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8"/>
  </p:notesMasterIdLst>
  <p:sldIdLst>
    <p:sldId id="256" r:id="rId5"/>
    <p:sldId id="259" r:id="rId6"/>
    <p:sldId id="257" r:id="rId7"/>
    <p:sldId id="264" r:id="rId8"/>
    <p:sldId id="267" r:id="rId9"/>
    <p:sldId id="271" r:id="rId10"/>
    <p:sldId id="268" r:id="rId11"/>
    <p:sldId id="263" r:id="rId12"/>
    <p:sldId id="270" r:id="rId13"/>
    <p:sldId id="269" r:id="rId14"/>
    <p:sldId id="261" r:id="rId15"/>
    <p:sldId id="262" r:id="rId16"/>
    <p:sldId id="27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20E800A-B9E8-4E63-A7A9-8F58B1F450A2}">
          <p14:sldIdLst>
            <p14:sldId id="256"/>
            <p14:sldId id="259"/>
          </p14:sldIdLst>
        </p14:section>
        <p14:section name="Untitled Section" id="{C0035258-841E-4099-BDD3-5BEEA2255214}">
          <p14:sldIdLst>
            <p14:sldId id="257"/>
            <p14:sldId id="264"/>
            <p14:sldId id="267"/>
            <p14:sldId id="271"/>
            <p14:sldId id="268"/>
            <p14:sldId id="263"/>
            <p14:sldId id="270"/>
            <p14:sldId id="269"/>
            <p14:sldId id="261"/>
            <p14:sldId id="262"/>
            <p14:sldId id="27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942EAA-954E-9BD6-4C72-EFC5D4FF849F}" v="60" dt="2020-01-09T11:14:01.279"/>
    <p1510:client id="{6DDFE24B-7176-427F-A358-84D4FE8F73B5}" v="240" dt="2020-01-09T19:27:49.076"/>
    <p1510:client id="{B3C22BD1-FB69-45F5-28F9-E55D1AD5F339}" v="1" dt="2020-01-09T09:48:11.9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svg"/><Relationship Id="rId1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57D321-85F9-4F1B-AFBB-58E051570F2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F5624A3-1F50-4400-A38D-52572C0C046E}">
      <dgm:prSet/>
      <dgm:spPr/>
      <dgm:t>
        <a:bodyPr/>
        <a:lstStyle/>
        <a:p>
          <a:r>
            <a:rPr lang="en-GB"/>
            <a:t>Online Harms White Paper a recent survey in 2019 revealed </a:t>
          </a:r>
          <a:endParaRPr lang="en-US"/>
        </a:p>
      </dgm:t>
    </dgm:pt>
    <dgm:pt modelId="{5A0E604B-EBE3-453F-A51A-1953FFBFDE37}" type="parTrans" cxnId="{CD06A4EF-26D7-48BF-84C8-851536BE576C}">
      <dgm:prSet/>
      <dgm:spPr/>
      <dgm:t>
        <a:bodyPr/>
        <a:lstStyle/>
        <a:p>
          <a:endParaRPr lang="en-US"/>
        </a:p>
      </dgm:t>
    </dgm:pt>
    <dgm:pt modelId="{0CBB3BE7-D91A-41DF-8090-74AA0258FE93}" type="sibTrans" cxnId="{CD06A4EF-26D7-48BF-84C8-851536BE576C}">
      <dgm:prSet/>
      <dgm:spPr/>
      <dgm:t>
        <a:bodyPr/>
        <a:lstStyle/>
        <a:p>
          <a:endParaRPr lang="en-US"/>
        </a:p>
      </dgm:t>
    </dgm:pt>
    <dgm:pt modelId="{6E36AAA3-F449-4820-8B9B-CC025602F969}">
      <dgm:prSet/>
      <dgm:spPr/>
      <dgm:t>
        <a:bodyPr/>
        <a:lstStyle/>
        <a:p>
          <a:r>
            <a:rPr lang="en-GB"/>
            <a:t>9 out of 10 children between the ages of 12-15</a:t>
          </a:r>
          <a:endParaRPr lang="en-US"/>
        </a:p>
      </dgm:t>
    </dgm:pt>
    <dgm:pt modelId="{C3BD04B7-68B6-4FB1-85D3-86B62F8BF72B}" type="parTrans" cxnId="{9D637A92-D981-4D62-B52E-DF7A463D0C86}">
      <dgm:prSet/>
      <dgm:spPr/>
      <dgm:t>
        <a:bodyPr/>
        <a:lstStyle/>
        <a:p>
          <a:endParaRPr lang="en-US"/>
        </a:p>
      </dgm:t>
    </dgm:pt>
    <dgm:pt modelId="{60E2702C-F1ED-4E3D-A418-112A476EA8FF}" type="sibTrans" cxnId="{9D637A92-D981-4D62-B52E-DF7A463D0C86}">
      <dgm:prSet/>
      <dgm:spPr/>
      <dgm:t>
        <a:bodyPr/>
        <a:lstStyle/>
        <a:p>
          <a:endParaRPr lang="en-US"/>
        </a:p>
      </dgm:t>
    </dgm:pt>
    <dgm:pt modelId="{E7C42C91-E51F-45B2-A9F3-91C945E9A256}" type="pres">
      <dgm:prSet presAssocID="{7557D321-85F9-4F1B-AFBB-58E051570F2C}" presName="root" presStyleCnt="0">
        <dgm:presLayoutVars>
          <dgm:dir/>
          <dgm:resizeHandles val="exact"/>
        </dgm:presLayoutVars>
      </dgm:prSet>
      <dgm:spPr/>
    </dgm:pt>
    <dgm:pt modelId="{120618EE-9976-4CFB-9397-8217B3DF14EE}" type="pres">
      <dgm:prSet presAssocID="{AF5624A3-1F50-4400-A38D-52572C0C046E}" presName="compNode" presStyleCnt="0"/>
      <dgm:spPr/>
    </dgm:pt>
    <dgm:pt modelId="{C910FC21-BEA9-4C5B-BCEC-43AC85AD42ED}" type="pres">
      <dgm:prSet presAssocID="{AF5624A3-1F50-4400-A38D-52572C0C046E}" presName="bgRect" presStyleLbl="bgShp" presStyleIdx="0" presStyleCnt="2"/>
      <dgm:spPr/>
    </dgm:pt>
    <dgm:pt modelId="{01440D03-5C2A-429C-B0E6-C08D4D5463A5}" type="pres">
      <dgm:prSet presAssocID="{AF5624A3-1F50-4400-A38D-52572C0C046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2DE92E2-716E-491A-BAEE-A842360C3D64}" type="pres">
      <dgm:prSet presAssocID="{AF5624A3-1F50-4400-A38D-52572C0C046E}" presName="spaceRect" presStyleCnt="0"/>
      <dgm:spPr/>
    </dgm:pt>
    <dgm:pt modelId="{F2EF8673-C1A1-4DF0-9E9A-665849BDAEAF}" type="pres">
      <dgm:prSet presAssocID="{AF5624A3-1F50-4400-A38D-52572C0C046E}" presName="parTx" presStyleLbl="revTx" presStyleIdx="0" presStyleCnt="2">
        <dgm:presLayoutVars>
          <dgm:chMax val="0"/>
          <dgm:chPref val="0"/>
        </dgm:presLayoutVars>
      </dgm:prSet>
      <dgm:spPr/>
    </dgm:pt>
    <dgm:pt modelId="{3214255C-D4E4-4C81-AE5E-F9EC07751C52}" type="pres">
      <dgm:prSet presAssocID="{0CBB3BE7-D91A-41DF-8090-74AA0258FE93}" presName="sibTrans" presStyleCnt="0"/>
      <dgm:spPr/>
    </dgm:pt>
    <dgm:pt modelId="{99323D22-6731-48AD-BCF4-353AAC307CF4}" type="pres">
      <dgm:prSet presAssocID="{6E36AAA3-F449-4820-8B9B-CC025602F969}" presName="compNode" presStyleCnt="0"/>
      <dgm:spPr/>
    </dgm:pt>
    <dgm:pt modelId="{6B42FC37-1BE2-4B21-B3D2-E31770003163}" type="pres">
      <dgm:prSet presAssocID="{6E36AAA3-F449-4820-8B9B-CC025602F969}" presName="bgRect" presStyleLbl="bgShp" presStyleIdx="1" presStyleCnt="2"/>
      <dgm:spPr/>
    </dgm:pt>
    <dgm:pt modelId="{E757D432-DB01-462B-8DE5-8BE4429A7AB7}" type="pres">
      <dgm:prSet presAssocID="{6E36AAA3-F449-4820-8B9B-CC025602F96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ldren"/>
        </a:ext>
      </dgm:extLst>
    </dgm:pt>
    <dgm:pt modelId="{8C2C077A-41E5-46C5-A20F-92BEB49903A6}" type="pres">
      <dgm:prSet presAssocID="{6E36AAA3-F449-4820-8B9B-CC025602F969}" presName="spaceRect" presStyleCnt="0"/>
      <dgm:spPr/>
    </dgm:pt>
    <dgm:pt modelId="{2109F48B-F743-4F3E-96A7-3C26D9B0F63B}" type="pres">
      <dgm:prSet presAssocID="{6E36AAA3-F449-4820-8B9B-CC025602F96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CEBE73A-C13F-48BE-A6FE-D8E6924FD640}" type="presOf" srcId="{7557D321-85F9-4F1B-AFBB-58E051570F2C}" destId="{E7C42C91-E51F-45B2-A9F3-91C945E9A256}" srcOrd="0" destOrd="0" presId="urn:microsoft.com/office/officeart/2018/2/layout/IconVerticalSolidList"/>
    <dgm:cxn modelId="{15EC3470-E233-4D5E-A709-7404C4ECE92F}" type="presOf" srcId="{6E36AAA3-F449-4820-8B9B-CC025602F969}" destId="{2109F48B-F743-4F3E-96A7-3C26D9B0F63B}" srcOrd="0" destOrd="0" presId="urn:microsoft.com/office/officeart/2018/2/layout/IconVerticalSolidList"/>
    <dgm:cxn modelId="{9D637A92-D981-4D62-B52E-DF7A463D0C86}" srcId="{7557D321-85F9-4F1B-AFBB-58E051570F2C}" destId="{6E36AAA3-F449-4820-8B9B-CC025602F969}" srcOrd="1" destOrd="0" parTransId="{C3BD04B7-68B6-4FB1-85D3-86B62F8BF72B}" sibTransId="{60E2702C-F1ED-4E3D-A418-112A476EA8FF}"/>
    <dgm:cxn modelId="{E8CEABE4-B3F8-4D72-AE69-34C9CD2FD193}" type="presOf" srcId="{AF5624A3-1F50-4400-A38D-52572C0C046E}" destId="{F2EF8673-C1A1-4DF0-9E9A-665849BDAEAF}" srcOrd="0" destOrd="0" presId="urn:microsoft.com/office/officeart/2018/2/layout/IconVerticalSolidList"/>
    <dgm:cxn modelId="{CD06A4EF-26D7-48BF-84C8-851536BE576C}" srcId="{7557D321-85F9-4F1B-AFBB-58E051570F2C}" destId="{AF5624A3-1F50-4400-A38D-52572C0C046E}" srcOrd="0" destOrd="0" parTransId="{5A0E604B-EBE3-453F-A51A-1953FFBFDE37}" sibTransId="{0CBB3BE7-D91A-41DF-8090-74AA0258FE93}"/>
    <dgm:cxn modelId="{2BB6DECE-CDC0-444B-BCC1-D79992EA4004}" type="presParOf" srcId="{E7C42C91-E51F-45B2-A9F3-91C945E9A256}" destId="{120618EE-9976-4CFB-9397-8217B3DF14EE}" srcOrd="0" destOrd="0" presId="urn:microsoft.com/office/officeart/2018/2/layout/IconVerticalSolidList"/>
    <dgm:cxn modelId="{40BA0234-D3FB-4A40-9432-D429C03459CF}" type="presParOf" srcId="{120618EE-9976-4CFB-9397-8217B3DF14EE}" destId="{C910FC21-BEA9-4C5B-BCEC-43AC85AD42ED}" srcOrd="0" destOrd="0" presId="urn:microsoft.com/office/officeart/2018/2/layout/IconVerticalSolidList"/>
    <dgm:cxn modelId="{E54AD1B0-C30F-4435-B037-57565F885438}" type="presParOf" srcId="{120618EE-9976-4CFB-9397-8217B3DF14EE}" destId="{01440D03-5C2A-429C-B0E6-C08D4D5463A5}" srcOrd="1" destOrd="0" presId="urn:microsoft.com/office/officeart/2018/2/layout/IconVerticalSolidList"/>
    <dgm:cxn modelId="{6D757D1D-55C7-4D86-BF6A-0CBC0FD07239}" type="presParOf" srcId="{120618EE-9976-4CFB-9397-8217B3DF14EE}" destId="{F2DE92E2-716E-491A-BAEE-A842360C3D64}" srcOrd="2" destOrd="0" presId="urn:microsoft.com/office/officeart/2018/2/layout/IconVerticalSolidList"/>
    <dgm:cxn modelId="{7EAAED83-43DB-44DB-8FEC-2ED1C3F1D037}" type="presParOf" srcId="{120618EE-9976-4CFB-9397-8217B3DF14EE}" destId="{F2EF8673-C1A1-4DF0-9E9A-665849BDAEAF}" srcOrd="3" destOrd="0" presId="urn:microsoft.com/office/officeart/2018/2/layout/IconVerticalSolidList"/>
    <dgm:cxn modelId="{F67D05BC-F06B-470D-BEBB-8FC927F384E5}" type="presParOf" srcId="{E7C42C91-E51F-45B2-A9F3-91C945E9A256}" destId="{3214255C-D4E4-4C81-AE5E-F9EC07751C52}" srcOrd="1" destOrd="0" presId="urn:microsoft.com/office/officeart/2018/2/layout/IconVerticalSolidList"/>
    <dgm:cxn modelId="{7709A855-8301-47D3-93AE-EBEE7426C7DD}" type="presParOf" srcId="{E7C42C91-E51F-45B2-A9F3-91C945E9A256}" destId="{99323D22-6731-48AD-BCF4-353AAC307CF4}" srcOrd="2" destOrd="0" presId="urn:microsoft.com/office/officeart/2018/2/layout/IconVerticalSolidList"/>
    <dgm:cxn modelId="{27E556AF-63C3-44F1-8320-A489C94A79F8}" type="presParOf" srcId="{99323D22-6731-48AD-BCF4-353AAC307CF4}" destId="{6B42FC37-1BE2-4B21-B3D2-E31770003163}" srcOrd="0" destOrd="0" presId="urn:microsoft.com/office/officeart/2018/2/layout/IconVerticalSolidList"/>
    <dgm:cxn modelId="{A40BE55C-2A0C-402D-8483-DCB029620186}" type="presParOf" srcId="{99323D22-6731-48AD-BCF4-353AAC307CF4}" destId="{E757D432-DB01-462B-8DE5-8BE4429A7AB7}" srcOrd="1" destOrd="0" presId="urn:microsoft.com/office/officeart/2018/2/layout/IconVerticalSolidList"/>
    <dgm:cxn modelId="{011A9C9A-AAEA-4C57-9B53-F7245C8399DB}" type="presParOf" srcId="{99323D22-6731-48AD-BCF4-353AAC307CF4}" destId="{8C2C077A-41E5-46C5-A20F-92BEB49903A6}" srcOrd="2" destOrd="0" presId="urn:microsoft.com/office/officeart/2018/2/layout/IconVerticalSolidList"/>
    <dgm:cxn modelId="{0B48909F-CB34-4A4D-B079-B3A143537FA1}" type="presParOf" srcId="{99323D22-6731-48AD-BCF4-353AAC307CF4}" destId="{2109F48B-F743-4F3E-96A7-3C26D9B0F6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5B75A8-A111-4AB5-A0CB-631A6F6C6ACD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7138C37-C1EA-4D30-9BF8-0B2D36665E7D}">
      <dgm:prSet custT="1"/>
      <dgm:spPr/>
      <dgm:t>
        <a:bodyPr/>
        <a:lstStyle/>
        <a:p>
          <a:r>
            <a:rPr lang="en-GB" sz="2000" dirty="0"/>
            <a:t>Self-harm and suicide </a:t>
          </a:r>
          <a:endParaRPr lang="en-US" sz="2000" dirty="0"/>
        </a:p>
      </dgm:t>
    </dgm:pt>
    <dgm:pt modelId="{3985FD19-14D6-45AD-9EA6-F5CC28ECEF29}" type="parTrans" cxnId="{548E5952-9914-497E-9BC4-A25A4EC01A84}">
      <dgm:prSet/>
      <dgm:spPr/>
      <dgm:t>
        <a:bodyPr/>
        <a:lstStyle/>
        <a:p>
          <a:endParaRPr lang="en-US"/>
        </a:p>
      </dgm:t>
    </dgm:pt>
    <dgm:pt modelId="{6244CDEC-15D1-4FA5-9BED-56A3181A1E96}" type="sibTrans" cxnId="{548E5952-9914-497E-9BC4-A25A4EC01A84}">
      <dgm:prSet/>
      <dgm:spPr/>
      <dgm:t>
        <a:bodyPr/>
        <a:lstStyle/>
        <a:p>
          <a:endParaRPr lang="en-US"/>
        </a:p>
      </dgm:t>
    </dgm:pt>
    <dgm:pt modelId="{CE8C826A-3CA6-456D-9838-E1D4C99E1E91}">
      <dgm:prSet custT="1"/>
      <dgm:spPr/>
      <dgm:t>
        <a:bodyPr/>
        <a:lstStyle/>
        <a:p>
          <a:r>
            <a:rPr lang="en-GB" sz="2000" b="0" dirty="0"/>
            <a:t>Child sexual exploitation and abuse </a:t>
          </a:r>
          <a:endParaRPr lang="en-US" sz="2000" b="0" dirty="0"/>
        </a:p>
      </dgm:t>
    </dgm:pt>
    <dgm:pt modelId="{D1D3E752-43B4-452D-B289-6E76B4252785}" type="parTrans" cxnId="{C99F5668-F621-47CA-A7A4-913A5E6FEDEF}">
      <dgm:prSet/>
      <dgm:spPr/>
      <dgm:t>
        <a:bodyPr/>
        <a:lstStyle/>
        <a:p>
          <a:endParaRPr lang="en-US"/>
        </a:p>
      </dgm:t>
    </dgm:pt>
    <dgm:pt modelId="{C4C11E7F-3FF2-4C64-84D3-9FA3E7729952}" type="sibTrans" cxnId="{C99F5668-F621-47CA-A7A4-913A5E6FEDEF}">
      <dgm:prSet/>
      <dgm:spPr/>
      <dgm:t>
        <a:bodyPr/>
        <a:lstStyle/>
        <a:p>
          <a:endParaRPr lang="en-US"/>
        </a:p>
      </dgm:t>
    </dgm:pt>
    <dgm:pt modelId="{F17AD7EB-6387-464A-B3D8-F521A40F0F3F}">
      <dgm:prSet custT="1"/>
      <dgm:spPr/>
      <dgm:t>
        <a:bodyPr/>
        <a:lstStyle/>
        <a:p>
          <a:r>
            <a:rPr lang="en-GB" sz="2000" dirty="0"/>
            <a:t>Cyberbullying</a:t>
          </a:r>
          <a:endParaRPr lang="en-US" sz="2000" dirty="0"/>
        </a:p>
      </dgm:t>
    </dgm:pt>
    <dgm:pt modelId="{57AB2634-E5E7-4C92-84DE-3081AB8234C0}" type="parTrans" cxnId="{04C2390C-B095-4C2F-BE62-F9762AA06DC3}">
      <dgm:prSet/>
      <dgm:spPr/>
      <dgm:t>
        <a:bodyPr/>
        <a:lstStyle/>
        <a:p>
          <a:endParaRPr lang="en-US"/>
        </a:p>
      </dgm:t>
    </dgm:pt>
    <dgm:pt modelId="{EB018AE8-222E-4274-8787-53FC5B4B8947}" type="sibTrans" cxnId="{04C2390C-B095-4C2F-BE62-F9762AA06DC3}">
      <dgm:prSet/>
      <dgm:spPr/>
      <dgm:t>
        <a:bodyPr/>
        <a:lstStyle/>
        <a:p>
          <a:endParaRPr lang="en-US"/>
        </a:p>
      </dgm:t>
    </dgm:pt>
    <dgm:pt modelId="{230FF340-C898-41EA-AD6A-05C680339378}">
      <dgm:prSet custT="1"/>
      <dgm:spPr/>
      <dgm:t>
        <a:bodyPr/>
        <a:lstStyle/>
        <a:p>
          <a:r>
            <a:rPr lang="en-GB" sz="2000" dirty="0"/>
            <a:t>Loneliness</a:t>
          </a:r>
          <a:r>
            <a:rPr lang="en-GB" sz="1700" dirty="0"/>
            <a:t> </a:t>
          </a:r>
          <a:endParaRPr lang="en-US" sz="1700" dirty="0"/>
        </a:p>
      </dgm:t>
    </dgm:pt>
    <dgm:pt modelId="{68B20500-50F5-40F1-BCE5-CBC05C2D3EDA}" type="parTrans" cxnId="{9CA9B84A-7E5D-4FDD-9A95-33F8DAB2C55D}">
      <dgm:prSet/>
      <dgm:spPr/>
      <dgm:t>
        <a:bodyPr/>
        <a:lstStyle/>
        <a:p>
          <a:endParaRPr lang="en-US"/>
        </a:p>
      </dgm:t>
    </dgm:pt>
    <dgm:pt modelId="{6565C97D-6BB1-468C-A086-0B5EA78C1B18}" type="sibTrans" cxnId="{9CA9B84A-7E5D-4FDD-9A95-33F8DAB2C55D}">
      <dgm:prSet/>
      <dgm:spPr/>
      <dgm:t>
        <a:bodyPr/>
        <a:lstStyle/>
        <a:p>
          <a:endParaRPr lang="en-US"/>
        </a:p>
      </dgm:t>
    </dgm:pt>
    <dgm:pt modelId="{8E8069C8-0059-4F7E-BEB9-A853F8A1DC67}" type="pres">
      <dgm:prSet presAssocID="{D15B75A8-A111-4AB5-A0CB-631A6F6C6AC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9CC04A6-18F4-4DF1-A542-40241B43A93B}" type="pres">
      <dgm:prSet presAssocID="{17138C37-C1EA-4D30-9BF8-0B2D36665E7D}" presName="hierRoot1" presStyleCnt="0"/>
      <dgm:spPr/>
    </dgm:pt>
    <dgm:pt modelId="{2685D1CA-38AF-4FA6-BE60-411CCE343262}" type="pres">
      <dgm:prSet presAssocID="{17138C37-C1EA-4D30-9BF8-0B2D36665E7D}" presName="composite" presStyleCnt="0"/>
      <dgm:spPr/>
    </dgm:pt>
    <dgm:pt modelId="{ED1A4877-FB87-4DE6-964F-929DF157964F}" type="pres">
      <dgm:prSet presAssocID="{17138C37-C1EA-4D30-9BF8-0B2D36665E7D}" presName="background" presStyleLbl="node0" presStyleIdx="0" presStyleCnt="4"/>
      <dgm:spPr/>
    </dgm:pt>
    <dgm:pt modelId="{34BEC5AB-0C67-4803-92D5-5C4EA110E5A0}" type="pres">
      <dgm:prSet presAssocID="{17138C37-C1EA-4D30-9BF8-0B2D36665E7D}" presName="text" presStyleLbl="fgAcc0" presStyleIdx="0" presStyleCnt="4" custScaleX="157858" custScaleY="217912" custLinFactNeighborX="3097" custLinFactNeighborY="2439">
        <dgm:presLayoutVars>
          <dgm:chPref val="3"/>
        </dgm:presLayoutVars>
      </dgm:prSet>
      <dgm:spPr/>
    </dgm:pt>
    <dgm:pt modelId="{E2431B77-3746-4B69-9F87-F956B14378DC}" type="pres">
      <dgm:prSet presAssocID="{17138C37-C1EA-4D30-9BF8-0B2D36665E7D}" presName="hierChild2" presStyleCnt="0"/>
      <dgm:spPr/>
    </dgm:pt>
    <dgm:pt modelId="{D2116237-5770-4324-A55E-0DDFC1BE811E}" type="pres">
      <dgm:prSet presAssocID="{CE8C826A-3CA6-456D-9838-E1D4C99E1E91}" presName="hierRoot1" presStyleCnt="0"/>
      <dgm:spPr/>
    </dgm:pt>
    <dgm:pt modelId="{B42EE3C8-A221-467C-AA81-4A2A8D12648E}" type="pres">
      <dgm:prSet presAssocID="{CE8C826A-3CA6-456D-9838-E1D4C99E1E91}" presName="composite" presStyleCnt="0"/>
      <dgm:spPr/>
    </dgm:pt>
    <dgm:pt modelId="{2AC496F9-EC3A-400C-B383-6F9A5D246C4C}" type="pres">
      <dgm:prSet presAssocID="{CE8C826A-3CA6-456D-9838-E1D4C99E1E91}" presName="background" presStyleLbl="node0" presStyleIdx="1" presStyleCnt="4"/>
      <dgm:spPr/>
    </dgm:pt>
    <dgm:pt modelId="{AC81F188-893E-4146-AD1C-EEFA637D32D9}" type="pres">
      <dgm:prSet presAssocID="{CE8C826A-3CA6-456D-9838-E1D4C99E1E91}" presName="text" presStyleLbl="fgAcc0" presStyleIdx="1" presStyleCnt="4" custScaleX="158580" custScaleY="212701" custLinFactNeighborX="-1696" custLinFactNeighborY="1335">
        <dgm:presLayoutVars>
          <dgm:chPref val="3"/>
        </dgm:presLayoutVars>
      </dgm:prSet>
      <dgm:spPr/>
    </dgm:pt>
    <dgm:pt modelId="{54BDBEFA-08BC-4EE3-8CC5-AEB579B77C1D}" type="pres">
      <dgm:prSet presAssocID="{CE8C826A-3CA6-456D-9838-E1D4C99E1E91}" presName="hierChild2" presStyleCnt="0"/>
      <dgm:spPr/>
    </dgm:pt>
    <dgm:pt modelId="{5F4262CC-CC51-48EB-AE0A-5B4407EE54CE}" type="pres">
      <dgm:prSet presAssocID="{F17AD7EB-6387-464A-B3D8-F521A40F0F3F}" presName="hierRoot1" presStyleCnt="0"/>
      <dgm:spPr/>
    </dgm:pt>
    <dgm:pt modelId="{1F1AC404-D7AC-403D-8A5E-E2A90277B02E}" type="pres">
      <dgm:prSet presAssocID="{F17AD7EB-6387-464A-B3D8-F521A40F0F3F}" presName="composite" presStyleCnt="0"/>
      <dgm:spPr/>
    </dgm:pt>
    <dgm:pt modelId="{EE1EB678-AA32-4133-9327-445F636F60F5}" type="pres">
      <dgm:prSet presAssocID="{F17AD7EB-6387-464A-B3D8-F521A40F0F3F}" presName="background" presStyleLbl="node0" presStyleIdx="2" presStyleCnt="4"/>
      <dgm:spPr/>
    </dgm:pt>
    <dgm:pt modelId="{AAE179F7-1877-4A79-866F-20E1109745DB}" type="pres">
      <dgm:prSet presAssocID="{F17AD7EB-6387-464A-B3D8-F521A40F0F3F}" presName="text" presStyleLbl="fgAcc0" presStyleIdx="2" presStyleCnt="4" custScaleX="169421" custScaleY="207886" custLinFactNeighborX="11115" custLinFactNeighborY="3288">
        <dgm:presLayoutVars>
          <dgm:chPref val="3"/>
        </dgm:presLayoutVars>
      </dgm:prSet>
      <dgm:spPr/>
    </dgm:pt>
    <dgm:pt modelId="{5C079EDF-0CD8-4CB0-BDEB-7167E55F1111}" type="pres">
      <dgm:prSet presAssocID="{F17AD7EB-6387-464A-B3D8-F521A40F0F3F}" presName="hierChild2" presStyleCnt="0"/>
      <dgm:spPr/>
    </dgm:pt>
    <dgm:pt modelId="{EB6A8C57-F794-4403-AF68-34D14E70FF55}" type="pres">
      <dgm:prSet presAssocID="{230FF340-C898-41EA-AD6A-05C680339378}" presName="hierRoot1" presStyleCnt="0"/>
      <dgm:spPr/>
    </dgm:pt>
    <dgm:pt modelId="{9139DD85-2399-43C7-B714-2291622DA249}" type="pres">
      <dgm:prSet presAssocID="{230FF340-C898-41EA-AD6A-05C680339378}" presName="composite" presStyleCnt="0"/>
      <dgm:spPr/>
    </dgm:pt>
    <dgm:pt modelId="{69BA87EC-8A07-4D66-8556-2897899067D2}" type="pres">
      <dgm:prSet presAssocID="{230FF340-C898-41EA-AD6A-05C680339378}" presName="background" presStyleLbl="node0" presStyleIdx="3" presStyleCnt="4"/>
      <dgm:spPr/>
    </dgm:pt>
    <dgm:pt modelId="{FABD4109-D1E8-406E-82D5-7BAD63384BD2}" type="pres">
      <dgm:prSet presAssocID="{230FF340-C898-41EA-AD6A-05C680339378}" presName="text" presStyleLbl="fgAcc0" presStyleIdx="3" presStyleCnt="4" custScaleX="130602" custScaleY="192390" custLinFactNeighborX="71823" custLinFactNeighborY="5402">
        <dgm:presLayoutVars>
          <dgm:chPref val="3"/>
        </dgm:presLayoutVars>
      </dgm:prSet>
      <dgm:spPr/>
    </dgm:pt>
    <dgm:pt modelId="{1440FE94-55E9-42B2-BB41-D625BE0BA0A3}" type="pres">
      <dgm:prSet presAssocID="{230FF340-C898-41EA-AD6A-05C680339378}" presName="hierChild2" presStyleCnt="0"/>
      <dgm:spPr/>
    </dgm:pt>
  </dgm:ptLst>
  <dgm:cxnLst>
    <dgm:cxn modelId="{04C2390C-B095-4C2F-BE62-F9762AA06DC3}" srcId="{D15B75A8-A111-4AB5-A0CB-631A6F6C6ACD}" destId="{F17AD7EB-6387-464A-B3D8-F521A40F0F3F}" srcOrd="2" destOrd="0" parTransId="{57AB2634-E5E7-4C92-84DE-3081AB8234C0}" sibTransId="{EB018AE8-222E-4274-8787-53FC5B4B8947}"/>
    <dgm:cxn modelId="{39E0ED0D-7D74-4EED-9A53-3C73D47C98FF}" type="presOf" srcId="{17138C37-C1EA-4D30-9BF8-0B2D36665E7D}" destId="{34BEC5AB-0C67-4803-92D5-5C4EA110E5A0}" srcOrd="0" destOrd="0" presId="urn:microsoft.com/office/officeart/2005/8/layout/hierarchy1"/>
    <dgm:cxn modelId="{95D9FA3E-D03D-4B63-B459-2A4D3BE77AE8}" type="presOf" srcId="{F17AD7EB-6387-464A-B3D8-F521A40F0F3F}" destId="{AAE179F7-1877-4A79-866F-20E1109745DB}" srcOrd="0" destOrd="0" presId="urn:microsoft.com/office/officeart/2005/8/layout/hierarchy1"/>
    <dgm:cxn modelId="{C99F5668-F621-47CA-A7A4-913A5E6FEDEF}" srcId="{D15B75A8-A111-4AB5-A0CB-631A6F6C6ACD}" destId="{CE8C826A-3CA6-456D-9838-E1D4C99E1E91}" srcOrd="1" destOrd="0" parTransId="{D1D3E752-43B4-452D-B289-6E76B4252785}" sibTransId="{C4C11E7F-3FF2-4C64-84D3-9FA3E7729952}"/>
    <dgm:cxn modelId="{9CA9B84A-7E5D-4FDD-9A95-33F8DAB2C55D}" srcId="{D15B75A8-A111-4AB5-A0CB-631A6F6C6ACD}" destId="{230FF340-C898-41EA-AD6A-05C680339378}" srcOrd="3" destOrd="0" parTransId="{68B20500-50F5-40F1-BCE5-CBC05C2D3EDA}" sibTransId="{6565C97D-6BB1-468C-A086-0B5EA78C1B18}"/>
    <dgm:cxn modelId="{548E5952-9914-497E-9BC4-A25A4EC01A84}" srcId="{D15B75A8-A111-4AB5-A0CB-631A6F6C6ACD}" destId="{17138C37-C1EA-4D30-9BF8-0B2D36665E7D}" srcOrd="0" destOrd="0" parTransId="{3985FD19-14D6-45AD-9EA6-F5CC28ECEF29}" sibTransId="{6244CDEC-15D1-4FA5-9BED-56A3181A1E96}"/>
    <dgm:cxn modelId="{E5648992-687E-430B-8078-67F3074E6657}" type="presOf" srcId="{CE8C826A-3CA6-456D-9838-E1D4C99E1E91}" destId="{AC81F188-893E-4146-AD1C-EEFA637D32D9}" srcOrd="0" destOrd="0" presId="urn:microsoft.com/office/officeart/2005/8/layout/hierarchy1"/>
    <dgm:cxn modelId="{4E7ADCA6-9702-4F18-A077-A49372752750}" type="presOf" srcId="{D15B75A8-A111-4AB5-A0CB-631A6F6C6ACD}" destId="{8E8069C8-0059-4F7E-BEB9-A853F8A1DC67}" srcOrd="0" destOrd="0" presId="urn:microsoft.com/office/officeart/2005/8/layout/hierarchy1"/>
    <dgm:cxn modelId="{5587DAD6-DD24-4134-8259-ED487CD77D75}" type="presOf" srcId="{230FF340-C898-41EA-AD6A-05C680339378}" destId="{FABD4109-D1E8-406E-82D5-7BAD63384BD2}" srcOrd="0" destOrd="0" presId="urn:microsoft.com/office/officeart/2005/8/layout/hierarchy1"/>
    <dgm:cxn modelId="{B71F0970-92EB-4C2E-8C79-7D96D106292A}" type="presParOf" srcId="{8E8069C8-0059-4F7E-BEB9-A853F8A1DC67}" destId="{49CC04A6-18F4-4DF1-A542-40241B43A93B}" srcOrd="0" destOrd="0" presId="urn:microsoft.com/office/officeart/2005/8/layout/hierarchy1"/>
    <dgm:cxn modelId="{6AC0B6DF-CE51-4B4E-B451-E2D433ED540E}" type="presParOf" srcId="{49CC04A6-18F4-4DF1-A542-40241B43A93B}" destId="{2685D1CA-38AF-4FA6-BE60-411CCE343262}" srcOrd="0" destOrd="0" presId="urn:microsoft.com/office/officeart/2005/8/layout/hierarchy1"/>
    <dgm:cxn modelId="{7592B43B-131B-497D-A7BC-0AA84C729A34}" type="presParOf" srcId="{2685D1CA-38AF-4FA6-BE60-411CCE343262}" destId="{ED1A4877-FB87-4DE6-964F-929DF157964F}" srcOrd="0" destOrd="0" presId="urn:microsoft.com/office/officeart/2005/8/layout/hierarchy1"/>
    <dgm:cxn modelId="{8E86A0FA-71C3-45A4-989F-98086910C8DB}" type="presParOf" srcId="{2685D1CA-38AF-4FA6-BE60-411CCE343262}" destId="{34BEC5AB-0C67-4803-92D5-5C4EA110E5A0}" srcOrd="1" destOrd="0" presId="urn:microsoft.com/office/officeart/2005/8/layout/hierarchy1"/>
    <dgm:cxn modelId="{55128C89-EC6D-4E55-A25A-BF7469CF2282}" type="presParOf" srcId="{49CC04A6-18F4-4DF1-A542-40241B43A93B}" destId="{E2431B77-3746-4B69-9F87-F956B14378DC}" srcOrd="1" destOrd="0" presId="urn:microsoft.com/office/officeart/2005/8/layout/hierarchy1"/>
    <dgm:cxn modelId="{2C2318AC-6B54-4850-B30C-018253F10099}" type="presParOf" srcId="{8E8069C8-0059-4F7E-BEB9-A853F8A1DC67}" destId="{D2116237-5770-4324-A55E-0DDFC1BE811E}" srcOrd="1" destOrd="0" presId="urn:microsoft.com/office/officeart/2005/8/layout/hierarchy1"/>
    <dgm:cxn modelId="{79D68C05-53FE-491F-A5D4-F5340CE9E548}" type="presParOf" srcId="{D2116237-5770-4324-A55E-0DDFC1BE811E}" destId="{B42EE3C8-A221-467C-AA81-4A2A8D12648E}" srcOrd="0" destOrd="0" presId="urn:microsoft.com/office/officeart/2005/8/layout/hierarchy1"/>
    <dgm:cxn modelId="{A02A88A5-8771-4D63-9034-3BD8E97C7B39}" type="presParOf" srcId="{B42EE3C8-A221-467C-AA81-4A2A8D12648E}" destId="{2AC496F9-EC3A-400C-B383-6F9A5D246C4C}" srcOrd="0" destOrd="0" presId="urn:microsoft.com/office/officeart/2005/8/layout/hierarchy1"/>
    <dgm:cxn modelId="{26ED1B83-2ECF-45DF-AC6E-91F89E56D8DF}" type="presParOf" srcId="{B42EE3C8-A221-467C-AA81-4A2A8D12648E}" destId="{AC81F188-893E-4146-AD1C-EEFA637D32D9}" srcOrd="1" destOrd="0" presId="urn:microsoft.com/office/officeart/2005/8/layout/hierarchy1"/>
    <dgm:cxn modelId="{2E50A8A9-D586-4540-BCFA-1CCDFACE9091}" type="presParOf" srcId="{D2116237-5770-4324-A55E-0DDFC1BE811E}" destId="{54BDBEFA-08BC-4EE3-8CC5-AEB579B77C1D}" srcOrd="1" destOrd="0" presId="urn:microsoft.com/office/officeart/2005/8/layout/hierarchy1"/>
    <dgm:cxn modelId="{A6B8F8FE-AE4A-4AF0-AE7D-843943A8FC18}" type="presParOf" srcId="{8E8069C8-0059-4F7E-BEB9-A853F8A1DC67}" destId="{5F4262CC-CC51-48EB-AE0A-5B4407EE54CE}" srcOrd="2" destOrd="0" presId="urn:microsoft.com/office/officeart/2005/8/layout/hierarchy1"/>
    <dgm:cxn modelId="{9E2F7532-8C2A-4EA0-8E9F-3CBFAA621069}" type="presParOf" srcId="{5F4262CC-CC51-48EB-AE0A-5B4407EE54CE}" destId="{1F1AC404-D7AC-403D-8A5E-E2A90277B02E}" srcOrd="0" destOrd="0" presId="urn:microsoft.com/office/officeart/2005/8/layout/hierarchy1"/>
    <dgm:cxn modelId="{10E65931-7CDC-40FE-AB6C-9EA1648255D4}" type="presParOf" srcId="{1F1AC404-D7AC-403D-8A5E-E2A90277B02E}" destId="{EE1EB678-AA32-4133-9327-445F636F60F5}" srcOrd="0" destOrd="0" presId="urn:microsoft.com/office/officeart/2005/8/layout/hierarchy1"/>
    <dgm:cxn modelId="{687FF890-0013-4E27-91D9-32174B78C541}" type="presParOf" srcId="{1F1AC404-D7AC-403D-8A5E-E2A90277B02E}" destId="{AAE179F7-1877-4A79-866F-20E1109745DB}" srcOrd="1" destOrd="0" presId="urn:microsoft.com/office/officeart/2005/8/layout/hierarchy1"/>
    <dgm:cxn modelId="{FDBBD7CF-B30D-43D9-932D-770892BC7EAB}" type="presParOf" srcId="{5F4262CC-CC51-48EB-AE0A-5B4407EE54CE}" destId="{5C079EDF-0CD8-4CB0-BDEB-7167E55F1111}" srcOrd="1" destOrd="0" presId="urn:microsoft.com/office/officeart/2005/8/layout/hierarchy1"/>
    <dgm:cxn modelId="{F6A57548-CE7E-44FE-BD9E-14B1E3F9B3C1}" type="presParOf" srcId="{8E8069C8-0059-4F7E-BEB9-A853F8A1DC67}" destId="{EB6A8C57-F794-4403-AF68-34D14E70FF55}" srcOrd="3" destOrd="0" presId="urn:microsoft.com/office/officeart/2005/8/layout/hierarchy1"/>
    <dgm:cxn modelId="{A9545E57-3EE1-484C-B4CA-9F10D32E861A}" type="presParOf" srcId="{EB6A8C57-F794-4403-AF68-34D14E70FF55}" destId="{9139DD85-2399-43C7-B714-2291622DA249}" srcOrd="0" destOrd="0" presId="urn:microsoft.com/office/officeart/2005/8/layout/hierarchy1"/>
    <dgm:cxn modelId="{37B53277-5AD0-4156-9A6F-EC71D8C96804}" type="presParOf" srcId="{9139DD85-2399-43C7-B714-2291622DA249}" destId="{69BA87EC-8A07-4D66-8556-2897899067D2}" srcOrd="0" destOrd="0" presId="urn:microsoft.com/office/officeart/2005/8/layout/hierarchy1"/>
    <dgm:cxn modelId="{8422F284-F02F-4595-951F-037347E60AE0}" type="presParOf" srcId="{9139DD85-2399-43C7-B714-2291622DA249}" destId="{FABD4109-D1E8-406E-82D5-7BAD63384BD2}" srcOrd="1" destOrd="0" presId="urn:microsoft.com/office/officeart/2005/8/layout/hierarchy1"/>
    <dgm:cxn modelId="{BAAB769F-1D97-41D6-802D-5BE8309F554B}" type="presParOf" srcId="{EB6A8C57-F794-4403-AF68-34D14E70FF55}" destId="{1440FE94-55E9-42B2-BB41-D625BE0BA0A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0FC21-BEA9-4C5B-BCEC-43AC85AD42ED}">
      <dsp:nvSpPr>
        <dsp:cNvPr id="0" name=""/>
        <dsp:cNvSpPr/>
      </dsp:nvSpPr>
      <dsp:spPr>
        <a:xfrm>
          <a:off x="0" y="956381"/>
          <a:ext cx="6513603" cy="1765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440D03-5C2A-429C-B0E6-C08D4D5463A5}">
      <dsp:nvSpPr>
        <dsp:cNvPr id="0" name=""/>
        <dsp:cNvSpPr/>
      </dsp:nvSpPr>
      <dsp:spPr>
        <a:xfrm>
          <a:off x="534102" y="1353647"/>
          <a:ext cx="971095" cy="9710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F8673-C1A1-4DF0-9E9A-665849BDAEAF}">
      <dsp:nvSpPr>
        <dsp:cNvPr id="0" name=""/>
        <dsp:cNvSpPr/>
      </dsp:nvSpPr>
      <dsp:spPr>
        <a:xfrm>
          <a:off x="2039300" y="956381"/>
          <a:ext cx="4474303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Online Harms White Paper a recent survey in 2019 revealed </a:t>
          </a:r>
          <a:endParaRPr lang="en-US" sz="2500" kern="1200"/>
        </a:p>
      </dsp:txBody>
      <dsp:txXfrm>
        <a:off x="2039300" y="956381"/>
        <a:ext cx="4474303" cy="1765627"/>
      </dsp:txXfrm>
    </dsp:sp>
    <dsp:sp modelId="{6B42FC37-1BE2-4B21-B3D2-E31770003163}">
      <dsp:nvSpPr>
        <dsp:cNvPr id="0" name=""/>
        <dsp:cNvSpPr/>
      </dsp:nvSpPr>
      <dsp:spPr>
        <a:xfrm>
          <a:off x="0" y="3163416"/>
          <a:ext cx="6513603" cy="1765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57D432-DB01-462B-8DE5-8BE4429A7AB7}">
      <dsp:nvSpPr>
        <dsp:cNvPr id="0" name=""/>
        <dsp:cNvSpPr/>
      </dsp:nvSpPr>
      <dsp:spPr>
        <a:xfrm>
          <a:off x="534102" y="3560682"/>
          <a:ext cx="971095" cy="9710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09F48B-F743-4F3E-96A7-3C26D9B0F63B}">
      <dsp:nvSpPr>
        <dsp:cNvPr id="0" name=""/>
        <dsp:cNvSpPr/>
      </dsp:nvSpPr>
      <dsp:spPr>
        <a:xfrm>
          <a:off x="2039300" y="3163416"/>
          <a:ext cx="4474303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9 out of 10 children between the ages of 12-15</a:t>
          </a:r>
          <a:endParaRPr lang="en-US" sz="2500" kern="1200"/>
        </a:p>
      </dsp:txBody>
      <dsp:txXfrm>
        <a:off x="2039300" y="3163416"/>
        <a:ext cx="4474303" cy="17656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1A4877-FB87-4DE6-964F-929DF157964F}">
      <dsp:nvSpPr>
        <dsp:cNvPr id="0" name=""/>
        <dsp:cNvSpPr/>
      </dsp:nvSpPr>
      <dsp:spPr>
        <a:xfrm>
          <a:off x="35154" y="931963"/>
          <a:ext cx="1636678" cy="14346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4BEC5AB-0C67-4803-92D5-5C4EA110E5A0}">
      <dsp:nvSpPr>
        <dsp:cNvPr id="0" name=""/>
        <dsp:cNvSpPr/>
      </dsp:nvSpPr>
      <dsp:spPr>
        <a:xfrm>
          <a:off x="150355" y="1041403"/>
          <a:ext cx="1636678" cy="14346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Self-harm and suicide </a:t>
          </a:r>
          <a:endParaRPr lang="en-US" sz="2000" kern="1200" dirty="0"/>
        </a:p>
      </dsp:txBody>
      <dsp:txXfrm>
        <a:off x="192375" y="1083423"/>
        <a:ext cx="1552638" cy="1350628"/>
      </dsp:txXfrm>
    </dsp:sp>
    <dsp:sp modelId="{2AC496F9-EC3A-400C-B383-6F9A5D246C4C}">
      <dsp:nvSpPr>
        <dsp:cNvPr id="0" name=""/>
        <dsp:cNvSpPr/>
      </dsp:nvSpPr>
      <dsp:spPr>
        <a:xfrm>
          <a:off x="1852539" y="924694"/>
          <a:ext cx="1644164" cy="14003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C81F188-893E-4146-AD1C-EEFA637D32D9}">
      <dsp:nvSpPr>
        <dsp:cNvPr id="0" name=""/>
        <dsp:cNvSpPr/>
      </dsp:nvSpPr>
      <dsp:spPr>
        <a:xfrm>
          <a:off x="1967740" y="1034135"/>
          <a:ext cx="1644164" cy="14003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Child sexual exploitation and abuse </a:t>
          </a:r>
          <a:endParaRPr lang="en-US" sz="2000" b="0" kern="1200" dirty="0"/>
        </a:p>
      </dsp:txBody>
      <dsp:txXfrm>
        <a:off x="2008755" y="1075150"/>
        <a:ext cx="1562134" cy="1318330"/>
      </dsp:txXfrm>
    </dsp:sp>
    <dsp:sp modelId="{EE1EB678-AA32-4133-9327-445F636F60F5}">
      <dsp:nvSpPr>
        <dsp:cNvPr id="0" name=""/>
        <dsp:cNvSpPr/>
      </dsp:nvSpPr>
      <dsp:spPr>
        <a:xfrm>
          <a:off x="3859929" y="937552"/>
          <a:ext cx="1756563" cy="13686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AE179F7-1877-4A79-866F-20E1109745DB}">
      <dsp:nvSpPr>
        <dsp:cNvPr id="0" name=""/>
        <dsp:cNvSpPr/>
      </dsp:nvSpPr>
      <dsp:spPr>
        <a:xfrm>
          <a:off x="3975130" y="1046993"/>
          <a:ext cx="1756563" cy="13686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Cyberbullying</a:t>
          </a:r>
          <a:endParaRPr lang="en-US" sz="2000" kern="1200" dirty="0"/>
        </a:p>
      </dsp:txBody>
      <dsp:txXfrm>
        <a:off x="4015217" y="1087080"/>
        <a:ext cx="1676389" cy="1288486"/>
      </dsp:txXfrm>
    </dsp:sp>
    <dsp:sp modelId="{69BA87EC-8A07-4D66-8556-2897899067D2}">
      <dsp:nvSpPr>
        <dsp:cNvPr id="0" name=""/>
        <dsp:cNvSpPr/>
      </dsp:nvSpPr>
      <dsp:spPr>
        <a:xfrm>
          <a:off x="5734698" y="951470"/>
          <a:ext cx="1354086" cy="12666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ABD4109-D1E8-406E-82D5-7BAD63384BD2}">
      <dsp:nvSpPr>
        <dsp:cNvPr id="0" name=""/>
        <dsp:cNvSpPr/>
      </dsp:nvSpPr>
      <dsp:spPr>
        <a:xfrm>
          <a:off x="5849899" y="1060911"/>
          <a:ext cx="1354086" cy="12666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Loneliness</a:t>
          </a:r>
          <a:r>
            <a:rPr lang="en-GB" sz="1700" kern="1200" dirty="0"/>
            <a:t> </a:t>
          </a:r>
          <a:endParaRPr lang="en-US" sz="1700" kern="1200" dirty="0"/>
        </a:p>
      </dsp:txBody>
      <dsp:txXfrm>
        <a:off x="5886998" y="1098010"/>
        <a:ext cx="1279888" cy="11924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8E1FC5-75CB-47D1-A2A4-B54BBE12213B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1C1506-75A3-45FD-9990-EA47B8FCD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9862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32BE8-4D12-4753-AD3B-D2B1F5512600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E97A-6E1B-4ACA-AA43-4F0499E3D8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523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32BE8-4D12-4753-AD3B-D2B1F5512600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E97A-6E1B-4ACA-AA43-4F0499E3D8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246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32BE8-4D12-4753-AD3B-D2B1F5512600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E97A-6E1B-4ACA-AA43-4F0499E3D8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325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32BE8-4D12-4753-AD3B-D2B1F5512600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E97A-6E1B-4ACA-AA43-4F0499E3D8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196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32BE8-4D12-4753-AD3B-D2B1F5512600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E97A-6E1B-4ACA-AA43-4F0499E3D8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049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32BE8-4D12-4753-AD3B-D2B1F5512600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E97A-6E1B-4ACA-AA43-4F0499E3D8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655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32BE8-4D12-4753-AD3B-D2B1F5512600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E97A-6E1B-4ACA-AA43-4F0499E3D8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209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32BE8-4D12-4753-AD3B-D2B1F5512600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E97A-6E1B-4ACA-AA43-4F0499E3D8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532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32BE8-4D12-4753-AD3B-D2B1F5512600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E97A-6E1B-4ACA-AA43-4F0499E3D8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606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32BE8-4D12-4753-AD3B-D2B1F5512600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E97A-6E1B-4ACA-AA43-4F0499E3D8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642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32BE8-4D12-4753-AD3B-D2B1F5512600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E97A-6E1B-4ACA-AA43-4F0499E3D8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708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032BE8-4D12-4753-AD3B-D2B1F5512600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3EE97A-6E1B-4ACA-AA43-4F0499E3D8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734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pictures of different social media">
            <a:extLst>
              <a:ext uri="{FF2B5EF4-FFF2-40B4-BE49-F238E27FC236}">
                <a16:creationId xmlns:a16="http://schemas.microsoft.com/office/drawing/2014/main" id="{1A3B5D33-577A-4277-8BFC-F027C563DF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34" b="27140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8" name="Rectangle 7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8A3DB1-5491-44D7-AFCB-F49DC054CD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SOCIAL MEDIA BY LIANNE RHYDDERCH-EDWARDS  1810557</a:t>
            </a:r>
          </a:p>
        </p:txBody>
      </p:sp>
      <p:cxnSp>
        <p:nvCxnSpPr>
          <p:cNvPr id="1029" name="Straight Connector 7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0" name="Straight Connector 7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3B036B0-EAAC-4233-8935-CC84C6ED750A}"/>
              </a:ext>
            </a:extLst>
          </p:cNvPr>
          <p:cNvSpPr txBox="1"/>
          <p:nvPr/>
        </p:nvSpPr>
        <p:spPr>
          <a:xfrm>
            <a:off x="317938" y="6181725"/>
            <a:ext cx="1244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Image 1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2397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1D98CAC-3EFF-4342-BD5A-6C0E8CAB4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520700"/>
            <a:ext cx="10515600" cy="34861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0F6979-65C1-4F59-B860-68185D6C2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0325" y="958852"/>
            <a:ext cx="9531350" cy="25145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INTRODUCTION</a:t>
            </a:r>
          </a:p>
        </p:txBody>
      </p:sp>
    </p:spTree>
    <p:extLst>
      <p:ext uri="{BB962C8B-B14F-4D97-AF65-F5344CB8AC3E}">
        <p14:creationId xmlns:p14="http://schemas.microsoft.com/office/powerpoint/2010/main" val="263669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object, colorful, computer, television&#10;&#10;Description automatically generated">
            <a:extLst>
              <a:ext uri="{FF2B5EF4-FFF2-40B4-BE49-F238E27FC236}">
                <a16:creationId xmlns:a16="http://schemas.microsoft.com/office/drawing/2014/main" id="{F8DEF6EF-27B3-4689-B247-0846EE2F84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10">
            <a:extLst>
              <a:ext uri="{FF2B5EF4-FFF2-40B4-BE49-F238E27FC236}">
                <a16:creationId xmlns:a16="http://schemas.microsoft.com/office/drawing/2014/main" id="{DCF1FFC3-D020-43C3-8B93-EF6BEFC46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912620" y="1929384"/>
            <a:ext cx="8366760" cy="2999232"/>
          </a:xfrm>
          <a:prstGeom prst="rect">
            <a:avLst/>
          </a:prstGeom>
          <a:solidFill>
            <a:schemeClr val="bg1">
              <a:alpha val="89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659949-6788-41A6-96BC-F6C081892E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66010" y="2242539"/>
            <a:ext cx="7459980" cy="1425924"/>
          </a:xfrm>
        </p:spPr>
        <p:txBody>
          <a:bodyPr>
            <a:normAutofit/>
          </a:bodyPr>
          <a:lstStyle/>
          <a:p>
            <a:r>
              <a:rPr lang="en-US" sz="5000"/>
              <a:t>DEFINING SOCIAL MEDIA  </a:t>
            </a:r>
            <a:endParaRPr lang="en-GB" sz="5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D65485-68C6-4055-979B-CA4A6E4A8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19400" y="4521529"/>
            <a:ext cx="7459980" cy="46888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( Dutta, 2013; Maureen and </a:t>
            </a:r>
            <a:r>
              <a:rPr lang="en-GB" dirty="0" err="1"/>
              <a:t>Wiegmann</a:t>
            </a:r>
            <a:r>
              <a:rPr lang="en-GB" dirty="0"/>
              <a:t>, 2011; Obar and Wildman, 2015)</a:t>
            </a:r>
          </a:p>
          <a:p>
            <a:endParaRPr lang="en-GB" dirty="0"/>
          </a:p>
        </p:txBody>
      </p:sp>
      <p:cxnSp>
        <p:nvCxnSpPr>
          <p:cNvPr id="10" name="Straight Connector 12">
            <a:extLst>
              <a:ext uri="{FF2B5EF4-FFF2-40B4-BE49-F238E27FC236}">
                <a16:creationId xmlns:a16="http://schemas.microsoft.com/office/drawing/2014/main" id="{16FC4A39-71B0-433B-AB94-CBFFA0DF9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02605" y="3792064"/>
            <a:ext cx="2586790" cy="0"/>
          </a:xfrm>
          <a:prstGeom prst="line">
            <a:avLst/>
          </a:prstGeom>
          <a:ln w="22225">
            <a:solidFill>
              <a:srgbClr val="7D319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48F8F266-B932-466E-9C63-40AD3EE4C316}"/>
              </a:ext>
            </a:extLst>
          </p:cNvPr>
          <p:cNvSpPr txBox="1"/>
          <p:nvPr/>
        </p:nvSpPr>
        <p:spPr>
          <a:xfrm>
            <a:off x="8524875" y="6334903"/>
            <a:ext cx="2047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Image 2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4972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A7DA9B-39C8-4CE7-9ACF-3C0F8ABC5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POSITIVE ASPECTS OF SOCIAL MEDIA  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586FE0-18B6-44D1-870D-0D0EAF6389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0995180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6AFC994-987B-445A-B3F5-4F8D26BA20EB}"/>
              </a:ext>
            </a:extLst>
          </p:cNvPr>
          <p:cNvSpPr txBox="1"/>
          <p:nvPr/>
        </p:nvSpPr>
        <p:spPr>
          <a:xfrm>
            <a:off x="6721311" y="6014301"/>
            <a:ext cx="33182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(W</a:t>
            </a:r>
            <a:r>
              <a:rPr lang="en-GB" dirty="0"/>
              <a:t>right and Javid, 2019)</a:t>
            </a:r>
          </a:p>
        </p:txBody>
      </p:sp>
    </p:spTree>
    <p:extLst>
      <p:ext uri="{BB962C8B-B14F-4D97-AF65-F5344CB8AC3E}">
        <p14:creationId xmlns:p14="http://schemas.microsoft.com/office/powerpoint/2010/main" val="4132409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26B60-ED8D-46AB-AFCE-E4F0226694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 dirty="0"/>
              <a:t>Negative aspects of social media </a:t>
            </a:r>
            <a:endParaRPr lang="en-GB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F6CC83-CC3B-40AB-A4EA-349A4B5CE9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92" r="3737" b="-2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21A01B-AB23-4AF2-A4F5-F2DFCF1FEF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0844149"/>
              </p:ext>
            </p:extLst>
          </p:nvPr>
        </p:nvGraphicFramePr>
        <p:xfrm>
          <a:off x="186628" y="2279018"/>
          <a:ext cx="7203986" cy="337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5B97B33-1DCC-4DFA-BC16-AB03E0CCB1B4}"/>
              </a:ext>
            </a:extLst>
          </p:cNvPr>
          <p:cNvSpPr txBox="1"/>
          <p:nvPr/>
        </p:nvSpPr>
        <p:spPr>
          <a:xfrm>
            <a:off x="1084083" y="6054675"/>
            <a:ext cx="90874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GB" dirty="0" err="1"/>
              <a:t>Amatenstein</a:t>
            </a:r>
            <a:r>
              <a:rPr lang="en-GB" dirty="0"/>
              <a:t>, 2019; Kraut et al 1998; Lindsey et al., 2002; Mars et al., 2015; </a:t>
            </a:r>
            <a:r>
              <a:rPr lang="en-US" dirty="0"/>
              <a:t>Wright and Javid,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1425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3A3C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87038B-0A11-43C7-9BBC-1BE121FAE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EXPLORING SENSE OF SELF 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1026" name="Picture 2" descr="Image result for picture of sense of self">
            <a:extLst>
              <a:ext uri="{FF2B5EF4-FFF2-40B4-BE49-F238E27FC236}">
                <a16:creationId xmlns:a16="http://schemas.microsoft.com/office/drawing/2014/main" id="{46CCB95D-6BF2-4994-AC7A-01C3B6D885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39" r="2" b="6115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9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45300-6893-45D3-ABBA-30DAEB5D8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endParaRPr lang="en-US" sz="2000" dirty="0">
              <a:solidFill>
                <a:srgbClr val="FFFFFF"/>
              </a:solidFill>
            </a:endParaRPr>
          </a:p>
          <a:p>
            <a:r>
              <a:rPr lang="en-US" sz="2400" dirty="0">
                <a:solidFill>
                  <a:srgbClr val="FFFFFF"/>
                </a:solidFill>
              </a:rPr>
              <a:t>Sense of self </a:t>
            </a:r>
          </a:p>
          <a:p>
            <a:r>
              <a:rPr lang="en-US" sz="2400" dirty="0">
                <a:solidFill>
                  <a:srgbClr val="FFFFFF"/>
                </a:solidFill>
              </a:rPr>
              <a:t>Negative impact </a:t>
            </a:r>
          </a:p>
          <a:p>
            <a:r>
              <a:rPr lang="en-US" sz="2400" dirty="0">
                <a:solidFill>
                  <a:srgbClr val="FFFFFF"/>
                </a:solidFill>
              </a:rPr>
              <a:t>How social media enables people to promote positive sense of self </a:t>
            </a:r>
          </a:p>
          <a:p>
            <a:r>
              <a:rPr lang="en-US" sz="2400" dirty="0">
                <a:solidFill>
                  <a:srgbClr val="FFFFFF"/>
                </a:solidFill>
              </a:rPr>
              <a:t>Social Identity Theory 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3B9160-39DE-4EE1-B238-045569959F32}"/>
              </a:ext>
            </a:extLst>
          </p:cNvPr>
          <p:cNvSpPr txBox="1"/>
          <p:nvPr/>
        </p:nvSpPr>
        <p:spPr>
          <a:xfrm>
            <a:off x="220853" y="6269673"/>
            <a:ext cx="117502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Trampe</a:t>
            </a:r>
            <a:r>
              <a:rPr lang="en-GB" dirty="0"/>
              <a:t>, A. </a:t>
            </a:r>
            <a:r>
              <a:rPr lang="en-GB" dirty="0" err="1"/>
              <a:t>Stapel</a:t>
            </a:r>
            <a:r>
              <a:rPr lang="en-GB" dirty="0"/>
              <a:t> and W. </a:t>
            </a:r>
            <a:r>
              <a:rPr lang="en-GB" dirty="0" err="1"/>
              <a:t>Siero</a:t>
            </a:r>
            <a:r>
              <a:rPr lang="en-GB" dirty="0"/>
              <a:t>, 2011; </a:t>
            </a:r>
            <a:r>
              <a:rPr lang="en-GB" dirty="0" err="1"/>
              <a:t>Rajanala</a:t>
            </a:r>
            <a:r>
              <a:rPr lang="en-GB" dirty="0"/>
              <a:t>, </a:t>
            </a:r>
            <a:r>
              <a:rPr lang="en-GB" dirty="0" err="1"/>
              <a:t>Maymone</a:t>
            </a:r>
            <a:r>
              <a:rPr lang="en-GB" dirty="0"/>
              <a:t> and Vashi, 2018; Rosenstock, </a:t>
            </a:r>
            <a:r>
              <a:rPr lang="en-GB" dirty="0" err="1"/>
              <a:t>Snapshot,n.d</a:t>
            </a:r>
            <a:r>
              <a:rPr lang="en-GB" dirty="0"/>
              <a:t>; </a:t>
            </a:r>
            <a:r>
              <a:rPr lang="en-GB" dirty="0" err="1"/>
              <a:t>Strecher</a:t>
            </a:r>
            <a:r>
              <a:rPr lang="en-GB" dirty="0"/>
              <a:t> and Becker, 1988; University of Chicago press journals, 2010)</a:t>
            </a:r>
          </a:p>
          <a:p>
            <a:r>
              <a:rPr lang="en-GB" dirty="0"/>
              <a:t> 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074E72-4EDE-4F29-84F5-B0306C80EB12}"/>
              </a:ext>
            </a:extLst>
          </p:cNvPr>
          <p:cNvSpPr txBox="1"/>
          <p:nvPr/>
        </p:nvSpPr>
        <p:spPr>
          <a:xfrm>
            <a:off x="5778631" y="4110087"/>
            <a:ext cx="1339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Image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2852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6229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F33D65-1692-4E1A-AA08-B684D5C11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MIND CHARITY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1030" name="Picture 6" descr="Image result for FAMILY ON SOCIAL MEDIA">
            <a:extLst>
              <a:ext uri="{FF2B5EF4-FFF2-40B4-BE49-F238E27FC236}">
                <a16:creationId xmlns:a16="http://schemas.microsoft.com/office/drawing/2014/main" id="{53B7E282-C117-41CE-ADCF-F9FF1459B3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98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B3E9B-B0C7-4A2E-8AE5-EC841BFCA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 ‘</a:t>
            </a:r>
            <a:r>
              <a:rPr lang="en-US" dirty="0">
                <a:solidFill>
                  <a:srgbClr val="FFFFFF"/>
                </a:solidFill>
              </a:rPr>
              <a:t>Feeling connected to other people is important’ </a:t>
            </a:r>
          </a:p>
          <a:p>
            <a:r>
              <a:rPr lang="en-US" dirty="0">
                <a:solidFill>
                  <a:srgbClr val="FFFFFF"/>
                </a:solidFill>
              </a:rPr>
              <a:t>They advise regular contact with</a:t>
            </a:r>
            <a:endParaRPr lang="en-US" dirty="0">
              <a:solidFill>
                <a:srgbClr val="FFFFFF"/>
              </a:solidFill>
              <a:cs typeface="Calibri"/>
            </a:endParaRPr>
          </a:p>
          <a:p>
            <a:r>
              <a:rPr lang="en-US" dirty="0">
                <a:solidFill>
                  <a:srgbClr val="FFFFFF"/>
                </a:solidFill>
              </a:rPr>
              <a:t>Social Learning Theory</a:t>
            </a:r>
            <a:endParaRPr lang="en-US" dirty="0">
              <a:solidFill>
                <a:srgbClr val="FFFFFF"/>
              </a:solidFill>
              <a:cs typeface="Calibri"/>
            </a:endParaRPr>
          </a:p>
          <a:p>
            <a:r>
              <a:rPr lang="en-US" dirty="0">
                <a:solidFill>
                  <a:srgbClr val="FFFFFF"/>
                </a:solidFill>
              </a:rPr>
              <a:t>Importance of  social interactions</a:t>
            </a:r>
            <a:endParaRPr lang="en-US" dirty="0">
              <a:solidFill>
                <a:srgbClr val="FFFFFF"/>
              </a:solidFill>
              <a:cs typeface="Calibri"/>
            </a:endParaRPr>
          </a:p>
          <a:p>
            <a:endParaRPr lang="en-US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CB2465-D5C7-46C7-9629-86DDE494A343}"/>
              </a:ext>
            </a:extLst>
          </p:cNvPr>
          <p:cNvSpPr txBox="1"/>
          <p:nvPr/>
        </p:nvSpPr>
        <p:spPr>
          <a:xfrm>
            <a:off x="6790899" y="6494475"/>
            <a:ext cx="5073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(Mind, ND; </a:t>
            </a:r>
            <a:r>
              <a:rPr lang="en-GB"/>
              <a:t>Rosenstock, </a:t>
            </a:r>
            <a:r>
              <a:rPr lang="en-GB" err="1"/>
              <a:t>Strecher</a:t>
            </a:r>
            <a:r>
              <a:rPr lang="en-GB"/>
              <a:t> and Becker, 1988)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AB7351-2DCC-4E40-9AD5-C41AE6747478}"/>
              </a:ext>
            </a:extLst>
          </p:cNvPr>
          <p:cNvSpPr txBox="1"/>
          <p:nvPr/>
        </p:nvSpPr>
        <p:spPr>
          <a:xfrm>
            <a:off x="2796988" y="4320988"/>
            <a:ext cx="170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Image 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426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EF68B1-AD64-4385-805F-91632859A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LEGISLATION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9F54B-6387-4CE5-8192-E0278C3E9A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5161" y="356187"/>
            <a:ext cx="2878409" cy="1792281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sz="2400" dirty="0"/>
              <a:t>The Online Harms White Paper</a:t>
            </a:r>
          </a:p>
          <a:p>
            <a:r>
              <a:rPr lang="en-US" sz="2400" dirty="0"/>
              <a:t>Wellbeing and Future Generations (Wales) Act 2015</a:t>
            </a:r>
          </a:p>
          <a:p>
            <a:endParaRPr lang="en-US" sz="20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EAEBC4-ECFB-4236-8367-C9946269C7F6}"/>
              </a:ext>
            </a:extLst>
          </p:cNvPr>
          <p:cNvSpPr txBox="1"/>
          <p:nvPr/>
        </p:nvSpPr>
        <p:spPr>
          <a:xfrm>
            <a:off x="8386139" y="3143438"/>
            <a:ext cx="3474621" cy="27804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“A society in which people’s physical and mental well-being is </a:t>
            </a:r>
            <a:r>
              <a:rPr lang="en-US" sz="2400" dirty="0" err="1"/>
              <a:t>maximised</a:t>
            </a:r>
            <a:r>
              <a:rPr lang="en-US" sz="2400" dirty="0"/>
              <a:t> and in which choices and </a:t>
            </a:r>
            <a:r>
              <a:rPr lang="en-US" sz="2400" dirty="0" err="1"/>
              <a:t>behaviours</a:t>
            </a:r>
            <a:r>
              <a:rPr lang="en-US" sz="2400" dirty="0"/>
              <a:t> that benefit future health are understood.”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5B4226-BD6C-41AD-9184-A45D94667AD3}"/>
              </a:ext>
            </a:extLst>
          </p:cNvPr>
          <p:cNvSpPr txBox="1"/>
          <p:nvPr/>
        </p:nvSpPr>
        <p:spPr>
          <a:xfrm>
            <a:off x="6579909" y="6033155"/>
            <a:ext cx="54486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(Wright and Javid, 2019; Welsh Gov, 2015; Howe, 2020)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5815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3AB27B-5EC2-4FC2-9719-CBB80AE37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CONCLUSION </a:t>
            </a:r>
          </a:p>
        </p:txBody>
      </p:sp>
    </p:spTree>
    <p:extLst>
      <p:ext uri="{BB962C8B-B14F-4D97-AF65-F5344CB8AC3E}">
        <p14:creationId xmlns:p14="http://schemas.microsoft.com/office/powerpoint/2010/main" val="10008940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1AF9D-C048-473F-8A7F-D0D8DCF34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61483"/>
            <a:ext cx="10515600" cy="613503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dirty="0"/>
              <a:t>Reference list </a:t>
            </a:r>
          </a:p>
          <a:p>
            <a:pPr algn="just"/>
            <a:r>
              <a:rPr lang="en-US" sz="1400" dirty="0" err="1"/>
              <a:t>Amatenstein</a:t>
            </a:r>
            <a:r>
              <a:rPr lang="en-US" sz="1400" dirty="0"/>
              <a:t>, S. (2019). </a:t>
            </a:r>
            <a:r>
              <a:rPr lang="en-US" sz="1400" i="1" dirty="0"/>
              <a:t>Not So Social Media: How Social Media Increases Loneliness - </a:t>
            </a:r>
            <a:r>
              <a:rPr lang="en-US" sz="1400" i="1" dirty="0" err="1"/>
              <a:t>PsyCom</a:t>
            </a:r>
            <a:r>
              <a:rPr lang="en-US" sz="1400" dirty="0"/>
              <a:t>. [online] Psycom.net - Mental Health Treatment Resource Since 1986. Available at: https://www.psycom.net/how-social-media-increases-loneliness/ [Accessed 8 Jan.</a:t>
            </a:r>
          </a:p>
          <a:p>
            <a:pPr algn="just"/>
            <a:r>
              <a:rPr lang="en-US" sz="1400" dirty="0"/>
              <a:t>Dutta, M. (2013). Effectiveness of Online Advertising on Social Networking Sites - A Case Study on Facebook. </a:t>
            </a:r>
            <a:r>
              <a:rPr lang="en-US" sz="1400" i="1" dirty="0"/>
              <a:t>SSRN Electronic Journal</a:t>
            </a:r>
            <a:r>
              <a:rPr lang="en-US" sz="1400" dirty="0"/>
              <a:t>. 2020].</a:t>
            </a:r>
            <a:endParaRPr lang="en-GB" sz="1400" dirty="0"/>
          </a:p>
          <a:p>
            <a:pPr algn="just"/>
            <a:r>
              <a:rPr lang="en-US" sz="1400" dirty="0"/>
              <a:t>Howe, S. (2020). </a:t>
            </a:r>
            <a:r>
              <a:rPr lang="en-US" sz="1400" i="1" dirty="0"/>
              <a:t>A Healthier Wales – The Future Generations Commissioner for Wales</a:t>
            </a:r>
            <a:r>
              <a:rPr lang="en-US" sz="1400" dirty="0"/>
              <a:t>. [online] The Future Generations Commissioner for Wales. Available at: https://futuregenerations.wales/a-healthier-wales/ [Accessed 8 Jan. 2020].</a:t>
            </a:r>
            <a:endParaRPr lang="en-GB" sz="1400" dirty="0"/>
          </a:p>
          <a:p>
            <a:pPr algn="just"/>
            <a:endParaRPr lang="en-GB" sz="1400" dirty="0"/>
          </a:p>
          <a:p>
            <a:pPr algn="just"/>
            <a:r>
              <a:rPr lang="en-GB" sz="1400" dirty="0"/>
              <a:t>Kraut, R., Patterson, M., </a:t>
            </a:r>
            <a:r>
              <a:rPr lang="en-GB" sz="1400" dirty="0" err="1"/>
              <a:t>Lundmark</a:t>
            </a:r>
            <a:r>
              <a:rPr lang="en-GB" sz="1400" dirty="0"/>
              <a:t>, V., </a:t>
            </a:r>
            <a:r>
              <a:rPr lang="en-GB" sz="1400" dirty="0" err="1"/>
              <a:t>Kiesler</a:t>
            </a:r>
            <a:r>
              <a:rPr lang="en-GB" sz="1400" dirty="0"/>
              <a:t>, S., </a:t>
            </a:r>
            <a:r>
              <a:rPr lang="en-GB" sz="1400" dirty="0" err="1"/>
              <a:t>Mukophadhyay</a:t>
            </a:r>
            <a:r>
              <a:rPr lang="en-GB" sz="1400" dirty="0"/>
              <a:t>, T. and </a:t>
            </a:r>
            <a:r>
              <a:rPr lang="en-GB" sz="1400" dirty="0" err="1"/>
              <a:t>Scherlis</a:t>
            </a:r>
            <a:r>
              <a:rPr lang="en-GB" sz="1400" dirty="0"/>
              <a:t>, W. (1998). </a:t>
            </a:r>
            <a:r>
              <a:rPr lang="en-GB" sz="1400" i="1" dirty="0" err="1"/>
              <a:t>PsycNET</a:t>
            </a:r>
            <a:r>
              <a:rPr lang="en-GB" sz="1400" dirty="0"/>
              <a:t>. [online] Doi.org. Available at: https://doi.org/10.1037/0003-066X.53.9.1017 [Accessed 8 Jan. 2020].</a:t>
            </a:r>
          </a:p>
          <a:p>
            <a:pPr algn="just"/>
            <a:endParaRPr lang="en-GB" sz="1400" dirty="0"/>
          </a:p>
          <a:p>
            <a:pPr algn="just"/>
            <a:r>
              <a:rPr lang="en-US" sz="1400" dirty="0"/>
              <a:t>Lindsey, H., Shaw, B., Larry, M. and Gant, C. (2002). </a:t>
            </a:r>
            <a:r>
              <a:rPr lang="en-US" sz="1400" i="1" dirty="0"/>
              <a:t>In Defense of the Internet: The Relationship between Internet Communication and Depression, Loneliness, Self-Esteem, and Perceived Social Support</a:t>
            </a:r>
            <a:r>
              <a:rPr lang="en-US" sz="1400" dirty="0"/>
              <a:t>. [online] Deepblue.lib.umich.edu. Available at: https://deepblue.lib.umich.edu/bitstream/handle/2027.42/63277/109493102753770552.pdf%3Bjsessionid%3D033CFECB45C479AEB6AE2516407D2049?sequence%3D1 [Accessed 8 Jan. 2020].</a:t>
            </a:r>
          </a:p>
          <a:p>
            <a:pPr algn="just"/>
            <a:endParaRPr lang="en-GB" sz="1400" dirty="0"/>
          </a:p>
          <a:p>
            <a:pPr algn="just"/>
            <a:endParaRPr lang="en-GB" sz="1400" dirty="0"/>
          </a:p>
          <a:p>
            <a:pPr algn="just"/>
            <a:r>
              <a:rPr lang="en-GB" sz="1400" dirty="0"/>
              <a:t>Mars, B., Heron, J., Biddle, L., Donovan, J., Holley, R., Piper, M., </a:t>
            </a:r>
            <a:r>
              <a:rPr lang="en-GB" sz="1400" dirty="0" err="1"/>
              <a:t>Potokar</a:t>
            </a:r>
            <a:r>
              <a:rPr lang="en-GB" sz="1400" dirty="0"/>
              <a:t>, J., Wyllie, C. and Gunnell, D. (2015). Exposure to, and searching for, information about suicide and self-harm on the Internet: Prevalence and predictors in a population based cohort of young adults. </a:t>
            </a:r>
            <a:r>
              <a:rPr lang="en-GB" sz="1400" i="1" dirty="0"/>
              <a:t>Journal of Affective Disorders</a:t>
            </a:r>
            <a:r>
              <a:rPr lang="en-GB" sz="1400" dirty="0"/>
              <a:t>, 185, pp.239-245.</a:t>
            </a:r>
          </a:p>
          <a:p>
            <a:pPr algn="just"/>
            <a:r>
              <a:rPr lang="en-US" sz="1400" dirty="0"/>
              <a:t>Maurer, C. and </a:t>
            </a:r>
            <a:r>
              <a:rPr lang="en-US" sz="1400" dirty="0" err="1"/>
              <a:t>Wiegmann</a:t>
            </a:r>
            <a:r>
              <a:rPr lang="en-US" sz="1400" dirty="0"/>
              <a:t>, R. (2011). Effectiveness of Advertising on Social Network Sites: A Case Study on Facebook. </a:t>
            </a:r>
            <a:r>
              <a:rPr lang="en-US" sz="1400" i="1" dirty="0"/>
              <a:t>Information and Communication Technologies in Tourism 2011</a:t>
            </a:r>
            <a:r>
              <a:rPr lang="en-US" sz="1400" dirty="0"/>
              <a:t>, pp.485-498.</a:t>
            </a:r>
            <a:endParaRPr lang="en-GB" sz="1400" dirty="0"/>
          </a:p>
          <a:p>
            <a:pPr algn="just"/>
            <a:r>
              <a:rPr lang="en-US" sz="1400" dirty="0"/>
              <a:t>Mind (n.d.). </a:t>
            </a:r>
            <a:r>
              <a:rPr lang="en-US" sz="1400" i="1" dirty="0"/>
              <a:t>Self-care | Mind, the mental health charity - help for mental health problems</a:t>
            </a:r>
            <a:r>
              <a:rPr lang="en-US" sz="1400" dirty="0"/>
              <a:t>. [online] Mind.org.uk. Available at: https://www.mind.org.uk/information-support/types-of-mental-health-problems/mental-health-problems-introduction/self-care/#b [Accessed 8 Jan. 2020].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81834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21492-F1DE-4583-BF62-296C5E996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976" y="409201"/>
            <a:ext cx="10515600" cy="605435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endParaRPr lang="en-US" sz="1600" dirty="0"/>
          </a:p>
          <a:p>
            <a:pPr algn="just"/>
            <a:r>
              <a:rPr lang="en-US" sz="1500" dirty="0"/>
              <a:t>Obar, J. and Wildman, S. (2015). </a:t>
            </a:r>
            <a:r>
              <a:rPr lang="en-US" sz="1500" i="1" dirty="0"/>
              <a:t>Social Media Definition and the Governance Challenge - An Introduction to the Special Issue</a:t>
            </a:r>
            <a:r>
              <a:rPr lang="en-US" sz="1500" dirty="0"/>
              <a:t>. [online] Available at: http://dx.doi.org/10.2139/ssrn.2663153 [Accessed 8 Jan. 2020].</a:t>
            </a:r>
          </a:p>
          <a:p>
            <a:pPr algn="just"/>
            <a:r>
              <a:rPr lang="en-US" sz="1500" dirty="0" err="1"/>
              <a:t>Rajanala</a:t>
            </a:r>
            <a:r>
              <a:rPr lang="en-US" sz="1500" dirty="0"/>
              <a:t>, S., </a:t>
            </a:r>
            <a:r>
              <a:rPr lang="en-US" sz="1500" dirty="0" err="1"/>
              <a:t>Maymone</a:t>
            </a:r>
            <a:r>
              <a:rPr lang="en-US" sz="1500" dirty="0"/>
              <a:t>, M. and Vashi, N. (2018). Selfies—Living in the Era of Filtered Photographs. </a:t>
            </a:r>
            <a:r>
              <a:rPr lang="en-US" sz="1500" i="1" dirty="0"/>
              <a:t>JAMA Facial Plastic Surgery</a:t>
            </a:r>
            <a:r>
              <a:rPr lang="en-US" sz="1500" dirty="0"/>
              <a:t>, 20(6), p.443.</a:t>
            </a:r>
          </a:p>
          <a:p>
            <a:pPr algn="just"/>
            <a:r>
              <a:rPr lang="en-US" sz="1500" dirty="0"/>
              <a:t>Rosenstock, I., </a:t>
            </a:r>
            <a:r>
              <a:rPr lang="en-US" sz="1500" dirty="0" err="1"/>
              <a:t>Strecher</a:t>
            </a:r>
            <a:r>
              <a:rPr lang="en-US" sz="1500" dirty="0"/>
              <a:t>, V. and Becker, M. (1988). Social Learning Theory and the Health Belief Model. </a:t>
            </a:r>
            <a:r>
              <a:rPr lang="en-US" sz="1500" i="1" dirty="0"/>
              <a:t>Health Education Quarterly</a:t>
            </a:r>
            <a:r>
              <a:rPr lang="en-US" sz="1500" dirty="0"/>
              <a:t>, 15(2), pp.175-183.</a:t>
            </a:r>
          </a:p>
          <a:p>
            <a:pPr algn="just"/>
            <a:r>
              <a:rPr lang="en-US" sz="1500" dirty="0"/>
              <a:t>Snapchat (n.d.). </a:t>
            </a:r>
            <a:r>
              <a:rPr lang="en-US" sz="1500" i="1" dirty="0"/>
              <a:t>Born Different in Discover</a:t>
            </a:r>
            <a:r>
              <a:rPr lang="en-US" sz="1500" dirty="0"/>
              <a:t>. [online] Snapchat. Available at: https://www.snapchat.com/discover/Born_Different/9614026173 [Accessed 9 Jan. 2020].</a:t>
            </a:r>
          </a:p>
          <a:p>
            <a:pPr algn="just"/>
            <a:r>
              <a:rPr lang="en-US" sz="1500" dirty="0" err="1"/>
              <a:t>Trampe</a:t>
            </a:r>
            <a:r>
              <a:rPr lang="en-US" sz="1500" dirty="0"/>
              <a:t>, D., A. </a:t>
            </a:r>
            <a:r>
              <a:rPr lang="en-US" sz="1500" dirty="0" err="1"/>
              <a:t>Stapel</a:t>
            </a:r>
            <a:r>
              <a:rPr lang="en-US" sz="1500" dirty="0"/>
              <a:t>, D. and W. </a:t>
            </a:r>
            <a:r>
              <a:rPr lang="en-US" sz="1500" dirty="0" err="1"/>
              <a:t>Siero</a:t>
            </a:r>
            <a:r>
              <a:rPr lang="en-US" sz="1500" dirty="0"/>
              <a:t>, F. (2011). The Self-Activation Effect of Advertisements: Ads Can Affect Whether and How Consumers Think about the Self. </a:t>
            </a:r>
            <a:r>
              <a:rPr lang="en-US" sz="1500" i="1" dirty="0"/>
              <a:t>Journal of Consumer Research</a:t>
            </a:r>
            <a:r>
              <a:rPr lang="en-US" sz="1500" dirty="0"/>
              <a:t>, 37(6), pp.1030-1045.</a:t>
            </a:r>
          </a:p>
          <a:p>
            <a:pPr algn="just"/>
            <a:endParaRPr lang="en-US" sz="1500" dirty="0"/>
          </a:p>
          <a:p>
            <a:pPr algn="just"/>
            <a:r>
              <a:rPr lang="en-US" sz="1500" dirty="0"/>
              <a:t>Welsh Government (2015). </a:t>
            </a:r>
            <a:r>
              <a:rPr lang="en-US" sz="1500" i="1" dirty="0"/>
              <a:t>Well-being of Future Generations (Wales) Act 2015</a:t>
            </a:r>
            <a:r>
              <a:rPr lang="en-US" sz="1500" dirty="0"/>
              <a:t>. [online] Legislation.gov.uk. Available at: http://www.legislation.gov.uk/anaw/2015/2/contents/enacted [Accessed 8 Jan. 2020].</a:t>
            </a:r>
          </a:p>
          <a:p>
            <a:pPr algn="just"/>
            <a:r>
              <a:rPr lang="en-US" sz="1500" dirty="0"/>
              <a:t>Wright, J. and Javid, S. (2019). </a:t>
            </a:r>
            <a:r>
              <a:rPr lang="en-US" sz="1500" i="1" dirty="0"/>
              <a:t>Online Harms White Paper</a:t>
            </a:r>
            <a:r>
              <a:rPr lang="en-US" sz="1500" dirty="0"/>
              <a:t>. [online] GOV.UK. Available at: https://www.gov.uk/government/consultations/online-harms-white-paper/online-harms-white-paper [Accessed 8 Jan. 2020].</a:t>
            </a:r>
          </a:p>
          <a:p>
            <a:pPr algn="just"/>
            <a:endParaRPr lang="en-US" sz="1500" dirty="0"/>
          </a:p>
          <a:p>
            <a:pPr algn="just"/>
            <a:r>
              <a:rPr lang="en-US" sz="1500" dirty="0"/>
              <a:t>University of Chicago Press Journals (2010). </a:t>
            </a:r>
            <a:r>
              <a:rPr lang="en-US" sz="1500" i="1" dirty="0"/>
              <a:t>How do beauty product ads affect consumer self esteem and purchasing?</a:t>
            </a:r>
            <a:r>
              <a:rPr lang="en-US" sz="1500" dirty="0"/>
              <a:t>. [online] ScienceDaily. Available at: https://www.sciencedaily.com/releases/2010/10/101018163112.htm [Accessed 8 Jan. 2020].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34522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70F6D-3E99-4D11-9C56-6CAA3AB18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Picture reference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932E2-4871-476B-9689-10809CA130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1472"/>
            <a:ext cx="10515600" cy="4885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/>
              <a:t>Image 1</a:t>
            </a:r>
          </a:p>
          <a:p>
            <a:pPr marL="0" indent="0" algn="just">
              <a:buNone/>
            </a:pPr>
            <a:r>
              <a:rPr lang="en-US" sz="1600" dirty="0" err="1"/>
              <a:t>Guberti</a:t>
            </a:r>
            <a:r>
              <a:rPr lang="en-US" sz="1600" dirty="0"/>
              <a:t>, M. (2013). </a:t>
            </a:r>
            <a:r>
              <a:rPr lang="en-US" sz="1600" i="1" dirty="0"/>
              <a:t>Three Things That All Social Networks Have In Common</a:t>
            </a:r>
            <a:r>
              <a:rPr lang="en-US" sz="1600" dirty="0"/>
              <a:t>. [online] Business 2 Community. Available at: https://www.business2community.com/social-media/three-things-that-all-social-networks-have-in-common-0566559 [Accessed 19 Dec. 2019].</a:t>
            </a:r>
          </a:p>
          <a:p>
            <a:pPr marL="0" indent="0" algn="just">
              <a:buNone/>
            </a:pPr>
            <a:r>
              <a:rPr lang="en-US" sz="1600" dirty="0"/>
              <a:t>Image 2 </a:t>
            </a:r>
          </a:p>
          <a:p>
            <a:pPr marL="0" indent="0" algn="just">
              <a:buNone/>
            </a:pPr>
            <a:r>
              <a:rPr lang="en-US" sz="1600" dirty="0"/>
              <a:t>Santiago, A. (2017). </a:t>
            </a:r>
            <a:r>
              <a:rPr lang="en-US" sz="1600" i="1" dirty="0"/>
              <a:t>How to Repurpose Your Content for the Media - Newswire</a:t>
            </a:r>
            <a:r>
              <a:rPr lang="en-US" sz="1600" dirty="0"/>
              <a:t>. [online] Newswire. Available at: https://www.newswire.com/blog/how-to-repurpose-your-content-for-the-media-2 [Accessed 9 Jan. 2020].</a:t>
            </a:r>
          </a:p>
          <a:p>
            <a:pPr marL="0" indent="0" algn="just">
              <a:buNone/>
            </a:pPr>
            <a:endParaRPr lang="en-US" sz="1600" dirty="0"/>
          </a:p>
          <a:p>
            <a:pPr marL="0" indent="0" algn="just">
              <a:buNone/>
            </a:pPr>
            <a:endParaRPr lang="en-US" sz="1600" dirty="0"/>
          </a:p>
          <a:p>
            <a:pPr marL="0" indent="0" algn="just">
              <a:buNone/>
            </a:pPr>
            <a:r>
              <a:rPr lang="en-US" sz="1600" dirty="0"/>
              <a:t>Image 3 </a:t>
            </a:r>
          </a:p>
          <a:p>
            <a:pPr marL="0" indent="0" algn="just">
              <a:buNone/>
            </a:pPr>
            <a:r>
              <a:rPr lang="en-US" sz="1600" dirty="0"/>
              <a:t>Newman, K. (2017). </a:t>
            </a:r>
            <a:r>
              <a:rPr lang="en-US" sz="1600" i="1" dirty="0"/>
              <a:t>Do Mindful People Have a Stronger Sense of Self?</a:t>
            </a:r>
            <a:r>
              <a:rPr lang="en-US" sz="1600" dirty="0"/>
              <a:t>. [online] Greater Good. Available at: https://greatergood.berkeley.edu/article/item/do_mindful_people_have_a_stronger_sense_of_self [Accessed 9 Jan. 2020].</a:t>
            </a:r>
          </a:p>
          <a:p>
            <a:pPr marL="0" indent="0" algn="just">
              <a:buNone/>
            </a:pPr>
            <a:r>
              <a:rPr lang="en-US" sz="1600" dirty="0"/>
              <a:t>Image 4</a:t>
            </a:r>
          </a:p>
          <a:p>
            <a:pPr marL="0" indent="0" algn="just">
              <a:buNone/>
            </a:pPr>
            <a:r>
              <a:rPr lang="en-US" sz="1600" dirty="0" err="1"/>
              <a:t>iStockphoto</a:t>
            </a:r>
            <a:r>
              <a:rPr lang="en-US" sz="1600" dirty="0"/>
              <a:t> (2018). </a:t>
            </a:r>
            <a:r>
              <a:rPr lang="en-US" sz="1600" i="1" dirty="0"/>
              <a:t>How technology and social media is undermining family relationships</a:t>
            </a:r>
            <a:r>
              <a:rPr lang="en-US" sz="1600" dirty="0"/>
              <a:t>. [online] The Irish Times. Available at: https://www.irishtimes.com/life-and-style/health-family/parenting/how-technology-and-social-media-is-undermining-family-relationships-1.3568291 [Accessed 8 Jan. 2020].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299747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CB7EE-41EE-4F81-B8CD-1F18F5BB7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859BE-0416-4DEE-B15B-8BA84D1D3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8085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E97E92EE9F184B86E07AF056B201E3" ma:contentTypeVersion="2" ma:contentTypeDescription="Create a new document." ma:contentTypeScope="" ma:versionID="98784412ec19f06c16ed9632ba1a6fab">
  <xsd:schema xmlns:xsd="http://www.w3.org/2001/XMLSchema" xmlns:xs="http://www.w3.org/2001/XMLSchema" xmlns:p="http://schemas.microsoft.com/office/2006/metadata/properties" xmlns:ns3="28bc52eb-7ba0-4738-a312-c7a8d9f935af" targetNamespace="http://schemas.microsoft.com/office/2006/metadata/properties" ma:root="true" ma:fieldsID="6a8641652e290bd4a60d4879b93477c2" ns3:_="">
    <xsd:import namespace="28bc52eb-7ba0-4738-a312-c7a8d9f935a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bc52eb-7ba0-4738-a312-c7a8d9f935a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A9C51D-009A-4360-B21C-E11B3FA7E318}">
  <ds:schemaRefs>
    <ds:schemaRef ds:uri="28bc52eb-7ba0-4738-a312-c7a8d9f935a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59110260-79D5-47E2-8599-1E02A5138D2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45619DD-F9F1-4891-99B5-65C285F2DAD1}">
  <ds:schemaRefs>
    <ds:schemaRef ds:uri="28bc52eb-7ba0-4738-a312-c7a8d9f935a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1292</Words>
  <Application>Microsoft Office PowerPoint</Application>
  <PresentationFormat>Widescreen</PresentationFormat>
  <Paragraphs>74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SOCIAL MEDIA BY LIANNE RHYDDERCH-EDWARDS  1810557</vt:lpstr>
      <vt:lpstr>                         INTRODUCTION</vt:lpstr>
      <vt:lpstr>DEFINING SOCIAL MEDIA  </vt:lpstr>
      <vt:lpstr>POSITIVE ASPECTS OF SOCIAL MEDIA  </vt:lpstr>
      <vt:lpstr>Negative aspects of social media </vt:lpstr>
      <vt:lpstr>EXPLORING SENSE OF SELF </vt:lpstr>
      <vt:lpstr>MIND CHARITY</vt:lpstr>
      <vt:lpstr>LEGISLATION</vt:lpstr>
      <vt:lpstr>CONCLUSION </vt:lpstr>
      <vt:lpstr>PowerPoint Presentation</vt:lpstr>
      <vt:lpstr>PowerPoint Presentation</vt:lpstr>
      <vt:lpstr>Picture reference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MEDIA BY LIANNE RHYDDERCH-EDWARDS  1810557</dc:title>
  <dc:creator>Rebecca Rhydderch-edwards (1810557)</dc:creator>
  <cp:lastModifiedBy>Rebecca Rhydderch-edwards (1810557)</cp:lastModifiedBy>
  <cp:revision>1</cp:revision>
  <dcterms:created xsi:type="dcterms:W3CDTF">2020-01-09T19:12:06Z</dcterms:created>
  <dcterms:modified xsi:type="dcterms:W3CDTF">2020-01-09T19:30:46Z</dcterms:modified>
</cp:coreProperties>
</file>