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0C9CD62-40D3-4A2A-B23E-F61560408CF0}" v="140" dt="2026-07-09T16:46:06.7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59CD18-35C8-471C-AAE6-CEC63597123E}" type="doc">
      <dgm:prSet loTypeId="urn:microsoft.com/office/officeart/2005/8/layout/vProcess5" loCatId="process" qsTypeId="urn:microsoft.com/office/officeart/2005/8/quickstyle/simple2" qsCatId="simple" csTypeId="urn:microsoft.com/office/officeart/2005/8/colors/accent0_3" csCatId="mainScheme"/>
      <dgm:spPr/>
      <dgm:t>
        <a:bodyPr/>
        <a:lstStyle/>
        <a:p>
          <a:endParaRPr lang="en-US"/>
        </a:p>
      </dgm:t>
    </dgm:pt>
    <dgm:pt modelId="{E7146012-6B60-4883-969A-FDFE12CFC398}">
      <dgm:prSet/>
      <dgm:spPr/>
      <dgm:t>
        <a:bodyPr/>
        <a:lstStyle/>
        <a:p>
          <a:r>
            <a:rPr lang="en-US"/>
            <a:t>Evaluate British Airways' organisational culture and its influence on business performance.</a:t>
          </a:r>
        </a:p>
      </dgm:t>
    </dgm:pt>
    <dgm:pt modelId="{10771F96-ADB3-47BB-AC85-209091DA44A3}" type="parTrans" cxnId="{EBC36505-5C92-453E-A174-BFC5C7BA228A}">
      <dgm:prSet/>
      <dgm:spPr/>
      <dgm:t>
        <a:bodyPr/>
        <a:lstStyle/>
        <a:p>
          <a:endParaRPr lang="en-US"/>
        </a:p>
      </dgm:t>
    </dgm:pt>
    <dgm:pt modelId="{6B4E7EB8-BEA5-48E3-B3A8-27A3D87B26DB}" type="sibTrans" cxnId="{EBC36505-5C92-453E-A174-BFC5C7BA228A}">
      <dgm:prSet phldrT="01" phldr="0"/>
      <dgm:spPr/>
      <dgm:t>
        <a:bodyPr/>
        <a:lstStyle/>
        <a:p>
          <a:r>
            <a:rPr lang="en-US"/>
            <a:t>01</a:t>
          </a:r>
        </a:p>
      </dgm:t>
    </dgm:pt>
    <dgm:pt modelId="{45B3DCA5-31D8-4DDC-BFA2-1664D97D7B8F}">
      <dgm:prSet/>
      <dgm:spPr/>
      <dgm:t>
        <a:bodyPr/>
        <a:lstStyle/>
        <a:p>
          <a:r>
            <a:rPr lang="en-US"/>
            <a:t>Organisational culture shapes leadership, employee behaviour and strategic organisational success.</a:t>
          </a:r>
        </a:p>
      </dgm:t>
    </dgm:pt>
    <dgm:pt modelId="{93407794-B28B-40DA-B36A-DF2D99D96F33}" type="parTrans" cxnId="{314BCE86-1E0C-473D-83BA-0FB8DF52D00E}">
      <dgm:prSet/>
      <dgm:spPr/>
      <dgm:t>
        <a:bodyPr/>
        <a:lstStyle/>
        <a:p>
          <a:endParaRPr lang="en-US"/>
        </a:p>
      </dgm:t>
    </dgm:pt>
    <dgm:pt modelId="{16C1F2C7-25E2-4D72-9AE0-EC6ACF453CFB}" type="sibTrans" cxnId="{314BCE86-1E0C-473D-83BA-0FB8DF52D00E}">
      <dgm:prSet phldrT="02" phldr="0"/>
      <dgm:spPr/>
      <dgm:t>
        <a:bodyPr/>
        <a:lstStyle/>
        <a:p>
          <a:r>
            <a:rPr lang="en-US"/>
            <a:t>02</a:t>
          </a:r>
        </a:p>
      </dgm:t>
    </dgm:pt>
    <dgm:pt modelId="{7B3D6B31-20D8-42B1-B696-48F46DDCDCF5}">
      <dgm:prSet/>
      <dgm:spPr/>
      <dgm:t>
        <a:bodyPr/>
        <a:lstStyle/>
        <a:p>
          <a:r>
            <a:rPr lang="en-US"/>
            <a:t>British Airways prioritises safety, customer service and sustainability (British Airways, 2024).</a:t>
          </a:r>
        </a:p>
      </dgm:t>
    </dgm:pt>
    <dgm:pt modelId="{9D0D4E93-561D-4057-BD5D-B61409E721A7}" type="parTrans" cxnId="{8F2A5ECF-43E0-4C79-97E2-2F251A5CDFF0}">
      <dgm:prSet/>
      <dgm:spPr/>
      <dgm:t>
        <a:bodyPr/>
        <a:lstStyle/>
        <a:p>
          <a:endParaRPr lang="en-US"/>
        </a:p>
      </dgm:t>
    </dgm:pt>
    <dgm:pt modelId="{9132EBD9-E974-43B1-8F36-FB0BD4090E07}" type="sibTrans" cxnId="{8F2A5ECF-43E0-4C79-97E2-2F251A5CDFF0}">
      <dgm:prSet phldrT="03" phldr="0"/>
      <dgm:spPr/>
      <dgm:t>
        <a:bodyPr/>
        <a:lstStyle/>
        <a:p>
          <a:endParaRPr lang="en-US"/>
        </a:p>
      </dgm:t>
    </dgm:pt>
    <dgm:pt modelId="{5FF657B9-E7EB-4D99-9AE1-BCCCFB87AFA8}" type="pres">
      <dgm:prSet presAssocID="{9159CD18-35C8-471C-AAE6-CEC63597123E}" presName="outerComposite" presStyleCnt="0">
        <dgm:presLayoutVars>
          <dgm:chMax val="5"/>
          <dgm:dir/>
          <dgm:resizeHandles val="exact"/>
        </dgm:presLayoutVars>
      </dgm:prSet>
      <dgm:spPr/>
    </dgm:pt>
    <dgm:pt modelId="{BBBE6E49-FF6D-4E23-BA35-6509AB46DC10}" type="pres">
      <dgm:prSet presAssocID="{9159CD18-35C8-471C-AAE6-CEC63597123E}" presName="dummyMaxCanvas" presStyleCnt="0">
        <dgm:presLayoutVars/>
      </dgm:prSet>
      <dgm:spPr/>
    </dgm:pt>
    <dgm:pt modelId="{B17EDC62-246D-477D-94FD-A7796950AF0A}" type="pres">
      <dgm:prSet presAssocID="{9159CD18-35C8-471C-AAE6-CEC63597123E}" presName="ThreeNodes_1" presStyleLbl="node1" presStyleIdx="0" presStyleCnt="3">
        <dgm:presLayoutVars>
          <dgm:bulletEnabled val="1"/>
        </dgm:presLayoutVars>
      </dgm:prSet>
      <dgm:spPr/>
    </dgm:pt>
    <dgm:pt modelId="{3FB0FD3A-EBE2-4603-B804-4F4993E3B21F}" type="pres">
      <dgm:prSet presAssocID="{9159CD18-35C8-471C-AAE6-CEC63597123E}" presName="ThreeNodes_2" presStyleLbl="node1" presStyleIdx="1" presStyleCnt="3">
        <dgm:presLayoutVars>
          <dgm:bulletEnabled val="1"/>
        </dgm:presLayoutVars>
      </dgm:prSet>
      <dgm:spPr/>
    </dgm:pt>
    <dgm:pt modelId="{2BC427BB-4298-4727-9DE0-1EFF01696448}" type="pres">
      <dgm:prSet presAssocID="{9159CD18-35C8-471C-AAE6-CEC63597123E}" presName="ThreeNodes_3" presStyleLbl="node1" presStyleIdx="2" presStyleCnt="3">
        <dgm:presLayoutVars>
          <dgm:bulletEnabled val="1"/>
        </dgm:presLayoutVars>
      </dgm:prSet>
      <dgm:spPr/>
    </dgm:pt>
    <dgm:pt modelId="{66A9E2AC-47EC-4BC9-B508-88C4224F76A4}" type="pres">
      <dgm:prSet presAssocID="{9159CD18-35C8-471C-AAE6-CEC63597123E}" presName="ThreeConn_1-2" presStyleLbl="fgAccFollowNode1" presStyleIdx="0" presStyleCnt="2">
        <dgm:presLayoutVars>
          <dgm:bulletEnabled val="1"/>
        </dgm:presLayoutVars>
      </dgm:prSet>
      <dgm:spPr/>
    </dgm:pt>
    <dgm:pt modelId="{9C9C58D1-B762-4D2F-A71F-36C89E5E79B9}" type="pres">
      <dgm:prSet presAssocID="{9159CD18-35C8-471C-AAE6-CEC63597123E}" presName="ThreeConn_2-3" presStyleLbl="fgAccFollowNode1" presStyleIdx="1" presStyleCnt="2">
        <dgm:presLayoutVars>
          <dgm:bulletEnabled val="1"/>
        </dgm:presLayoutVars>
      </dgm:prSet>
      <dgm:spPr/>
    </dgm:pt>
    <dgm:pt modelId="{1BA96370-0265-43E6-92E2-FB03AF3C1781}" type="pres">
      <dgm:prSet presAssocID="{9159CD18-35C8-471C-AAE6-CEC63597123E}" presName="ThreeNodes_1_text" presStyleLbl="node1" presStyleIdx="2" presStyleCnt="3">
        <dgm:presLayoutVars>
          <dgm:bulletEnabled val="1"/>
        </dgm:presLayoutVars>
      </dgm:prSet>
      <dgm:spPr/>
    </dgm:pt>
    <dgm:pt modelId="{58804FB4-2AE9-42F2-BBAD-79669DD00320}" type="pres">
      <dgm:prSet presAssocID="{9159CD18-35C8-471C-AAE6-CEC63597123E}" presName="ThreeNodes_2_text" presStyleLbl="node1" presStyleIdx="2" presStyleCnt="3">
        <dgm:presLayoutVars>
          <dgm:bulletEnabled val="1"/>
        </dgm:presLayoutVars>
      </dgm:prSet>
      <dgm:spPr/>
    </dgm:pt>
    <dgm:pt modelId="{A2ABFA94-FB92-4B7D-9FFC-3BC412511546}" type="pres">
      <dgm:prSet presAssocID="{9159CD18-35C8-471C-AAE6-CEC63597123E}" presName="ThreeNodes_3_text" presStyleLbl="node1" presStyleIdx="2" presStyleCnt="3">
        <dgm:presLayoutVars>
          <dgm:bulletEnabled val="1"/>
        </dgm:presLayoutVars>
      </dgm:prSet>
      <dgm:spPr/>
    </dgm:pt>
  </dgm:ptLst>
  <dgm:cxnLst>
    <dgm:cxn modelId="{EBC36505-5C92-453E-A174-BFC5C7BA228A}" srcId="{9159CD18-35C8-471C-AAE6-CEC63597123E}" destId="{E7146012-6B60-4883-969A-FDFE12CFC398}" srcOrd="0" destOrd="0" parTransId="{10771F96-ADB3-47BB-AC85-209091DA44A3}" sibTransId="{6B4E7EB8-BEA5-48E3-B3A8-27A3D87B26DB}"/>
    <dgm:cxn modelId="{F1968612-3C68-402B-AED3-AF0D49E0D6B8}" type="presOf" srcId="{45B3DCA5-31D8-4DDC-BFA2-1664D97D7B8F}" destId="{3FB0FD3A-EBE2-4603-B804-4F4993E3B21F}" srcOrd="0" destOrd="0" presId="urn:microsoft.com/office/officeart/2005/8/layout/vProcess5"/>
    <dgm:cxn modelId="{8EFF7775-E49C-45F0-93B7-3D65260BAEDB}" type="presOf" srcId="{45B3DCA5-31D8-4DDC-BFA2-1664D97D7B8F}" destId="{58804FB4-2AE9-42F2-BBAD-79669DD00320}" srcOrd="1" destOrd="0" presId="urn:microsoft.com/office/officeart/2005/8/layout/vProcess5"/>
    <dgm:cxn modelId="{0F722D79-3FE9-400E-B5F5-588469274232}" type="presOf" srcId="{E7146012-6B60-4883-969A-FDFE12CFC398}" destId="{B17EDC62-246D-477D-94FD-A7796950AF0A}" srcOrd="0" destOrd="0" presId="urn:microsoft.com/office/officeart/2005/8/layout/vProcess5"/>
    <dgm:cxn modelId="{FE17867A-2F7C-423A-8944-917EC3AE1CCB}" type="presOf" srcId="{E7146012-6B60-4883-969A-FDFE12CFC398}" destId="{1BA96370-0265-43E6-92E2-FB03AF3C1781}" srcOrd="1" destOrd="0" presId="urn:microsoft.com/office/officeart/2005/8/layout/vProcess5"/>
    <dgm:cxn modelId="{314BCE86-1E0C-473D-83BA-0FB8DF52D00E}" srcId="{9159CD18-35C8-471C-AAE6-CEC63597123E}" destId="{45B3DCA5-31D8-4DDC-BFA2-1664D97D7B8F}" srcOrd="1" destOrd="0" parTransId="{93407794-B28B-40DA-B36A-DF2D99D96F33}" sibTransId="{16C1F2C7-25E2-4D72-9AE0-EC6ACF453CFB}"/>
    <dgm:cxn modelId="{21DED2A7-C622-4597-90EF-B30804B22D1F}" type="presOf" srcId="{7B3D6B31-20D8-42B1-B696-48F46DDCDCF5}" destId="{A2ABFA94-FB92-4B7D-9FFC-3BC412511546}" srcOrd="1" destOrd="0" presId="urn:microsoft.com/office/officeart/2005/8/layout/vProcess5"/>
    <dgm:cxn modelId="{D9FE09AA-B8F4-44B8-9F4C-14D9152C7409}" type="presOf" srcId="{16C1F2C7-25E2-4D72-9AE0-EC6ACF453CFB}" destId="{9C9C58D1-B762-4D2F-A71F-36C89E5E79B9}" srcOrd="0" destOrd="0" presId="urn:microsoft.com/office/officeart/2005/8/layout/vProcess5"/>
    <dgm:cxn modelId="{512065C7-2682-467A-A899-5BAE82EFB920}" type="presOf" srcId="{9159CD18-35C8-471C-AAE6-CEC63597123E}" destId="{5FF657B9-E7EB-4D99-9AE1-BCCCFB87AFA8}" srcOrd="0" destOrd="0" presId="urn:microsoft.com/office/officeart/2005/8/layout/vProcess5"/>
    <dgm:cxn modelId="{8F2A5ECF-43E0-4C79-97E2-2F251A5CDFF0}" srcId="{9159CD18-35C8-471C-AAE6-CEC63597123E}" destId="{7B3D6B31-20D8-42B1-B696-48F46DDCDCF5}" srcOrd="2" destOrd="0" parTransId="{9D0D4E93-561D-4057-BD5D-B61409E721A7}" sibTransId="{9132EBD9-E974-43B1-8F36-FB0BD4090E07}"/>
    <dgm:cxn modelId="{F21E77D3-75B0-4879-9CD0-E72497AAF6CA}" type="presOf" srcId="{7B3D6B31-20D8-42B1-B696-48F46DDCDCF5}" destId="{2BC427BB-4298-4727-9DE0-1EFF01696448}" srcOrd="0" destOrd="0" presId="urn:microsoft.com/office/officeart/2005/8/layout/vProcess5"/>
    <dgm:cxn modelId="{F23BA1E5-5D9F-4CAB-9234-A69308B74B78}" type="presOf" srcId="{6B4E7EB8-BEA5-48E3-B3A8-27A3D87B26DB}" destId="{66A9E2AC-47EC-4BC9-B508-88C4224F76A4}" srcOrd="0" destOrd="0" presId="urn:microsoft.com/office/officeart/2005/8/layout/vProcess5"/>
    <dgm:cxn modelId="{4623BB5C-5CAB-4510-90DF-FE137E3F18EB}" type="presParOf" srcId="{5FF657B9-E7EB-4D99-9AE1-BCCCFB87AFA8}" destId="{BBBE6E49-FF6D-4E23-BA35-6509AB46DC10}" srcOrd="0" destOrd="0" presId="urn:microsoft.com/office/officeart/2005/8/layout/vProcess5"/>
    <dgm:cxn modelId="{57B954BB-E2CF-483D-A9C5-D9FC982DB4D8}" type="presParOf" srcId="{5FF657B9-E7EB-4D99-9AE1-BCCCFB87AFA8}" destId="{B17EDC62-246D-477D-94FD-A7796950AF0A}" srcOrd="1" destOrd="0" presId="urn:microsoft.com/office/officeart/2005/8/layout/vProcess5"/>
    <dgm:cxn modelId="{5A9B73C4-4AE3-449A-ACEF-CD4546FFAD50}" type="presParOf" srcId="{5FF657B9-E7EB-4D99-9AE1-BCCCFB87AFA8}" destId="{3FB0FD3A-EBE2-4603-B804-4F4993E3B21F}" srcOrd="2" destOrd="0" presId="urn:microsoft.com/office/officeart/2005/8/layout/vProcess5"/>
    <dgm:cxn modelId="{69553E06-DB3B-448B-86DE-EBDD2A40CDC7}" type="presParOf" srcId="{5FF657B9-E7EB-4D99-9AE1-BCCCFB87AFA8}" destId="{2BC427BB-4298-4727-9DE0-1EFF01696448}" srcOrd="3" destOrd="0" presId="urn:microsoft.com/office/officeart/2005/8/layout/vProcess5"/>
    <dgm:cxn modelId="{CB507AD0-5BF8-4B3A-B2E3-F46B3FA578DD}" type="presParOf" srcId="{5FF657B9-E7EB-4D99-9AE1-BCCCFB87AFA8}" destId="{66A9E2AC-47EC-4BC9-B508-88C4224F76A4}" srcOrd="4" destOrd="0" presId="urn:microsoft.com/office/officeart/2005/8/layout/vProcess5"/>
    <dgm:cxn modelId="{C1495171-90C7-4D3A-A46C-765A1FFD7A58}" type="presParOf" srcId="{5FF657B9-E7EB-4D99-9AE1-BCCCFB87AFA8}" destId="{9C9C58D1-B762-4D2F-A71F-36C89E5E79B9}" srcOrd="5" destOrd="0" presId="urn:microsoft.com/office/officeart/2005/8/layout/vProcess5"/>
    <dgm:cxn modelId="{74AD9AEC-1C60-4AD6-8D4E-76A1CD232B34}" type="presParOf" srcId="{5FF657B9-E7EB-4D99-9AE1-BCCCFB87AFA8}" destId="{1BA96370-0265-43E6-92E2-FB03AF3C1781}" srcOrd="6" destOrd="0" presId="urn:microsoft.com/office/officeart/2005/8/layout/vProcess5"/>
    <dgm:cxn modelId="{87506633-1255-4BAF-8947-E7324AD4A594}" type="presParOf" srcId="{5FF657B9-E7EB-4D99-9AE1-BCCCFB87AFA8}" destId="{58804FB4-2AE9-42F2-BBAD-79669DD00320}" srcOrd="7" destOrd="0" presId="urn:microsoft.com/office/officeart/2005/8/layout/vProcess5"/>
    <dgm:cxn modelId="{6AC4230C-C82E-46F4-962D-9A58EEDDBA7D}" type="presParOf" srcId="{5FF657B9-E7EB-4D99-9AE1-BCCCFB87AFA8}" destId="{A2ABFA94-FB92-4B7D-9FFC-3BC412511546}" srcOrd="8" destOrd="0" presId="urn:microsoft.com/office/officeart/2005/8/layout/vProcess5"/>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FAB8BC1-B2F1-4965-A48E-7FCEE71B3D92}" type="doc">
      <dgm:prSet loTypeId="urn:microsoft.com/office/officeart/2016/7/layout/BasicLinearProcessNumbered" loCatId="process" qsTypeId="urn:microsoft.com/office/officeart/2005/8/quickstyle/simple1" qsCatId="simple" csTypeId="urn:microsoft.com/office/officeart/2005/8/colors/colorful1" csCatId="colorful"/>
      <dgm:spPr/>
      <dgm:t>
        <a:bodyPr/>
        <a:lstStyle/>
        <a:p>
          <a:endParaRPr lang="en-US"/>
        </a:p>
      </dgm:t>
    </dgm:pt>
    <dgm:pt modelId="{AD897BDC-BB02-441B-AFAA-88F029EBB4D8}">
      <dgm:prSet/>
      <dgm:spPr/>
      <dgm:t>
        <a:bodyPr/>
        <a:lstStyle/>
        <a:p>
          <a:r>
            <a:rPr lang="en-US"/>
            <a:t>Social expectations encourage diversity, inclusion and personalised customer service delivery.</a:t>
          </a:r>
        </a:p>
      </dgm:t>
    </dgm:pt>
    <dgm:pt modelId="{FBBCE1D0-C08D-462A-A1A2-2723A6FB6601}" type="parTrans" cxnId="{FB8C18A4-987F-438A-883E-B4E2C9D29C87}">
      <dgm:prSet/>
      <dgm:spPr/>
      <dgm:t>
        <a:bodyPr/>
        <a:lstStyle/>
        <a:p>
          <a:endParaRPr lang="en-US"/>
        </a:p>
      </dgm:t>
    </dgm:pt>
    <dgm:pt modelId="{9B849FE3-399A-40BA-AB27-CA922ABAA7F1}" type="sibTrans" cxnId="{FB8C18A4-987F-438A-883E-B4E2C9D29C87}">
      <dgm:prSet phldrT="1" phldr="0"/>
      <dgm:spPr/>
      <dgm:t>
        <a:bodyPr/>
        <a:lstStyle/>
        <a:p>
          <a:r>
            <a:rPr lang="en-US"/>
            <a:t>1</a:t>
          </a:r>
        </a:p>
      </dgm:t>
    </dgm:pt>
    <dgm:pt modelId="{6C4F81E7-11C9-4AFD-8BEF-4EA5CCECBD13}">
      <dgm:prSet/>
      <dgm:spPr/>
      <dgm:t>
        <a:bodyPr/>
        <a:lstStyle/>
        <a:p>
          <a:r>
            <a:rPr lang="en-US"/>
            <a:t>Technology improves efficiency through automation, analytics and digital customer services.</a:t>
          </a:r>
        </a:p>
      </dgm:t>
    </dgm:pt>
    <dgm:pt modelId="{BAAE2E4F-3A8B-4562-A50B-5416C5FEBEB2}" type="parTrans" cxnId="{8461E4AF-7AD5-4B95-8EDA-3206A63244D7}">
      <dgm:prSet/>
      <dgm:spPr/>
      <dgm:t>
        <a:bodyPr/>
        <a:lstStyle/>
        <a:p>
          <a:endParaRPr lang="en-US"/>
        </a:p>
      </dgm:t>
    </dgm:pt>
    <dgm:pt modelId="{A6942C85-2CE1-421F-AAF4-29D9BE6F0328}" type="sibTrans" cxnId="{8461E4AF-7AD5-4B95-8EDA-3206A63244D7}">
      <dgm:prSet phldrT="2" phldr="0"/>
      <dgm:spPr/>
      <dgm:t>
        <a:bodyPr/>
        <a:lstStyle/>
        <a:p>
          <a:r>
            <a:rPr lang="en-US"/>
            <a:t>2</a:t>
          </a:r>
        </a:p>
      </dgm:t>
    </dgm:pt>
    <dgm:pt modelId="{338868B4-C287-4F26-B4DE-E4C0D809302F}">
      <dgm:prSet/>
      <dgm:spPr/>
      <dgm:t>
        <a:bodyPr/>
        <a:lstStyle/>
        <a:p>
          <a:r>
            <a:rPr lang="en-US"/>
            <a:t>Sustainability strengthens organisational competitiveness (British Airways, 2024).</a:t>
          </a:r>
        </a:p>
      </dgm:t>
    </dgm:pt>
    <dgm:pt modelId="{70AAE178-4C53-4C86-96CB-B716641493E6}" type="parTrans" cxnId="{668E21D7-5584-418A-AB22-34F6EBF4717B}">
      <dgm:prSet/>
      <dgm:spPr/>
      <dgm:t>
        <a:bodyPr/>
        <a:lstStyle/>
        <a:p>
          <a:endParaRPr lang="en-US"/>
        </a:p>
      </dgm:t>
    </dgm:pt>
    <dgm:pt modelId="{71A39A7A-A304-4CAC-878E-3B73FAACE021}" type="sibTrans" cxnId="{668E21D7-5584-418A-AB22-34F6EBF4717B}">
      <dgm:prSet phldrT="3" phldr="0"/>
      <dgm:spPr/>
      <dgm:t>
        <a:bodyPr/>
        <a:lstStyle/>
        <a:p>
          <a:r>
            <a:rPr lang="en-US"/>
            <a:t>3</a:t>
          </a:r>
        </a:p>
      </dgm:t>
    </dgm:pt>
    <dgm:pt modelId="{1EEE9F49-3D74-4E6E-A88D-1597E918BF96}" type="pres">
      <dgm:prSet presAssocID="{4FAB8BC1-B2F1-4965-A48E-7FCEE71B3D92}" presName="Name0" presStyleCnt="0">
        <dgm:presLayoutVars>
          <dgm:animLvl val="lvl"/>
          <dgm:resizeHandles val="exact"/>
        </dgm:presLayoutVars>
      </dgm:prSet>
      <dgm:spPr/>
    </dgm:pt>
    <dgm:pt modelId="{E57CF53F-6F7A-449D-A2C0-89A5EF3512FB}" type="pres">
      <dgm:prSet presAssocID="{AD897BDC-BB02-441B-AFAA-88F029EBB4D8}" presName="compositeNode" presStyleCnt="0">
        <dgm:presLayoutVars>
          <dgm:bulletEnabled val="1"/>
        </dgm:presLayoutVars>
      </dgm:prSet>
      <dgm:spPr/>
    </dgm:pt>
    <dgm:pt modelId="{F2960275-1B61-47CF-B412-F57BB7D7F029}" type="pres">
      <dgm:prSet presAssocID="{AD897BDC-BB02-441B-AFAA-88F029EBB4D8}" presName="bgRect" presStyleLbl="bgAccFollowNode1" presStyleIdx="0" presStyleCnt="3"/>
      <dgm:spPr/>
    </dgm:pt>
    <dgm:pt modelId="{A099602E-20CA-4722-B7C7-52974ECA83E6}" type="pres">
      <dgm:prSet presAssocID="{9B849FE3-399A-40BA-AB27-CA922ABAA7F1}" presName="sibTransNodeCircle" presStyleLbl="alignNode1" presStyleIdx="0" presStyleCnt="6">
        <dgm:presLayoutVars>
          <dgm:chMax val="0"/>
          <dgm:bulletEnabled/>
        </dgm:presLayoutVars>
      </dgm:prSet>
      <dgm:spPr/>
    </dgm:pt>
    <dgm:pt modelId="{09958B46-523F-406B-B367-0A68ECB6E9DF}" type="pres">
      <dgm:prSet presAssocID="{AD897BDC-BB02-441B-AFAA-88F029EBB4D8}" presName="bottomLine" presStyleLbl="alignNode1" presStyleIdx="1" presStyleCnt="6">
        <dgm:presLayoutVars/>
      </dgm:prSet>
      <dgm:spPr/>
    </dgm:pt>
    <dgm:pt modelId="{0FF9647A-6A93-4C3B-A94A-AC4771E6E045}" type="pres">
      <dgm:prSet presAssocID="{AD897BDC-BB02-441B-AFAA-88F029EBB4D8}" presName="nodeText" presStyleLbl="bgAccFollowNode1" presStyleIdx="0" presStyleCnt="3">
        <dgm:presLayoutVars>
          <dgm:bulletEnabled val="1"/>
        </dgm:presLayoutVars>
      </dgm:prSet>
      <dgm:spPr/>
    </dgm:pt>
    <dgm:pt modelId="{6D9EE83D-171C-4F95-9D26-179E6D6814E2}" type="pres">
      <dgm:prSet presAssocID="{9B849FE3-399A-40BA-AB27-CA922ABAA7F1}" presName="sibTrans" presStyleCnt="0"/>
      <dgm:spPr/>
    </dgm:pt>
    <dgm:pt modelId="{F5EBB323-FE54-4EA9-A5DE-6D8F93015010}" type="pres">
      <dgm:prSet presAssocID="{6C4F81E7-11C9-4AFD-8BEF-4EA5CCECBD13}" presName="compositeNode" presStyleCnt="0">
        <dgm:presLayoutVars>
          <dgm:bulletEnabled val="1"/>
        </dgm:presLayoutVars>
      </dgm:prSet>
      <dgm:spPr/>
    </dgm:pt>
    <dgm:pt modelId="{03E54518-47AE-4298-B493-05A8ADA25A85}" type="pres">
      <dgm:prSet presAssocID="{6C4F81E7-11C9-4AFD-8BEF-4EA5CCECBD13}" presName="bgRect" presStyleLbl="bgAccFollowNode1" presStyleIdx="1" presStyleCnt="3"/>
      <dgm:spPr/>
    </dgm:pt>
    <dgm:pt modelId="{DC182306-FD6A-444C-A391-966E45D54B8A}" type="pres">
      <dgm:prSet presAssocID="{A6942C85-2CE1-421F-AAF4-29D9BE6F0328}" presName="sibTransNodeCircle" presStyleLbl="alignNode1" presStyleIdx="2" presStyleCnt="6">
        <dgm:presLayoutVars>
          <dgm:chMax val="0"/>
          <dgm:bulletEnabled/>
        </dgm:presLayoutVars>
      </dgm:prSet>
      <dgm:spPr/>
    </dgm:pt>
    <dgm:pt modelId="{BA412911-7D79-4870-9C02-50FD04582767}" type="pres">
      <dgm:prSet presAssocID="{6C4F81E7-11C9-4AFD-8BEF-4EA5CCECBD13}" presName="bottomLine" presStyleLbl="alignNode1" presStyleIdx="3" presStyleCnt="6">
        <dgm:presLayoutVars/>
      </dgm:prSet>
      <dgm:spPr/>
    </dgm:pt>
    <dgm:pt modelId="{3C5EA090-F237-4A1F-92D7-2188B2BD429B}" type="pres">
      <dgm:prSet presAssocID="{6C4F81E7-11C9-4AFD-8BEF-4EA5CCECBD13}" presName="nodeText" presStyleLbl="bgAccFollowNode1" presStyleIdx="1" presStyleCnt="3">
        <dgm:presLayoutVars>
          <dgm:bulletEnabled val="1"/>
        </dgm:presLayoutVars>
      </dgm:prSet>
      <dgm:spPr/>
    </dgm:pt>
    <dgm:pt modelId="{4B6E307B-4D33-4D46-9A01-9640DACE8A8B}" type="pres">
      <dgm:prSet presAssocID="{A6942C85-2CE1-421F-AAF4-29D9BE6F0328}" presName="sibTrans" presStyleCnt="0"/>
      <dgm:spPr/>
    </dgm:pt>
    <dgm:pt modelId="{F77C3941-A8FA-41B2-9320-3F983677BCEA}" type="pres">
      <dgm:prSet presAssocID="{338868B4-C287-4F26-B4DE-E4C0D809302F}" presName="compositeNode" presStyleCnt="0">
        <dgm:presLayoutVars>
          <dgm:bulletEnabled val="1"/>
        </dgm:presLayoutVars>
      </dgm:prSet>
      <dgm:spPr/>
    </dgm:pt>
    <dgm:pt modelId="{4D158243-90BB-4103-905E-24B429947117}" type="pres">
      <dgm:prSet presAssocID="{338868B4-C287-4F26-B4DE-E4C0D809302F}" presName="bgRect" presStyleLbl="bgAccFollowNode1" presStyleIdx="2" presStyleCnt="3"/>
      <dgm:spPr/>
    </dgm:pt>
    <dgm:pt modelId="{FFE27F97-4599-48F7-A57A-0AC4302C8CFD}" type="pres">
      <dgm:prSet presAssocID="{71A39A7A-A304-4CAC-878E-3B73FAACE021}" presName="sibTransNodeCircle" presStyleLbl="alignNode1" presStyleIdx="4" presStyleCnt="6">
        <dgm:presLayoutVars>
          <dgm:chMax val="0"/>
          <dgm:bulletEnabled/>
        </dgm:presLayoutVars>
      </dgm:prSet>
      <dgm:spPr/>
    </dgm:pt>
    <dgm:pt modelId="{99E414AC-BC90-42B7-B418-6F44DA02EBF8}" type="pres">
      <dgm:prSet presAssocID="{338868B4-C287-4F26-B4DE-E4C0D809302F}" presName="bottomLine" presStyleLbl="alignNode1" presStyleIdx="5" presStyleCnt="6">
        <dgm:presLayoutVars/>
      </dgm:prSet>
      <dgm:spPr/>
    </dgm:pt>
    <dgm:pt modelId="{98E085DE-9452-4E9E-B689-5EDE5B66C78A}" type="pres">
      <dgm:prSet presAssocID="{338868B4-C287-4F26-B4DE-E4C0D809302F}" presName="nodeText" presStyleLbl="bgAccFollowNode1" presStyleIdx="2" presStyleCnt="3">
        <dgm:presLayoutVars>
          <dgm:bulletEnabled val="1"/>
        </dgm:presLayoutVars>
      </dgm:prSet>
      <dgm:spPr/>
    </dgm:pt>
  </dgm:ptLst>
  <dgm:cxnLst>
    <dgm:cxn modelId="{8F49180B-6CD3-4397-B7AB-39F6CED5B289}" type="presOf" srcId="{AD897BDC-BB02-441B-AFAA-88F029EBB4D8}" destId="{F2960275-1B61-47CF-B412-F57BB7D7F029}" srcOrd="0" destOrd="0" presId="urn:microsoft.com/office/officeart/2016/7/layout/BasicLinearProcessNumbered"/>
    <dgm:cxn modelId="{C1E26737-31BC-4572-A306-08ED76D278F6}" type="presOf" srcId="{71A39A7A-A304-4CAC-878E-3B73FAACE021}" destId="{FFE27F97-4599-48F7-A57A-0AC4302C8CFD}" srcOrd="0" destOrd="0" presId="urn:microsoft.com/office/officeart/2016/7/layout/BasicLinearProcessNumbered"/>
    <dgm:cxn modelId="{06186238-1238-4087-AA62-4C0FEF344889}" type="presOf" srcId="{6C4F81E7-11C9-4AFD-8BEF-4EA5CCECBD13}" destId="{3C5EA090-F237-4A1F-92D7-2188B2BD429B}" srcOrd="1" destOrd="0" presId="urn:microsoft.com/office/officeart/2016/7/layout/BasicLinearProcessNumbered"/>
    <dgm:cxn modelId="{065A8563-76F8-41CF-893E-582B65FB1BB9}" type="presOf" srcId="{4FAB8BC1-B2F1-4965-A48E-7FCEE71B3D92}" destId="{1EEE9F49-3D74-4E6E-A88D-1597E918BF96}" srcOrd="0" destOrd="0" presId="urn:microsoft.com/office/officeart/2016/7/layout/BasicLinearProcessNumbered"/>
    <dgm:cxn modelId="{67657745-D157-4209-8B84-837E9DF90A0B}" type="presOf" srcId="{A6942C85-2CE1-421F-AAF4-29D9BE6F0328}" destId="{DC182306-FD6A-444C-A391-966E45D54B8A}" srcOrd="0" destOrd="0" presId="urn:microsoft.com/office/officeart/2016/7/layout/BasicLinearProcessNumbered"/>
    <dgm:cxn modelId="{80BAC74B-AEA5-4EB6-AF2F-D51542BE82FD}" type="presOf" srcId="{338868B4-C287-4F26-B4DE-E4C0D809302F}" destId="{98E085DE-9452-4E9E-B689-5EDE5B66C78A}" srcOrd="1" destOrd="0" presId="urn:microsoft.com/office/officeart/2016/7/layout/BasicLinearProcessNumbered"/>
    <dgm:cxn modelId="{A461CD76-82BB-4069-BCCE-319512607C40}" type="presOf" srcId="{6C4F81E7-11C9-4AFD-8BEF-4EA5CCECBD13}" destId="{03E54518-47AE-4298-B493-05A8ADA25A85}" srcOrd="0" destOrd="0" presId="urn:microsoft.com/office/officeart/2016/7/layout/BasicLinearProcessNumbered"/>
    <dgm:cxn modelId="{89C30FA0-7BA1-472E-9111-9B7AFEDEB86B}" type="presOf" srcId="{AD897BDC-BB02-441B-AFAA-88F029EBB4D8}" destId="{0FF9647A-6A93-4C3B-A94A-AC4771E6E045}" srcOrd="1" destOrd="0" presId="urn:microsoft.com/office/officeart/2016/7/layout/BasicLinearProcessNumbered"/>
    <dgm:cxn modelId="{FB8C18A4-987F-438A-883E-B4E2C9D29C87}" srcId="{4FAB8BC1-B2F1-4965-A48E-7FCEE71B3D92}" destId="{AD897BDC-BB02-441B-AFAA-88F029EBB4D8}" srcOrd="0" destOrd="0" parTransId="{FBBCE1D0-C08D-462A-A1A2-2723A6FB6601}" sibTransId="{9B849FE3-399A-40BA-AB27-CA922ABAA7F1}"/>
    <dgm:cxn modelId="{8461E4AF-7AD5-4B95-8EDA-3206A63244D7}" srcId="{4FAB8BC1-B2F1-4965-A48E-7FCEE71B3D92}" destId="{6C4F81E7-11C9-4AFD-8BEF-4EA5CCECBD13}" srcOrd="1" destOrd="0" parTransId="{BAAE2E4F-3A8B-4562-A50B-5416C5FEBEB2}" sibTransId="{A6942C85-2CE1-421F-AAF4-29D9BE6F0328}"/>
    <dgm:cxn modelId="{9A1D23C2-6496-4202-839A-63933A8D062E}" type="presOf" srcId="{9B849FE3-399A-40BA-AB27-CA922ABAA7F1}" destId="{A099602E-20CA-4722-B7C7-52974ECA83E6}" srcOrd="0" destOrd="0" presId="urn:microsoft.com/office/officeart/2016/7/layout/BasicLinearProcessNumbered"/>
    <dgm:cxn modelId="{E6D3C2CA-1BEB-4AD1-86D1-20D6FACC424E}" type="presOf" srcId="{338868B4-C287-4F26-B4DE-E4C0D809302F}" destId="{4D158243-90BB-4103-905E-24B429947117}" srcOrd="0" destOrd="0" presId="urn:microsoft.com/office/officeart/2016/7/layout/BasicLinearProcessNumbered"/>
    <dgm:cxn modelId="{668E21D7-5584-418A-AB22-34F6EBF4717B}" srcId="{4FAB8BC1-B2F1-4965-A48E-7FCEE71B3D92}" destId="{338868B4-C287-4F26-B4DE-E4C0D809302F}" srcOrd="2" destOrd="0" parTransId="{70AAE178-4C53-4C86-96CB-B716641493E6}" sibTransId="{71A39A7A-A304-4CAC-878E-3B73FAACE021}"/>
    <dgm:cxn modelId="{08FBFA05-F249-410E-B5BB-A03EF98E4EAF}" type="presParOf" srcId="{1EEE9F49-3D74-4E6E-A88D-1597E918BF96}" destId="{E57CF53F-6F7A-449D-A2C0-89A5EF3512FB}" srcOrd="0" destOrd="0" presId="urn:microsoft.com/office/officeart/2016/7/layout/BasicLinearProcessNumbered"/>
    <dgm:cxn modelId="{AAF6AB57-7DA4-4E3D-B01F-FBC093185B3E}" type="presParOf" srcId="{E57CF53F-6F7A-449D-A2C0-89A5EF3512FB}" destId="{F2960275-1B61-47CF-B412-F57BB7D7F029}" srcOrd="0" destOrd="0" presId="urn:microsoft.com/office/officeart/2016/7/layout/BasicLinearProcessNumbered"/>
    <dgm:cxn modelId="{AF15D160-8326-4177-86F0-EFC604B931D5}" type="presParOf" srcId="{E57CF53F-6F7A-449D-A2C0-89A5EF3512FB}" destId="{A099602E-20CA-4722-B7C7-52974ECA83E6}" srcOrd="1" destOrd="0" presId="urn:microsoft.com/office/officeart/2016/7/layout/BasicLinearProcessNumbered"/>
    <dgm:cxn modelId="{D260A7A2-0E08-421B-801D-067122048832}" type="presParOf" srcId="{E57CF53F-6F7A-449D-A2C0-89A5EF3512FB}" destId="{09958B46-523F-406B-B367-0A68ECB6E9DF}" srcOrd="2" destOrd="0" presId="urn:microsoft.com/office/officeart/2016/7/layout/BasicLinearProcessNumbered"/>
    <dgm:cxn modelId="{672C9112-DA22-4BDD-98CD-FCAF6CAA6DA8}" type="presParOf" srcId="{E57CF53F-6F7A-449D-A2C0-89A5EF3512FB}" destId="{0FF9647A-6A93-4C3B-A94A-AC4771E6E045}" srcOrd="3" destOrd="0" presId="urn:microsoft.com/office/officeart/2016/7/layout/BasicLinearProcessNumbered"/>
    <dgm:cxn modelId="{072E52B3-5458-4BA7-A850-6F47CFCDFB44}" type="presParOf" srcId="{1EEE9F49-3D74-4E6E-A88D-1597E918BF96}" destId="{6D9EE83D-171C-4F95-9D26-179E6D6814E2}" srcOrd="1" destOrd="0" presId="urn:microsoft.com/office/officeart/2016/7/layout/BasicLinearProcessNumbered"/>
    <dgm:cxn modelId="{E29E4174-47AD-48DD-8D6E-E2B47A477467}" type="presParOf" srcId="{1EEE9F49-3D74-4E6E-A88D-1597E918BF96}" destId="{F5EBB323-FE54-4EA9-A5DE-6D8F93015010}" srcOrd="2" destOrd="0" presId="urn:microsoft.com/office/officeart/2016/7/layout/BasicLinearProcessNumbered"/>
    <dgm:cxn modelId="{87CC7C47-9773-40AB-831F-64A79E871364}" type="presParOf" srcId="{F5EBB323-FE54-4EA9-A5DE-6D8F93015010}" destId="{03E54518-47AE-4298-B493-05A8ADA25A85}" srcOrd="0" destOrd="0" presId="urn:microsoft.com/office/officeart/2016/7/layout/BasicLinearProcessNumbered"/>
    <dgm:cxn modelId="{458796D8-F47B-4B3A-8F00-432FD34942DF}" type="presParOf" srcId="{F5EBB323-FE54-4EA9-A5DE-6D8F93015010}" destId="{DC182306-FD6A-444C-A391-966E45D54B8A}" srcOrd="1" destOrd="0" presId="urn:microsoft.com/office/officeart/2016/7/layout/BasicLinearProcessNumbered"/>
    <dgm:cxn modelId="{4417A56F-B55A-458E-BBD7-190787D188A1}" type="presParOf" srcId="{F5EBB323-FE54-4EA9-A5DE-6D8F93015010}" destId="{BA412911-7D79-4870-9C02-50FD04582767}" srcOrd="2" destOrd="0" presId="urn:microsoft.com/office/officeart/2016/7/layout/BasicLinearProcessNumbered"/>
    <dgm:cxn modelId="{4984E8F1-226C-4E51-999D-B172B5229FDD}" type="presParOf" srcId="{F5EBB323-FE54-4EA9-A5DE-6D8F93015010}" destId="{3C5EA090-F237-4A1F-92D7-2188B2BD429B}" srcOrd="3" destOrd="0" presId="urn:microsoft.com/office/officeart/2016/7/layout/BasicLinearProcessNumbered"/>
    <dgm:cxn modelId="{94477F41-F36A-4D55-A4E9-19FBB095C588}" type="presParOf" srcId="{1EEE9F49-3D74-4E6E-A88D-1597E918BF96}" destId="{4B6E307B-4D33-4D46-9A01-9640DACE8A8B}" srcOrd="3" destOrd="0" presId="urn:microsoft.com/office/officeart/2016/7/layout/BasicLinearProcessNumbered"/>
    <dgm:cxn modelId="{19C585D7-48F2-4C17-AFA4-806EAF516E48}" type="presParOf" srcId="{1EEE9F49-3D74-4E6E-A88D-1597E918BF96}" destId="{F77C3941-A8FA-41B2-9320-3F983677BCEA}" srcOrd="4" destOrd="0" presId="urn:microsoft.com/office/officeart/2016/7/layout/BasicLinearProcessNumbered"/>
    <dgm:cxn modelId="{E5E9BF51-470E-40AF-BBD0-1A83AFC6E3DB}" type="presParOf" srcId="{F77C3941-A8FA-41B2-9320-3F983677BCEA}" destId="{4D158243-90BB-4103-905E-24B429947117}" srcOrd="0" destOrd="0" presId="urn:microsoft.com/office/officeart/2016/7/layout/BasicLinearProcessNumbered"/>
    <dgm:cxn modelId="{F37A9702-FA07-4DCB-B449-E4EA4937634F}" type="presParOf" srcId="{F77C3941-A8FA-41B2-9320-3F983677BCEA}" destId="{FFE27F97-4599-48F7-A57A-0AC4302C8CFD}" srcOrd="1" destOrd="0" presId="urn:microsoft.com/office/officeart/2016/7/layout/BasicLinearProcessNumbered"/>
    <dgm:cxn modelId="{75075ED8-858A-464B-A6A1-66841B046749}" type="presParOf" srcId="{F77C3941-A8FA-41B2-9320-3F983677BCEA}" destId="{99E414AC-BC90-42B7-B418-6F44DA02EBF8}" srcOrd="2" destOrd="0" presId="urn:microsoft.com/office/officeart/2016/7/layout/BasicLinearProcessNumbered"/>
    <dgm:cxn modelId="{BFF6A499-09EB-4EE3-8C55-68F5F0F15FCF}" type="presParOf" srcId="{F77C3941-A8FA-41B2-9320-3F983677BCEA}" destId="{98E085DE-9452-4E9E-B689-5EDE5B66C78A}"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7EDC62-246D-477D-94FD-A7796950AF0A}">
      <dsp:nvSpPr>
        <dsp:cNvPr id="0" name=""/>
        <dsp:cNvSpPr/>
      </dsp:nvSpPr>
      <dsp:spPr>
        <a:xfrm>
          <a:off x="0" y="0"/>
          <a:ext cx="3965714" cy="917373"/>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Evaluate British Airways' organisational culture and its influence on business performance.</a:t>
          </a:r>
        </a:p>
      </dsp:txBody>
      <dsp:txXfrm>
        <a:off x="26869" y="26869"/>
        <a:ext cx="2975796" cy="863635"/>
      </dsp:txXfrm>
    </dsp:sp>
    <dsp:sp modelId="{3FB0FD3A-EBE2-4603-B804-4F4993E3B21F}">
      <dsp:nvSpPr>
        <dsp:cNvPr id="0" name=""/>
        <dsp:cNvSpPr/>
      </dsp:nvSpPr>
      <dsp:spPr>
        <a:xfrm>
          <a:off x="349915" y="1070268"/>
          <a:ext cx="3965714" cy="917373"/>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Organisational culture shapes leadership, employee behaviour and strategic organisational success.</a:t>
          </a:r>
        </a:p>
      </dsp:txBody>
      <dsp:txXfrm>
        <a:off x="376784" y="1097137"/>
        <a:ext cx="2965767" cy="863635"/>
      </dsp:txXfrm>
    </dsp:sp>
    <dsp:sp modelId="{2BC427BB-4298-4727-9DE0-1EFF01696448}">
      <dsp:nvSpPr>
        <dsp:cNvPr id="0" name=""/>
        <dsp:cNvSpPr/>
      </dsp:nvSpPr>
      <dsp:spPr>
        <a:xfrm>
          <a:off x="699831" y="2140537"/>
          <a:ext cx="3965714" cy="917373"/>
        </a:xfrm>
        <a:prstGeom prst="roundRect">
          <a:avLst>
            <a:gd name="adj" fmla="val 10000"/>
          </a:avLst>
        </a:prstGeom>
        <a:solidFill>
          <a:schemeClr val="dk2">
            <a:hueOff val="0"/>
            <a:satOff val="0"/>
            <a:lumOff val="0"/>
            <a:alphaOff val="0"/>
          </a:schemeClr>
        </a:solidFill>
        <a:ln w="19050" cap="flat" cmpd="sng" algn="ctr">
          <a:solidFill>
            <a:schemeClr val="lt2">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a:t>British Airways prioritises safety, customer service and sustainability (British Airways, 2024).</a:t>
          </a:r>
        </a:p>
      </dsp:txBody>
      <dsp:txXfrm>
        <a:off x="726700" y="2167406"/>
        <a:ext cx="2965767" cy="863635"/>
      </dsp:txXfrm>
    </dsp:sp>
    <dsp:sp modelId="{66A9E2AC-47EC-4BC9-B508-88C4224F76A4}">
      <dsp:nvSpPr>
        <dsp:cNvPr id="0" name=""/>
        <dsp:cNvSpPr/>
      </dsp:nvSpPr>
      <dsp:spPr>
        <a:xfrm>
          <a:off x="3369421" y="695674"/>
          <a:ext cx="596292" cy="596292"/>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a:t>01</a:t>
          </a:r>
        </a:p>
      </dsp:txBody>
      <dsp:txXfrm>
        <a:off x="3503587" y="695674"/>
        <a:ext cx="327960" cy="448710"/>
      </dsp:txXfrm>
    </dsp:sp>
    <dsp:sp modelId="{9C9C58D1-B762-4D2F-A71F-36C89E5E79B9}">
      <dsp:nvSpPr>
        <dsp:cNvPr id="0" name=""/>
        <dsp:cNvSpPr/>
      </dsp:nvSpPr>
      <dsp:spPr>
        <a:xfrm>
          <a:off x="3719337" y="1759827"/>
          <a:ext cx="596292" cy="596292"/>
        </a:xfrm>
        <a:prstGeom prst="downArrow">
          <a:avLst>
            <a:gd name="adj1" fmla="val 55000"/>
            <a:gd name="adj2" fmla="val 45000"/>
          </a:avLst>
        </a:prstGeom>
        <a:solidFill>
          <a:schemeClr val="dk2">
            <a:alpha val="90000"/>
            <a:tint val="40000"/>
            <a:hueOff val="0"/>
            <a:satOff val="0"/>
            <a:lumOff val="0"/>
            <a:alphaOff val="0"/>
          </a:schemeClr>
        </a:solidFill>
        <a:ln w="12700" cap="flat" cmpd="sng" algn="ctr">
          <a:solidFill>
            <a:schemeClr val="dk2">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400" tIns="25400" rIns="25400" bIns="25400" numCol="1" spcCol="1270" anchor="ctr" anchorCtr="0">
          <a:noAutofit/>
        </a:bodyPr>
        <a:lstStyle/>
        <a:p>
          <a:pPr marL="0" lvl="0" indent="0" algn="ctr" defTabSz="889000">
            <a:lnSpc>
              <a:spcPct val="90000"/>
            </a:lnSpc>
            <a:spcBef>
              <a:spcPct val="0"/>
            </a:spcBef>
            <a:spcAft>
              <a:spcPct val="35000"/>
            </a:spcAft>
            <a:buNone/>
          </a:pPr>
          <a:r>
            <a:rPr lang="en-US" sz="2000" kern="1200"/>
            <a:t>02</a:t>
          </a:r>
        </a:p>
      </dsp:txBody>
      <dsp:txXfrm>
        <a:off x="3853503" y="1759827"/>
        <a:ext cx="327960" cy="44871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2960275-1B61-47CF-B412-F57BB7D7F029}">
      <dsp:nvSpPr>
        <dsp:cNvPr id="0" name=""/>
        <dsp:cNvSpPr/>
      </dsp:nvSpPr>
      <dsp:spPr>
        <a:xfrm>
          <a:off x="0" y="0"/>
          <a:ext cx="3403415" cy="373886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5343" tIns="330200" rIns="265343" bIns="330200" numCol="1" spcCol="1270" anchor="t" anchorCtr="0">
          <a:noAutofit/>
        </a:bodyPr>
        <a:lstStyle/>
        <a:p>
          <a:pPr marL="0" lvl="0" indent="0" algn="l" defTabSz="977900">
            <a:lnSpc>
              <a:spcPct val="90000"/>
            </a:lnSpc>
            <a:spcBef>
              <a:spcPct val="0"/>
            </a:spcBef>
            <a:spcAft>
              <a:spcPct val="35000"/>
            </a:spcAft>
            <a:buNone/>
          </a:pPr>
          <a:r>
            <a:rPr lang="en-US" sz="2200" kern="1200"/>
            <a:t>Social expectations encourage diversity, inclusion and personalised customer service delivery.</a:t>
          </a:r>
        </a:p>
      </dsp:txBody>
      <dsp:txXfrm>
        <a:off x="0" y="1420769"/>
        <a:ext cx="3403415" cy="2243320"/>
      </dsp:txXfrm>
    </dsp:sp>
    <dsp:sp modelId="{A099602E-20CA-4722-B7C7-52974ECA83E6}">
      <dsp:nvSpPr>
        <dsp:cNvPr id="0" name=""/>
        <dsp:cNvSpPr/>
      </dsp:nvSpPr>
      <dsp:spPr>
        <a:xfrm>
          <a:off x="1140877" y="373886"/>
          <a:ext cx="1121660" cy="1121660"/>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449" tIns="12700" rIns="87449" bIns="12700" numCol="1" spcCol="1270" anchor="ctr" anchorCtr="0">
          <a:noAutofit/>
        </a:bodyPr>
        <a:lstStyle/>
        <a:p>
          <a:pPr marL="0" lvl="0" indent="0" algn="ctr" defTabSz="2133600">
            <a:lnSpc>
              <a:spcPct val="90000"/>
            </a:lnSpc>
            <a:spcBef>
              <a:spcPct val="0"/>
            </a:spcBef>
            <a:spcAft>
              <a:spcPct val="35000"/>
            </a:spcAft>
            <a:buNone/>
          </a:pPr>
          <a:r>
            <a:rPr lang="en-US" sz="4800" kern="1200"/>
            <a:t>1</a:t>
          </a:r>
        </a:p>
      </dsp:txBody>
      <dsp:txXfrm>
        <a:off x="1305140" y="538149"/>
        <a:ext cx="793134" cy="793134"/>
      </dsp:txXfrm>
    </dsp:sp>
    <dsp:sp modelId="{09958B46-523F-406B-B367-0A68ECB6E9DF}">
      <dsp:nvSpPr>
        <dsp:cNvPr id="0" name=""/>
        <dsp:cNvSpPr/>
      </dsp:nvSpPr>
      <dsp:spPr>
        <a:xfrm>
          <a:off x="0" y="3738796"/>
          <a:ext cx="3403415"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3E54518-47AE-4298-B493-05A8ADA25A85}">
      <dsp:nvSpPr>
        <dsp:cNvPr id="0" name=""/>
        <dsp:cNvSpPr/>
      </dsp:nvSpPr>
      <dsp:spPr>
        <a:xfrm>
          <a:off x="3743756" y="0"/>
          <a:ext cx="3403415" cy="3738868"/>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5343" tIns="330200" rIns="265343" bIns="330200" numCol="1" spcCol="1270" anchor="t" anchorCtr="0">
          <a:noAutofit/>
        </a:bodyPr>
        <a:lstStyle/>
        <a:p>
          <a:pPr marL="0" lvl="0" indent="0" algn="l" defTabSz="977900">
            <a:lnSpc>
              <a:spcPct val="90000"/>
            </a:lnSpc>
            <a:spcBef>
              <a:spcPct val="0"/>
            </a:spcBef>
            <a:spcAft>
              <a:spcPct val="35000"/>
            </a:spcAft>
            <a:buNone/>
          </a:pPr>
          <a:r>
            <a:rPr lang="en-US" sz="2200" kern="1200"/>
            <a:t>Technology improves efficiency through automation, analytics and digital customer services.</a:t>
          </a:r>
        </a:p>
      </dsp:txBody>
      <dsp:txXfrm>
        <a:off x="3743756" y="1420769"/>
        <a:ext cx="3403415" cy="2243320"/>
      </dsp:txXfrm>
    </dsp:sp>
    <dsp:sp modelId="{DC182306-FD6A-444C-A391-966E45D54B8A}">
      <dsp:nvSpPr>
        <dsp:cNvPr id="0" name=""/>
        <dsp:cNvSpPr/>
      </dsp:nvSpPr>
      <dsp:spPr>
        <a:xfrm>
          <a:off x="4884634" y="373886"/>
          <a:ext cx="1121660" cy="1121660"/>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449" tIns="12700" rIns="87449" bIns="12700" numCol="1" spcCol="1270" anchor="ctr" anchorCtr="0">
          <a:noAutofit/>
        </a:bodyPr>
        <a:lstStyle/>
        <a:p>
          <a:pPr marL="0" lvl="0" indent="0" algn="ctr" defTabSz="2133600">
            <a:lnSpc>
              <a:spcPct val="90000"/>
            </a:lnSpc>
            <a:spcBef>
              <a:spcPct val="0"/>
            </a:spcBef>
            <a:spcAft>
              <a:spcPct val="35000"/>
            </a:spcAft>
            <a:buNone/>
          </a:pPr>
          <a:r>
            <a:rPr lang="en-US" sz="4800" kern="1200"/>
            <a:t>2</a:t>
          </a:r>
        </a:p>
      </dsp:txBody>
      <dsp:txXfrm>
        <a:off x="5048897" y="538149"/>
        <a:ext cx="793134" cy="793134"/>
      </dsp:txXfrm>
    </dsp:sp>
    <dsp:sp modelId="{BA412911-7D79-4870-9C02-50FD04582767}">
      <dsp:nvSpPr>
        <dsp:cNvPr id="0" name=""/>
        <dsp:cNvSpPr/>
      </dsp:nvSpPr>
      <dsp:spPr>
        <a:xfrm>
          <a:off x="3743756" y="3738796"/>
          <a:ext cx="3403415"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158243-90BB-4103-905E-24B429947117}">
      <dsp:nvSpPr>
        <dsp:cNvPr id="0" name=""/>
        <dsp:cNvSpPr/>
      </dsp:nvSpPr>
      <dsp:spPr>
        <a:xfrm>
          <a:off x="7487513" y="0"/>
          <a:ext cx="3403415" cy="3738868"/>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65343" tIns="330200" rIns="265343" bIns="330200" numCol="1" spcCol="1270" anchor="t" anchorCtr="0">
          <a:noAutofit/>
        </a:bodyPr>
        <a:lstStyle/>
        <a:p>
          <a:pPr marL="0" lvl="0" indent="0" algn="l" defTabSz="977900">
            <a:lnSpc>
              <a:spcPct val="90000"/>
            </a:lnSpc>
            <a:spcBef>
              <a:spcPct val="0"/>
            </a:spcBef>
            <a:spcAft>
              <a:spcPct val="35000"/>
            </a:spcAft>
            <a:buNone/>
          </a:pPr>
          <a:r>
            <a:rPr lang="en-US" sz="2200" kern="1200"/>
            <a:t>Sustainability strengthens organisational competitiveness (British Airways, 2024).</a:t>
          </a:r>
        </a:p>
      </dsp:txBody>
      <dsp:txXfrm>
        <a:off x="7487513" y="1420769"/>
        <a:ext cx="3403415" cy="2243320"/>
      </dsp:txXfrm>
    </dsp:sp>
    <dsp:sp modelId="{FFE27F97-4599-48F7-A57A-0AC4302C8CFD}">
      <dsp:nvSpPr>
        <dsp:cNvPr id="0" name=""/>
        <dsp:cNvSpPr/>
      </dsp:nvSpPr>
      <dsp:spPr>
        <a:xfrm>
          <a:off x="8628391" y="373886"/>
          <a:ext cx="1121660" cy="1121660"/>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449" tIns="12700" rIns="87449" bIns="12700" numCol="1" spcCol="1270" anchor="ctr" anchorCtr="0">
          <a:noAutofit/>
        </a:bodyPr>
        <a:lstStyle/>
        <a:p>
          <a:pPr marL="0" lvl="0" indent="0" algn="ctr" defTabSz="2133600">
            <a:lnSpc>
              <a:spcPct val="90000"/>
            </a:lnSpc>
            <a:spcBef>
              <a:spcPct val="0"/>
            </a:spcBef>
            <a:spcAft>
              <a:spcPct val="35000"/>
            </a:spcAft>
            <a:buNone/>
          </a:pPr>
          <a:r>
            <a:rPr lang="en-US" sz="4800" kern="1200"/>
            <a:t>3</a:t>
          </a:r>
        </a:p>
      </dsp:txBody>
      <dsp:txXfrm>
        <a:off x="8792654" y="538149"/>
        <a:ext cx="793134" cy="793134"/>
      </dsp:txXfrm>
    </dsp:sp>
    <dsp:sp modelId="{99E414AC-BC90-42B7-B418-6F44DA02EBF8}">
      <dsp:nvSpPr>
        <dsp:cNvPr id="0" name=""/>
        <dsp:cNvSpPr/>
      </dsp:nvSpPr>
      <dsp:spPr>
        <a:xfrm>
          <a:off x="7487513" y="3738796"/>
          <a:ext cx="3403415"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0C857F6-266C-403C-828B-B19BC1422F93}" type="datetimeFigureOut">
              <a:t>7/9/2026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5218FF6-42EE-487C-B44B-0E1B8E0256A0}" type="slidenum">
              <a:t>‹#›</a:t>
            </a:fld>
            <a:endParaRPr lang="en-US"/>
          </a:p>
        </p:txBody>
      </p:sp>
    </p:spTree>
    <p:extLst>
      <p:ext uri="{BB962C8B-B14F-4D97-AF65-F5344CB8AC3E}">
        <p14:creationId xmlns:p14="http://schemas.microsoft.com/office/powerpoint/2010/main" val="4758126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3" Type="http://schemas.openxmlformats.org/officeDocument/2006/relationships/hyperlink" Target="https://www.britishairways.com/content/en/bb/information/about-ba/ba-better-world" TargetMode="External"/><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current presentation analyses and evaluates the </a:t>
            </a:r>
            <a:r>
              <a:rPr lang="en-US" dirty="0" err="1"/>
              <a:t>organisational</a:t>
            </a:r>
            <a:r>
              <a:rPr lang="en-US" dirty="0"/>
              <a:t> culture of British Airways and the effects that the </a:t>
            </a:r>
            <a:r>
              <a:rPr lang="en-US" dirty="0" err="1"/>
              <a:t>organisational</a:t>
            </a:r>
            <a:r>
              <a:rPr lang="en-US" dirty="0"/>
              <a:t> culture has on the performance of the </a:t>
            </a:r>
            <a:r>
              <a:rPr lang="en-US" dirty="0" err="1"/>
              <a:t>organisation</a:t>
            </a:r>
            <a:r>
              <a:rPr lang="en-US" dirty="0"/>
              <a:t>. </a:t>
            </a:r>
            <a:r>
              <a:rPr lang="en-US" dirty="0" err="1"/>
              <a:t>Organisational</a:t>
            </a:r>
            <a:r>
              <a:rPr lang="en-US" dirty="0"/>
              <a:t> culture influences the </a:t>
            </a:r>
            <a:r>
              <a:rPr lang="en-US" dirty="0" err="1"/>
              <a:t>behaviour</a:t>
            </a:r>
            <a:r>
              <a:rPr lang="en-US" dirty="0"/>
              <a:t> of employees, the leadership practices and strategic decision making. It is also what makes </a:t>
            </a:r>
            <a:r>
              <a:rPr lang="en-US" dirty="0" err="1"/>
              <a:t>organisations</a:t>
            </a:r>
            <a:r>
              <a:rPr lang="en-US" dirty="0"/>
              <a:t> react to external and internal challenges. British Airways has the privilege to be involved in a very competitive aviation industry, whereby safety, service quality and operational efficiency of the industry have to be maintained to ensure long-term success. As British Airways (2024) reveals, its own culture is formed based on customer care, operational excellence and sustainability, which enhances its reputation on a global scale. This presentation </a:t>
            </a:r>
            <a:r>
              <a:rPr lang="en-US" dirty="0" err="1"/>
              <a:t>utilises</a:t>
            </a:r>
            <a:r>
              <a:rPr lang="en-US" dirty="0"/>
              <a:t> the identified models of </a:t>
            </a:r>
            <a:r>
              <a:rPr lang="en-US" dirty="0" err="1"/>
              <a:t>organisational</a:t>
            </a:r>
            <a:r>
              <a:rPr lang="en-US" dirty="0"/>
              <a:t> cultures to critically </a:t>
            </a:r>
            <a:r>
              <a:rPr lang="en-US" dirty="0" err="1"/>
              <a:t>analyse</a:t>
            </a:r>
            <a:r>
              <a:rPr lang="en-US" dirty="0"/>
              <a:t> British Airways and give recommendations that will help </a:t>
            </a:r>
            <a:r>
              <a:rPr lang="en-US" dirty="0" err="1"/>
              <a:t>organisations</a:t>
            </a:r>
            <a:r>
              <a:rPr lang="en-US" dirty="0"/>
              <a:t> improve in future and gain sustainable competitive advantage.</a:t>
            </a:r>
          </a:p>
          <a:p>
            <a:br>
              <a:rPr lang="en-US" dirty="0"/>
            </a:br>
            <a:endParaRPr lang="en-US" dirty="0"/>
          </a:p>
        </p:txBody>
      </p:sp>
      <p:sp>
        <p:nvSpPr>
          <p:cNvPr id="4" name="Slide Number Placeholder 3"/>
          <p:cNvSpPr>
            <a:spLocks noGrp="1"/>
          </p:cNvSpPr>
          <p:nvPr>
            <p:ph type="sldNum" sz="quarter" idx="5"/>
          </p:nvPr>
        </p:nvSpPr>
        <p:spPr/>
        <p:txBody>
          <a:bodyPr/>
          <a:lstStyle/>
          <a:p>
            <a:fld id="{45218FF6-42EE-487C-B44B-0E1B8E0256A0}" type="slidenum">
              <a:t>2</a:t>
            </a:fld>
            <a:endParaRPr lang="en-US"/>
          </a:p>
        </p:txBody>
      </p:sp>
    </p:spTree>
    <p:extLst>
      <p:ext uri="{BB962C8B-B14F-4D97-AF65-F5344CB8AC3E}">
        <p14:creationId xmlns:p14="http://schemas.microsoft.com/office/powerpoint/2010/main" val="227043718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err="1"/>
              <a:t>Organisational</a:t>
            </a:r>
            <a:r>
              <a:rPr lang="en-US" dirty="0"/>
              <a:t> culture can be described as the similarity in values, beliefs and expectations of </a:t>
            </a:r>
            <a:r>
              <a:rPr lang="en-US" dirty="0" err="1"/>
              <a:t>behaviour</a:t>
            </a:r>
            <a:r>
              <a:rPr lang="en-US" dirty="0"/>
              <a:t>, which shapes the </a:t>
            </a:r>
            <a:r>
              <a:rPr lang="en-US" dirty="0" err="1"/>
              <a:t>behaviours</a:t>
            </a:r>
            <a:r>
              <a:rPr lang="en-US" dirty="0"/>
              <a:t> of the employees and performance of the </a:t>
            </a:r>
            <a:r>
              <a:rPr lang="en-US" dirty="0" err="1"/>
              <a:t>organisation</a:t>
            </a:r>
            <a:r>
              <a:rPr lang="en-US" dirty="0"/>
              <a:t>. British Airways values its customers, safety, integrity and operational excellence as key </a:t>
            </a:r>
            <a:r>
              <a:rPr lang="en-US" dirty="0" err="1"/>
              <a:t>organisational</a:t>
            </a:r>
            <a:r>
              <a:rPr lang="en-US" dirty="0"/>
              <a:t> values and promotes these values. These values determine how the employees conduct themselves and promote responsibility in global business. The employees are supposed to exhibit professionalism, teamwork and responsible decision-making and adhere to high standards of service. Asatiani et al. (2021) make the case that continuity is enhanced in an </a:t>
            </a:r>
            <a:r>
              <a:rPr lang="en-US" dirty="0" err="1"/>
              <a:t>organisation</a:t>
            </a:r>
            <a:r>
              <a:rPr lang="en-US" dirty="0"/>
              <a:t> in cases where </a:t>
            </a:r>
            <a:r>
              <a:rPr lang="en-US" dirty="0" err="1"/>
              <a:t>organisational</a:t>
            </a:r>
            <a:r>
              <a:rPr lang="en-US" dirty="0"/>
              <a:t> values are echoed in everyday life. Another diversity and inclusion concept that British Airways encourages is to facilitate teamwork in multicultural teams. According to Bernauer (2023), inclusive leadership can enhance the airline culture through enhancements in employee engagement and </a:t>
            </a:r>
            <a:r>
              <a:rPr lang="en-US" dirty="0" err="1"/>
              <a:t>organisational</a:t>
            </a:r>
            <a:r>
              <a:rPr lang="en-US" dirty="0"/>
              <a:t> cohesion.</a:t>
            </a:r>
          </a:p>
        </p:txBody>
      </p:sp>
      <p:sp>
        <p:nvSpPr>
          <p:cNvPr id="4" name="Slide Number Placeholder 3"/>
          <p:cNvSpPr>
            <a:spLocks noGrp="1"/>
          </p:cNvSpPr>
          <p:nvPr>
            <p:ph type="sldNum" sz="quarter" idx="5"/>
          </p:nvPr>
        </p:nvSpPr>
        <p:spPr/>
        <p:txBody>
          <a:bodyPr/>
          <a:lstStyle/>
          <a:p>
            <a:fld id="{45218FF6-42EE-487C-B44B-0E1B8E0256A0}" type="slidenum">
              <a:t>3</a:t>
            </a:fld>
            <a:endParaRPr lang="en-US"/>
          </a:p>
        </p:txBody>
      </p:sp>
    </p:spTree>
    <p:extLst>
      <p:ext uri="{BB962C8B-B14F-4D97-AF65-F5344CB8AC3E}">
        <p14:creationId xmlns:p14="http://schemas.microsoft.com/office/powerpoint/2010/main" val="326433763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British Airways works with a structurally hierarchical and functionally </a:t>
            </a:r>
            <a:r>
              <a:rPr lang="en-US" dirty="0" err="1"/>
              <a:t>organised</a:t>
            </a:r>
            <a:r>
              <a:rPr lang="en-US" dirty="0"/>
              <a:t> structure, which assists in the control of its operations and governmental regulations. Responsibilities of the various departments, such as flight operations, engineering, customer services and finance, are well spelt out. Such a structure enhances responsibility and </a:t>
            </a:r>
            <a:r>
              <a:rPr lang="en-US" dirty="0" err="1"/>
              <a:t>harmonisation</a:t>
            </a:r>
            <a:r>
              <a:rPr lang="en-US" dirty="0"/>
              <a:t> of communication in the multifaceted international operations. But on the other hand, the hierarchical systems can curtail the flexibility in </a:t>
            </a:r>
            <a:r>
              <a:rPr lang="en-US" dirty="0" err="1"/>
              <a:t>organisations</a:t>
            </a:r>
            <a:r>
              <a:rPr lang="en-US" dirty="0"/>
              <a:t> in case there is a need to respond quickly. In British Airways (2024), it is evident that good governance is critical towards operational safety and the </a:t>
            </a:r>
            <a:r>
              <a:rPr lang="en-US" dirty="0" err="1"/>
              <a:t>quality of service</a:t>
            </a:r>
            <a:r>
              <a:rPr lang="en-US" dirty="0"/>
              <a:t> provision. </a:t>
            </a:r>
            <a:r>
              <a:rPr lang="en-US" dirty="0" err="1"/>
              <a:t>Organisational</a:t>
            </a:r>
            <a:r>
              <a:rPr lang="en-US" dirty="0"/>
              <a:t> culture strengthens the interdepartmental collaboration by promoting </a:t>
            </a:r>
            <a:r>
              <a:rPr lang="en-US" dirty="0" err="1"/>
              <a:t>organisational</a:t>
            </a:r>
            <a:r>
              <a:rPr lang="en-US" dirty="0"/>
              <a:t> values, even though the functions of the different departments might be different. Communication is thus critical towards coordinating activities and at the same time ensuring uniformity in global operations and delivery of customer services.</a:t>
            </a:r>
          </a:p>
          <a:p>
            <a:br>
              <a:rPr lang="en-US" dirty="0"/>
            </a:br>
            <a:endParaRPr lang="en-US" dirty="0"/>
          </a:p>
        </p:txBody>
      </p:sp>
      <p:sp>
        <p:nvSpPr>
          <p:cNvPr id="4" name="Slide Number Placeholder 3"/>
          <p:cNvSpPr>
            <a:spLocks noGrp="1"/>
          </p:cNvSpPr>
          <p:nvPr>
            <p:ph type="sldNum" sz="quarter" idx="5"/>
          </p:nvPr>
        </p:nvSpPr>
        <p:spPr/>
        <p:txBody>
          <a:bodyPr/>
          <a:lstStyle/>
          <a:p>
            <a:fld id="{45218FF6-42EE-487C-B44B-0E1B8E0256A0}" type="slidenum">
              <a:t>4</a:t>
            </a:fld>
            <a:endParaRPr lang="en-US"/>
          </a:p>
        </p:txBody>
      </p:sp>
    </p:spTree>
    <p:extLst>
      <p:ext uri="{BB962C8B-B14F-4D97-AF65-F5344CB8AC3E}">
        <p14:creationId xmlns:p14="http://schemas.microsoft.com/office/powerpoint/2010/main" val="69162130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a:t>
            </a:r>
            <a:r>
              <a:rPr lang="en-US" dirty="0" err="1"/>
              <a:t>organisational</a:t>
            </a:r>
            <a:r>
              <a:rPr lang="en-US" dirty="0"/>
              <a:t> culture can be critical in decision-making at British Airways since leadership's determination of the </a:t>
            </a:r>
            <a:r>
              <a:rPr lang="en-US" dirty="0" err="1"/>
              <a:t>organisational</a:t>
            </a:r>
            <a:r>
              <a:rPr lang="en-US" dirty="0"/>
              <a:t> decisions needs to be balanced with respect to efficiency in operations, safety of passengers and customer satisfaction. Operational and strategic decisions of leaders are based on the </a:t>
            </a:r>
            <a:r>
              <a:rPr lang="en-US" dirty="0" err="1"/>
              <a:t>organisational</a:t>
            </a:r>
            <a:r>
              <a:rPr lang="en-US" dirty="0"/>
              <a:t> values. Operational decisions are more about compliance with the regulations and risk management, whereas strategic decisions are more about innovation, sustainability and long-term competitiveness. Osman and Lew (2021) opine that </a:t>
            </a:r>
            <a:r>
              <a:rPr lang="en-US" dirty="0" err="1"/>
              <a:t>organisational</a:t>
            </a:r>
            <a:r>
              <a:rPr lang="en-US" dirty="0"/>
              <a:t> culture reinforces the culture of strategic decision-making because it predisposes the way </a:t>
            </a:r>
            <a:r>
              <a:rPr lang="en-US" dirty="0" err="1"/>
              <a:t>organisational</a:t>
            </a:r>
            <a:r>
              <a:rPr lang="en-US" dirty="0"/>
              <a:t> </a:t>
            </a:r>
            <a:r>
              <a:rPr lang="en-US" dirty="0" err="1"/>
              <a:t>behaviour</a:t>
            </a:r>
            <a:r>
              <a:rPr lang="en-US" dirty="0"/>
              <a:t> is acceptable in situations of uncertainty. However, when the culture is very </a:t>
            </a:r>
            <a:r>
              <a:rPr lang="en-US" dirty="0" err="1"/>
              <a:t>organised</a:t>
            </a:r>
            <a:r>
              <a:rPr lang="en-US" dirty="0"/>
              <a:t>, the </a:t>
            </a:r>
            <a:r>
              <a:rPr lang="en-US" dirty="0" err="1"/>
              <a:t>organisation</a:t>
            </a:r>
            <a:r>
              <a:rPr lang="en-US" dirty="0"/>
              <a:t> can at times be less responsive since there are various processes involved to get the approval, hence limiting flexibility. As a result, British Airways would have to uphold a good governance system and foster adaptive leadership that would effectively respond to the evolving markets.</a:t>
            </a:r>
          </a:p>
          <a:p>
            <a:br>
              <a:rPr lang="en-US" dirty="0"/>
            </a:br>
            <a:endParaRPr lang="en-US" dirty="0"/>
          </a:p>
        </p:txBody>
      </p:sp>
      <p:sp>
        <p:nvSpPr>
          <p:cNvPr id="4" name="Slide Number Placeholder 3"/>
          <p:cNvSpPr>
            <a:spLocks noGrp="1"/>
          </p:cNvSpPr>
          <p:nvPr>
            <p:ph type="sldNum" sz="quarter" idx="5"/>
          </p:nvPr>
        </p:nvSpPr>
        <p:spPr/>
        <p:txBody>
          <a:bodyPr/>
          <a:lstStyle/>
          <a:p>
            <a:fld id="{45218FF6-42EE-487C-B44B-0E1B8E0256A0}" type="slidenum">
              <a:t>5</a:t>
            </a:fld>
            <a:endParaRPr lang="en-US"/>
          </a:p>
        </p:txBody>
      </p:sp>
    </p:spTree>
    <p:extLst>
      <p:ext uri="{BB962C8B-B14F-4D97-AF65-F5344CB8AC3E}">
        <p14:creationId xmlns:p14="http://schemas.microsoft.com/office/powerpoint/2010/main" val="248532358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model developed by Schein elucidates the </a:t>
            </a:r>
            <a:r>
              <a:rPr lang="en-US" dirty="0" err="1"/>
              <a:t>organisational</a:t>
            </a:r>
            <a:r>
              <a:rPr lang="en-US" dirty="0"/>
              <a:t> culture in terms of artefacts, espoused values and core underlying assumptions. British Airways artefacts, such as employee uniforms, safety standards and customer service standards, are on display, and this is reflective of </a:t>
            </a:r>
            <a:r>
              <a:rPr lang="en-US" dirty="0" err="1"/>
              <a:t>organisational</a:t>
            </a:r>
            <a:r>
              <a:rPr lang="en-US" dirty="0"/>
              <a:t> identity. Published values concentrate on operational excellence, integrity, </a:t>
            </a:r>
            <a:r>
              <a:rPr lang="en-US" dirty="0" err="1"/>
              <a:t>emphasising</a:t>
            </a:r>
            <a:r>
              <a:rPr lang="en-US" dirty="0"/>
              <a:t> customer care and teamwork, which influence the </a:t>
            </a:r>
            <a:r>
              <a:rPr lang="en-US" dirty="0" err="1"/>
              <a:t>behaviour</a:t>
            </a:r>
            <a:r>
              <a:rPr lang="en-US" dirty="0"/>
              <a:t> of employees in the international operations. According to Alankarage et al. (2024), it is only visible cultural practices that are significant and can be taken to signify true </a:t>
            </a:r>
            <a:r>
              <a:rPr lang="en-US" dirty="0" err="1"/>
              <a:t>organisational</a:t>
            </a:r>
            <a:r>
              <a:rPr lang="en-US" dirty="0"/>
              <a:t> values. Essential background policy presupposes the safety of passengers, responsibility and regulation, which affects the judgment of the leadership and the actions of employees. Such ingrained assumptions make </a:t>
            </a:r>
            <a:r>
              <a:rPr lang="en-US" dirty="0" err="1"/>
              <a:t>organisational</a:t>
            </a:r>
            <a:r>
              <a:rPr lang="en-US" dirty="0"/>
              <a:t> structures very </a:t>
            </a:r>
            <a:r>
              <a:rPr lang="en-US" dirty="0" err="1"/>
              <a:t>resilient, but</a:t>
            </a:r>
            <a:r>
              <a:rPr lang="en-US" dirty="0"/>
              <a:t> can also limit the ability to adapt to rapid technological or market change.</a:t>
            </a:r>
          </a:p>
          <a:p>
            <a:br>
              <a:rPr lang="en-US" dirty="0"/>
            </a:br>
            <a:endParaRPr lang="en-US" dirty="0"/>
          </a:p>
        </p:txBody>
      </p:sp>
      <p:sp>
        <p:nvSpPr>
          <p:cNvPr id="4" name="Slide Number Placeholder 3"/>
          <p:cNvSpPr>
            <a:spLocks noGrp="1"/>
          </p:cNvSpPr>
          <p:nvPr>
            <p:ph type="sldNum" sz="quarter" idx="5"/>
          </p:nvPr>
        </p:nvSpPr>
        <p:spPr/>
        <p:txBody>
          <a:bodyPr/>
          <a:lstStyle/>
          <a:p>
            <a:fld id="{45218FF6-42EE-487C-B44B-0E1B8E0256A0}" type="slidenum">
              <a:t>6</a:t>
            </a:fld>
            <a:endParaRPr lang="en-US"/>
          </a:p>
        </p:txBody>
      </p:sp>
    </p:spTree>
    <p:extLst>
      <p:ext uri="{BB962C8B-B14F-4D97-AF65-F5344CB8AC3E}">
        <p14:creationId xmlns:p14="http://schemas.microsoft.com/office/powerpoint/2010/main" val="4010235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Culture Dimensions in Hofstede refer to the factors of culture that determine the workplace </a:t>
            </a:r>
            <a:r>
              <a:rPr lang="en-US" dirty="0" err="1"/>
              <a:t>behaviour</a:t>
            </a:r>
            <a:r>
              <a:rPr lang="en-US" dirty="0"/>
              <a:t>, leadership and corporate relationship within the country. British Airways works in a variety of global markets and needs to find a way of balancing the global and the local needs in terms of cultures. Communication, teamwork and interaction with customers in the entire </a:t>
            </a:r>
            <a:r>
              <a:rPr lang="en-US" dirty="0" err="1"/>
              <a:t>organisation</a:t>
            </a:r>
            <a:r>
              <a:rPr lang="en-US" dirty="0"/>
              <a:t> are influenced by cultural differences. Minkov and Kaasa (2022) reveal that the Hofstede framework still has a role to play in cross-cultural </a:t>
            </a:r>
            <a:r>
              <a:rPr lang="en-US" dirty="0" err="1"/>
              <a:t>organisational</a:t>
            </a:r>
            <a:r>
              <a:rPr lang="en-US" dirty="0"/>
              <a:t> </a:t>
            </a:r>
            <a:r>
              <a:rPr lang="en-US" dirty="0" err="1"/>
              <a:t>behaviour</a:t>
            </a:r>
            <a:r>
              <a:rPr lang="en-US" dirty="0"/>
              <a:t> that explains the </a:t>
            </a:r>
            <a:r>
              <a:rPr lang="en-US" dirty="0" err="1"/>
              <a:t>behaviour</a:t>
            </a:r>
            <a:r>
              <a:rPr lang="en-US" dirty="0"/>
              <a:t> in global </a:t>
            </a:r>
            <a:r>
              <a:rPr lang="en-US" dirty="0" err="1"/>
              <a:t>organisations</a:t>
            </a:r>
            <a:r>
              <a:rPr lang="en-US" dirty="0"/>
              <a:t>. Nevertheless, using national culture only simplifies the </a:t>
            </a:r>
            <a:r>
              <a:rPr lang="en-US" dirty="0" err="1"/>
              <a:t>organisational</a:t>
            </a:r>
            <a:r>
              <a:rPr lang="en-US" dirty="0"/>
              <a:t> realities since professional values and </a:t>
            </a:r>
            <a:r>
              <a:rPr lang="en-US" dirty="0" err="1"/>
              <a:t>organisational</a:t>
            </a:r>
            <a:r>
              <a:rPr lang="en-US" dirty="0"/>
              <a:t> practices also play a role in </a:t>
            </a:r>
            <a:r>
              <a:rPr lang="en-US" dirty="0" err="1"/>
              <a:t>behaviour</a:t>
            </a:r>
            <a:r>
              <a:rPr lang="en-US" dirty="0"/>
              <a:t>. Thus, British Airways has integrated cultural awareness and </a:t>
            </a:r>
            <a:r>
              <a:rPr lang="en-US" dirty="0" err="1"/>
              <a:t>standardisation</a:t>
            </a:r>
            <a:r>
              <a:rPr lang="en-US" dirty="0"/>
              <a:t> in their operations in maintaining their quality of services as they seek to address the expectations of various customers and their employees.</a:t>
            </a:r>
          </a:p>
          <a:p>
            <a:br>
              <a:rPr lang="en-US" dirty="0"/>
            </a:br>
            <a:endParaRPr lang="en-US" dirty="0"/>
          </a:p>
        </p:txBody>
      </p:sp>
      <p:sp>
        <p:nvSpPr>
          <p:cNvPr id="4" name="Slide Number Placeholder 3"/>
          <p:cNvSpPr>
            <a:spLocks noGrp="1"/>
          </p:cNvSpPr>
          <p:nvPr>
            <p:ph type="sldNum" sz="quarter" idx="5"/>
          </p:nvPr>
        </p:nvSpPr>
        <p:spPr/>
        <p:txBody>
          <a:bodyPr/>
          <a:lstStyle/>
          <a:p>
            <a:fld id="{45218FF6-42EE-487C-B44B-0E1B8E0256A0}" type="slidenum">
              <a:t>7</a:t>
            </a:fld>
            <a:endParaRPr lang="en-US"/>
          </a:p>
        </p:txBody>
      </p:sp>
    </p:spTree>
    <p:extLst>
      <p:ext uri="{BB962C8B-B14F-4D97-AF65-F5344CB8AC3E}">
        <p14:creationId xmlns:p14="http://schemas.microsoft.com/office/powerpoint/2010/main" val="386195139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model by Handy singles out four different types of </a:t>
            </a:r>
            <a:r>
              <a:rPr lang="en-US" dirty="0" err="1"/>
              <a:t>organisational</a:t>
            </a:r>
            <a:r>
              <a:rPr lang="en-US" dirty="0"/>
              <a:t> culture, such as power, role, task and person culture. The British Airways predominantly exhibits the role culture where the company has de facto responsibilities, scheduled operations and adherence to rules ensure consistency in operations. A task culture exists as well in elements of innovation projects, sustainability projects and cross-functional teams which need to work together. Cairney et al. (2026) contend that </a:t>
            </a:r>
            <a:r>
              <a:rPr lang="en-US" dirty="0" err="1"/>
              <a:t>organisations</a:t>
            </a:r>
            <a:r>
              <a:rPr lang="en-US" dirty="0"/>
              <a:t> enhance performance better when the cultural structures promote stability and adaptiveness. Despite the positive enhancements of accountability and high levels of uniformity in operations, too much reliance on formal procedures can limit creativity and flexibility in the </a:t>
            </a:r>
            <a:r>
              <a:rPr lang="en-US" dirty="0" err="1"/>
              <a:t>organisation</a:t>
            </a:r>
            <a:r>
              <a:rPr lang="en-US" dirty="0"/>
              <a:t>. British Airways can thus enjoy the advantages of a balanced approach to governance and working together to be innovative.</a:t>
            </a:r>
          </a:p>
        </p:txBody>
      </p:sp>
      <p:sp>
        <p:nvSpPr>
          <p:cNvPr id="4" name="Slide Number Placeholder 3"/>
          <p:cNvSpPr>
            <a:spLocks noGrp="1"/>
          </p:cNvSpPr>
          <p:nvPr>
            <p:ph type="sldNum" sz="quarter" idx="5"/>
          </p:nvPr>
        </p:nvSpPr>
        <p:spPr/>
        <p:txBody>
          <a:bodyPr/>
          <a:lstStyle/>
          <a:p>
            <a:fld id="{45218FF6-42EE-487C-B44B-0E1B8E0256A0}" type="slidenum">
              <a:t>8</a:t>
            </a:fld>
            <a:endParaRPr lang="en-US"/>
          </a:p>
        </p:txBody>
      </p:sp>
    </p:spTree>
    <p:extLst>
      <p:ext uri="{BB962C8B-B14F-4D97-AF65-F5344CB8AC3E}">
        <p14:creationId xmlns:p14="http://schemas.microsoft.com/office/powerpoint/2010/main" val="220538986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dirty="0" err="1"/>
              <a:t>organisational</a:t>
            </a:r>
            <a:r>
              <a:rPr lang="en-US" dirty="0"/>
              <a:t> culture and strategy of British Airways have been greatly affected by such political and economic aspects. The culture in which compliance and the discipline in operations are held in high regard is needed by government aviation regulations, international agreements and transport policies. The </a:t>
            </a:r>
            <a:r>
              <a:rPr lang="en-US" dirty="0" err="1"/>
              <a:t>organisation's</a:t>
            </a:r>
            <a:r>
              <a:rPr lang="en-US" dirty="0"/>
              <a:t> decisions and allocation of resources are also factors influenced by economic pressures like inflation, volatility of fuel prices and fluctuation of passenger demand. Buye (2021) says that the PESTLE analysis can help </a:t>
            </a:r>
            <a:r>
              <a:rPr lang="en-US" dirty="0" err="1"/>
              <a:t>organisations</a:t>
            </a:r>
            <a:r>
              <a:rPr lang="en-US" dirty="0"/>
              <a:t> to foresee external risks before they can impact on the long-term performance. Integration of strategic planning and culture based on accountability and efficiency thus makes British Airways a strong </a:t>
            </a:r>
            <a:r>
              <a:rPr lang="en-US" dirty="0" err="1"/>
              <a:t>organisation</a:t>
            </a:r>
            <a:r>
              <a:rPr lang="en-US" dirty="0"/>
              <a:t> in many aspects. In this way, the </a:t>
            </a:r>
            <a:r>
              <a:rPr lang="en-US" dirty="0" err="1"/>
              <a:t>organisation</a:t>
            </a:r>
            <a:r>
              <a:rPr lang="en-US" dirty="0"/>
              <a:t> will be operating proactively as opposed to reactively in response to the uncertainty of what is going on in the environment.</a:t>
            </a:r>
          </a:p>
        </p:txBody>
      </p:sp>
      <p:sp>
        <p:nvSpPr>
          <p:cNvPr id="4" name="Slide Number Placeholder 3"/>
          <p:cNvSpPr>
            <a:spLocks noGrp="1"/>
          </p:cNvSpPr>
          <p:nvPr>
            <p:ph type="sldNum" sz="quarter" idx="5"/>
          </p:nvPr>
        </p:nvSpPr>
        <p:spPr/>
        <p:txBody>
          <a:bodyPr/>
          <a:lstStyle/>
          <a:p>
            <a:fld id="{45218FF6-42EE-487C-B44B-0E1B8E0256A0}" type="slidenum">
              <a:t>9</a:t>
            </a:fld>
            <a:endParaRPr lang="en-US"/>
          </a:p>
        </p:txBody>
      </p:sp>
    </p:spTree>
    <p:extLst>
      <p:ext uri="{BB962C8B-B14F-4D97-AF65-F5344CB8AC3E}">
        <p14:creationId xmlns:p14="http://schemas.microsoft.com/office/powerpoint/2010/main" val="1705623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growing demand for </a:t>
            </a:r>
            <a:r>
              <a:rPr lang="en-US" dirty="0" err="1"/>
              <a:t>personalised</a:t>
            </a:r>
            <a:r>
              <a:rPr lang="en-US" dirty="0"/>
              <a:t> services, diversity and responsible business practices is still confronting British Airways as it is being redefined by the social expectation. Digital transformation increases in both speed and intensity because of the technological advancements, whereas legal standards demand that the aviation safety and data protection standards are observed. Green pressure has also translated into pressure in terms of lowering carbon and having a sustainable approach to aviation. British Airways (2024) reveals that sustainability has emerged as a key strategic focus in </a:t>
            </a:r>
            <a:r>
              <a:rPr lang="en-US" dirty="0" err="1"/>
              <a:t>organisational</a:t>
            </a:r>
            <a:r>
              <a:rPr lang="en-US" dirty="0"/>
              <a:t> activities. According to Buye (2021), </a:t>
            </a:r>
            <a:r>
              <a:rPr lang="en-US" dirty="0" err="1"/>
              <a:t>organisations</a:t>
            </a:r>
            <a:r>
              <a:rPr lang="en-US" dirty="0"/>
              <a:t> focus on long-term competitiveness, which has seen them adjust </a:t>
            </a:r>
            <a:r>
              <a:rPr lang="en-US" dirty="0" err="1"/>
              <a:t>organisations</a:t>
            </a:r>
            <a:r>
              <a:rPr lang="en-US" dirty="0"/>
              <a:t> culture to the evolving external circumstances as opposed to facing the environment and responding to pressures only when the latter occurs. Such a proactive practice enhances </a:t>
            </a:r>
            <a:r>
              <a:rPr lang="en-US" dirty="0" err="1"/>
              <a:t>organisational</a:t>
            </a:r>
            <a:r>
              <a:rPr lang="en-US" dirty="0"/>
              <a:t> resilience and confidence of the stakeholders.</a:t>
            </a:r>
          </a:p>
          <a:p>
            <a:br>
              <a:rPr lang="en-US" dirty="0"/>
            </a:br>
            <a:endParaRPr lang="en-US" dirty="0"/>
          </a:p>
        </p:txBody>
      </p:sp>
      <p:sp>
        <p:nvSpPr>
          <p:cNvPr id="4" name="Slide Number Placeholder 3"/>
          <p:cNvSpPr>
            <a:spLocks noGrp="1"/>
          </p:cNvSpPr>
          <p:nvPr>
            <p:ph type="sldNum" sz="quarter" idx="5"/>
          </p:nvPr>
        </p:nvSpPr>
        <p:spPr/>
        <p:txBody>
          <a:bodyPr/>
          <a:lstStyle/>
          <a:p>
            <a:fld id="{45218FF6-42EE-487C-B44B-0E1B8E0256A0}" type="slidenum">
              <a:t>10</a:t>
            </a:fld>
            <a:endParaRPr lang="en-US"/>
          </a:p>
        </p:txBody>
      </p:sp>
    </p:spTree>
    <p:extLst>
      <p:ext uri="{BB962C8B-B14F-4D97-AF65-F5344CB8AC3E}">
        <p14:creationId xmlns:p14="http://schemas.microsoft.com/office/powerpoint/2010/main" val="14970212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a:t>
            </a:r>
            <a:r>
              <a:rPr lang="en-US" dirty="0" err="1"/>
              <a:t>organisational</a:t>
            </a:r>
            <a:r>
              <a:rPr lang="en-US" dirty="0"/>
              <a:t> culture of British Airways is flexible and is adjusted to the changes in the form of innovation, digital transformation, sustainability and continuous engagement of the employees. These projects enhance </a:t>
            </a:r>
            <a:r>
              <a:rPr lang="en-US" dirty="0" err="1"/>
              <a:t>organisational</a:t>
            </a:r>
            <a:r>
              <a:rPr lang="en-US" dirty="0"/>
              <a:t> agility and enhance customer experience and performance. Online technologies aid the effective functioning, and corporate sustainability </a:t>
            </a:r>
            <a:r>
              <a:rPr lang="en-US" dirty="0" err="1"/>
              <a:t>programmes</a:t>
            </a:r>
            <a:r>
              <a:rPr lang="en-US" dirty="0"/>
              <a:t> improve corporate responsibility in the long-term. Nguyen et al. (2023) believe that transformational leadership reinforces the </a:t>
            </a:r>
            <a:r>
              <a:rPr lang="en-US" dirty="0" err="1"/>
              <a:t>organisational</a:t>
            </a:r>
            <a:r>
              <a:rPr lang="en-US" dirty="0"/>
              <a:t> culture by promoting innovation and enhancing </a:t>
            </a:r>
            <a:r>
              <a:rPr lang="en-US" dirty="0" err="1"/>
              <a:t>organisational</a:t>
            </a:r>
            <a:r>
              <a:rPr lang="en-US" dirty="0"/>
              <a:t> performance at the same time. Another way in which British Airways appreciates the importance of continuous </a:t>
            </a:r>
            <a:r>
              <a:rPr lang="en-US" dirty="0" err="1"/>
              <a:t>organisational</a:t>
            </a:r>
            <a:r>
              <a:rPr lang="en-US" dirty="0"/>
              <a:t> learning and improvement of service delivery is the changing customer expectations. </a:t>
            </a:r>
          </a:p>
          <a:p>
            <a:br>
              <a:rPr lang="en-US" dirty="0"/>
            </a:br>
            <a:endParaRPr lang="en-US" dirty="0"/>
          </a:p>
        </p:txBody>
      </p:sp>
      <p:sp>
        <p:nvSpPr>
          <p:cNvPr id="4" name="Slide Number Placeholder 3"/>
          <p:cNvSpPr>
            <a:spLocks noGrp="1"/>
          </p:cNvSpPr>
          <p:nvPr>
            <p:ph type="sldNum" sz="quarter" idx="5"/>
          </p:nvPr>
        </p:nvSpPr>
        <p:spPr/>
        <p:txBody>
          <a:bodyPr/>
          <a:lstStyle/>
          <a:p>
            <a:fld id="{45218FF6-42EE-487C-B44B-0E1B8E0256A0}" type="slidenum">
              <a:t>11</a:t>
            </a:fld>
            <a:endParaRPr lang="en-US"/>
          </a:p>
        </p:txBody>
      </p:sp>
    </p:spTree>
    <p:extLst>
      <p:ext uri="{BB962C8B-B14F-4D97-AF65-F5344CB8AC3E}">
        <p14:creationId xmlns:p14="http://schemas.microsoft.com/office/powerpoint/2010/main" val="185119243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dirty="0" err="1"/>
              <a:t>organisational</a:t>
            </a:r>
            <a:r>
              <a:rPr lang="en-US" dirty="0"/>
              <a:t> culture is an enabler because it enhances innovation, commitment of employees, satisfaction of customers, and operational effectiveness. As part of its nonfinancial objectives, British Airways motivates its employees to maintain high service standards, as it helps in promoting continuous improvement of its operations. Commitment of employees improves the ability to work together and build resilience in the </a:t>
            </a:r>
            <a:r>
              <a:rPr lang="en-US" dirty="0" err="1"/>
              <a:t>organisation</a:t>
            </a:r>
            <a:r>
              <a:rPr lang="en-US" dirty="0"/>
              <a:t> in times of change. </a:t>
            </a:r>
            <a:r>
              <a:rPr lang="en-US" dirty="0" err="1"/>
              <a:t>Umemezia</a:t>
            </a:r>
            <a:r>
              <a:rPr lang="en-US" dirty="0"/>
              <a:t> and Osifo (2021) explain that active employees work better since they are more committed to </a:t>
            </a:r>
            <a:r>
              <a:rPr lang="en-US" dirty="0" err="1"/>
              <a:t>organisational</a:t>
            </a:r>
            <a:r>
              <a:rPr lang="en-US" dirty="0"/>
              <a:t> objectives and not just doing their task assigned by an </a:t>
            </a:r>
            <a:r>
              <a:rPr lang="en-US" dirty="0" err="1"/>
              <a:t>organisation</a:t>
            </a:r>
            <a:r>
              <a:rPr lang="en-US" dirty="0"/>
              <a:t>. Secondly, a culture based on customer focus encourages the quality of services provided on a regular basis and the </a:t>
            </a:r>
            <a:r>
              <a:rPr lang="en-US" dirty="0" err="1"/>
              <a:t>organisational</a:t>
            </a:r>
            <a:r>
              <a:rPr lang="en-US" dirty="0"/>
              <a:t> reputation. In ensuring that the </a:t>
            </a:r>
            <a:r>
              <a:rPr lang="en-US" dirty="0" err="1"/>
              <a:t>behaviour</a:t>
            </a:r>
            <a:r>
              <a:rPr lang="en-US" dirty="0"/>
              <a:t> of employees is aligned with the strategic goals, British Airways builds a culture which helps to maintain sustainable </a:t>
            </a:r>
            <a:r>
              <a:rPr lang="en-US" dirty="0" err="1"/>
              <a:t>organisational</a:t>
            </a:r>
            <a:r>
              <a:rPr lang="en-US" dirty="0"/>
              <a:t> performance as well as a long-term competitive edge.</a:t>
            </a:r>
          </a:p>
        </p:txBody>
      </p:sp>
      <p:sp>
        <p:nvSpPr>
          <p:cNvPr id="4" name="Slide Number Placeholder 3"/>
          <p:cNvSpPr>
            <a:spLocks noGrp="1"/>
          </p:cNvSpPr>
          <p:nvPr>
            <p:ph type="sldNum" sz="quarter" idx="5"/>
          </p:nvPr>
        </p:nvSpPr>
        <p:spPr/>
        <p:txBody>
          <a:bodyPr/>
          <a:lstStyle/>
          <a:p>
            <a:fld id="{45218FF6-42EE-487C-B44B-0E1B8E0256A0}" type="slidenum">
              <a:t>12</a:t>
            </a:fld>
            <a:endParaRPr lang="en-US"/>
          </a:p>
        </p:txBody>
      </p:sp>
    </p:spTree>
    <p:extLst>
      <p:ext uri="{BB962C8B-B14F-4D97-AF65-F5344CB8AC3E}">
        <p14:creationId xmlns:p14="http://schemas.microsoft.com/office/powerpoint/2010/main" val="31115319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Although </a:t>
            </a:r>
            <a:r>
              <a:rPr lang="en-US" dirty="0" err="1"/>
              <a:t>organisational</a:t>
            </a:r>
            <a:r>
              <a:rPr lang="en-US" dirty="0"/>
              <a:t> culture has its advantages, it can also lead to obstacles to </a:t>
            </a:r>
            <a:r>
              <a:rPr lang="en-US" dirty="0" err="1"/>
              <a:t>organisational</a:t>
            </a:r>
            <a:r>
              <a:rPr lang="en-US" dirty="0"/>
              <a:t> effectiveness. High dependence on the standard practices is likely to promote inertia to change and make the </a:t>
            </a:r>
            <a:r>
              <a:rPr lang="en-US" dirty="0" err="1"/>
              <a:t>organisation</a:t>
            </a:r>
            <a:r>
              <a:rPr lang="en-US" dirty="0"/>
              <a:t> less adaptable. During times of uncertainty, industrial relations and communication issues can also slow down the decision-making process. According to Aitken and Von Treuer (2021), leadership is crucial in </a:t>
            </a:r>
            <a:r>
              <a:rPr lang="en-US" dirty="0" err="1"/>
              <a:t>minimising</a:t>
            </a:r>
            <a:r>
              <a:rPr lang="en-US" dirty="0"/>
              <a:t> the resistance of employees by reinforcing the </a:t>
            </a:r>
            <a:r>
              <a:rPr lang="en-US" dirty="0" err="1"/>
              <a:t>organisational</a:t>
            </a:r>
            <a:r>
              <a:rPr lang="en-US" dirty="0"/>
              <a:t> identification during change efforts. The question that British Airways now has to work with is how to maintain the stability of operational functions of the </a:t>
            </a:r>
            <a:r>
              <a:rPr lang="en-US" dirty="0" err="1"/>
              <a:t>organisation</a:t>
            </a:r>
            <a:r>
              <a:rPr lang="en-US" dirty="0"/>
              <a:t> and still ensure the ability to be adaptable. In the absence of effective communication and inclusive leadership, a well-</a:t>
            </a:r>
            <a:r>
              <a:rPr lang="en-US" dirty="0" err="1"/>
              <a:t>organised</a:t>
            </a:r>
            <a:r>
              <a:rPr lang="en-US" dirty="0"/>
              <a:t> culture can limit the innovation and limit the responsiveness of the </a:t>
            </a:r>
            <a:r>
              <a:rPr lang="en-US" dirty="0" err="1"/>
              <a:t>organisation</a:t>
            </a:r>
            <a:r>
              <a:rPr lang="en-US" dirty="0"/>
              <a:t> to industry changes.</a:t>
            </a:r>
          </a:p>
          <a:p>
            <a:br>
              <a:rPr lang="en-US" dirty="0"/>
            </a:br>
            <a:endParaRPr lang="en-US" dirty="0"/>
          </a:p>
        </p:txBody>
      </p:sp>
      <p:sp>
        <p:nvSpPr>
          <p:cNvPr id="4" name="Slide Number Placeholder 3"/>
          <p:cNvSpPr>
            <a:spLocks noGrp="1"/>
          </p:cNvSpPr>
          <p:nvPr>
            <p:ph type="sldNum" sz="quarter" idx="5"/>
          </p:nvPr>
        </p:nvSpPr>
        <p:spPr/>
        <p:txBody>
          <a:bodyPr/>
          <a:lstStyle/>
          <a:p>
            <a:fld id="{45218FF6-42EE-487C-B44B-0E1B8E0256A0}" type="slidenum">
              <a:t>13</a:t>
            </a:fld>
            <a:endParaRPr lang="en-US"/>
          </a:p>
        </p:txBody>
      </p:sp>
    </p:spTree>
    <p:extLst>
      <p:ext uri="{BB962C8B-B14F-4D97-AF65-F5344CB8AC3E}">
        <p14:creationId xmlns:p14="http://schemas.microsoft.com/office/powerpoint/2010/main" val="261686363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The </a:t>
            </a:r>
            <a:r>
              <a:rPr lang="en-US" dirty="0" err="1"/>
              <a:t>organisational</a:t>
            </a:r>
            <a:r>
              <a:rPr lang="en-US" dirty="0"/>
              <a:t> culture directly affects the financial performance of British Airways, its employee performance, quality of service and competitive advantage. Positive culture enhances the motivation of employees, </a:t>
            </a:r>
            <a:r>
              <a:rPr lang="en-US" dirty="0" err="1"/>
              <a:t>minimises</a:t>
            </a:r>
            <a:r>
              <a:rPr lang="en-US" dirty="0"/>
              <a:t> operational mistakes and has a positive impact on customer confidence. These deliverables help in the sustainability of the </a:t>
            </a:r>
            <a:r>
              <a:rPr lang="en-US" dirty="0" err="1"/>
              <a:t>organisation</a:t>
            </a:r>
            <a:r>
              <a:rPr lang="en-US" dirty="0"/>
              <a:t> in the long term and improve market positioning. Nguyen et al. (2023) reveal that the </a:t>
            </a:r>
            <a:r>
              <a:rPr lang="en-US" dirty="0" err="1"/>
              <a:t>organisational</a:t>
            </a:r>
            <a:r>
              <a:rPr lang="en-US" dirty="0"/>
              <a:t> culture comes up positively in terms of </a:t>
            </a:r>
            <a:r>
              <a:rPr lang="en-US" dirty="0" err="1"/>
              <a:t>organisational</a:t>
            </a:r>
            <a:r>
              <a:rPr lang="en-US" dirty="0"/>
              <a:t> performance once it is fostered with the support of transformational leadership and alignment of the strategic direction. Cultural stability alone, however, cannot be used to ensure performance improvements as the aviation industry is dynamically changing. This is why continuous check and assessment of its </a:t>
            </a:r>
            <a:r>
              <a:rPr lang="en-US" dirty="0" err="1"/>
              <a:t>organisational</a:t>
            </a:r>
            <a:r>
              <a:rPr lang="en-US" dirty="0"/>
              <a:t> culture is one of the aspects that British Airways should focus on to ensure the excellence of its operations and remain competitive in the long term.</a:t>
            </a:r>
          </a:p>
          <a:p>
            <a:br>
              <a:rPr lang="en-US" dirty="0"/>
            </a:br>
            <a:endParaRPr lang="en-US" dirty="0"/>
          </a:p>
        </p:txBody>
      </p:sp>
      <p:sp>
        <p:nvSpPr>
          <p:cNvPr id="4" name="Slide Number Placeholder 3"/>
          <p:cNvSpPr>
            <a:spLocks noGrp="1"/>
          </p:cNvSpPr>
          <p:nvPr>
            <p:ph type="sldNum" sz="quarter" idx="5"/>
          </p:nvPr>
        </p:nvSpPr>
        <p:spPr/>
        <p:txBody>
          <a:bodyPr/>
          <a:lstStyle/>
          <a:p>
            <a:fld id="{45218FF6-42EE-487C-B44B-0E1B8E0256A0}" type="slidenum">
              <a:t>14</a:t>
            </a:fld>
            <a:endParaRPr lang="en-US"/>
          </a:p>
        </p:txBody>
      </p:sp>
    </p:spTree>
    <p:extLst>
      <p:ext uri="{BB962C8B-B14F-4D97-AF65-F5344CB8AC3E}">
        <p14:creationId xmlns:p14="http://schemas.microsoft.com/office/powerpoint/2010/main" val="157638071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British Airways needs to build on its leadership development through promoting open communication, decision-making and involvement of employees. Innovation and responsiveness in an </a:t>
            </a:r>
            <a:r>
              <a:rPr lang="en-US" dirty="0" err="1"/>
              <a:t>organisation</a:t>
            </a:r>
            <a:r>
              <a:rPr lang="en-US" dirty="0"/>
              <a:t> will be enhanced, as employees will be empowered. The </a:t>
            </a:r>
            <a:r>
              <a:rPr lang="en-US" dirty="0" err="1"/>
              <a:t>organisation</a:t>
            </a:r>
            <a:r>
              <a:rPr lang="en-US" dirty="0"/>
              <a:t> also needs to invest further in digital culture by encouraging the adoption of technology as a result of continuous learning, and not by laying emphasis on the technological infrastructure. Aitken and Von Treuer (2021) highlight that supportive leadership increases commitment among employees in the case of a change in the </a:t>
            </a:r>
            <a:r>
              <a:rPr lang="en-US" dirty="0" err="1"/>
              <a:t>organisation</a:t>
            </a:r>
            <a:r>
              <a:rPr lang="en-US" dirty="0"/>
              <a:t>. Moreover, it should also be made a culture in the </a:t>
            </a:r>
            <a:r>
              <a:rPr lang="en-US" dirty="0" err="1"/>
              <a:t>organisation</a:t>
            </a:r>
            <a:r>
              <a:rPr lang="en-US" dirty="0"/>
              <a:t> so that the </a:t>
            </a:r>
            <a:r>
              <a:rPr lang="en-US" dirty="0" err="1"/>
              <a:t>organisation's</a:t>
            </a:r>
            <a:r>
              <a:rPr lang="en-US" dirty="0"/>
              <a:t> adaptability and future are reinforced through continuous learning. These guidelines will enhance the resilience of </a:t>
            </a:r>
            <a:r>
              <a:rPr lang="en-US" dirty="0" err="1"/>
              <a:t>organisations</a:t>
            </a:r>
            <a:r>
              <a:rPr lang="en-US" dirty="0"/>
              <a:t> as well as sustainable growth, quality of services and performance of </a:t>
            </a:r>
            <a:r>
              <a:rPr lang="en-US" dirty="0" err="1"/>
              <a:t>organisations</a:t>
            </a:r>
            <a:r>
              <a:rPr lang="en-US" dirty="0"/>
              <a:t> in the long term.</a:t>
            </a:r>
          </a:p>
        </p:txBody>
      </p:sp>
      <p:sp>
        <p:nvSpPr>
          <p:cNvPr id="4" name="Slide Number Placeholder 3"/>
          <p:cNvSpPr>
            <a:spLocks noGrp="1"/>
          </p:cNvSpPr>
          <p:nvPr>
            <p:ph type="sldNum" sz="quarter" idx="5"/>
          </p:nvPr>
        </p:nvSpPr>
        <p:spPr/>
        <p:txBody>
          <a:bodyPr/>
          <a:lstStyle/>
          <a:p>
            <a:fld id="{45218FF6-42EE-487C-B44B-0E1B8E0256A0}" type="slidenum">
              <a:t>15</a:t>
            </a:fld>
            <a:endParaRPr lang="en-US"/>
          </a:p>
        </p:txBody>
      </p:sp>
    </p:spTree>
    <p:extLst>
      <p:ext uri="{BB962C8B-B14F-4D97-AF65-F5344CB8AC3E}">
        <p14:creationId xmlns:p14="http://schemas.microsoft.com/office/powerpoint/2010/main" val="7794558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has established that an </a:t>
            </a:r>
            <a:r>
              <a:rPr lang="en-US" dirty="0" err="1"/>
              <a:t>organisational</a:t>
            </a:r>
            <a:r>
              <a:rPr lang="en-US" dirty="0"/>
              <a:t> culture is one of the key drivers of </a:t>
            </a:r>
            <a:r>
              <a:rPr lang="en-US" dirty="0" err="1"/>
              <a:t>organisational</a:t>
            </a:r>
            <a:r>
              <a:rPr lang="en-US" dirty="0"/>
              <a:t> effectiveness of British Airways. This was demonstrated by the application of the Schein, Hofstede and Handy models on the effects culture has on the leadership, </a:t>
            </a:r>
            <a:r>
              <a:rPr lang="en-US" dirty="0" err="1"/>
              <a:t>organisational</a:t>
            </a:r>
            <a:r>
              <a:rPr lang="en-US" dirty="0"/>
              <a:t> structure, employee </a:t>
            </a:r>
            <a:r>
              <a:rPr lang="en-US" dirty="0" err="1"/>
              <a:t>behaviour</a:t>
            </a:r>
            <a:r>
              <a:rPr lang="en-US" dirty="0"/>
              <a:t> and strategic decision-making. It was also revealed in the analysis that environmental pressures remind the </a:t>
            </a:r>
            <a:r>
              <a:rPr lang="en-US" dirty="0" err="1"/>
              <a:t>organisations</a:t>
            </a:r>
            <a:r>
              <a:rPr lang="en-US" dirty="0"/>
              <a:t> that they need to constantly adapt to the environment by being innovative, sustainable and engaging employees. All in all, British Airways has managed to achieve a high level of safety, accountability and customer service culture. Thanks to further investment in the development of leadership, digital capability and </a:t>
            </a:r>
            <a:r>
              <a:rPr lang="en-US" dirty="0" err="1"/>
              <a:t>organisational</a:t>
            </a:r>
            <a:r>
              <a:rPr lang="en-US" dirty="0"/>
              <a:t> learning, the resilience will be empowered, enhancing the long-term competitiveness and contributing to sustainable </a:t>
            </a:r>
            <a:r>
              <a:rPr lang="en-US" dirty="0" err="1"/>
              <a:t>organisational</a:t>
            </a:r>
            <a:r>
              <a:rPr lang="en-US" dirty="0"/>
              <a:t> performance in the global aviation industry.</a:t>
            </a:r>
          </a:p>
        </p:txBody>
      </p:sp>
      <p:sp>
        <p:nvSpPr>
          <p:cNvPr id="4" name="Slide Number Placeholder 3"/>
          <p:cNvSpPr>
            <a:spLocks noGrp="1"/>
          </p:cNvSpPr>
          <p:nvPr>
            <p:ph type="sldNum" sz="quarter" idx="5"/>
          </p:nvPr>
        </p:nvSpPr>
        <p:spPr/>
        <p:txBody>
          <a:bodyPr/>
          <a:lstStyle/>
          <a:p>
            <a:fld id="{45218FF6-42EE-487C-B44B-0E1B8E0256A0}" type="slidenum">
              <a:t>16</a:t>
            </a:fld>
            <a:endParaRPr lang="en-US"/>
          </a:p>
        </p:txBody>
      </p:sp>
    </p:spTree>
    <p:extLst>
      <p:ext uri="{BB962C8B-B14F-4D97-AF65-F5344CB8AC3E}">
        <p14:creationId xmlns:p14="http://schemas.microsoft.com/office/powerpoint/2010/main" val="34886637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dirty="0"/>
              <a:t>Aitken, K. and Von Treuer, K. (2021). Leadership </a:t>
            </a:r>
            <a:r>
              <a:rPr lang="en-US" dirty="0" err="1"/>
              <a:t>behaviours</a:t>
            </a:r>
            <a:r>
              <a:rPr lang="en-US" dirty="0"/>
              <a:t> that foster </a:t>
            </a:r>
            <a:r>
              <a:rPr lang="en-US" dirty="0" err="1"/>
              <a:t>organisational</a:t>
            </a:r>
            <a:r>
              <a:rPr lang="en-US" dirty="0"/>
              <a:t> identification during change. </a:t>
            </a:r>
            <a:r>
              <a:rPr lang="en-US" i="1" dirty="0"/>
              <a:t>Journal of Organizational Change Management</a:t>
            </a:r>
            <a:r>
              <a:rPr lang="en-US" dirty="0"/>
              <a:t>, 34(2), pp.311–326.</a:t>
            </a:r>
          </a:p>
          <a:p>
            <a:pPr algn="just"/>
            <a:r>
              <a:rPr lang="en-US" dirty="0" err="1"/>
              <a:t>Alankarage</a:t>
            </a:r>
            <a:r>
              <a:rPr lang="en-US" dirty="0"/>
              <a:t>, S., Chileshe, N., Samaraweera, A., </a:t>
            </a:r>
            <a:r>
              <a:rPr lang="en-US" dirty="0" err="1"/>
              <a:t>Rameezdeen</a:t>
            </a:r>
            <a:r>
              <a:rPr lang="en-US" dirty="0"/>
              <a:t>, R. and Edwards, D.J. (2024). Diagnosing organizational BIM culture: A qualitative case study using Schein’s model. </a:t>
            </a:r>
            <a:r>
              <a:rPr lang="en-US" i="1" dirty="0"/>
              <a:t>Journal of Management in Engineering</a:t>
            </a:r>
            <a:r>
              <a:rPr lang="en-US" dirty="0"/>
              <a:t>, 40(3), p.05024005.</a:t>
            </a:r>
            <a:endParaRPr lang="en-US" dirty="0">
              <a:ea typeface="Calibri"/>
              <a:cs typeface="Calibri"/>
            </a:endParaRPr>
          </a:p>
          <a:p>
            <a:pPr algn="just"/>
            <a:r>
              <a:rPr lang="en-US" dirty="0"/>
              <a:t>Asatiani, A., Hämäläinen, J., Penttinen, E. and Rossi, M. (2021). Constructing continuity across the </a:t>
            </a:r>
            <a:r>
              <a:rPr lang="en-US" dirty="0" err="1"/>
              <a:t>organisational</a:t>
            </a:r>
            <a:r>
              <a:rPr lang="en-US" dirty="0"/>
              <a:t> culture boundary in a highly virtual work environment. </a:t>
            </a:r>
            <a:r>
              <a:rPr lang="en-US" i="1" dirty="0"/>
              <a:t>Information Systems Journal</a:t>
            </a:r>
            <a:r>
              <a:rPr lang="en-US" dirty="0"/>
              <a:t>, 31(1), pp.62–93.</a:t>
            </a:r>
            <a:endParaRPr lang="en-US" dirty="0">
              <a:ea typeface="Calibri"/>
              <a:cs typeface="Calibri"/>
            </a:endParaRPr>
          </a:p>
          <a:p>
            <a:pPr algn="just"/>
            <a:r>
              <a:rPr lang="en-US"/>
              <a:t>Bernauer, V.S. (2023). Reflections on the evolution of a long-term study of airline cultures: An interview with Albert J. Mills and Jean Helms Mills. </a:t>
            </a:r>
            <a:r>
              <a:rPr lang="en-US" i="1"/>
              <a:t>Equality, Diversity and Inclusion: An International Journal</a:t>
            </a:r>
            <a:r>
              <a:rPr lang="en-US"/>
              <a:t>, 42(4), pp.469–479.</a:t>
            </a:r>
          </a:p>
          <a:p>
            <a:pPr algn="just"/>
            <a:r>
              <a:rPr lang="en-US"/>
              <a:t>British Airways (2024). </a:t>
            </a:r>
            <a:r>
              <a:rPr lang="en-US" i="1"/>
              <a:t>BA Better World Report 2024</a:t>
            </a:r>
            <a:r>
              <a:rPr lang="en-US"/>
              <a:t>. Available at:</a:t>
            </a:r>
            <a:r>
              <a:rPr lang="en-US" dirty="0">
                <a:hlinkClick r:id="rId3"/>
              </a:rPr>
              <a:t> </a:t>
            </a:r>
            <a:r>
              <a:rPr lang="en-US" dirty="0">
                <a:solidFill>
                  <a:srgbClr val="1155CC"/>
                </a:solidFill>
                <a:hlinkClick r:id="rId3"/>
              </a:rPr>
              <a:t>https://www.britishairways.com/content/en/bb/information/about-ba/ba-better-world</a:t>
            </a:r>
            <a:r>
              <a:rPr lang="en-US"/>
              <a:t> (Accessed: 9 July 2026).</a:t>
            </a:r>
          </a:p>
          <a:p>
            <a:pPr algn="just"/>
            <a:r>
              <a:rPr lang="en-US"/>
              <a:t>Buye, R. (2021). Critical examination of the PESTEL Analysis Model. </a:t>
            </a:r>
            <a:r>
              <a:rPr lang="en-US" i="1"/>
              <a:t>Project: Action Research for Development</a:t>
            </a:r>
            <a:r>
              <a:rPr lang="en-US"/>
              <a:t>, pp.1–12.</a:t>
            </a:r>
          </a:p>
          <a:p>
            <a:pPr algn="just"/>
            <a:r>
              <a:rPr lang="en-US"/>
              <a:t>Cairney, J., Townsend, S., Harrison, Z., Woodforde, J., Wheeler, K., Mulcahy, S. and Gomersall, S. (2026). Organizational culture and sport: A narrative review and proposed synthesis framework. </a:t>
            </a:r>
            <a:r>
              <a:rPr lang="en-US" i="1"/>
              <a:t>Frontiers in Sports and Active Living</a:t>
            </a:r>
            <a:r>
              <a:rPr lang="en-US"/>
              <a:t>, 8, p.1778505.</a:t>
            </a:r>
          </a:p>
          <a:p>
            <a:pPr algn="just"/>
            <a:r>
              <a:rPr lang="en-US"/>
              <a:t>Minkov, M. and Kaasa, A. (2022). Do dimensions of culture exist objectively? A validation of the revised Minkov-Hofstede model of culture with World Values Survey items and scores for 102 countries. </a:t>
            </a:r>
            <a:r>
              <a:rPr lang="en-US" i="1"/>
              <a:t>Journal of International Management</a:t>
            </a:r>
            <a:r>
              <a:rPr lang="en-US"/>
              <a:t>, 28(4), p.100971.</a:t>
            </a:r>
          </a:p>
          <a:p>
            <a:pPr algn="just"/>
            <a:r>
              <a:rPr lang="en-US" dirty="0"/>
              <a:t>Nguyen, N.P., Hang, N.T.T., Hiep, N. and Flynn, O. (2023). Does transformational leadership influence </a:t>
            </a:r>
            <a:r>
              <a:rPr lang="en-US" dirty="0" err="1"/>
              <a:t>organisational</a:t>
            </a:r>
            <a:r>
              <a:rPr lang="en-US" dirty="0"/>
              <a:t> culture and </a:t>
            </a:r>
            <a:r>
              <a:rPr lang="en-US" dirty="0" err="1"/>
              <a:t>organisational</a:t>
            </a:r>
            <a:r>
              <a:rPr lang="en-US" dirty="0"/>
              <a:t> performance: Empirical evidence from an emerging country. </a:t>
            </a:r>
            <a:r>
              <a:rPr lang="en-US" i="1" dirty="0"/>
              <a:t>IIMB Management Review</a:t>
            </a:r>
            <a:r>
              <a:rPr lang="en-US" dirty="0"/>
              <a:t>, 35(4), pp.382–392.</a:t>
            </a:r>
            <a:endParaRPr lang="en-US" dirty="0">
              <a:ea typeface="Calibri"/>
              <a:cs typeface="Calibri"/>
            </a:endParaRPr>
          </a:p>
          <a:p>
            <a:pPr algn="just"/>
            <a:r>
              <a:rPr lang="en-US"/>
              <a:t>Osman, A. and Lew, C.C. (2021). Developing a framework of institutional risk culture for strategic decision-making. </a:t>
            </a:r>
            <a:r>
              <a:rPr lang="en-US" i="1"/>
              <a:t>Journal of Risk Research</a:t>
            </a:r>
            <a:r>
              <a:rPr lang="en-US"/>
              <a:t>, 24(9), pp.1072–1085.</a:t>
            </a:r>
          </a:p>
          <a:p>
            <a:br>
              <a:rPr lang="en-US" dirty="0"/>
            </a:br>
            <a:endParaRPr lang="en-US" dirty="0"/>
          </a:p>
        </p:txBody>
      </p:sp>
      <p:sp>
        <p:nvSpPr>
          <p:cNvPr id="4" name="Slide Number Placeholder 3"/>
          <p:cNvSpPr>
            <a:spLocks noGrp="1"/>
          </p:cNvSpPr>
          <p:nvPr>
            <p:ph type="sldNum" sz="quarter" idx="5"/>
          </p:nvPr>
        </p:nvSpPr>
        <p:spPr/>
        <p:txBody>
          <a:bodyPr/>
          <a:lstStyle/>
          <a:p>
            <a:fld id="{45218FF6-42EE-487C-B44B-0E1B8E0256A0}" type="slidenum">
              <a:t>17</a:t>
            </a:fld>
            <a:endParaRPr lang="en-US"/>
          </a:p>
        </p:txBody>
      </p:sp>
    </p:spTree>
    <p:extLst>
      <p:ext uri="{BB962C8B-B14F-4D97-AF65-F5344CB8AC3E}">
        <p14:creationId xmlns:p14="http://schemas.microsoft.com/office/powerpoint/2010/main" val="35279219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45610A-17B4-4656-93CF-E1D9982860F7}"/>
              </a:ext>
            </a:extLst>
          </p:cNvPr>
          <p:cNvSpPr>
            <a:spLocks noGrp="1"/>
          </p:cNvSpPr>
          <p:nvPr>
            <p:ph type="ctrTitle"/>
          </p:nvPr>
        </p:nvSpPr>
        <p:spPr>
          <a:xfrm>
            <a:off x="640080" y="1371599"/>
            <a:ext cx="6675120" cy="2951825"/>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A451C80B-DFD6-415B-BA5B-E56E510CD12B}"/>
              </a:ext>
            </a:extLst>
          </p:cNvPr>
          <p:cNvSpPr>
            <a:spLocks noGrp="1"/>
          </p:cNvSpPr>
          <p:nvPr>
            <p:ph type="subTitle" idx="1"/>
          </p:nvPr>
        </p:nvSpPr>
        <p:spPr>
          <a:xfrm>
            <a:off x="640080" y="4584879"/>
            <a:ext cx="6675120" cy="1287887"/>
          </a:xfrm>
        </p:spPr>
        <p:txBody>
          <a:bodyPr anchor="b">
            <a:normAutofit/>
          </a:bodyPr>
          <a:lstStyle>
            <a:lvl1pPr marL="0" indent="0" algn="l">
              <a:lnSpc>
                <a:spcPct val="13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67A2065B-06FF-4991-9F8A-4BE25457B479}"/>
              </a:ext>
            </a:extLst>
          </p:cNvPr>
          <p:cNvSpPr>
            <a:spLocks noGrp="1"/>
          </p:cNvSpPr>
          <p:nvPr>
            <p:ph type="dt" sz="half" idx="10"/>
          </p:nvPr>
        </p:nvSpPr>
        <p:spPr/>
        <p:txBody>
          <a:bodyPr/>
          <a:lstStyle/>
          <a:p>
            <a:fld id="{6444479B-705B-4489-957E-7E8A228BDFA0}" type="datetime1">
              <a:rPr lang="en-US" smtClean="0"/>
              <a:t>7/9/2026</a:t>
            </a:fld>
            <a:endParaRPr lang="en-US"/>
          </a:p>
        </p:txBody>
      </p:sp>
      <p:sp>
        <p:nvSpPr>
          <p:cNvPr id="5" name="Footer Placeholder 4">
            <a:extLst>
              <a:ext uri="{FF2B5EF4-FFF2-40B4-BE49-F238E27FC236}">
                <a16:creationId xmlns:a16="http://schemas.microsoft.com/office/drawing/2014/main" id="{B20DF2FA-C604-45D8-A633-11D3742EC14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2EE5DA9-2D04-4850-AB9F-BD353816504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3069318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08B246-6A68-46BE-9DBD-614FA8CF4E26}"/>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03E47706-8D18-4093-A7C1-F30D7543CED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EC7C8FC-AAEA-4AB6-9DB5-2503F58F0E69}"/>
              </a:ext>
            </a:extLst>
          </p:cNvPr>
          <p:cNvSpPr>
            <a:spLocks noGrp="1"/>
          </p:cNvSpPr>
          <p:nvPr>
            <p:ph type="dt" sz="half" idx="10"/>
          </p:nvPr>
        </p:nvSpPr>
        <p:spPr/>
        <p:txBody>
          <a:bodyPr/>
          <a:lstStyle/>
          <a:p>
            <a:fld id="{9F89F774-3FA6-43B8-9241-99959C8FD463}" type="datetime1">
              <a:rPr lang="en-US" smtClean="0"/>
              <a:t>7/9/2026</a:t>
            </a:fld>
            <a:endParaRPr lang="en-US"/>
          </a:p>
        </p:txBody>
      </p:sp>
      <p:sp>
        <p:nvSpPr>
          <p:cNvPr id="5" name="Footer Placeholder 4">
            <a:extLst>
              <a:ext uri="{FF2B5EF4-FFF2-40B4-BE49-F238E27FC236}">
                <a16:creationId xmlns:a16="http://schemas.microsoft.com/office/drawing/2014/main" id="{E8B1616B-3F08-4869-A522-773C38940F66}"/>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3E030CE6-9124-4B3A-A912-AE16B5C34003}"/>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36121619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1BB59B6-79B9-97F5-AC3B-DF65899D39D8}"/>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6C78885-57B2-4930-BD7D-CBF916EDF1C6}"/>
              </a:ext>
            </a:extLst>
          </p:cNvPr>
          <p:cNvSpPr>
            <a:spLocks noGrp="1"/>
          </p:cNvSpPr>
          <p:nvPr>
            <p:ph type="title"/>
          </p:nvPr>
        </p:nvSpPr>
        <p:spPr>
          <a:xfrm>
            <a:off x="640080" y="1291366"/>
            <a:ext cx="9214884" cy="3159974"/>
          </a:xfrm>
        </p:spPr>
        <p:txBody>
          <a:bodyPr anchor="b">
            <a:normAutofit/>
          </a:bodyPr>
          <a:lstStyle>
            <a:lvl1pP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9BE495E4-2F8B-4CC7-88AC-A312067E60D2}"/>
              </a:ext>
            </a:extLst>
          </p:cNvPr>
          <p:cNvSpPr>
            <a:spLocks noGrp="1"/>
          </p:cNvSpPr>
          <p:nvPr>
            <p:ph type="body" idx="1"/>
          </p:nvPr>
        </p:nvSpPr>
        <p:spPr>
          <a:xfrm>
            <a:off x="640080" y="5018567"/>
            <a:ext cx="7907079" cy="1073889"/>
          </a:xfrm>
        </p:spPr>
        <p:txBody>
          <a:bodyPr>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8585CC9-BAD3-4807-90BB-97DA2D6A6BE2}"/>
              </a:ext>
            </a:extLst>
          </p:cNvPr>
          <p:cNvSpPr>
            <a:spLocks noGrp="1"/>
          </p:cNvSpPr>
          <p:nvPr>
            <p:ph type="dt" sz="half" idx="10"/>
          </p:nvPr>
        </p:nvSpPr>
        <p:spPr/>
        <p:txBody>
          <a:bodyPr/>
          <a:lstStyle/>
          <a:p>
            <a:fld id="{F9504452-5DCC-4FE2-A5C9-8A5EF6714D65}" type="datetime1">
              <a:rPr lang="en-US" smtClean="0"/>
              <a:t>7/9/2026</a:t>
            </a:fld>
            <a:endParaRPr lang="en-US"/>
          </a:p>
        </p:txBody>
      </p:sp>
      <p:sp>
        <p:nvSpPr>
          <p:cNvPr id="5" name="Footer Placeholder 4">
            <a:extLst>
              <a:ext uri="{FF2B5EF4-FFF2-40B4-BE49-F238E27FC236}">
                <a16:creationId xmlns:a16="http://schemas.microsoft.com/office/drawing/2014/main" id="{5F108CEF-165F-4D7E-9666-5CD0156B497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E0EBC3D-3277-4D34-9F67-71040C21E3B3}"/>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FF05EAE5-4812-F718-6D75-9627884180BF}"/>
              </a:ext>
              <a:ext uri="{C183D7F6-B498-43B3-948B-1728B52AA6E4}">
                <adec:decorative xmlns:adec="http://schemas.microsoft.com/office/drawing/2017/decorative" val="1"/>
              </a:ext>
            </a:extLst>
          </p:cNvPr>
          <p:cNvCxnSpPr>
            <a:cxnSpLocks/>
          </p:cNvCxnSpPr>
          <p:nvPr/>
        </p:nvCxnSpPr>
        <p:spPr>
          <a:xfrm>
            <a:off x="716281" y="4715234"/>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549768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B477A4-4D01-45B6-9563-0BF13BA72F7C}"/>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EE17E00-96AC-45F0-82B2-9F601E9B93C2}"/>
              </a:ext>
            </a:extLst>
          </p:cNvPr>
          <p:cNvSpPr>
            <a:spLocks noGrp="1"/>
          </p:cNvSpPr>
          <p:nvPr>
            <p:ph sz="half" idx="1"/>
          </p:nvPr>
        </p:nvSpPr>
        <p:spPr>
          <a:xfrm>
            <a:off x="640080"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2BA30CD-95C0-427B-A571-A7D8A53278F4}"/>
              </a:ext>
            </a:extLst>
          </p:cNvPr>
          <p:cNvSpPr>
            <a:spLocks noGrp="1"/>
          </p:cNvSpPr>
          <p:nvPr>
            <p:ph sz="half" idx="2"/>
          </p:nvPr>
        </p:nvSpPr>
        <p:spPr>
          <a:xfrm>
            <a:off x="6318928" y="2633472"/>
            <a:ext cx="5212080" cy="35661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6F67CAC-53E4-44AF-BEAC-8FFB96F05A86}"/>
              </a:ext>
            </a:extLst>
          </p:cNvPr>
          <p:cNvSpPr>
            <a:spLocks noGrp="1"/>
          </p:cNvSpPr>
          <p:nvPr>
            <p:ph type="dt" sz="half" idx="10"/>
          </p:nvPr>
        </p:nvSpPr>
        <p:spPr/>
        <p:txBody>
          <a:bodyPr/>
          <a:lstStyle/>
          <a:p>
            <a:fld id="{E579ABC2-0180-4F3A-A895-A85BC724D472}" type="datetime1">
              <a:rPr lang="en-US" smtClean="0"/>
              <a:t>7/9/2026</a:t>
            </a:fld>
            <a:endParaRPr lang="en-US"/>
          </a:p>
        </p:txBody>
      </p:sp>
      <p:sp>
        <p:nvSpPr>
          <p:cNvPr id="6" name="Footer Placeholder 5">
            <a:extLst>
              <a:ext uri="{FF2B5EF4-FFF2-40B4-BE49-F238E27FC236}">
                <a16:creationId xmlns:a16="http://schemas.microsoft.com/office/drawing/2014/main" id="{083D9F3A-E7F0-45E7-AFA8-0D4A669EC16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3C5F008B-58BB-45FF-923F-5909DAB49D34}"/>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1699038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97B549-9E51-42E0-992A-73E775957773}"/>
              </a:ext>
            </a:extLst>
          </p:cNvPr>
          <p:cNvSpPr>
            <a:spLocks noGrp="1"/>
          </p:cNvSpPr>
          <p:nvPr>
            <p:ph type="title"/>
          </p:nvPr>
        </p:nvSpPr>
        <p:spPr>
          <a:xfrm>
            <a:off x="640079" y="1371599"/>
            <a:ext cx="10890929" cy="93975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C81A5FDC-7C4B-45FB-8462-E2CE79919F33}"/>
              </a:ext>
            </a:extLst>
          </p:cNvPr>
          <p:cNvSpPr>
            <a:spLocks noGrp="1"/>
          </p:cNvSpPr>
          <p:nvPr>
            <p:ph type="body" idx="1"/>
          </p:nvPr>
        </p:nvSpPr>
        <p:spPr>
          <a:xfrm>
            <a:off x="640079"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BD8B686-2E92-45B9-A3D7-9DCAA0C50B36}"/>
              </a:ext>
            </a:extLst>
          </p:cNvPr>
          <p:cNvSpPr>
            <a:spLocks noGrp="1"/>
          </p:cNvSpPr>
          <p:nvPr>
            <p:ph sz="half" idx="2"/>
          </p:nvPr>
        </p:nvSpPr>
        <p:spPr>
          <a:xfrm>
            <a:off x="640079"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6ADB526-4A44-47B6-8D14-93202E590AA7}"/>
              </a:ext>
            </a:extLst>
          </p:cNvPr>
          <p:cNvSpPr>
            <a:spLocks noGrp="1"/>
          </p:cNvSpPr>
          <p:nvPr>
            <p:ph type="body" sz="quarter" idx="3"/>
          </p:nvPr>
        </p:nvSpPr>
        <p:spPr>
          <a:xfrm>
            <a:off x="6318928" y="2311352"/>
            <a:ext cx="5212080" cy="695373"/>
          </a:xfrm>
        </p:spPr>
        <p:txBody>
          <a:bodyPr anchor="b">
            <a:normAutofit/>
          </a:bodyPr>
          <a:lstStyle>
            <a:lvl1pPr marL="0" indent="0">
              <a:buNone/>
              <a:defRPr sz="18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74177CA-5C13-4311-BFD3-B98FBD942DA5}"/>
              </a:ext>
            </a:extLst>
          </p:cNvPr>
          <p:cNvSpPr>
            <a:spLocks noGrp="1"/>
          </p:cNvSpPr>
          <p:nvPr>
            <p:ph sz="quarter" idx="4"/>
          </p:nvPr>
        </p:nvSpPr>
        <p:spPr>
          <a:xfrm>
            <a:off x="6318928" y="3006725"/>
            <a:ext cx="5212080" cy="319125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DEA255A-4CB5-40CA-B756-1AA5E27C20BF}"/>
              </a:ext>
            </a:extLst>
          </p:cNvPr>
          <p:cNvSpPr>
            <a:spLocks noGrp="1"/>
          </p:cNvSpPr>
          <p:nvPr>
            <p:ph type="dt" sz="half" idx="10"/>
          </p:nvPr>
        </p:nvSpPr>
        <p:spPr/>
        <p:txBody>
          <a:bodyPr/>
          <a:lstStyle/>
          <a:p>
            <a:fld id="{6AEEA9BA-4E8F-439E-BEA4-91FBA01E3F5F}" type="datetime1">
              <a:rPr lang="en-US" smtClean="0"/>
              <a:t>7/9/2026</a:t>
            </a:fld>
            <a:endParaRPr lang="en-US"/>
          </a:p>
        </p:txBody>
      </p:sp>
      <p:sp>
        <p:nvSpPr>
          <p:cNvPr id="8" name="Footer Placeholder 7">
            <a:extLst>
              <a:ext uri="{FF2B5EF4-FFF2-40B4-BE49-F238E27FC236}">
                <a16:creationId xmlns:a16="http://schemas.microsoft.com/office/drawing/2014/main" id="{FF3072C4-10F1-49B8-B0BF-69204EDDCFAE}"/>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4A5ACC97-44C1-4887-909B-E6732D3C1FF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8300409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27D313-943A-47E0-8A7A-DFFBCC297AB7}"/>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23AC25A7-81C8-4AA1-AD9F-C78A451FDE2E}"/>
              </a:ext>
            </a:extLst>
          </p:cNvPr>
          <p:cNvSpPr>
            <a:spLocks noGrp="1"/>
          </p:cNvSpPr>
          <p:nvPr>
            <p:ph type="dt" sz="half" idx="10"/>
          </p:nvPr>
        </p:nvSpPr>
        <p:spPr/>
        <p:txBody>
          <a:bodyPr/>
          <a:lstStyle/>
          <a:p>
            <a:fld id="{BE15BF18-0007-481C-AA29-413124BC3EE7}" type="datetime1">
              <a:rPr lang="en-US" smtClean="0"/>
              <a:t>7/9/2026</a:t>
            </a:fld>
            <a:endParaRPr lang="en-US"/>
          </a:p>
        </p:txBody>
      </p:sp>
      <p:sp>
        <p:nvSpPr>
          <p:cNvPr id="4" name="Footer Placeholder 3">
            <a:extLst>
              <a:ext uri="{FF2B5EF4-FFF2-40B4-BE49-F238E27FC236}">
                <a16:creationId xmlns:a16="http://schemas.microsoft.com/office/drawing/2014/main" id="{6EF54740-6022-46B2-9C55-B60E9651684F}"/>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089497C9-6B5E-46D6-8FE9-0A5E0CF7F95B}"/>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2283610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useBgFill="1">
        <p:nvSpPr>
          <p:cNvPr id="5" name="Rectangle 4">
            <a:extLst>
              <a:ext uri="{FF2B5EF4-FFF2-40B4-BE49-F238E27FC236}">
                <a16:creationId xmlns:a16="http://schemas.microsoft.com/office/drawing/2014/main" id="{149F9F0F-FB8C-5565-247C-BDCC156B5CAF}"/>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Date Placeholder 1">
            <a:extLst>
              <a:ext uri="{FF2B5EF4-FFF2-40B4-BE49-F238E27FC236}">
                <a16:creationId xmlns:a16="http://schemas.microsoft.com/office/drawing/2014/main" id="{92740D3C-270A-401A-810C-2F86BBBB87D4}"/>
              </a:ext>
            </a:extLst>
          </p:cNvPr>
          <p:cNvSpPr>
            <a:spLocks noGrp="1"/>
          </p:cNvSpPr>
          <p:nvPr>
            <p:ph type="dt" sz="half" idx="10"/>
          </p:nvPr>
        </p:nvSpPr>
        <p:spPr/>
        <p:txBody>
          <a:bodyPr/>
          <a:lstStyle/>
          <a:p>
            <a:fld id="{09BE9870-3748-43AD-B547-02A075CB4A1D}" type="datetime1">
              <a:rPr lang="en-US" smtClean="0"/>
              <a:t>7/9/2026</a:t>
            </a:fld>
            <a:endParaRPr lang="en-US"/>
          </a:p>
        </p:txBody>
      </p:sp>
      <p:sp>
        <p:nvSpPr>
          <p:cNvPr id="3" name="Footer Placeholder 2">
            <a:extLst>
              <a:ext uri="{FF2B5EF4-FFF2-40B4-BE49-F238E27FC236}">
                <a16:creationId xmlns:a16="http://schemas.microsoft.com/office/drawing/2014/main" id="{DDCBE9F8-1765-4F36-A4DE-1DB136025AC9}"/>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7790CF9E-A6C6-4873-ADBE-7A2939319E58}"/>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13511845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08CDF8-00AD-4441-A6D5-9D7A659EB6C0}"/>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28C330AF-CB7E-420A-AE8A-E02E90325885}"/>
              </a:ext>
            </a:extLst>
          </p:cNvPr>
          <p:cNvSpPr>
            <a:spLocks noGrp="1"/>
          </p:cNvSpPr>
          <p:nvPr>
            <p:ph idx="1"/>
          </p:nvPr>
        </p:nvSpPr>
        <p:spPr>
          <a:xfrm>
            <a:off x="4936519" y="1031001"/>
            <a:ext cx="6594490" cy="5166360"/>
          </a:xfrm>
        </p:spPr>
        <p:txBody>
          <a:bodyPr>
            <a:normAutofit/>
          </a:bodyPr>
          <a:lstStyle>
            <a:lvl1pPr>
              <a:defRPr sz="2800"/>
            </a:lvl1pPr>
            <a:lvl2pPr>
              <a:defRPr sz="24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F43257AD-2422-4CDA-9C55-700F4B5BF251}"/>
              </a:ext>
            </a:extLst>
          </p:cNvPr>
          <p:cNvSpPr>
            <a:spLocks noGrp="1"/>
          </p:cNvSpPr>
          <p:nvPr>
            <p:ph type="body" sz="half" idx="2"/>
          </p:nvPr>
        </p:nvSpPr>
        <p:spPr>
          <a:xfrm>
            <a:off x="640080" y="2972168"/>
            <a:ext cx="3859397" cy="3226826"/>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1B7454-C1CC-46F2-A6FB-1FE786C48F49}"/>
              </a:ext>
            </a:extLst>
          </p:cNvPr>
          <p:cNvSpPr>
            <a:spLocks noGrp="1"/>
          </p:cNvSpPr>
          <p:nvPr>
            <p:ph type="dt" sz="half" idx="10"/>
          </p:nvPr>
        </p:nvSpPr>
        <p:spPr/>
        <p:txBody>
          <a:bodyPr/>
          <a:lstStyle/>
          <a:p>
            <a:fld id="{558E7897-33C5-4F1A-9307-D068E37F3DC7}" type="datetime1">
              <a:rPr lang="en-US" smtClean="0"/>
              <a:t>7/9/2026</a:t>
            </a:fld>
            <a:endParaRPr lang="en-US"/>
          </a:p>
        </p:txBody>
      </p:sp>
      <p:sp>
        <p:nvSpPr>
          <p:cNvPr id="6" name="Footer Placeholder 5">
            <a:extLst>
              <a:ext uri="{FF2B5EF4-FFF2-40B4-BE49-F238E27FC236}">
                <a16:creationId xmlns:a16="http://schemas.microsoft.com/office/drawing/2014/main" id="{49077DBE-6CC7-421B-AB5E-341E20BD922B}"/>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FD6EAB8F-7526-4CDB-B782-FAD8B3E70B0A}"/>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69811664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31647F-5A61-44C9-81DC-331C9AE5DDAE}"/>
              </a:ext>
            </a:extLst>
          </p:cNvPr>
          <p:cNvSpPr>
            <a:spLocks noGrp="1"/>
          </p:cNvSpPr>
          <p:nvPr>
            <p:ph type="title"/>
          </p:nvPr>
        </p:nvSpPr>
        <p:spPr>
          <a:xfrm>
            <a:off x="640080" y="1371600"/>
            <a:ext cx="3859397" cy="1451723"/>
          </a:xfrm>
        </p:spPr>
        <p:txBody>
          <a:bodyPr anchor="t">
            <a:normAutofit/>
          </a:bodyPr>
          <a:lstStyle>
            <a:lvl1pPr>
              <a:defRPr sz="36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1627A0F-F1B8-49BE-A0FF-7FE16E3BDCC1}"/>
              </a:ext>
            </a:extLst>
          </p:cNvPr>
          <p:cNvSpPr>
            <a:spLocks noGrp="1"/>
          </p:cNvSpPr>
          <p:nvPr>
            <p:ph type="pic" idx="1"/>
          </p:nvPr>
        </p:nvSpPr>
        <p:spPr>
          <a:xfrm>
            <a:off x="4937760" y="1033271"/>
            <a:ext cx="6592824" cy="516636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C86D1BD6-1519-4431-9FAF-7D4F4129972C}"/>
              </a:ext>
            </a:extLst>
          </p:cNvPr>
          <p:cNvSpPr>
            <a:spLocks noGrp="1"/>
          </p:cNvSpPr>
          <p:nvPr>
            <p:ph type="body" sz="half" idx="2"/>
          </p:nvPr>
        </p:nvSpPr>
        <p:spPr>
          <a:xfrm>
            <a:off x="640080" y="2972167"/>
            <a:ext cx="3859397" cy="322682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A587A0-353B-42C2-BA96-B1ADEDF642BE}"/>
              </a:ext>
            </a:extLst>
          </p:cNvPr>
          <p:cNvSpPr>
            <a:spLocks noGrp="1"/>
          </p:cNvSpPr>
          <p:nvPr>
            <p:ph type="dt" sz="half" idx="10"/>
          </p:nvPr>
        </p:nvSpPr>
        <p:spPr/>
        <p:txBody>
          <a:bodyPr/>
          <a:lstStyle/>
          <a:p>
            <a:fld id="{82E171BA-CC09-47C8-A6DF-F5C5CB59CEEC}" type="datetime1">
              <a:rPr lang="en-US" smtClean="0"/>
              <a:t>7/9/2026</a:t>
            </a:fld>
            <a:endParaRPr lang="en-US"/>
          </a:p>
        </p:txBody>
      </p:sp>
      <p:sp>
        <p:nvSpPr>
          <p:cNvPr id="6" name="Footer Placeholder 5">
            <a:extLst>
              <a:ext uri="{FF2B5EF4-FFF2-40B4-BE49-F238E27FC236}">
                <a16:creationId xmlns:a16="http://schemas.microsoft.com/office/drawing/2014/main" id="{44D5A88E-3957-4B76-B1BE-4164029217B5}"/>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5F7C5FD-E56A-4C66-8F23-087F95A2FD0E}"/>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4505388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E4BB7-3F30-4C31-9BB2-8EC24FC0A1D6}"/>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1ECF4134-70F5-4EE6-88BE-49D129630CD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19EABC7-C044-44DE-B303-55A0581DA1E8}"/>
              </a:ext>
            </a:extLst>
          </p:cNvPr>
          <p:cNvSpPr>
            <a:spLocks noGrp="1"/>
          </p:cNvSpPr>
          <p:nvPr>
            <p:ph type="dt" sz="half" idx="10"/>
          </p:nvPr>
        </p:nvSpPr>
        <p:spPr/>
        <p:txBody>
          <a:bodyPr/>
          <a:lstStyle/>
          <a:p>
            <a:fld id="{C07B66AD-7C08-490A-ADA4-B47E10FB2407}" type="datetime1">
              <a:rPr lang="en-US" smtClean="0"/>
              <a:t>7/9/2026</a:t>
            </a:fld>
            <a:endParaRPr lang="en-US"/>
          </a:p>
        </p:txBody>
      </p:sp>
      <p:sp>
        <p:nvSpPr>
          <p:cNvPr id="5" name="Footer Placeholder 4">
            <a:extLst>
              <a:ext uri="{FF2B5EF4-FFF2-40B4-BE49-F238E27FC236}">
                <a16:creationId xmlns:a16="http://schemas.microsoft.com/office/drawing/2014/main" id="{4D4A63E1-5BC5-402E-9916-BAB84BCF0BB2}"/>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0A2EF915-AF64-4ECC-8B1A-B7E6A89B7917}"/>
              </a:ext>
            </a:extLst>
          </p:cNvPr>
          <p:cNvSpPr>
            <a:spLocks noGrp="1"/>
          </p:cNvSpPr>
          <p:nvPr>
            <p:ph type="sldNum" sz="quarter" idx="12"/>
          </p:nvPr>
        </p:nvSpPr>
        <p:spPr/>
        <p:txBody>
          <a:bodyPr/>
          <a:lstStyle/>
          <a:p>
            <a:fld id="{70C12960-6E85-460F-B6E3-5B82CB31AF3D}" type="slidenum">
              <a:rPr lang="en-US" smtClean="0"/>
              <a:t>‹#›</a:t>
            </a:fld>
            <a:endParaRPr lang="en-US"/>
          </a:p>
        </p:txBody>
      </p:sp>
    </p:spTree>
    <p:extLst>
      <p:ext uri="{BB962C8B-B14F-4D97-AF65-F5344CB8AC3E}">
        <p14:creationId xmlns:p14="http://schemas.microsoft.com/office/powerpoint/2010/main" val="28935633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1CB3635-47E1-90D8-B693-DA85A66B3831}"/>
              </a:ext>
            </a:extLst>
          </p:cNvPr>
          <p:cNvSpPr/>
          <p:nvPr/>
        </p:nvSpPr>
        <p:spPr>
          <a:xfrm>
            <a:off x="0" y="0"/>
            <a:ext cx="12192000" cy="6858000"/>
          </a:xfrm>
          <a:prstGeom prst="rect">
            <a:avLst/>
          </a:prstGeom>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6EB09414-2AA1-4D8E-A00A-C092FBC92D91}"/>
              </a:ext>
            </a:extLst>
          </p:cNvPr>
          <p:cNvSpPr>
            <a:spLocks noGrp="1"/>
          </p:cNvSpPr>
          <p:nvPr>
            <p:ph type="title" orient="vert"/>
          </p:nvPr>
        </p:nvSpPr>
        <p:spPr>
          <a:xfrm>
            <a:off x="9209219" y="640079"/>
            <a:ext cx="1811773" cy="5536884"/>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2C3A78-37C5-46D0-9DF4-CB78AF883C2C}"/>
              </a:ext>
            </a:extLst>
          </p:cNvPr>
          <p:cNvSpPr>
            <a:spLocks noGrp="1"/>
          </p:cNvSpPr>
          <p:nvPr>
            <p:ph type="body" orient="vert" idx="1"/>
          </p:nvPr>
        </p:nvSpPr>
        <p:spPr>
          <a:xfrm>
            <a:off x="640080" y="640080"/>
            <a:ext cx="8412422" cy="553688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49D8705E-925D-4F57-8268-107CE3CF4C45}"/>
              </a:ext>
            </a:extLst>
          </p:cNvPr>
          <p:cNvSpPr>
            <a:spLocks noGrp="1"/>
          </p:cNvSpPr>
          <p:nvPr>
            <p:ph type="dt" sz="half" idx="10"/>
          </p:nvPr>
        </p:nvSpPr>
        <p:spPr/>
        <p:txBody>
          <a:bodyPr/>
          <a:lstStyle/>
          <a:p>
            <a:fld id="{05B95027-4255-49E7-9841-CD21BCC99996}" type="datetime1">
              <a:rPr lang="en-US" smtClean="0"/>
              <a:t>7/9/2026</a:t>
            </a:fld>
            <a:endParaRPr lang="en-US"/>
          </a:p>
        </p:txBody>
      </p:sp>
      <p:sp>
        <p:nvSpPr>
          <p:cNvPr id="5" name="Footer Placeholder 4">
            <a:extLst>
              <a:ext uri="{FF2B5EF4-FFF2-40B4-BE49-F238E27FC236}">
                <a16:creationId xmlns:a16="http://schemas.microsoft.com/office/drawing/2014/main" id="{50FE207E-070D-4EC8-A44C-21F1815FDAAC}"/>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15D01D1-C266-4161-A820-C084B980131C}"/>
              </a:ext>
            </a:extLst>
          </p:cNvPr>
          <p:cNvSpPr>
            <a:spLocks noGrp="1"/>
          </p:cNvSpPr>
          <p:nvPr>
            <p:ph type="sldNum" sz="quarter" idx="12"/>
          </p:nvPr>
        </p:nvSpPr>
        <p:spPr/>
        <p:txBody>
          <a:bodyPr/>
          <a:lstStyle/>
          <a:p>
            <a:fld id="{70C12960-6E85-460F-B6E3-5B82CB31AF3D}" type="slidenum">
              <a:rPr lang="en-US" smtClean="0"/>
              <a:t>‹#›</a:t>
            </a:fld>
            <a:endParaRPr lang="en-US"/>
          </a:p>
        </p:txBody>
      </p:sp>
      <p:cxnSp>
        <p:nvCxnSpPr>
          <p:cNvPr id="7" name="Straight Connector 6">
            <a:extLst>
              <a:ext uri="{FF2B5EF4-FFF2-40B4-BE49-F238E27FC236}">
                <a16:creationId xmlns:a16="http://schemas.microsoft.com/office/drawing/2014/main" id="{3230604F-219C-2DEE-830E-27274CC2FE19}"/>
              </a:ext>
              <a:ext uri="{C183D7F6-B498-43B3-948B-1728B52AA6E4}">
                <adec:decorative xmlns:adec="http://schemas.microsoft.com/office/drawing/2017/decorative" val="1"/>
              </a:ext>
            </a:extLst>
          </p:cNvPr>
          <p:cNvCxnSpPr>
            <a:cxnSpLocks/>
          </p:cNvCxnSpPr>
          <p:nvPr/>
        </p:nvCxnSpPr>
        <p:spPr>
          <a:xfrm rot="5400000">
            <a:off x="10872154" y="1192438"/>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389960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B4E786-7636-4278-8595-D365D28A796A}"/>
              </a:ext>
            </a:extLst>
          </p:cNvPr>
          <p:cNvSpPr>
            <a:spLocks noGrp="1"/>
          </p:cNvSpPr>
          <p:nvPr>
            <p:ph type="title"/>
          </p:nvPr>
        </p:nvSpPr>
        <p:spPr>
          <a:xfrm>
            <a:off x="640079" y="1371601"/>
            <a:ext cx="10890929" cy="109728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A740849-7059-4C70-992B-5304D2EE9BAB}"/>
              </a:ext>
            </a:extLst>
          </p:cNvPr>
          <p:cNvSpPr>
            <a:spLocks noGrp="1"/>
          </p:cNvSpPr>
          <p:nvPr>
            <p:ph type="body" idx="1"/>
          </p:nvPr>
        </p:nvSpPr>
        <p:spPr>
          <a:xfrm>
            <a:off x="640080" y="2633472"/>
            <a:ext cx="10890928" cy="356616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9FEBF6-CEA6-4332-87B3-697807571C84}"/>
              </a:ext>
            </a:extLst>
          </p:cNvPr>
          <p:cNvSpPr>
            <a:spLocks noGrp="1"/>
          </p:cNvSpPr>
          <p:nvPr>
            <p:ph type="dt" sz="half" idx="2"/>
          </p:nvPr>
        </p:nvSpPr>
        <p:spPr>
          <a:xfrm>
            <a:off x="640080" y="6356350"/>
            <a:ext cx="2743200" cy="365125"/>
          </a:xfrm>
          <a:prstGeom prst="rect">
            <a:avLst/>
          </a:prstGeom>
        </p:spPr>
        <p:txBody>
          <a:bodyPr vert="horz" lIns="91440" tIns="45720" rIns="91440" bIns="45720" rtlCol="0" anchor="ctr"/>
          <a:lstStyle>
            <a:lvl1pPr algn="l">
              <a:defRPr sz="900" b="1" cap="all" spc="300" baseline="0">
                <a:solidFill>
                  <a:schemeClr val="tx1"/>
                </a:solidFill>
              </a:defRPr>
            </a:lvl1pPr>
          </a:lstStyle>
          <a:p>
            <a:fld id="{7DA38F49-B3E2-4BF0-BEC7-C30D34ABBB8D}" type="datetime1">
              <a:rPr lang="en-US" smtClean="0"/>
              <a:t>7/9/2026</a:t>
            </a:fld>
            <a:endParaRPr lang="en-US"/>
          </a:p>
        </p:txBody>
      </p:sp>
      <p:sp>
        <p:nvSpPr>
          <p:cNvPr id="5" name="Footer Placeholder 4">
            <a:extLst>
              <a:ext uri="{FF2B5EF4-FFF2-40B4-BE49-F238E27FC236}">
                <a16:creationId xmlns:a16="http://schemas.microsoft.com/office/drawing/2014/main" id="{BC6BAF94-621C-43E1-BA0C-410A6899031B}"/>
              </a:ext>
            </a:extLst>
          </p:cNvPr>
          <p:cNvSpPr>
            <a:spLocks noGrp="1"/>
          </p:cNvSpPr>
          <p:nvPr>
            <p:ph type="ftr" sz="quarter" idx="3"/>
          </p:nvPr>
        </p:nvSpPr>
        <p:spPr>
          <a:xfrm>
            <a:off x="6767622" y="6356350"/>
            <a:ext cx="4040373" cy="365125"/>
          </a:xfrm>
          <a:prstGeom prst="rect">
            <a:avLst/>
          </a:prstGeom>
        </p:spPr>
        <p:txBody>
          <a:bodyPr vert="horz" lIns="91440" tIns="45720" rIns="91440" bIns="45720" rtlCol="0" anchor="ctr"/>
          <a:lstStyle>
            <a:lvl1pPr algn="r">
              <a:defRPr sz="9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37D19E5-9E16-48C9-AAE2-0C70679A8D7B}"/>
              </a:ext>
            </a:extLst>
          </p:cNvPr>
          <p:cNvSpPr>
            <a:spLocks noGrp="1"/>
          </p:cNvSpPr>
          <p:nvPr>
            <p:ph type="sldNum" sz="quarter" idx="4"/>
          </p:nvPr>
        </p:nvSpPr>
        <p:spPr>
          <a:xfrm>
            <a:off x="10807995" y="6356350"/>
            <a:ext cx="723014" cy="365125"/>
          </a:xfrm>
          <a:prstGeom prst="rect">
            <a:avLst/>
          </a:prstGeom>
        </p:spPr>
        <p:txBody>
          <a:bodyPr vert="horz" lIns="91440" tIns="45720" rIns="91440" bIns="45720" rtlCol="0" anchor="ctr"/>
          <a:lstStyle>
            <a:lvl1pPr algn="r">
              <a:defRPr sz="900" b="1" cap="all" spc="300" baseline="0">
                <a:solidFill>
                  <a:schemeClr val="tx1"/>
                </a:solidFill>
              </a:defRPr>
            </a:lvl1pPr>
          </a:lstStyle>
          <a:p>
            <a:fld id="{70C12960-6E85-460F-B6E3-5B82CB31AF3D}" type="slidenum">
              <a:rPr lang="en-US" smtClean="0"/>
              <a:t>‹#›</a:t>
            </a:fld>
            <a:endParaRPr lang="en-US"/>
          </a:p>
        </p:txBody>
      </p:sp>
      <p:cxnSp>
        <p:nvCxnSpPr>
          <p:cNvPr id="9" name="Straight Connector 8">
            <a:extLst>
              <a:ext uri="{FF2B5EF4-FFF2-40B4-BE49-F238E27FC236}">
                <a16:creationId xmlns:a16="http://schemas.microsoft.com/office/drawing/2014/main" id="{118E06E4-607B-144B-382B-AD3D06B1EE8C}"/>
              </a:ext>
              <a:ext uri="{C183D7F6-B498-43B3-948B-1728B52AA6E4}">
                <adec:decorative xmlns:adec="http://schemas.microsoft.com/office/drawing/2017/decorative" val="1"/>
              </a:ext>
            </a:extLst>
          </p:cNvPr>
          <p:cNvCxnSpPr>
            <a:cxnSpLocks/>
          </p:cNvCxnSpPr>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53798660"/>
      </p:ext>
    </p:extLst>
  </p:cSld>
  <p:clrMap bg1="lt1" tx1="dk1" bg2="lt2" tx2="dk2" accent1="accent1" accent2="accent2" accent3="accent3" accent4="accent4" accent5="accent5" accent6="accent6" hlink="hlink" folHlink="folHlink"/>
  <p:sldLayoutIdLst>
    <p:sldLayoutId id="2147483693" r:id="rId1"/>
    <p:sldLayoutId id="2147483694" r:id="rId2"/>
    <p:sldLayoutId id="2147483695" r:id="rId3"/>
    <p:sldLayoutId id="2147483696" r:id="rId4"/>
    <p:sldLayoutId id="2147483697" r:id="rId5"/>
    <p:sldLayoutId id="2147483691" r:id="rId6"/>
    <p:sldLayoutId id="2147483687" r:id="rId7"/>
    <p:sldLayoutId id="2147483688" r:id="rId8"/>
    <p:sldLayoutId id="2147483689" r:id="rId9"/>
    <p:sldLayoutId id="2147483690" r:id="rId10"/>
    <p:sldLayoutId id="2147483692" r:id="rId11"/>
  </p:sldLayoutIdLst>
  <p:hf sldNum="0" hdr="0" ftr="0" dt="0"/>
  <p:txStyles>
    <p:titleStyle>
      <a:lvl1pPr algn="l" defTabSz="914400" rtl="0" eaLnBrk="1" latinLnBrk="0" hangingPunct="1">
        <a:lnSpc>
          <a:spcPct val="100000"/>
        </a:lnSpc>
        <a:spcBef>
          <a:spcPct val="0"/>
        </a:spcBef>
        <a:buNone/>
        <a:defRPr sz="40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87000"/>
        <a:buFont typeface="Arial" panose="020B0604020202020204" pitchFamily="34" charset="0"/>
        <a:buChar char="•"/>
        <a:defRPr sz="2000" kern="1200">
          <a:solidFill>
            <a:schemeClr val="tx1"/>
          </a:solidFill>
          <a:latin typeface="+mn-lt"/>
          <a:ea typeface="+mn-ea"/>
          <a:cs typeface="+mn-cs"/>
        </a:defRPr>
      </a:lvl1pPr>
      <a:lvl2pPr marL="493776" indent="-228600" algn="l" defTabSz="914400" rtl="0" eaLnBrk="1" latinLnBrk="0" hangingPunct="1">
        <a:lnSpc>
          <a:spcPct val="120000"/>
        </a:lnSpc>
        <a:spcBef>
          <a:spcPts val="500"/>
        </a:spcBef>
        <a:buSzPct val="87000"/>
        <a:buFont typeface="Arial" panose="020B06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20000"/>
        </a:lnSpc>
        <a:spcBef>
          <a:spcPts val="500"/>
        </a:spcBef>
        <a:buSzPct val="87000"/>
        <a:buFont typeface="Arial" panose="020B0604020202020204" pitchFamily="34" charset="0"/>
        <a:buChar char="•"/>
        <a:defRPr sz="1600" kern="1200">
          <a:solidFill>
            <a:schemeClr val="tx1"/>
          </a:solidFill>
          <a:latin typeface="+mn-lt"/>
          <a:ea typeface="+mn-ea"/>
          <a:cs typeface="+mn-cs"/>
        </a:defRPr>
      </a:lvl3pPr>
      <a:lvl4pPr marL="1051560" indent="-28575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4pPr>
      <a:lvl5pPr marL="1298448" indent="-228600" algn="l" defTabSz="914400" rtl="0" eaLnBrk="1" latinLnBrk="0" hangingPunct="1">
        <a:lnSpc>
          <a:spcPct val="120000"/>
        </a:lnSpc>
        <a:spcBef>
          <a:spcPts val="500"/>
        </a:spcBef>
        <a:buSzPct val="87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2.jpeg"/><Relationship Id="rId7" Type="http://schemas.openxmlformats.org/officeDocument/2006/relationships/diagramColors" Target="../diagrams/colors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britishairways.com/content/en/bb/information/about-ba/ba-better-world" TargetMode="External"/><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FD1D2CD-954D-4C4D-B505-05EAD159B2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40080" y="1371600"/>
            <a:ext cx="4670661" cy="3030842"/>
          </a:xfrm>
        </p:spPr>
        <p:txBody>
          <a:bodyPr>
            <a:normAutofit/>
          </a:bodyPr>
          <a:lstStyle/>
          <a:p>
            <a:pPr>
              <a:lnSpc>
                <a:spcPct val="90000"/>
              </a:lnSpc>
            </a:pPr>
            <a:r>
              <a:rPr lang="en-US" sz="2600">
                <a:latin typeface="Times New Roman"/>
                <a:cs typeface="Times New Roman"/>
              </a:rPr>
              <a:t>Title: An Evaluation of Organisational Culture and Its Impact on Organisational Performance: A Case Study of British Airways </a:t>
            </a:r>
            <a:endParaRPr lang="en-US" sz="2600"/>
          </a:p>
          <a:p>
            <a:pPr>
              <a:lnSpc>
                <a:spcPct val="90000"/>
              </a:lnSpc>
            </a:pPr>
            <a:br>
              <a:rPr lang="en-US" sz="2600"/>
            </a:br>
            <a:endParaRPr lang="en-US" sz="2600"/>
          </a:p>
        </p:txBody>
      </p:sp>
      <p:sp>
        <p:nvSpPr>
          <p:cNvPr id="3" name="Subtitle 2"/>
          <p:cNvSpPr>
            <a:spLocks noGrp="1"/>
          </p:cNvSpPr>
          <p:nvPr>
            <p:ph type="subTitle" idx="1"/>
          </p:nvPr>
        </p:nvSpPr>
        <p:spPr>
          <a:xfrm>
            <a:off x="640080" y="4584879"/>
            <a:ext cx="4670660" cy="1287887"/>
          </a:xfrm>
        </p:spPr>
        <p:txBody>
          <a:bodyPr>
            <a:normAutofit/>
          </a:bodyPr>
          <a:lstStyle/>
          <a:p>
            <a:pPr>
              <a:lnSpc>
                <a:spcPct val="120000"/>
              </a:lnSpc>
            </a:pPr>
            <a:r>
              <a:rPr lang="en-US" sz="1300" b="0">
                <a:latin typeface="Times New Roman"/>
                <a:cs typeface="Times New Roman"/>
              </a:rPr>
              <a:t>Student Name: Ahmed Hassanen</a:t>
            </a:r>
            <a:endParaRPr lang="en-US" sz="1300"/>
          </a:p>
          <a:p>
            <a:pPr>
              <a:lnSpc>
                <a:spcPct val="120000"/>
              </a:lnSpc>
            </a:pPr>
            <a:r>
              <a:rPr lang="en-US" sz="1300" b="0">
                <a:latin typeface="Times New Roman"/>
                <a:cs typeface="Times New Roman"/>
              </a:rPr>
              <a:t>Student ID: 2413130</a:t>
            </a:r>
            <a:endParaRPr lang="en-US" sz="1300"/>
          </a:p>
          <a:p>
            <a:pPr>
              <a:lnSpc>
                <a:spcPct val="120000"/>
              </a:lnSpc>
            </a:pPr>
            <a:br>
              <a:rPr lang="en-US" sz="1300"/>
            </a:br>
            <a:endParaRPr lang="en-US" sz="1300"/>
          </a:p>
        </p:txBody>
      </p:sp>
      <p:cxnSp>
        <p:nvCxnSpPr>
          <p:cNvPr id="18" name="Straight Connector 17">
            <a:extLst>
              <a:ext uri="{FF2B5EF4-FFF2-40B4-BE49-F238E27FC236}">
                <a16:creationId xmlns:a16="http://schemas.microsoft.com/office/drawing/2014/main" id="{D132AEA7-A24A-45A9-BF8F-D0AFF34DF68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805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pic>
        <p:nvPicPr>
          <p:cNvPr id="5" name="Picture 4" descr="Same moments. Three lenses. One winner 📸✈️, For National Camera Day we  went head-to-head in a battle of the cameras - Mirrorless, Retro and iPhone  👀, Who took the win? Comment below 👇, ...">
            <a:extLst>
              <a:ext uri="{FF2B5EF4-FFF2-40B4-BE49-F238E27FC236}">
                <a16:creationId xmlns:a16="http://schemas.microsoft.com/office/drawing/2014/main" id="{715D9AA4-586E-322F-D083-7C98FC46B4B4}"/>
              </a:ext>
            </a:extLst>
          </p:cNvPr>
          <p:cNvPicPr>
            <a:picLocks noChangeAspect="1"/>
          </p:cNvPicPr>
          <p:nvPr/>
        </p:nvPicPr>
        <p:blipFill>
          <a:blip r:embed="rId2"/>
          <a:srcRect t="30244" r="-1" b="2104"/>
          <a:stretch>
            <a:fillRect/>
          </a:stretch>
        </p:blipFill>
        <p:spPr>
          <a:xfrm>
            <a:off x="6515100" y="10"/>
            <a:ext cx="567690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 name="Picture 13" descr="British Airways Flight Turns Around After Almost 12 Hours In Air | Condé  Nast Traveler">
            <a:extLst>
              <a:ext uri="{FF2B5EF4-FFF2-40B4-BE49-F238E27FC236}">
                <a16:creationId xmlns:a16="http://schemas.microsoft.com/office/drawing/2014/main" id="{CA8E76AF-2A75-22B6-3A9F-1AC3BA9527A3}"/>
              </a:ext>
            </a:extLst>
          </p:cNvPr>
          <p:cNvPicPr>
            <a:picLocks noChangeAspect="1"/>
          </p:cNvPicPr>
          <p:nvPr/>
        </p:nvPicPr>
        <p:blipFill>
          <a:blip r:embed="rId3"/>
          <a:srcRect b="15730"/>
          <a:stretch>
            <a:fillRect/>
          </a:stretch>
        </p:blipFill>
        <p:spPr>
          <a:xfrm>
            <a:off x="20" y="10"/>
            <a:ext cx="12191980" cy="6857990"/>
          </a:xfrm>
          <a:prstGeom prst="rect">
            <a:avLst/>
          </a:prstGeom>
        </p:spPr>
      </p:pic>
      <p:sp useBgFill="1">
        <p:nvSpPr>
          <p:cNvPr id="39" name="Rectangle 38">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AEF9E8-387A-4899-935A-7C47DBB1E758}"/>
              </a:ext>
            </a:extLst>
          </p:cNvPr>
          <p:cNvSpPr>
            <a:spLocks noGrp="1"/>
          </p:cNvSpPr>
          <p:nvPr>
            <p:ph type="title"/>
          </p:nvPr>
        </p:nvSpPr>
        <p:spPr>
          <a:xfrm>
            <a:off x="1049451" y="1352492"/>
            <a:ext cx="4665540" cy="1143000"/>
          </a:xfrm>
        </p:spPr>
        <p:txBody>
          <a:bodyPr anchor="t">
            <a:normAutofit/>
          </a:bodyPr>
          <a:lstStyle/>
          <a:p>
            <a:r>
              <a:rPr lang="en-US">
                <a:latin typeface="Times New Roman"/>
                <a:cs typeface="Times New Roman"/>
              </a:rPr>
              <a:t>Introduction </a:t>
            </a:r>
            <a:endParaRPr lang="en-US"/>
          </a:p>
        </p:txBody>
      </p:sp>
      <p:cxnSp>
        <p:nvCxnSpPr>
          <p:cNvPr id="40" name="Straight Connector 39">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7B8AA8E9-32DC-8B0E-E24F-D9065176A8B6}"/>
              </a:ext>
            </a:extLst>
          </p:cNvPr>
          <p:cNvGraphicFramePr>
            <a:graphicFrameLocks noGrp="1"/>
          </p:cNvGraphicFramePr>
          <p:nvPr>
            <p:ph idx="1"/>
            <p:extLst>
              <p:ext uri="{D42A27DB-BD31-4B8C-83A1-F6EECF244321}">
                <p14:modId xmlns:p14="http://schemas.microsoft.com/office/powerpoint/2010/main" val="788188878"/>
              </p:ext>
            </p:extLst>
          </p:nvPr>
        </p:nvGraphicFramePr>
        <p:xfrm>
          <a:off x="1049454" y="2662356"/>
          <a:ext cx="4665546" cy="305791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010890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B89838-5128-AE68-0DB6-7FE73820ADDF}"/>
              </a:ext>
            </a:extLst>
          </p:cNvPr>
          <p:cNvSpPr>
            <a:spLocks noGrp="1"/>
          </p:cNvSpPr>
          <p:nvPr>
            <p:ph type="title"/>
          </p:nvPr>
        </p:nvSpPr>
        <p:spPr>
          <a:xfrm>
            <a:off x="640080" y="1371600"/>
            <a:ext cx="5852160" cy="1097280"/>
          </a:xfrm>
        </p:spPr>
        <p:txBody>
          <a:bodyPr anchor="t">
            <a:normAutofit/>
          </a:bodyPr>
          <a:lstStyle/>
          <a:p>
            <a:pPr>
              <a:lnSpc>
                <a:spcPct val="90000"/>
              </a:lnSpc>
            </a:pPr>
            <a:r>
              <a:rPr lang="en-US" sz="3400">
                <a:latin typeface="Times New Roman"/>
                <a:cs typeface="Times New Roman"/>
              </a:rPr>
              <a:t>British Airways </a:t>
            </a:r>
            <a:r>
              <a:rPr lang="en-US" sz="3400" err="1">
                <a:latin typeface="Times New Roman"/>
                <a:cs typeface="Times New Roman"/>
              </a:rPr>
              <a:t>Organisational</a:t>
            </a:r>
            <a:r>
              <a:rPr lang="en-US" sz="3400">
                <a:latin typeface="Times New Roman"/>
                <a:cs typeface="Times New Roman"/>
              </a:rPr>
              <a:t> Culture </a:t>
            </a:r>
            <a:endParaRPr lang="en-US" sz="3400"/>
          </a:p>
          <a:p>
            <a:pPr>
              <a:lnSpc>
                <a:spcPct val="90000"/>
              </a:lnSpc>
            </a:pPr>
            <a:endParaRPr lang="en-US" sz="3400"/>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FEB87D5B-BA6B-83D0-E1CE-C88ED0B79239}"/>
              </a:ext>
            </a:extLst>
          </p:cNvPr>
          <p:cNvSpPr>
            <a:spLocks noGrp="1"/>
          </p:cNvSpPr>
          <p:nvPr>
            <p:ph idx="1"/>
          </p:nvPr>
        </p:nvSpPr>
        <p:spPr>
          <a:xfrm>
            <a:off x="640080" y="2633236"/>
            <a:ext cx="5852160" cy="3664685"/>
          </a:xfrm>
        </p:spPr>
        <p:txBody>
          <a:bodyPr vert="horz" lIns="91440" tIns="45720" rIns="91440" bIns="45720" rtlCol="0" anchor="t">
            <a:normAutofit/>
          </a:bodyPr>
          <a:lstStyle/>
          <a:p>
            <a:pPr algn="just"/>
            <a:r>
              <a:rPr lang="en-US" err="1">
                <a:latin typeface="Times New Roman"/>
                <a:cs typeface="Times New Roman"/>
              </a:rPr>
              <a:t>Organisational</a:t>
            </a:r>
            <a:r>
              <a:rPr lang="en-US">
                <a:latin typeface="Times New Roman"/>
                <a:cs typeface="Times New Roman"/>
              </a:rPr>
              <a:t> culture reflects shared values, beliefs and employee </a:t>
            </a:r>
            <a:r>
              <a:rPr lang="en-US" err="1">
                <a:latin typeface="Times New Roman"/>
                <a:cs typeface="Times New Roman"/>
              </a:rPr>
              <a:t>behavioural</a:t>
            </a:r>
            <a:r>
              <a:rPr lang="en-US">
                <a:latin typeface="Times New Roman"/>
                <a:cs typeface="Times New Roman"/>
              </a:rPr>
              <a:t> expectations.</a:t>
            </a:r>
            <a:endParaRPr lang="en-US"/>
          </a:p>
          <a:p>
            <a:pPr algn="just"/>
            <a:r>
              <a:rPr lang="en-US">
                <a:latin typeface="Times New Roman"/>
                <a:cs typeface="Times New Roman"/>
              </a:rPr>
              <a:t>Core values encourage accountability, teamwork, customer focus and operational excellence.</a:t>
            </a:r>
            <a:endParaRPr lang="en-US"/>
          </a:p>
          <a:p>
            <a:pPr algn="just"/>
            <a:r>
              <a:rPr lang="en-US">
                <a:latin typeface="Times New Roman"/>
                <a:cs typeface="Times New Roman"/>
              </a:rPr>
              <a:t>Diversity strengthens </a:t>
            </a:r>
            <a:r>
              <a:rPr lang="en-US" err="1">
                <a:latin typeface="Times New Roman"/>
                <a:cs typeface="Times New Roman"/>
              </a:rPr>
              <a:t>organisational</a:t>
            </a:r>
            <a:r>
              <a:rPr lang="en-US">
                <a:latin typeface="Times New Roman"/>
                <a:cs typeface="Times New Roman"/>
              </a:rPr>
              <a:t> culture through inclusive leadership (Bernauer, 2023).</a:t>
            </a:r>
            <a:endParaRPr lang="en-US"/>
          </a:p>
          <a:p>
            <a:pPr algn="just"/>
            <a:endParaRPr lang="en-US" dirty="0"/>
          </a:p>
        </p:txBody>
      </p:sp>
      <p:pic>
        <p:nvPicPr>
          <p:cNvPr id="5" name="Picture 4" descr="Colorful carved figures of humans">
            <a:extLst>
              <a:ext uri="{FF2B5EF4-FFF2-40B4-BE49-F238E27FC236}">
                <a16:creationId xmlns:a16="http://schemas.microsoft.com/office/drawing/2014/main" id="{E0FD86EB-46E7-1F70-B33E-512DC43F6871}"/>
              </a:ext>
            </a:extLst>
          </p:cNvPr>
          <p:cNvPicPr>
            <a:picLocks noChangeAspect="1"/>
          </p:cNvPicPr>
          <p:nvPr/>
        </p:nvPicPr>
        <p:blipFill>
          <a:blip r:embed="rId3"/>
          <a:srcRect l="25232" r="24419" b="-10"/>
          <a:stretch>
            <a:fillRect/>
          </a:stretch>
        </p:blipFill>
        <p:spPr>
          <a:xfrm>
            <a:off x="7345680" y="10"/>
            <a:ext cx="4846320" cy="6857990"/>
          </a:xfrm>
          <a:prstGeom prst="rect">
            <a:avLst/>
          </a:prstGeom>
        </p:spPr>
      </p:pic>
    </p:spTree>
    <p:extLst>
      <p:ext uri="{BB962C8B-B14F-4D97-AF65-F5344CB8AC3E}">
        <p14:creationId xmlns:p14="http://schemas.microsoft.com/office/powerpoint/2010/main" val="13778791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British Airways | British Airways to boost connectivity between India and  the UK as the airline reaffirms its commitment to key global market as part  of landmark trade mission">
            <a:extLst>
              <a:ext uri="{FF2B5EF4-FFF2-40B4-BE49-F238E27FC236}">
                <a16:creationId xmlns:a16="http://schemas.microsoft.com/office/drawing/2014/main" id="{D3E19FCE-DE6D-CFC1-9D41-645980A22A05}"/>
              </a:ext>
            </a:extLst>
          </p:cNvPr>
          <p:cNvPicPr>
            <a:picLocks noChangeAspect="1"/>
          </p:cNvPicPr>
          <p:nvPr/>
        </p:nvPicPr>
        <p:blipFill>
          <a:blip r:embed="rId3"/>
          <a:srcRect t="8537"/>
          <a:stretch>
            <a:fillRect/>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869BC66-D516-DABB-1500-8FDBB0BEE728}"/>
              </a:ext>
            </a:extLst>
          </p:cNvPr>
          <p:cNvSpPr>
            <a:spLocks noGrp="1"/>
          </p:cNvSpPr>
          <p:nvPr>
            <p:ph type="title"/>
          </p:nvPr>
        </p:nvSpPr>
        <p:spPr>
          <a:xfrm>
            <a:off x="1049451" y="1352492"/>
            <a:ext cx="4665540" cy="1143000"/>
          </a:xfrm>
        </p:spPr>
        <p:txBody>
          <a:bodyPr anchor="t">
            <a:normAutofit/>
          </a:bodyPr>
          <a:lstStyle/>
          <a:p>
            <a:pPr>
              <a:lnSpc>
                <a:spcPct val="90000"/>
              </a:lnSpc>
            </a:pPr>
            <a:r>
              <a:rPr lang="en-US" sz="3700" err="1">
                <a:latin typeface="Times New Roman"/>
                <a:cs typeface="Times New Roman"/>
              </a:rPr>
              <a:t>Organisational</a:t>
            </a:r>
            <a:r>
              <a:rPr lang="en-US" sz="3700">
                <a:latin typeface="Times New Roman"/>
                <a:cs typeface="Times New Roman"/>
              </a:rPr>
              <a:t> Structure</a:t>
            </a:r>
            <a:endParaRPr lang="en-US" sz="3700"/>
          </a:p>
        </p:txBody>
      </p:sp>
      <p:cxnSp>
        <p:nvCxnSpPr>
          <p:cNvPr id="13" name="Straight Connector 12">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EC80A8C7-F717-C9DB-F6F7-3DB17C77A85B}"/>
              </a:ext>
            </a:extLst>
          </p:cNvPr>
          <p:cNvSpPr>
            <a:spLocks noGrp="1"/>
          </p:cNvSpPr>
          <p:nvPr>
            <p:ph idx="1"/>
          </p:nvPr>
        </p:nvSpPr>
        <p:spPr>
          <a:xfrm>
            <a:off x="1049454" y="2662356"/>
            <a:ext cx="4665546" cy="3057911"/>
          </a:xfrm>
        </p:spPr>
        <p:txBody>
          <a:bodyPr vert="horz" lIns="91440" tIns="45720" rIns="91440" bIns="45720" rtlCol="0" anchor="t">
            <a:normAutofit/>
          </a:bodyPr>
          <a:lstStyle/>
          <a:p>
            <a:pPr algn="just">
              <a:lnSpc>
                <a:spcPct val="110000"/>
              </a:lnSpc>
            </a:pPr>
            <a:r>
              <a:rPr lang="en-US" sz="1700">
                <a:latin typeface="Times New Roman"/>
                <a:cs typeface="Times New Roman"/>
              </a:rPr>
              <a:t>Hierarchical structure strengthens accountability across operational and administrative departments.</a:t>
            </a:r>
            <a:endParaRPr lang="en-US" sz="1700"/>
          </a:p>
          <a:p>
            <a:pPr algn="just">
              <a:lnSpc>
                <a:spcPct val="110000"/>
              </a:lnSpc>
            </a:pPr>
            <a:r>
              <a:rPr lang="en-US" sz="1700" dirty="0">
                <a:latin typeface="Times New Roman"/>
                <a:cs typeface="Times New Roman"/>
              </a:rPr>
              <a:t>Functional departments coordinate activities through structured </a:t>
            </a:r>
            <a:r>
              <a:rPr lang="en-US" sz="1700" dirty="0" err="1">
                <a:latin typeface="Times New Roman"/>
                <a:cs typeface="Times New Roman"/>
              </a:rPr>
              <a:t>organisational</a:t>
            </a:r>
            <a:r>
              <a:rPr lang="en-US" sz="1700" dirty="0">
                <a:latin typeface="Times New Roman"/>
                <a:cs typeface="Times New Roman"/>
              </a:rPr>
              <a:t> communication channels.</a:t>
            </a:r>
            <a:endParaRPr lang="en-US" sz="1700" dirty="0"/>
          </a:p>
          <a:p>
            <a:pPr algn="just">
              <a:lnSpc>
                <a:spcPct val="110000"/>
              </a:lnSpc>
            </a:pPr>
            <a:r>
              <a:rPr lang="en-US" sz="1700" dirty="0" err="1">
                <a:latin typeface="Times New Roman"/>
                <a:cs typeface="Times New Roman"/>
              </a:rPr>
              <a:t>Organisational</a:t>
            </a:r>
            <a:r>
              <a:rPr lang="en-US" sz="1700" dirty="0">
                <a:latin typeface="Times New Roman"/>
                <a:cs typeface="Times New Roman"/>
              </a:rPr>
              <a:t> values reinforce collaboration across departments (British Airways, 2024).</a:t>
            </a:r>
            <a:endParaRPr lang="en-US" sz="1700" dirty="0"/>
          </a:p>
          <a:p>
            <a:pPr algn="just">
              <a:lnSpc>
                <a:spcPct val="110000"/>
              </a:lnSpc>
            </a:pPr>
            <a:endParaRPr lang="en-US" sz="1700"/>
          </a:p>
        </p:txBody>
      </p:sp>
    </p:spTree>
    <p:extLst>
      <p:ext uri="{BB962C8B-B14F-4D97-AF65-F5344CB8AC3E}">
        <p14:creationId xmlns:p14="http://schemas.microsoft.com/office/powerpoint/2010/main" val="2380952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835F46-8EDA-B67D-21B3-207D33124039}"/>
              </a:ext>
            </a:extLst>
          </p:cNvPr>
          <p:cNvSpPr>
            <a:spLocks noGrp="1"/>
          </p:cNvSpPr>
          <p:nvPr>
            <p:ph type="title"/>
          </p:nvPr>
        </p:nvSpPr>
        <p:spPr>
          <a:xfrm>
            <a:off x="640080" y="1371600"/>
            <a:ext cx="5852160" cy="1097280"/>
          </a:xfrm>
        </p:spPr>
        <p:txBody>
          <a:bodyPr anchor="t">
            <a:normAutofit/>
          </a:bodyPr>
          <a:lstStyle/>
          <a:p>
            <a:r>
              <a:rPr lang="en-US">
                <a:latin typeface="Times New Roman"/>
                <a:cs typeface="Times New Roman"/>
              </a:rPr>
              <a:t>Decision-Making </a:t>
            </a:r>
            <a:endParaRPr lang="en-US"/>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2D846F47-7D0F-3A31-042A-BA352E6B6487}"/>
              </a:ext>
            </a:extLst>
          </p:cNvPr>
          <p:cNvSpPr>
            <a:spLocks noGrp="1"/>
          </p:cNvSpPr>
          <p:nvPr>
            <p:ph idx="1"/>
          </p:nvPr>
        </p:nvSpPr>
        <p:spPr>
          <a:xfrm>
            <a:off x="640080" y="2633236"/>
            <a:ext cx="5852160" cy="3664685"/>
          </a:xfrm>
        </p:spPr>
        <p:txBody>
          <a:bodyPr vert="horz" lIns="91440" tIns="45720" rIns="91440" bIns="45720" rtlCol="0" anchor="t">
            <a:normAutofit/>
          </a:bodyPr>
          <a:lstStyle/>
          <a:p>
            <a:pPr algn="just"/>
            <a:r>
              <a:rPr lang="en-US">
                <a:latin typeface="Times New Roman"/>
                <a:cs typeface="Times New Roman"/>
              </a:rPr>
              <a:t>Leadership balances customer satisfaction, safety requirements and operational efficiency consistently.</a:t>
            </a:r>
            <a:endParaRPr lang="en-US"/>
          </a:p>
          <a:p>
            <a:pPr algn="just"/>
            <a:r>
              <a:rPr lang="en-US">
                <a:latin typeface="Times New Roman"/>
                <a:cs typeface="Times New Roman"/>
              </a:rPr>
              <a:t>Strategic decisions support innovation, sustainability and long-term </a:t>
            </a:r>
            <a:r>
              <a:rPr lang="en-US" err="1">
                <a:latin typeface="Times New Roman"/>
                <a:cs typeface="Times New Roman"/>
              </a:rPr>
              <a:t>organisational</a:t>
            </a:r>
            <a:r>
              <a:rPr lang="en-US">
                <a:latin typeface="Times New Roman"/>
                <a:cs typeface="Times New Roman"/>
              </a:rPr>
              <a:t> competitiveness.</a:t>
            </a:r>
            <a:endParaRPr lang="en-US"/>
          </a:p>
          <a:p>
            <a:pPr algn="just"/>
            <a:r>
              <a:rPr lang="en-US" err="1">
                <a:latin typeface="Times New Roman"/>
                <a:cs typeface="Times New Roman"/>
              </a:rPr>
              <a:t>Organisational</a:t>
            </a:r>
            <a:r>
              <a:rPr lang="en-US">
                <a:latin typeface="Times New Roman"/>
                <a:cs typeface="Times New Roman"/>
              </a:rPr>
              <a:t> culture shapes strategic judgement (Osman and Lew, 2021).</a:t>
            </a:r>
            <a:endParaRPr lang="en-US"/>
          </a:p>
          <a:p>
            <a:pPr algn="just"/>
            <a:endParaRPr lang="en-US" dirty="0"/>
          </a:p>
        </p:txBody>
      </p:sp>
      <p:pic>
        <p:nvPicPr>
          <p:cNvPr id="4" name="Picture 3" descr="Decision making process: 8 Steps to better workplace choices | Indeed.com UK">
            <a:extLst>
              <a:ext uri="{FF2B5EF4-FFF2-40B4-BE49-F238E27FC236}">
                <a16:creationId xmlns:a16="http://schemas.microsoft.com/office/drawing/2014/main" id="{80973C0B-57BB-4F84-E463-2416171B55C0}"/>
              </a:ext>
            </a:extLst>
          </p:cNvPr>
          <p:cNvPicPr>
            <a:picLocks noChangeAspect="1"/>
          </p:cNvPicPr>
          <p:nvPr/>
        </p:nvPicPr>
        <p:blipFill>
          <a:blip r:embed="rId3"/>
          <a:srcRect l="36016" r="16814" b="-1"/>
          <a:stretch>
            <a:fillRect/>
          </a:stretch>
        </p:blipFill>
        <p:spPr>
          <a:xfrm>
            <a:off x="7345680" y="10"/>
            <a:ext cx="4846320" cy="6857990"/>
          </a:xfrm>
          <a:prstGeom prst="rect">
            <a:avLst/>
          </a:prstGeom>
        </p:spPr>
      </p:pic>
    </p:spTree>
    <p:extLst>
      <p:ext uri="{BB962C8B-B14F-4D97-AF65-F5344CB8AC3E}">
        <p14:creationId xmlns:p14="http://schemas.microsoft.com/office/powerpoint/2010/main" val="342243704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FC4327B-3D1B-09E1-4692-01E9D75CD025}"/>
              </a:ext>
            </a:extLst>
          </p:cNvPr>
          <p:cNvSpPr>
            <a:spLocks noGrp="1"/>
          </p:cNvSpPr>
          <p:nvPr>
            <p:ph type="title"/>
          </p:nvPr>
        </p:nvSpPr>
        <p:spPr>
          <a:xfrm>
            <a:off x="7269904" y="914400"/>
            <a:ext cx="4261104" cy="1097280"/>
          </a:xfrm>
        </p:spPr>
        <p:txBody>
          <a:bodyPr anchor="t">
            <a:normAutofit/>
          </a:bodyPr>
          <a:lstStyle/>
          <a:p>
            <a:pPr>
              <a:lnSpc>
                <a:spcPct val="90000"/>
              </a:lnSpc>
            </a:pPr>
            <a:r>
              <a:rPr lang="en-US" sz="3600">
                <a:latin typeface="Times New Roman"/>
                <a:cs typeface="Times New Roman"/>
              </a:rPr>
              <a:t>Schein's Three Levels </a:t>
            </a:r>
            <a:endParaRPr lang="en-US" sz="3600"/>
          </a:p>
        </p:txBody>
      </p:sp>
      <p:pic>
        <p:nvPicPr>
          <p:cNvPr id="4" name="Picture 3" descr="tom_geraghty: &quot;Schein's Three Levels of Organ…&quot; - Mastodon">
            <a:extLst>
              <a:ext uri="{FF2B5EF4-FFF2-40B4-BE49-F238E27FC236}">
                <a16:creationId xmlns:a16="http://schemas.microsoft.com/office/drawing/2014/main" id="{E81D3F5E-438F-4E90-D79B-A3B84CB6F13F}"/>
              </a:ext>
            </a:extLst>
          </p:cNvPr>
          <p:cNvPicPr>
            <a:picLocks noChangeAspect="1"/>
          </p:cNvPicPr>
          <p:nvPr/>
        </p:nvPicPr>
        <p:blipFill>
          <a:blip r:embed="rId3"/>
          <a:srcRect r="-1" b="19583"/>
          <a:stretch>
            <a:fillRect/>
          </a:stretch>
        </p:blipFill>
        <p:spPr>
          <a:xfrm>
            <a:off x="-1" y="914399"/>
            <a:ext cx="6657255" cy="5353523"/>
          </a:xfrm>
          <a:prstGeom prst="rect">
            <a:avLst/>
          </a:prstGeom>
        </p:spPr>
      </p:pic>
      <p:cxnSp>
        <p:nvCxnSpPr>
          <p:cNvPr id="11" name="Straight Connector 10">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665683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F297C85-F2CE-4CF7-42E4-AECFCEF7E1A3}"/>
              </a:ext>
            </a:extLst>
          </p:cNvPr>
          <p:cNvSpPr>
            <a:spLocks noGrp="1"/>
          </p:cNvSpPr>
          <p:nvPr>
            <p:ph idx="1"/>
          </p:nvPr>
        </p:nvSpPr>
        <p:spPr>
          <a:xfrm>
            <a:off x="7269905" y="2176036"/>
            <a:ext cx="4261104" cy="4121887"/>
          </a:xfrm>
        </p:spPr>
        <p:txBody>
          <a:bodyPr vert="horz" lIns="91440" tIns="45720" rIns="91440" bIns="45720" rtlCol="0" anchor="t">
            <a:normAutofit/>
          </a:bodyPr>
          <a:lstStyle/>
          <a:p>
            <a:pPr algn="just"/>
            <a:r>
              <a:rPr lang="en-US">
                <a:latin typeface="Times New Roman"/>
                <a:cs typeface="Times New Roman"/>
              </a:rPr>
              <a:t>Artefacts visibly represent </a:t>
            </a:r>
            <a:r>
              <a:rPr lang="en-US" err="1">
                <a:latin typeface="Times New Roman"/>
                <a:cs typeface="Times New Roman"/>
              </a:rPr>
              <a:t>organisational</a:t>
            </a:r>
            <a:r>
              <a:rPr lang="en-US">
                <a:latin typeface="Times New Roman"/>
                <a:cs typeface="Times New Roman"/>
              </a:rPr>
              <a:t> identity through practices, symbols and </a:t>
            </a:r>
            <a:r>
              <a:rPr lang="en-US" err="1">
                <a:latin typeface="Times New Roman"/>
                <a:cs typeface="Times New Roman"/>
              </a:rPr>
              <a:t>behaviours</a:t>
            </a:r>
            <a:r>
              <a:rPr lang="en-US">
                <a:latin typeface="Times New Roman"/>
                <a:cs typeface="Times New Roman"/>
              </a:rPr>
              <a:t>.</a:t>
            </a:r>
            <a:endParaRPr lang="en-US"/>
          </a:p>
          <a:p>
            <a:pPr algn="just"/>
            <a:r>
              <a:rPr lang="en-US">
                <a:latin typeface="Times New Roman"/>
                <a:cs typeface="Times New Roman"/>
              </a:rPr>
              <a:t>Espoused values guide employee decisions and </a:t>
            </a:r>
            <a:r>
              <a:rPr lang="en-US" err="1">
                <a:latin typeface="Times New Roman"/>
                <a:cs typeface="Times New Roman"/>
              </a:rPr>
              <a:t>organisational</a:t>
            </a:r>
            <a:r>
              <a:rPr lang="en-US">
                <a:latin typeface="Times New Roman"/>
                <a:cs typeface="Times New Roman"/>
              </a:rPr>
              <a:t> priorities across operations.</a:t>
            </a:r>
            <a:endParaRPr lang="en-US"/>
          </a:p>
          <a:p>
            <a:pPr algn="just"/>
            <a:r>
              <a:rPr lang="en-US">
                <a:latin typeface="Times New Roman"/>
                <a:cs typeface="Times New Roman"/>
              </a:rPr>
              <a:t>Underlying assumptions influence </a:t>
            </a:r>
            <a:r>
              <a:rPr lang="en-US" err="1">
                <a:latin typeface="Times New Roman"/>
                <a:cs typeface="Times New Roman"/>
              </a:rPr>
              <a:t>organisational</a:t>
            </a:r>
            <a:r>
              <a:rPr lang="en-US" dirty="0">
                <a:latin typeface="Times New Roman"/>
                <a:cs typeface="Times New Roman"/>
              </a:rPr>
              <a:t> </a:t>
            </a:r>
            <a:r>
              <a:rPr lang="en-US" err="1">
                <a:latin typeface="Times New Roman"/>
                <a:cs typeface="Times New Roman"/>
              </a:rPr>
              <a:t>behaviour</a:t>
            </a:r>
            <a:r>
              <a:rPr lang="en-US">
                <a:latin typeface="Times New Roman"/>
                <a:cs typeface="Times New Roman"/>
              </a:rPr>
              <a:t> (</a:t>
            </a:r>
            <a:r>
              <a:rPr lang="en-US" err="1">
                <a:latin typeface="Times New Roman"/>
                <a:cs typeface="Times New Roman"/>
              </a:rPr>
              <a:t>Alankarage</a:t>
            </a:r>
            <a:r>
              <a:rPr lang="en-US" dirty="0">
                <a:latin typeface="Times New Roman"/>
                <a:cs typeface="Times New Roman"/>
              </a:rPr>
              <a:t> </a:t>
            </a:r>
            <a:r>
              <a:rPr lang="en-US">
                <a:latin typeface="Times New Roman"/>
                <a:cs typeface="Times New Roman"/>
              </a:rPr>
              <a:t>et al., 2024).</a:t>
            </a:r>
            <a:endParaRPr lang="en-US"/>
          </a:p>
          <a:p>
            <a:pPr algn="just"/>
            <a:endParaRPr lang="en-US" dirty="0"/>
          </a:p>
        </p:txBody>
      </p:sp>
    </p:spTree>
    <p:extLst>
      <p:ext uri="{BB962C8B-B14F-4D97-AF65-F5344CB8AC3E}">
        <p14:creationId xmlns:p14="http://schemas.microsoft.com/office/powerpoint/2010/main" val="36870677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0D70949-9265-7BC7-C2C5-C47E93B0E17D}"/>
              </a:ext>
            </a:extLst>
          </p:cNvPr>
          <p:cNvSpPr>
            <a:spLocks noGrp="1"/>
          </p:cNvSpPr>
          <p:nvPr>
            <p:ph type="title"/>
          </p:nvPr>
        </p:nvSpPr>
        <p:spPr>
          <a:xfrm>
            <a:off x="640080" y="1371600"/>
            <a:ext cx="5737859" cy="1097280"/>
          </a:xfrm>
        </p:spPr>
        <p:txBody>
          <a:bodyPr>
            <a:normAutofit/>
          </a:bodyPr>
          <a:lstStyle/>
          <a:p>
            <a:pPr>
              <a:lnSpc>
                <a:spcPct val="90000"/>
              </a:lnSpc>
            </a:pPr>
            <a:r>
              <a:rPr lang="en-US" sz="3400">
                <a:latin typeface="Times New Roman"/>
                <a:cs typeface="Times New Roman"/>
              </a:rPr>
              <a:t>Hofstede's Cultural Dimensions </a:t>
            </a:r>
            <a:endParaRPr lang="en-US" sz="3400"/>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19460B9-0A32-F4B0-741E-ECD65B0B9A94}"/>
              </a:ext>
            </a:extLst>
          </p:cNvPr>
          <p:cNvSpPr>
            <a:spLocks noGrp="1"/>
          </p:cNvSpPr>
          <p:nvPr>
            <p:ph idx="1"/>
          </p:nvPr>
        </p:nvSpPr>
        <p:spPr>
          <a:xfrm>
            <a:off x="640080" y="2633236"/>
            <a:ext cx="5737860" cy="3666980"/>
          </a:xfrm>
        </p:spPr>
        <p:txBody>
          <a:bodyPr vert="horz" lIns="91440" tIns="45720" rIns="91440" bIns="45720" rtlCol="0" anchor="t">
            <a:normAutofit/>
          </a:bodyPr>
          <a:lstStyle/>
          <a:p>
            <a:pPr algn="just"/>
            <a:r>
              <a:rPr lang="en-US">
                <a:latin typeface="Times New Roman"/>
                <a:cs typeface="Times New Roman"/>
              </a:rPr>
              <a:t>Cultural dimensions explain workplace </a:t>
            </a:r>
            <a:r>
              <a:rPr lang="en-US" err="1">
                <a:latin typeface="Times New Roman"/>
                <a:cs typeface="Times New Roman"/>
              </a:rPr>
              <a:t>behaviour</a:t>
            </a:r>
            <a:r>
              <a:rPr lang="en-US" dirty="0">
                <a:latin typeface="Times New Roman"/>
                <a:cs typeface="Times New Roman"/>
              </a:rPr>
              <a:t> </a:t>
            </a:r>
            <a:r>
              <a:rPr lang="en-US">
                <a:latin typeface="Times New Roman"/>
                <a:cs typeface="Times New Roman"/>
              </a:rPr>
              <a:t>across diverse international </a:t>
            </a:r>
            <a:r>
              <a:rPr lang="en-US" err="1">
                <a:latin typeface="Times New Roman"/>
                <a:cs typeface="Times New Roman"/>
              </a:rPr>
              <a:t>organisational</a:t>
            </a:r>
            <a:r>
              <a:rPr lang="en-US" dirty="0">
                <a:latin typeface="Times New Roman"/>
                <a:cs typeface="Times New Roman"/>
              </a:rPr>
              <a:t> </a:t>
            </a:r>
            <a:r>
              <a:rPr lang="en-US">
                <a:latin typeface="Times New Roman"/>
                <a:cs typeface="Times New Roman"/>
              </a:rPr>
              <a:t>environments.</a:t>
            </a:r>
            <a:endParaRPr lang="en-US"/>
          </a:p>
          <a:p>
            <a:pPr algn="just"/>
            <a:r>
              <a:rPr lang="en-US">
                <a:latin typeface="Times New Roman"/>
                <a:cs typeface="Times New Roman"/>
              </a:rPr>
              <a:t>British Airways manages multicultural employees through culturally responsive leadership practices.</a:t>
            </a:r>
            <a:endParaRPr lang="en-US"/>
          </a:p>
          <a:p>
            <a:pPr algn="just"/>
            <a:r>
              <a:rPr lang="en-US">
                <a:latin typeface="Times New Roman"/>
                <a:cs typeface="Times New Roman"/>
              </a:rPr>
              <a:t>National culture influences </a:t>
            </a:r>
            <a:r>
              <a:rPr lang="en-US" err="1">
                <a:latin typeface="Times New Roman"/>
                <a:cs typeface="Times New Roman"/>
              </a:rPr>
              <a:t>organisational</a:t>
            </a:r>
            <a:r>
              <a:rPr lang="en-US" dirty="0">
                <a:latin typeface="Times New Roman"/>
                <a:cs typeface="Times New Roman"/>
              </a:rPr>
              <a:t> </a:t>
            </a:r>
            <a:r>
              <a:rPr lang="en-US" err="1">
                <a:latin typeface="Times New Roman"/>
                <a:cs typeface="Times New Roman"/>
              </a:rPr>
              <a:t>behaviour</a:t>
            </a:r>
            <a:r>
              <a:rPr lang="en-US" dirty="0">
                <a:latin typeface="Times New Roman"/>
                <a:cs typeface="Times New Roman"/>
              </a:rPr>
              <a:t> </a:t>
            </a:r>
            <a:r>
              <a:rPr lang="en-US">
                <a:latin typeface="Times New Roman"/>
                <a:cs typeface="Times New Roman"/>
              </a:rPr>
              <a:t>(Minkov and Kaasa, 2022).</a:t>
            </a:r>
            <a:endParaRPr lang="en-US"/>
          </a:p>
          <a:p>
            <a:pPr algn="just"/>
            <a:endParaRPr lang="en-US" dirty="0"/>
          </a:p>
        </p:txBody>
      </p:sp>
      <p:pic>
        <p:nvPicPr>
          <p:cNvPr id="4" name="Picture 3" descr="Hofstede's Cultural Dimensions | Download Scientific Diagram">
            <a:extLst>
              <a:ext uri="{FF2B5EF4-FFF2-40B4-BE49-F238E27FC236}">
                <a16:creationId xmlns:a16="http://schemas.microsoft.com/office/drawing/2014/main" id="{57221DB2-F77A-C0B4-3CC3-10D92193EA3B}"/>
              </a:ext>
            </a:extLst>
          </p:cNvPr>
          <p:cNvPicPr>
            <a:picLocks noChangeAspect="1"/>
          </p:cNvPicPr>
          <p:nvPr/>
        </p:nvPicPr>
        <p:blipFill>
          <a:blip r:embed="rId3"/>
          <a:stretch>
            <a:fillRect/>
          </a:stretch>
        </p:blipFill>
        <p:spPr>
          <a:xfrm>
            <a:off x="7155179" y="1703588"/>
            <a:ext cx="4375829" cy="4596627"/>
          </a:xfrm>
          <a:prstGeom prst="rect">
            <a:avLst/>
          </a:prstGeom>
        </p:spPr>
      </p:pic>
    </p:spTree>
    <p:extLst>
      <p:ext uri="{BB962C8B-B14F-4D97-AF65-F5344CB8AC3E}">
        <p14:creationId xmlns:p14="http://schemas.microsoft.com/office/powerpoint/2010/main" val="3371463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C2D5EA1-5130-5080-BC91-16322AF2224E}"/>
              </a:ext>
            </a:extLst>
          </p:cNvPr>
          <p:cNvSpPr>
            <a:spLocks noGrp="1"/>
          </p:cNvSpPr>
          <p:nvPr>
            <p:ph type="title"/>
          </p:nvPr>
        </p:nvSpPr>
        <p:spPr>
          <a:xfrm>
            <a:off x="8719126" y="979051"/>
            <a:ext cx="2811879" cy="1807048"/>
          </a:xfrm>
        </p:spPr>
        <p:txBody>
          <a:bodyPr anchor="b">
            <a:normAutofit/>
          </a:bodyPr>
          <a:lstStyle/>
          <a:p>
            <a:pPr>
              <a:lnSpc>
                <a:spcPct val="90000"/>
              </a:lnSpc>
            </a:pPr>
            <a:r>
              <a:rPr lang="en-US" sz="3100">
                <a:latin typeface="Times New Roman"/>
                <a:cs typeface="Times New Roman"/>
              </a:rPr>
              <a:t>Handy's Organisational Culture Types </a:t>
            </a:r>
            <a:endParaRPr lang="en-US" sz="3100"/>
          </a:p>
          <a:p>
            <a:pPr>
              <a:lnSpc>
                <a:spcPct val="90000"/>
              </a:lnSpc>
            </a:pPr>
            <a:endParaRPr lang="en-US" sz="3100"/>
          </a:p>
        </p:txBody>
      </p:sp>
      <p:pic>
        <p:nvPicPr>
          <p:cNvPr id="4" name="Picture 3" descr="Charles Handy Org Culture">
            <a:extLst>
              <a:ext uri="{FF2B5EF4-FFF2-40B4-BE49-F238E27FC236}">
                <a16:creationId xmlns:a16="http://schemas.microsoft.com/office/drawing/2014/main" id="{3F22824F-34D0-B0DB-A0A1-CBD23B05B140}"/>
              </a:ext>
            </a:extLst>
          </p:cNvPr>
          <p:cNvPicPr>
            <a:picLocks noChangeAspect="1"/>
          </p:cNvPicPr>
          <p:nvPr/>
        </p:nvPicPr>
        <p:blipFill>
          <a:blip r:embed="rId3"/>
          <a:srcRect l="6888" r="13582"/>
          <a:stretch>
            <a:fillRect/>
          </a:stretch>
        </p:blipFill>
        <p:spPr>
          <a:xfrm>
            <a:off x="20" y="535709"/>
            <a:ext cx="8229580" cy="5820640"/>
          </a:xfrm>
          <a:prstGeom prst="rect">
            <a:avLst/>
          </a:prstGeom>
        </p:spPr>
      </p:pic>
      <p:cxnSp>
        <p:nvCxnSpPr>
          <p:cNvPr id="14" name="Straight Connector 13">
            <a:extLst>
              <a:ext uri="{FF2B5EF4-FFF2-40B4-BE49-F238E27FC236}">
                <a16:creationId xmlns:a16="http://schemas.microsoft.com/office/drawing/2014/main" id="{02C7985C-B0C3-CC50-E86A-B5EBA40E01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 y="6359240"/>
            <a:ext cx="8229600"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CC9C0CDF-DFE2-3509-EA60-55BE898E02E7}"/>
              </a:ext>
            </a:extLst>
          </p:cNvPr>
          <p:cNvSpPr>
            <a:spLocks noGrp="1"/>
          </p:cNvSpPr>
          <p:nvPr>
            <p:ph idx="1"/>
          </p:nvPr>
        </p:nvSpPr>
        <p:spPr>
          <a:xfrm>
            <a:off x="8719128" y="2922624"/>
            <a:ext cx="2811880" cy="3409950"/>
          </a:xfrm>
        </p:spPr>
        <p:txBody>
          <a:bodyPr vert="horz" lIns="91440" tIns="45720" rIns="91440" bIns="45720" rtlCol="0" anchor="t">
            <a:normAutofit/>
          </a:bodyPr>
          <a:lstStyle/>
          <a:p>
            <a:pPr marL="0" indent="0" algn="just">
              <a:lnSpc>
                <a:spcPct val="110000"/>
              </a:lnSpc>
              <a:buNone/>
            </a:pPr>
            <a:r>
              <a:rPr lang="en-US" sz="1600" dirty="0">
                <a:latin typeface="Times New Roman"/>
                <a:cs typeface="Times New Roman"/>
              </a:rPr>
              <a:t>Role culture strengthens operational consistency through clearly defined </a:t>
            </a:r>
            <a:r>
              <a:rPr lang="en-US" sz="1600" dirty="0" err="1">
                <a:latin typeface="Times New Roman"/>
                <a:cs typeface="Times New Roman"/>
              </a:rPr>
              <a:t>organisational</a:t>
            </a:r>
            <a:r>
              <a:rPr lang="en-US" sz="1600" dirty="0">
                <a:latin typeface="Times New Roman"/>
                <a:cs typeface="Times New Roman"/>
              </a:rPr>
              <a:t> responsibilities.</a:t>
            </a:r>
            <a:endParaRPr lang="en-US" sz="1600" dirty="0"/>
          </a:p>
          <a:p>
            <a:pPr marL="0" indent="0" algn="just">
              <a:lnSpc>
                <a:spcPct val="110000"/>
              </a:lnSpc>
              <a:buNone/>
            </a:pPr>
            <a:r>
              <a:rPr lang="en-US" sz="1600">
                <a:latin typeface="Times New Roman"/>
                <a:cs typeface="Times New Roman"/>
              </a:rPr>
              <a:t>Task culture supports innovation using collaborative cross-functional project teams effectively.</a:t>
            </a:r>
            <a:endParaRPr lang="en-US" sz="1600" dirty="0"/>
          </a:p>
          <a:p>
            <a:pPr marL="0" indent="0" algn="just">
              <a:lnSpc>
                <a:spcPct val="110000"/>
              </a:lnSpc>
              <a:buNone/>
            </a:pPr>
            <a:r>
              <a:rPr lang="en-US" sz="1600" dirty="0">
                <a:latin typeface="Times New Roman"/>
                <a:cs typeface="Times New Roman"/>
              </a:rPr>
              <a:t>Balanced cultures improve </a:t>
            </a:r>
            <a:r>
              <a:rPr lang="en-US" sz="1600" dirty="0" err="1">
                <a:latin typeface="Times New Roman"/>
                <a:cs typeface="Times New Roman"/>
              </a:rPr>
              <a:t>organisational</a:t>
            </a:r>
            <a:r>
              <a:rPr lang="en-US" sz="1600" dirty="0">
                <a:latin typeface="Times New Roman"/>
                <a:cs typeface="Times New Roman"/>
              </a:rPr>
              <a:t> performance (Cairney et al., 2026).</a:t>
            </a:r>
            <a:endParaRPr lang="en-US" sz="1600" dirty="0"/>
          </a:p>
          <a:p>
            <a:pPr marL="0" indent="0" algn="just">
              <a:lnSpc>
                <a:spcPct val="110000"/>
              </a:lnSpc>
              <a:buNone/>
            </a:pPr>
            <a:endParaRPr lang="en-US" sz="1600" dirty="0"/>
          </a:p>
        </p:txBody>
      </p:sp>
    </p:spTree>
    <p:extLst>
      <p:ext uri="{BB962C8B-B14F-4D97-AF65-F5344CB8AC3E}">
        <p14:creationId xmlns:p14="http://schemas.microsoft.com/office/powerpoint/2010/main" val="7251502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DFD68AB-0B61-16C3-CE9F-986823AA3D9B}"/>
              </a:ext>
            </a:extLst>
          </p:cNvPr>
          <p:cNvSpPr>
            <a:spLocks noGrp="1"/>
          </p:cNvSpPr>
          <p:nvPr>
            <p:ph type="title"/>
          </p:nvPr>
        </p:nvSpPr>
        <p:spPr>
          <a:xfrm>
            <a:off x="640079" y="914400"/>
            <a:ext cx="4261104" cy="1097280"/>
          </a:xfrm>
        </p:spPr>
        <p:txBody>
          <a:bodyPr anchor="t">
            <a:normAutofit/>
          </a:bodyPr>
          <a:lstStyle/>
          <a:p>
            <a:pPr>
              <a:lnSpc>
                <a:spcPct val="90000"/>
              </a:lnSpc>
            </a:pPr>
            <a:r>
              <a:rPr lang="en-US" sz="3600">
                <a:latin typeface="Times New Roman"/>
                <a:cs typeface="Times New Roman"/>
              </a:rPr>
              <a:t>Political and Economic Factors </a:t>
            </a:r>
            <a:endParaRPr lang="en-US" sz="3600"/>
          </a:p>
        </p:txBody>
      </p:sp>
      <p:sp>
        <p:nvSpPr>
          <p:cNvPr id="3" name="Content Placeholder 2">
            <a:extLst>
              <a:ext uri="{FF2B5EF4-FFF2-40B4-BE49-F238E27FC236}">
                <a16:creationId xmlns:a16="http://schemas.microsoft.com/office/drawing/2014/main" id="{87BE8928-3000-3BD6-9D8D-365C41DBEFB7}"/>
              </a:ext>
            </a:extLst>
          </p:cNvPr>
          <p:cNvSpPr>
            <a:spLocks noGrp="1"/>
          </p:cNvSpPr>
          <p:nvPr>
            <p:ph idx="1"/>
          </p:nvPr>
        </p:nvSpPr>
        <p:spPr>
          <a:xfrm>
            <a:off x="640079" y="2176036"/>
            <a:ext cx="4261104" cy="4121887"/>
          </a:xfrm>
        </p:spPr>
        <p:txBody>
          <a:bodyPr vert="horz" lIns="91440" tIns="45720" rIns="91440" bIns="45720" rtlCol="0" anchor="t">
            <a:normAutofit/>
          </a:bodyPr>
          <a:lstStyle/>
          <a:p>
            <a:pPr algn="just"/>
            <a:r>
              <a:rPr lang="en-US">
                <a:latin typeface="Times New Roman"/>
                <a:cs typeface="Times New Roman"/>
              </a:rPr>
              <a:t>Political regulations influence aviation governance and </a:t>
            </a:r>
            <a:r>
              <a:rPr lang="en-US" err="1">
                <a:latin typeface="Times New Roman"/>
                <a:cs typeface="Times New Roman"/>
              </a:rPr>
              <a:t>organisational</a:t>
            </a:r>
            <a:r>
              <a:rPr lang="en-US">
                <a:latin typeface="Times New Roman"/>
                <a:cs typeface="Times New Roman"/>
              </a:rPr>
              <a:t> strategic decision-making processes.</a:t>
            </a:r>
            <a:endParaRPr lang="en-US"/>
          </a:p>
          <a:p>
            <a:pPr algn="just"/>
            <a:r>
              <a:rPr lang="en-US">
                <a:latin typeface="Times New Roman"/>
                <a:cs typeface="Times New Roman"/>
              </a:rPr>
              <a:t>Economic uncertainty affects operational costs, pricing strategies and passenger demand.</a:t>
            </a:r>
            <a:endParaRPr lang="en-US"/>
          </a:p>
          <a:p>
            <a:pPr algn="just"/>
            <a:r>
              <a:rPr lang="en-US">
                <a:latin typeface="Times New Roman"/>
                <a:cs typeface="Times New Roman"/>
              </a:rPr>
              <a:t>External environments require strategic adaptation (Buye, 2021).</a:t>
            </a:r>
            <a:endParaRPr lang="en-US"/>
          </a:p>
          <a:p>
            <a:pPr algn="just"/>
            <a:endParaRPr lang="en-US" dirty="0"/>
          </a:p>
        </p:txBody>
      </p:sp>
      <p:pic>
        <p:nvPicPr>
          <p:cNvPr id="4" name="Picture 3" descr="Political Economy: The Case For and Against | by Muslim Intellectual  Network for Empowerment (MINE) | Medium">
            <a:extLst>
              <a:ext uri="{FF2B5EF4-FFF2-40B4-BE49-F238E27FC236}">
                <a16:creationId xmlns:a16="http://schemas.microsoft.com/office/drawing/2014/main" id="{70B7EE1D-FA0C-4546-BB2F-D5C41849A5EE}"/>
              </a:ext>
            </a:extLst>
          </p:cNvPr>
          <p:cNvPicPr>
            <a:picLocks noChangeAspect="1"/>
          </p:cNvPicPr>
          <p:nvPr/>
        </p:nvPicPr>
        <p:blipFill>
          <a:blip r:embed="rId3"/>
          <a:srcRect l="8898" r="9799" b="2"/>
          <a:stretch>
            <a:fillRect/>
          </a:stretch>
        </p:blipFill>
        <p:spPr>
          <a:xfrm>
            <a:off x="5671128" y="914399"/>
            <a:ext cx="6520872" cy="5353521"/>
          </a:xfrm>
          <a:prstGeom prst="rect">
            <a:avLst/>
          </a:prstGeom>
        </p:spPr>
      </p:pic>
      <p:cxnSp>
        <p:nvCxnSpPr>
          <p:cNvPr id="11" name="Straight Connector 10">
            <a:extLst>
              <a:ext uri="{FF2B5EF4-FFF2-40B4-BE49-F238E27FC236}">
                <a16:creationId xmlns:a16="http://schemas.microsoft.com/office/drawing/2014/main" id="{92025DBA-8780-9CA0-2826-FF6E3BD1A0C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5672328" y="6267921"/>
            <a:ext cx="6519672" cy="2"/>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1243903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1C69525-1BE4-4BA0-A23C-3BB6C162EF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1AAD32-415E-DC54-3A23-2636740426A5}"/>
              </a:ext>
            </a:extLst>
          </p:cNvPr>
          <p:cNvSpPr>
            <a:spLocks noGrp="1"/>
          </p:cNvSpPr>
          <p:nvPr>
            <p:ph type="title"/>
          </p:nvPr>
        </p:nvSpPr>
        <p:spPr>
          <a:xfrm>
            <a:off x="640079" y="1371601"/>
            <a:ext cx="10890929" cy="1097280"/>
          </a:xfrm>
        </p:spPr>
        <p:txBody>
          <a:bodyPr>
            <a:normAutofit/>
          </a:bodyPr>
          <a:lstStyle/>
          <a:p>
            <a:pPr>
              <a:lnSpc>
                <a:spcPct val="90000"/>
              </a:lnSpc>
            </a:pPr>
            <a:r>
              <a:rPr lang="en-US" sz="3400">
                <a:latin typeface="Times New Roman"/>
                <a:cs typeface="Times New Roman"/>
              </a:rPr>
              <a:t>Social, Technological, Legal and Environmental Factors </a:t>
            </a:r>
            <a:endParaRPr lang="en-US" sz="3400"/>
          </a:p>
          <a:p>
            <a:pPr>
              <a:lnSpc>
                <a:spcPct val="90000"/>
              </a:lnSpc>
            </a:pPr>
            <a:endParaRPr lang="en-US" sz="3400"/>
          </a:p>
        </p:txBody>
      </p:sp>
      <p:cxnSp>
        <p:nvCxnSpPr>
          <p:cNvPr id="11" name="Straight Connector 10">
            <a:extLst>
              <a:ext uri="{FF2B5EF4-FFF2-40B4-BE49-F238E27FC236}">
                <a16:creationId xmlns:a16="http://schemas.microsoft.com/office/drawing/2014/main" id="{B68AF875-C18B-4B48-AE4C-A63FD3CEFB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A348EB6-0DC1-E76D-086A-4CDECDF89E02}"/>
              </a:ext>
            </a:extLst>
          </p:cNvPr>
          <p:cNvGraphicFramePr>
            <a:graphicFrameLocks noGrp="1"/>
          </p:cNvGraphicFramePr>
          <p:nvPr>
            <p:ph idx="1"/>
            <p:extLst>
              <p:ext uri="{D42A27DB-BD31-4B8C-83A1-F6EECF244321}">
                <p14:modId xmlns:p14="http://schemas.microsoft.com/office/powerpoint/2010/main" val="3095827777"/>
              </p:ext>
            </p:extLst>
          </p:nvPr>
        </p:nvGraphicFramePr>
        <p:xfrm>
          <a:off x="640079" y="2559050"/>
          <a:ext cx="10890929" cy="373886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21712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3EC1D4-BA37-32AA-1A9D-41D06E7E89C2}"/>
              </a:ext>
            </a:extLst>
          </p:cNvPr>
          <p:cNvSpPr>
            <a:spLocks noGrp="1"/>
          </p:cNvSpPr>
          <p:nvPr>
            <p:ph type="title"/>
          </p:nvPr>
        </p:nvSpPr>
        <p:spPr>
          <a:xfrm>
            <a:off x="5496821" y="1371600"/>
            <a:ext cx="6034187" cy="1097280"/>
          </a:xfrm>
        </p:spPr>
        <p:txBody>
          <a:bodyPr>
            <a:normAutofit/>
          </a:bodyPr>
          <a:lstStyle/>
          <a:p>
            <a:r>
              <a:rPr lang="en-US" sz="3700" err="1">
                <a:latin typeface="Times New Roman"/>
                <a:cs typeface="Times New Roman"/>
              </a:rPr>
              <a:t>Organisational</a:t>
            </a:r>
            <a:r>
              <a:rPr lang="en-US" sz="3700">
                <a:latin typeface="Times New Roman"/>
                <a:cs typeface="Times New Roman"/>
              </a:rPr>
              <a:t> Adaptation </a:t>
            </a:r>
            <a:endParaRPr lang="en-US" sz="3700"/>
          </a:p>
          <a:p>
            <a:endParaRPr lang="en-US" sz="3700"/>
          </a:p>
        </p:txBody>
      </p:sp>
      <p:pic>
        <p:nvPicPr>
          <p:cNvPr id="5" name="Picture 4">
            <a:extLst>
              <a:ext uri="{FF2B5EF4-FFF2-40B4-BE49-F238E27FC236}">
                <a16:creationId xmlns:a16="http://schemas.microsoft.com/office/drawing/2014/main" id="{CE5B584C-53FC-551E-28FB-9A4848AF80A1}"/>
              </a:ext>
            </a:extLst>
          </p:cNvPr>
          <p:cNvPicPr>
            <a:picLocks noChangeAspect="1"/>
          </p:cNvPicPr>
          <p:nvPr/>
        </p:nvPicPr>
        <p:blipFill>
          <a:blip r:embed="rId3"/>
          <a:srcRect l="42502" r="20143" b="6250"/>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4B47442-1A6C-735A-43AC-AD278D1C3FD2}"/>
              </a:ext>
            </a:extLst>
          </p:cNvPr>
          <p:cNvSpPr>
            <a:spLocks noGrp="1"/>
          </p:cNvSpPr>
          <p:nvPr>
            <p:ph idx="1"/>
          </p:nvPr>
        </p:nvSpPr>
        <p:spPr>
          <a:xfrm>
            <a:off x="5496821" y="2633236"/>
            <a:ext cx="6034187" cy="3664687"/>
          </a:xfrm>
        </p:spPr>
        <p:txBody>
          <a:bodyPr vert="horz" lIns="91440" tIns="45720" rIns="91440" bIns="45720" rtlCol="0" anchor="t">
            <a:normAutofit/>
          </a:bodyPr>
          <a:lstStyle/>
          <a:p>
            <a:pPr algn="just"/>
            <a:r>
              <a:rPr lang="en-US">
                <a:latin typeface="Times New Roman"/>
                <a:cs typeface="Times New Roman"/>
              </a:rPr>
              <a:t>Innovation and digital transformation strengthen </a:t>
            </a:r>
            <a:r>
              <a:rPr lang="en-US" err="1">
                <a:latin typeface="Times New Roman"/>
                <a:cs typeface="Times New Roman"/>
              </a:rPr>
              <a:t>organisational</a:t>
            </a:r>
            <a:r>
              <a:rPr lang="en-US">
                <a:latin typeface="Times New Roman"/>
                <a:cs typeface="Times New Roman"/>
              </a:rPr>
              <a:t> agility and operational efficiency across British Airways.</a:t>
            </a:r>
            <a:endParaRPr lang="en-US"/>
          </a:p>
          <a:p>
            <a:pPr algn="just"/>
            <a:r>
              <a:rPr lang="en-US">
                <a:latin typeface="Times New Roman"/>
                <a:cs typeface="Times New Roman"/>
              </a:rPr>
              <a:t>Sustainability initiatives reinforce corporate responsibility and support long-term </a:t>
            </a:r>
            <a:r>
              <a:rPr lang="en-US" err="1">
                <a:latin typeface="Times New Roman"/>
                <a:cs typeface="Times New Roman"/>
              </a:rPr>
              <a:t>organisational</a:t>
            </a:r>
            <a:r>
              <a:rPr lang="en-US" dirty="0">
                <a:latin typeface="Times New Roman"/>
                <a:cs typeface="Times New Roman"/>
              </a:rPr>
              <a:t> </a:t>
            </a:r>
            <a:r>
              <a:rPr lang="en-US">
                <a:latin typeface="Times New Roman"/>
                <a:cs typeface="Times New Roman"/>
              </a:rPr>
              <a:t>resilience and competitiveness.</a:t>
            </a:r>
            <a:endParaRPr lang="en-US"/>
          </a:p>
          <a:p>
            <a:pPr algn="just"/>
            <a:r>
              <a:rPr lang="en-US">
                <a:latin typeface="Times New Roman"/>
                <a:cs typeface="Times New Roman"/>
              </a:rPr>
              <a:t>Transformational leadership enhances innovation and </a:t>
            </a:r>
            <a:r>
              <a:rPr lang="en-US" err="1">
                <a:latin typeface="Times New Roman"/>
                <a:cs typeface="Times New Roman"/>
              </a:rPr>
              <a:t>organisational</a:t>
            </a:r>
            <a:r>
              <a:rPr lang="en-US">
                <a:latin typeface="Times New Roman"/>
                <a:cs typeface="Times New Roman"/>
              </a:rPr>
              <a:t> performance (Nguyen </a:t>
            </a:r>
            <a:r>
              <a:rPr lang="en-US" i="1">
                <a:latin typeface="Times New Roman"/>
                <a:cs typeface="Times New Roman"/>
              </a:rPr>
              <a:t>et al.</a:t>
            </a:r>
            <a:r>
              <a:rPr lang="en-US">
                <a:latin typeface="Times New Roman"/>
                <a:cs typeface="Times New Roman"/>
              </a:rPr>
              <a:t>, 2023).</a:t>
            </a:r>
            <a:endParaRPr lang="en-US"/>
          </a:p>
          <a:p>
            <a:pPr marL="0" indent="0" algn="just">
              <a:buNone/>
            </a:pPr>
            <a:endParaRPr lang="en-US" dirty="0"/>
          </a:p>
        </p:txBody>
      </p:sp>
    </p:spTree>
    <p:extLst>
      <p:ext uri="{BB962C8B-B14F-4D97-AF65-F5344CB8AC3E}">
        <p14:creationId xmlns:p14="http://schemas.microsoft.com/office/powerpoint/2010/main" val="21015761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Creating Positive Organizational Culture | Inspiring Service">
            <a:extLst>
              <a:ext uri="{FF2B5EF4-FFF2-40B4-BE49-F238E27FC236}">
                <a16:creationId xmlns:a16="http://schemas.microsoft.com/office/drawing/2014/main" id="{976B7DA5-2B10-B199-E028-CEB987D142F2}"/>
              </a:ext>
            </a:extLst>
          </p:cNvPr>
          <p:cNvPicPr>
            <a:picLocks noChangeAspect="1"/>
          </p:cNvPicPr>
          <p:nvPr/>
        </p:nvPicPr>
        <p:blipFill>
          <a:blip r:embed="rId3"/>
          <a:srcRect b="3434"/>
          <a:stretch>
            <a:fillRect/>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0867E2-833B-7E6B-10A9-EF4F9617BD3C}"/>
              </a:ext>
            </a:extLst>
          </p:cNvPr>
          <p:cNvSpPr>
            <a:spLocks noGrp="1"/>
          </p:cNvSpPr>
          <p:nvPr>
            <p:ph type="title"/>
          </p:nvPr>
        </p:nvSpPr>
        <p:spPr>
          <a:xfrm>
            <a:off x="1049451" y="1352492"/>
            <a:ext cx="4665540" cy="1143000"/>
          </a:xfrm>
        </p:spPr>
        <p:txBody>
          <a:bodyPr anchor="t">
            <a:normAutofit/>
          </a:bodyPr>
          <a:lstStyle/>
          <a:p>
            <a:pPr>
              <a:lnSpc>
                <a:spcPct val="90000"/>
              </a:lnSpc>
            </a:pPr>
            <a:r>
              <a:rPr lang="en-US" sz="3400" b="1" i="0" u="none" strike="noStrike">
                <a:latin typeface="Times New Roman"/>
                <a:ea typeface="Times New Roman"/>
                <a:cs typeface="Times New Roman"/>
              </a:rPr>
              <a:t>Organisational Culture as an Enabler </a:t>
            </a:r>
            <a:endParaRPr lang="en-US" sz="3400"/>
          </a:p>
        </p:txBody>
      </p:sp>
      <p:cxnSp>
        <p:nvCxnSpPr>
          <p:cNvPr id="13" name="Straight Connector 12">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DCD1B71-CC37-3C5F-83C7-BEF1A996487C}"/>
              </a:ext>
            </a:extLst>
          </p:cNvPr>
          <p:cNvSpPr>
            <a:spLocks noGrp="1"/>
          </p:cNvSpPr>
          <p:nvPr>
            <p:ph idx="1"/>
          </p:nvPr>
        </p:nvSpPr>
        <p:spPr>
          <a:xfrm>
            <a:off x="1049454" y="2662356"/>
            <a:ext cx="4665546" cy="3057911"/>
          </a:xfrm>
        </p:spPr>
        <p:txBody>
          <a:bodyPr vert="horz" lIns="91440" tIns="45720" rIns="91440" bIns="45720" rtlCol="0" anchor="t">
            <a:normAutofit/>
          </a:bodyPr>
          <a:lstStyle/>
          <a:p>
            <a:pPr algn="just">
              <a:lnSpc>
                <a:spcPct val="110000"/>
              </a:lnSpc>
            </a:pPr>
            <a:r>
              <a:rPr lang="en-US" sz="1700">
                <a:latin typeface="Times New Roman"/>
                <a:cs typeface="Times New Roman"/>
              </a:rPr>
              <a:t>Innovation encourages continuous improvement and sustainable </a:t>
            </a:r>
            <a:r>
              <a:rPr lang="en-US" sz="1700" err="1">
                <a:latin typeface="Times New Roman"/>
                <a:cs typeface="Times New Roman"/>
              </a:rPr>
              <a:t>organisational</a:t>
            </a:r>
            <a:r>
              <a:rPr lang="en-US" sz="1700">
                <a:latin typeface="Times New Roman"/>
                <a:cs typeface="Times New Roman"/>
              </a:rPr>
              <a:t> performance across operations.</a:t>
            </a:r>
            <a:endParaRPr lang="en-US" sz="1700"/>
          </a:p>
          <a:p>
            <a:pPr algn="just">
              <a:lnSpc>
                <a:spcPct val="110000"/>
              </a:lnSpc>
            </a:pPr>
            <a:r>
              <a:rPr lang="en-US" sz="1700">
                <a:latin typeface="Times New Roman"/>
                <a:cs typeface="Times New Roman"/>
              </a:rPr>
              <a:t>Employee commitment strengthens collaboration, motivation and long-term </a:t>
            </a:r>
            <a:r>
              <a:rPr lang="en-US" sz="1700" err="1">
                <a:latin typeface="Times New Roman"/>
                <a:cs typeface="Times New Roman"/>
              </a:rPr>
              <a:t>organisational</a:t>
            </a:r>
            <a:r>
              <a:rPr lang="en-US" sz="1700">
                <a:latin typeface="Times New Roman"/>
                <a:cs typeface="Times New Roman"/>
              </a:rPr>
              <a:t> effectiveness consistently.</a:t>
            </a:r>
            <a:endParaRPr lang="en-US" sz="1700"/>
          </a:p>
          <a:p>
            <a:pPr algn="just">
              <a:lnSpc>
                <a:spcPct val="110000"/>
              </a:lnSpc>
            </a:pPr>
            <a:r>
              <a:rPr lang="en-US" sz="1700">
                <a:latin typeface="Times New Roman"/>
                <a:cs typeface="Times New Roman"/>
              </a:rPr>
              <a:t>Employee engagement improves </a:t>
            </a:r>
            <a:r>
              <a:rPr lang="en-US" sz="1700" err="1">
                <a:latin typeface="Times New Roman"/>
                <a:cs typeface="Times New Roman"/>
              </a:rPr>
              <a:t>organisational</a:t>
            </a:r>
            <a:r>
              <a:rPr lang="en-US" sz="1700" dirty="0">
                <a:latin typeface="Times New Roman"/>
                <a:cs typeface="Times New Roman"/>
              </a:rPr>
              <a:t> </a:t>
            </a:r>
            <a:r>
              <a:rPr lang="en-US" sz="1700">
                <a:latin typeface="Times New Roman"/>
                <a:cs typeface="Times New Roman"/>
              </a:rPr>
              <a:t>success (</a:t>
            </a:r>
            <a:r>
              <a:rPr lang="en-US" sz="1700" err="1">
                <a:latin typeface="Times New Roman"/>
                <a:cs typeface="Times New Roman"/>
              </a:rPr>
              <a:t>Umemezia</a:t>
            </a:r>
            <a:r>
              <a:rPr lang="en-US" sz="1700">
                <a:latin typeface="Times New Roman"/>
                <a:cs typeface="Times New Roman"/>
              </a:rPr>
              <a:t> and Osifo, 2021).</a:t>
            </a:r>
            <a:endParaRPr lang="en-US" sz="1700"/>
          </a:p>
          <a:p>
            <a:pPr algn="just">
              <a:lnSpc>
                <a:spcPct val="110000"/>
              </a:lnSpc>
            </a:pPr>
            <a:endParaRPr lang="en-US" sz="1700"/>
          </a:p>
        </p:txBody>
      </p:sp>
    </p:spTree>
    <p:extLst>
      <p:ext uri="{BB962C8B-B14F-4D97-AF65-F5344CB8AC3E}">
        <p14:creationId xmlns:p14="http://schemas.microsoft.com/office/powerpoint/2010/main" val="34970992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80D20E-BBD1-C924-9B35-0E5A43B6FE7C}"/>
              </a:ext>
            </a:extLst>
          </p:cNvPr>
          <p:cNvSpPr>
            <a:spLocks noGrp="1"/>
          </p:cNvSpPr>
          <p:nvPr>
            <p:ph type="title"/>
          </p:nvPr>
        </p:nvSpPr>
        <p:spPr>
          <a:xfrm>
            <a:off x="7269904" y="914400"/>
            <a:ext cx="4261104" cy="1097280"/>
          </a:xfrm>
        </p:spPr>
        <p:txBody>
          <a:bodyPr anchor="t">
            <a:normAutofit/>
          </a:bodyPr>
          <a:lstStyle/>
          <a:p>
            <a:pPr>
              <a:lnSpc>
                <a:spcPct val="90000"/>
              </a:lnSpc>
            </a:pPr>
            <a:r>
              <a:rPr lang="en-US" sz="3600">
                <a:latin typeface="Times New Roman"/>
                <a:cs typeface="Times New Roman"/>
              </a:rPr>
              <a:t>Organisational Culture as a Barrier</a:t>
            </a:r>
            <a:endParaRPr lang="en-US" sz="3600"/>
          </a:p>
        </p:txBody>
      </p:sp>
      <p:pic>
        <p:nvPicPr>
          <p:cNvPr id="4" name="Picture 3" descr="5 Ways to Build a Strong Organizational Culture">
            <a:extLst>
              <a:ext uri="{FF2B5EF4-FFF2-40B4-BE49-F238E27FC236}">
                <a16:creationId xmlns:a16="http://schemas.microsoft.com/office/drawing/2014/main" id="{86D8F11F-3381-CD35-36B0-1E2390C2BB53}"/>
              </a:ext>
            </a:extLst>
          </p:cNvPr>
          <p:cNvPicPr>
            <a:picLocks noChangeAspect="1"/>
          </p:cNvPicPr>
          <p:nvPr/>
        </p:nvPicPr>
        <p:blipFill>
          <a:blip r:embed="rId3"/>
          <a:srcRect l="13861" r="15569" b="1"/>
          <a:stretch>
            <a:fillRect/>
          </a:stretch>
        </p:blipFill>
        <p:spPr>
          <a:xfrm>
            <a:off x="-1" y="914399"/>
            <a:ext cx="6657255" cy="5353523"/>
          </a:xfrm>
          <a:prstGeom prst="rect">
            <a:avLst/>
          </a:prstGeom>
        </p:spPr>
      </p:pic>
      <p:cxnSp>
        <p:nvCxnSpPr>
          <p:cNvPr id="14" name="Straight Connector 13">
            <a:extLst>
              <a:ext uri="{FF2B5EF4-FFF2-40B4-BE49-F238E27FC236}">
                <a16:creationId xmlns:a16="http://schemas.microsoft.com/office/drawing/2014/main" id="{08052531-D50B-3899-B150-D05525F4F2B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0" y="6267922"/>
            <a:ext cx="6656832" cy="1"/>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4CC1EDB6-031E-C090-14DA-806F04DEE25B}"/>
              </a:ext>
            </a:extLst>
          </p:cNvPr>
          <p:cNvSpPr>
            <a:spLocks noGrp="1"/>
          </p:cNvSpPr>
          <p:nvPr>
            <p:ph idx="1"/>
          </p:nvPr>
        </p:nvSpPr>
        <p:spPr>
          <a:xfrm>
            <a:off x="7269905" y="2176036"/>
            <a:ext cx="4261104" cy="4121887"/>
          </a:xfrm>
        </p:spPr>
        <p:txBody>
          <a:bodyPr vert="horz" lIns="91440" tIns="45720" rIns="91440" bIns="45720" rtlCol="0" anchor="t">
            <a:normAutofit/>
          </a:bodyPr>
          <a:lstStyle/>
          <a:p>
            <a:pPr algn="just">
              <a:lnSpc>
                <a:spcPct val="110000"/>
              </a:lnSpc>
            </a:pPr>
            <a:r>
              <a:rPr lang="en-US">
                <a:latin typeface="Times New Roman"/>
                <a:cs typeface="Times New Roman"/>
              </a:rPr>
              <a:t>Resistance to change limits </a:t>
            </a:r>
            <a:r>
              <a:rPr lang="en-US" err="1">
                <a:latin typeface="Times New Roman"/>
                <a:cs typeface="Times New Roman"/>
              </a:rPr>
              <a:t>organisational</a:t>
            </a:r>
            <a:r>
              <a:rPr lang="en-US">
                <a:latin typeface="Times New Roman"/>
                <a:cs typeface="Times New Roman"/>
              </a:rPr>
              <a:t> flexibility and innovation during transformation initiatives.</a:t>
            </a:r>
            <a:endParaRPr lang="en-US"/>
          </a:p>
          <a:p>
            <a:pPr algn="just">
              <a:lnSpc>
                <a:spcPct val="110000"/>
              </a:lnSpc>
            </a:pPr>
            <a:r>
              <a:rPr lang="en-US">
                <a:latin typeface="Times New Roman"/>
                <a:cs typeface="Times New Roman"/>
              </a:rPr>
              <a:t>Complex </a:t>
            </a:r>
            <a:r>
              <a:rPr lang="en-US" err="1">
                <a:latin typeface="Times New Roman"/>
                <a:cs typeface="Times New Roman"/>
              </a:rPr>
              <a:t>organisational</a:t>
            </a:r>
            <a:r>
              <a:rPr lang="en-US">
                <a:latin typeface="Times New Roman"/>
                <a:cs typeface="Times New Roman"/>
              </a:rPr>
              <a:t> structures may delay communication and operational responsiveness significantly.</a:t>
            </a:r>
            <a:endParaRPr lang="en-US"/>
          </a:p>
          <a:p>
            <a:pPr algn="just">
              <a:lnSpc>
                <a:spcPct val="110000"/>
              </a:lnSpc>
            </a:pPr>
            <a:r>
              <a:rPr lang="en-US">
                <a:latin typeface="Times New Roman"/>
                <a:cs typeface="Times New Roman"/>
              </a:rPr>
              <a:t>Leadership reduces employee resistance (Aitken and Von Treuer, 2021).</a:t>
            </a:r>
            <a:endParaRPr lang="en-US"/>
          </a:p>
          <a:p>
            <a:pPr algn="just">
              <a:lnSpc>
                <a:spcPct val="110000"/>
              </a:lnSpc>
            </a:pPr>
            <a:endParaRPr lang="en-US"/>
          </a:p>
        </p:txBody>
      </p:sp>
    </p:spTree>
    <p:extLst>
      <p:ext uri="{BB962C8B-B14F-4D97-AF65-F5344CB8AC3E}">
        <p14:creationId xmlns:p14="http://schemas.microsoft.com/office/powerpoint/2010/main" val="34543406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06BD704-01C2-4341-B99A-116CC7EC56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The three Ps of improving organisational performance even during a pandemic  | Employee Engagement &amp; Recognition Platform | bountiXP">
            <a:extLst>
              <a:ext uri="{FF2B5EF4-FFF2-40B4-BE49-F238E27FC236}">
                <a16:creationId xmlns:a16="http://schemas.microsoft.com/office/drawing/2014/main" id="{9F920E59-6A08-FEEE-BA48-3F0FA7C816EC}"/>
              </a:ext>
            </a:extLst>
          </p:cNvPr>
          <p:cNvPicPr>
            <a:picLocks noChangeAspect="1"/>
          </p:cNvPicPr>
          <p:nvPr/>
        </p:nvPicPr>
        <p:blipFill>
          <a:blip r:embed="rId3"/>
          <a:srcRect b="5858"/>
          <a:stretch>
            <a:fillRect/>
          </a:stretch>
        </p:blipFill>
        <p:spPr>
          <a:xfrm>
            <a:off x="20" y="10"/>
            <a:ext cx="12191980" cy="6857990"/>
          </a:xfrm>
          <a:prstGeom prst="rect">
            <a:avLst/>
          </a:prstGeom>
        </p:spPr>
      </p:pic>
      <p:sp useBgFill="1">
        <p:nvSpPr>
          <p:cNvPr id="11" name="Rectangle 10">
            <a:extLst>
              <a:ext uri="{FF2B5EF4-FFF2-40B4-BE49-F238E27FC236}">
                <a16:creationId xmlns:a16="http://schemas.microsoft.com/office/drawing/2014/main" id="{0225C01B-A296-4FAA-AA46-794F27DF69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4894" y="979075"/>
            <a:ext cx="5777024" cy="507492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FCB0D4-4F42-4EC2-3B14-D68D3BFAFA99}"/>
              </a:ext>
            </a:extLst>
          </p:cNvPr>
          <p:cNvSpPr>
            <a:spLocks noGrp="1"/>
          </p:cNvSpPr>
          <p:nvPr>
            <p:ph type="title"/>
          </p:nvPr>
        </p:nvSpPr>
        <p:spPr>
          <a:xfrm>
            <a:off x="1049451" y="1352492"/>
            <a:ext cx="4665540" cy="1143000"/>
          </a:xfrm>
        </p:spPr>
        <p:txBody>
          <a:bodyPr anchor="t">
            <a:normAutofit/>
          </a:bodyPr>
          <a:lstStyle/>
          <a:p>
            <a:pPr>
              <a:lnSpc>
                <a:spcPct val="90000"/>
              </a:lnSpc>
            </a:pPr>
            <a:r>
              <a:rPr lang="en-US" sz="3100">
                <a:latin typeface="Times New Roman"/>
                <a:cs typeface="Times New Roman"/>
              </a:rPr>
              <a:t>Impact on </a:t>
            </a:r>
            <a:r>
              <a:rPr lang="en-US" sz="3100" err="1">
                <a:latin typeface="Times New Roman"/>
                <a:cs typeface="Times New Roman"/>
              </a:rPr>
              <a:t>Organisational</a:t>
            </a:r>
            <a:r>
              <a:rPr lang="en-US" sz="3100">
                <a:latin typeface="Times New Roman"/>
                <a:cs typeface="Times New Roman"/>
              </a:rPr>
              <a:t> Performance </a:t>
            </a:r>
            <a:endParaRPr lang="en-US" sz="3100"/>
          </a:p>
        </p:txBody>
      </p:sp>
      <p:cxnSp>
        <p:nvCxnSpPr>
          <p:cNvPr id="13" name="Straight Connector 12">
            <a:extLst>
              <a:ext uri="{FF2B5EF4-FFF2-40B4-BE49-F238E27FC236}">
                <a16:creationId xmlns:a16="http://schemas.microsoft.com/office/drawing/2014/main" id="{62713E66-598D-4B8A-9D2A-67C7AF46EF1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485673" y="979075"/>
            <a:ext cx="0" cy="507492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1007FE2-40C0-9714-8A21-F95B4C96AB60}"/>
              </a:ext>
            </a:extLst>
          </p:cNvPr>
          <p:cNvSpPr>
            <a:spLocks noGrp="1"/>
          </p:cNvSpPr>
          <p:nvPr>
            <p:ph idx="1"/>
          </p:nvPr>
        </p:nvSpPr>
        <p:spPr>
          <a:xfrm>
            <a:off x="1049454" y="2662356"/>
            <a:ext cx="4665546" cy="3057911"/>
          </a:xfrm>
        </p:spPr>
        <p:txBody>
          <a:bodyPr vert="horz" lIns="91440" tIns="45720" rIns="91440" bIns="45720" rtlCol="0" anchor="t">
            <a:normAutofit/>
          </a:bodyPr>
          <a:lstStyle/>
          <a:p>
            <a:pPr algn="just">
              <a:lnSpc>
                <a:spcPct val="110000"/>
              </a:lnSpc>
            </a:pPr>
            <a:r>
              <a:rPr lang="en-US" sz="1700">
                <a:latin typeface="Times New Roman"/>
                <a:cs typeface="Times New Roman"/>
              </a:rPr>
              <a:t>Strong </a:t>
            </a:r>
            <a:r>
              <a:rPr lang="en-US" sz="1700" err="1">
                <a:latin typeface="Times New Roman"/>
                <a:cs typeface="Times New Roman"/>
              </a:rPr>
              <a:t>organisational</a:t>
            </a:r>
            <a:r>
              <a:rPr lang="en-US" sz="1700">
                <a:latin typeface="Times New Roman"/>
                <a:cs typeface="Times New Roman"/>
              </a:rPr>
              <a:t> culture improves financial performance through greater operational efficiency.</a:t>
            </a:r>
            <a:endParaRPr lang="en-US" sz="1700"/>
          </a:p>
          <a:p>
            <a:pPr algn="just">
              <a:lnSpc>
                <a:spcPct val="110000"/>
              </a:lnSpc>
            </a:pPr>
            <a:r>
              <a:rPr lang="en-US" sz="1700">
                <a:latin typeface="Times New Roman"/>
                <a:cs typeface="Times New Roman"/>
              </a:rPr>
              <a:t>Positive employee </a:t>
            </a:r>
            <a:r>
              <a:rPr lang="en-US" sz="1700" err="1">
                <a:latin typeface="Times New Roman"/>
                <a:cs typeface="Times New Roman"/>
              </a:rPr>
              <a:t>behaviour</a:t>
            </a:r>
            <a:r>
              <a:rPr lang="en-US" sz="1700">
                <a:latin typeface="Times New Roman"/>
                <a:cs typeface="Times New Roman"/>
              </a:rPr>
              <a:t> enhances service quality and customer satisfaction consistently.</a:t>
            </a:r>
            <a:endParaRPr lang="en-US" sz="1700"/>
          </a:p>
          <a:p>
            <a:pPr algn="just">
              <a:lnSpc>
                <a:spcPct val="110000"/>
              </a:lnSpc>
            </a:pPr>
            <a:r>
              <a:rPr lang="en-US" sz="1700">
                <a:latin typeface="Times New Roman"/>
                <a:cs typeface="Times New Roman"/>
              </a:rPr>
              <a:t>Transformational leadership improves </a:t>
            </a:r>
            <a:r>
              <a:rPr lang="en-US" sz="1700" err="1">
                <a:latin typeface="Times New Roman"/>
                <a:cs typeface="Times New Roman"/>
              </a:rPr>
              <a:t>organisational</a:t>
            </a:r>
            <a:r>
              <a:rPr lang="en-US" sz="1700">
                <a:latin typeface="Times New Roman"/>
                <a:cs typeface="Times New Roman"/>
              </a:rPr>
              <a:t> performance (Nguyen et al., 2023).</a:t>
            </a:r>
            <a:endParaRPr lang="en-US" sz="1700"/>
          </a:p>
          <a:p>
            <a:pPr algn="just">
              <a:lnSpc>
                <a:spcPct val="110000"/>
              </a:lnSpc>
            </a:pPr>
            <a:endParaRPr lang="en-US" sz="1700"/>
          </a:p>
        </p:txBody>
      </p:sp>
    </p:spTree>
    <p:extLst>
      <p:ext uri="{BB962C8B-B14F-4D97-AF65-F5344CB8AC3E}">
        <p14:creationId xmlns:p14="http://schemas.microsoft.com/office/powerpoint/2010/main" val="29631501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D999DE-24C0-C9C4-FD8E-3687A5BDC993}"/>
              </a:ext>
            </a:extLst>
          </p:cNvPr>
          <p:cNvSpPr>
            <a:spLocks noGrp="1"/>
          </p:cNvSpPr>
          <p:nvPr>
            <p:ph type="title"/>
          </p:nvPr>
        </p:nvSpPr>
        <p:spPr>
          <a:xfrm>
            <a:off x="640080" y="1371600"/>
            <a:ext cx="5852160" cy="1097280"/>
          </a:xfrm>
        </p:spPr>
        <p:txBody>
          <a:bodyPr anchor="t">
            <a:normAutofit/>
          </a:bodyPr>
          <a:lstStyle/>
          <a:p>
            <a:r>
              <a:rPr lang="en-US">
                <a:latin typeface="Times New Roman"/>
                <a:cs typeface="Times New Roman"/>
              </a:rPr>
              <a:t>Recommendations </a:t>
            </a:r>
            <a:endParaRPr lang="en-US"/>
          </a:p>
          <a:p>
            <a:endParaRPr lang="en-US" dirty="0"/>
          </a:p>
        </p:txBody>
      </p:sp>
      <p:cxnSp>
        <p:nvCxnSpPr>
          <p:cNvPr id="11" name="Straight Connector 10">
            <a:extLst>
              <a:ext uri="{FF2B5EF4-FFF2-40B4-BE49-F238E27FC236}">
                <a16:creationId xmlns:a16="http://schemas.microsoft.com/office/drawing/2014/main" id="{753FE100-D0AB-4AE2-824B-60CFA31EC6A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6281" y="1031001"/>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94A75DFB-BC89-32F5-B2B0-036EF7D91968}"/>
              </a:ext>
            </a:extLst>
          </p:cNvPr>
          <p:cNvSpPr>
            <a:spLocks noGrp="1"/>
          </p:cNvSpPr>
          <p:nvPr>
            <p:ph idx="1"/>
          </p:nvPr>
        </p:nvSpPr>
        <p:spPr>
          <a:xfrm>
            <a:off x="640080" y="2633236"/>
            <a:ext cx="5852160" cy="3664685"/>
          </a:xfrm>
        </p:spPr>
        <p:txBody>
          <a:bodyPr vert="horz" lIns="91440" tIns="45720" rIns="91440" bIns="45720" rtlCol="0" anchor="t">
            <a:normAutofit/>
          </a:bodyPr>
          <a:lstStyle/>
          <a:p>
            <a:pPr algn="just"/>
            <a:r>
              <a:rPr lang="en-US">
                <a:latin typeface="Times New Roman"/>
                <a:cs typeface="Times New Roman"/>
              </a:rPr>
              <a:t>Develop transformational leadership to strengthen communication and </a:t>
            </a:r>
            <a:r>
              <a:rPr lang="en-US" err="1">
                <a:latin typeface="Times New Roman"/>
                <a:cs typeface="Times New Roman"/>
              </a:rPr>
              <a:t>organisational</a:t>
            </a:r>
            <a:r>
              <a:rPr lang="en-US">
                <a:latin typeface="Times New Roman"/>
                <a:cs typeface="Times New Roman"/>
              </a:rPr>
              <a:t> adaptability continuously.</a:t>
            </a:r>
            <a:endParaRPr lang="en-US"/>
          </a:p>
          <a:p>
            <a:pPr algn="just"/>
            <a:r>
              <a:rPr lang="en-US">
                <a:latin typeface="Times New Roman"/>
                <a:cs typeface="Times New Roman"/>
              </a:rPr>
              <a:t>Empower employees through participation, collaboration and continuous professional development initiatives.</a:t>
            </a:r>
            <a:endParaRPr lang="en-US"/>
          </a:p>
          <a:p>
            <a:pPr algn="just"/>
            <a:r>
              <a:rPr lang="en-US">
                <a:latin typeface="Times New Roman"/>
                <a:cs typeface="Times New Roman"/>
              </a:rPr>
              <a:t>Digital culture supports </a:t>
            </a:r>
            <a:r>
              <a:rPr lang="en-US" err="1">
                <a:latin typeface="Times New Roman"/>
                <a:cs typeface="Times New Roman"/>
              </a:rPr>
              <a:t>organisational</a:t>
            </a:r>
            <a:r>
              <a:rPr lang="en-US" dirty="0">
                <a:latin typeface="Times New Roman"/>
                <a:cs typeface="Times New Roman"/>
              </a:rPr>
              <a:t> </a:t>
            </a:r>
            <a:r>
              <a:rPr lang="en-US">
                <a:latin typeface="Times New Roman"/>
                <a:cs typeface="Times New Roman"/>
              </a:rPr>
              <a:t>competitiveness (Aitken and Von Treuer, 2021).</a:t>
            </a:r>
            <a:endParaRPr lang="en-US"/>
          </a:p>
          <a:p>
            <a:pPr algn="just"/>
            <a:endParaRPr lang="en-US" dirty="0"/>
          </a:p>
        </p:txBody>
      </p:sp>
      <p:pic>
        <p:nvPicPr>
          <p:cNvPr id="5" name="Picture 4" descr="Top shot of a representation of networks with stick figures.">
            <a:extLst>
              <a:ext uri="{FF2B5EF4-FFF2-40B4-BE49-F238E27FC236}">
                <a16:creationId xmlns:a16="http://schemas.microsoft.com/office/drawing/2014/main" id="{245456F6-A874-76CD-34E4-2A12DDD98BC7}"/>
              </a:ext>
            </a:extLst>
          </p:cNvPr>
          <p:cNvPicPr>
            <a:picLocks noChangeAspect="1"/>
          </p:cNvPicPr>
          <p:nvPr/>
        </p:nvPicPr>
        <p:blipFill>
          <a:blip r:embed="rId3"/>
          <a:srcRect l="34478" r="18495" b="9"/>
          <a:stretch>
            <a:fillRect/>
          </a:stretch>
        </p:blipFill>
        <p:spPr>
          <a:xfrm>
            <a:off x="7345680" y="10"/>
            <a:ext cx="4846320" cy="6857990"/>
          </a:xfrm>
          <a:prstGeom prst="rect">
            <a:avLst/>
          </a:prstGeom>
        </p:spPr>
      </p:pic>
    </p:spTree>
    <p:extLst>
      <p:ext uri="{BB962C8B-B14F-4D97-AF65-F5344CB8AC3E}">
        <p14:creationId xmlns:p14="http://schemas.microsoft.com/office/powerpoint/2010/main" val="41321617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44CAA32-F237-419C-A2DD-43C28D920D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7B3BE20-BB84-63C9-ADE6-BCC76B1DB1B0}"/>
              </a:ext>
            </a:extLst>
          </p:cNvPr>
          <p:cNvSpPr>
            <a:spLocks noGrp="1"/>
          </p:cNvSpPr>
          <p:nvPr>
            <p:ph type="title"/>
          </p:nvPr>
        </p:nvSpPr>
        <p:spPr>
          <a:xfrm>
            <a:off x="5496821" y="1371600"/>
            <a:ext cx="6034187" cy="1097280"/>
          </a:xfrm>
        </p:spPr>
        <p:txBody>
          <a:bodyPr>
            <a:normAutofit/>
          </a:bodyPr>
          <a:lstStyle/>
          <a:p>
            <a:r>
              <a:rPr lang="en-US">
                <a:latin typeface="Times New Roman"/>
                <a:cs typeface="Times New Roman"/>
              </a:rPr>
              <a:t>Conclusion </a:t>
            </a:r>
            <a:endParaRPr lang="en-US"/>
          </a:p>
        </p:txBody>
      </p:sp>
      <p:pic>
        <p:nvPicPr>
          <p:cNvPr id="4" name="Picture 3" descr="Review: British Airways A320 Economy Class (LHR-NCE) - The Alviator">
            <a:extLst>
              <a:ext uri="{FF2B5EF4-FFF2-40B4-BE49-F238E27FC236}">
                <a16:creationId xmlns:a16="http://schemas.microsoft.com/office/drawing/2014/main" id="{DFBB1798-A650-2339-BD90-78A1EC450A39}"/>
              </a:ext>
            </a:extLst>
          </p:cNvPr>
          <p:cNvPicPr>
            <a:picLocks noChangeAspect="1"/>
          </p:cNvPicPr>
          <p:nvPr/>
        </p:nvPicPr>
        <p:blipFill>
          <a:blip r:embed="rId3"/>
          <a:srcRect l="22471" r="24403"/>
          <a:stretch>
            <a:fillRect/>
          </a:stretch>
        </p:blipFill>
        <p:spPr>
          <a:xfrm>
            <a:off x="20" y="10"/>
            <a:ext cx="4857871" cy="6857990"/>
          </a:xfrm>
          <a:prstGeom prst="rect">
            <a:avLst/>
          </a:prstGeom>
        </p:spPr>
      </p:pic>
      <p:cxnSp>
        <p:nvCxnSpPr>
          <p:cNvPr id="11" name="Straight Connector 10">
            <a:extLst>
              <a:ext uri="{FF2B5EF4-FFF2-40B4-BE49-F238E27FC236}">
                <a16:creationId xmlns:a16="http://schemas.microsoft.com/office/drawing/2014/main" id="{691422F5-4221-4812-AFD9-5479C6D60AD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580905" y="1031005"/>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C6B3FAE-2EAE-6704-95AD-5193A0465975}"/>
              </a:ext>
            </a:extLst>
          </p:cNvPr>
          <p:cNvSpPr>
            <a:spLocks noGrp="1"/>
          </p:cNvSpPr>
          <p:nvPr>
            <p:ph idx="1"/>
          </p:nvPr>
        </p:nvSpPr>
        <p:spPr>
          <a:xfrm>
            <a:off x="5496821" y="2633236"/>
            <a:ext cx="6034187" cy="3664687"/>
          </a:xfrm>
        </p:spPr>
        <p:txBody>
          <a:bodyPr vert="horz" lIns="91440" tIns="45720" rIns="91440" bIns="45720" rtlCol="0" anchor="t">
            <a:normAutofit/>
          </a:bodyPr>
          <a:lstStyle/>
          <a:p>
            <a:pPr algn="just"/>
            <a:r>
              <a:rPr lang="en-US" err="1">
                <a:latin typeface="Times New Roman"/>
                <a:cs typeface="Times New Roman"/>
              </a:rPr>
              <a:t>Organisational</a:t>
            </a:r>
            <a:r>
              <a:rPr lang="en-US">
                <a:latin typeface="Times New Roman"/>
                <a:cs typeface="Times New Roman"/>
              </a:rPr>
              <a:t> culture significantly influences British Airways' long-term </a:t>
            </a:r>
            <a:r>
              <a:rPr lang="en-US" err="1">
                <a:latin typeface="Times New Roman"/>
                <a:cs typeface="Times New Roman"/>
              </a:rPr>
              <a:t>organisational</a:t>
            </a:r>
            <a:r>
              <a:rPr lang="en-US">
                <a:latin typeface="Times New Roman"/>
                <a:cs typeface="Times New Roman"/>
              </a:rPr>
              <a:t> effectiveness and resilience.</a:t>
            </a:r>
            <a:endParaRPr lang="en-US"/>
          </a:p>
          <a:p>
            <a:pPr algn="just"/>
            <a:r>
              <a:rPr lang="en-US">
                <a:latin typeface="Times New Roman"/>
                <a:cs typeface="Times New Roman"/>
              </a:rPr>
              <a:t>Continuous adaptation strengthens </a:t>
            </a:r>
            <a:r>
              <a:rPr lang="en-US" err="1">
                <a:latin typeface="Times New Roman"/>
                <a:cs typeface="Times New Roman"/>
              </a:rPr>
              <a:t>organisational</a:t>
            </a:r>
            <a:r>
              <a:rPr lang="en-US" dirty="0">
                <a:latin typeface="Times New Roman"/>
                <a:cs typeface="Times New Roman"/>
              </a:rPr>
              <a:t> </a:t>
            </a:r>
            <a:r>
              <a:rPr lang="en-US">
                <a:latin typeface="Times New Roman"/>
                <a:cs typeface="Times New Roman"/>
              </a:rPr>
              <a:t>performance within the competitive aviation industry globally.</a:t>
            </a:r>
            <a:endParaRPr lang="en-US"/>
          </a:p>
          <a:p>
            <a:pPr algn="just"/>
            <a:r>
              <a:rPr lang="en-US">
                <a:latin typeface="Times New Roman"/>
                <a:cs typeface="Times New Roman"/>
              </a:rPr>
              <a:t>Leadership and innovation remain essential for future </a:t>
            </a:r>
            <a:r>
              <a:rPr lang="en-US" err="1">
                <a:latin typeface="Times New Roman"/>
                <a:cs typeface="Times New Roman"/>
              </a:rPr>
              <a:t>organisational</a:t>
            </a:r>
            <a:r>
              <a:rPr lang="en-US">
                <a:latin typeface="Times New Roman"/>
                <a:cs typeface="Times New Roman"/>
              </a:rPr>
              <a:t> success.</a:t>
            </a:r>
            <a:endParaRPr lang="en-US"/>
          </a:p>
          <a:p>
            <a:pPr algn="just"/>
            <a:endParaRPr lang="en-US" dirty="0"/>
          </a:p>
        </p:txBody>
      </p:sp>
    </p:spTree>
    <p:extLst>
      <p:ext uri="{BB962C8B-B14F-4D97-AF65-F5344CB8AC3E}">
        <p14:creationId xmlns:p14="http://schemas.microsoft.com/office/powerpoint/2010/main" val="366392174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DA151C-5770-45E4-AAFF-59E7F4038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527198-6B81-B8FD-6149-F70EC22D4E43}"/>
              </a:ext>
            </a:extLst>
          </p:cNvPr>
          <p:cNvSpPr>
            <a:spLocks noGrp="1"/>
          </p:cNvSpPr>
          <p:nvPr>
            <p:ph type="title"/>
          </p:nvPr>
        </p:nvSpPr>
        <p:spPr>
          <a:xfrm>
            <a:off x="640080" y="570750"/>
            <a:ext cx="10890929" cy="1387934"/>
          </a:xfrm>
        </p:spPr>
        <p:txBody>
          <a:bodyPr anchor="b">
            <a:normAutofit/>
          </a:bodyPr>
          <a:lstStyle/>
          <a:p>
            <a:r>
              <a:rPr lang="en-US">
                <a:latin typeface="Times New Roman"/>
                <a:cs typeface="Times New Roman"/>
              </a:rPr>
              <a:t>References</a:t>
            </a:r>
            <a:endParaRPr lang="en-US"/>
          </a:p>
        </p:txBody>
      </p:sp>
      <p:sp>
        <p:nvSpPr>
          <p:cNvPr id="3" name="Content Placeholder 2">
            <a:extLst>
              <a:ext uri="{FF2B5EF4-FFF2-40B4-BE49-F238E27FC236}">
                <a16:creationId xmlns:a16="http://schemas.microsoft.com/office/drawing/2014/main" id="{BA95C36B-003D-1B3E-60D8-5A98FB85045A}"/>
              </a:ext>
            </a:extLst>
          </p:cNvPr>
          <p:cNvSpPr>
            <a:spLocks noGrp="1"/>
          </p:cNvSpPr>
          <p:nvPr>
            <p:ph idx="1"/>
          </p:nvPr>
        </p:nvSpPr>
        <p:spPr>
          <a:xfrm>
            <a:off x="640080" y="2761673"/>
            <a:ext cx="10890929" cy="3536241"/>
          </a:xfrm>
        </p:spPr>
        <p:txBody>
          <a:bodyPr vert="horz" lIns="91440" tIns="45720" rIns="91440" bIns="45720" rtlCol="0">
            <a:normAutofit/>
          </a:bodyPr>
          <a:lstStyle/>
          <a:p>
            <a:pPr>
              <a:lnSpc>
                <a:spcPct val="110000"/>
              </a:lnSpc>
            </a:pPr>
            <a:r>
              <a:rPr lang="en-US" sz="1400">
                <a:latin typeface="Times New Roman"/>
                <a:cs typeface="Times New Roman"/>
              </a:rPr>
              <a:t>Aitken, K. and Von Treuer, K. (2021). Leadership </a:t>
            </a:r>
            <a:r>
              <a:rPr lang="en-US" sz="1400" err="1">
                <a:latin typeface="Times New Roman"/>
                <a:cs typeface="Times New Roman"/>
              </a:rPr>
              <a:t>behaviours</a:t>
            </a:r>
            <a:r>
              <a:rPr lang="en-US" sz="1400">
                <a:latin typeface="Times New Roman"/>
                <a:cs typeface="Times New Roman"/>
              </a:rPr>
              <a:t> that foster </a:t>
            </a:r>
            <a:r>
              <a:rPr lang="en-US" sz="1400" err="1">
                <a:latin typeface="Times New Roman"/>
                <a:cs typeface="Times New Roman"/>
              </a:rPr>
              <a:t>organisational</a:t>
            </a:r>
            <a:r>
              <a:rPr lang="en-US" sz="1400">
                <a:latin typeface="Times New Roman"/>
                <a:cs typeface="Times New Roman"/>
              </a:rPr>
              <a:t> identification during change. </a:t>
            </a:r>
            <a:r>
              <a:rPr lang="en-US" sz="1400" i="1">
                <a:latin typeface="Times New Roman"/>
                <a:cs typeface="Times New Roman"/>
              </a:rPr>
              <a:t>Journal of Organizational Change Management</a:t>
            </a:r>
            <a:r>
              <a:rPr lang="en-US" sz="1400">
                <a:latin typeface="Times New Roman"/>
                <a:cs typeface="Times New Roman"/>
              </a:rPr>
              <a:t>, 34(2), pp.311–326.</a:t>
            </a:r>
            <a:endParaRPr lang="en-US" sz="1400"/>
          </a:p>
          <a:p>
            <a:pPr>
              <a:lnSpc>
                <a:spcPct val="110000"/>
              </a:lnSpc>
            </a:pPr>
            <a:r>
              <a:rPr lang="en-US" sz="1400" err="1">
                <a:latin typeface="Times New Roman"/>
                <a:cs typeface="Times New Roman"/>
              </a:rPr>
              <a:t>Alankarage</a:t>
            </a:r>
            <a:r>
              <a:rPr lang="en-US" sz="1400">
                <a:latin typeface="Times New Roman"/>
                <a:cs typeface="Times New Roman"/>
              </a:rPr>
              <a:t>, S., Chileshe, N., Samaraweera, A., </a:t>
            </a:r>
            <a:r>
              <a:rPr lang="en-US" sz="1400" err="1">
                <a:latin typeface="Times New Roman"/>
                <a:cs typeface="Times New Roman"/>
              </a:rPr>
              <a:t>Rameezdeen</a:t>
            </a:r>
            <a:r>
              <a:rPr lang="en-US" sz="1400">
                <a:latin typeface="Times New Roman"/>
                <a:cs typeface="Times New Roman"/>
              </a:rPr>
              <a:t>, R. and Edwards, D.J. (2024). Diagnosing organizational BIM culture: A qualitative case study using Schein’s model. </a:t>
            </a:r>
            <a:r>
              <a:rPr lang="en-US" sz="1400" i="1">
                <a:latin typeface="Times New Roman"/>
                <a:cs typeface="Times New Roman"/>
              </a:rPr>
              <a:t>Journal of Management in Engineering</a:t>
            </a:r>
            <a:r>
              <a:rPr lang="en-US" sz="1400">
                <a:latin typeface="Times New Roman"/>
                <a:cs typeface="Times New Roman"/>
              </a:rPr>
              <a:t>, 40(3), p.05024005.</a:t>
            </a:r>
            <a:endParaRPr lang="en-US" sz="1400"/>
          </a:p>
          <a:p>
            <a:pPr>
              <a:lnSpc>
                <a:spcPct val="110000"/>
              </a:lnSpc>
            </a:pPr>
            <a:r>
              <a:rPr lang="en-US" sz="1400">
                <a:latin typeface="Times New Roman"/>
                <a:cs typeface="Times New Roman"/>
              </a:rPr>
              <a:t>Asatiani, A., Hämäläinen, J., Penttinen, E. and Rossi, M. (2021). Constructing continuity across the </a:t>
            </a:r>
            <a:r>
              <a:rPr lang="en-US" sz="1400" err="1">
                <a:latin typeface="Times New Roman"/>
                <a:cs typeface="Times New Roman"/>
              </a:rPr>
              <a:t>organisational</a:t>
            </a:r>
            <a:r>
              <a:rPr lang="en-US" sz="1400">
                <a:latin typeface="Times New Roman"/>
                <a:cs typeface="Times New Roman"/>
              </a:rPr>
              <a:t> culture boundary in a highly virtual work environment. </a:t>
            </a:r>
            <a:r>
              <a:rPr lang="en-US" sz="1400" i="1">
                <a:latin typeface="Times New Roman"/>
                <a:cs typeface="Times New Roman"/>
              </a:rPr>
              <a:t>Information Systems Journal</a:t>
            </a:r>
            <a:r>
              <a:rPr lang="en-US" sz="1400">
                <a:latin typeface="Times New Roman"/>
                <a:cs typeface="Times New Roman"/>
              </a:rPr>
              <a:t>, 31(1), pp.62–93.</a:t>
            </a:r>
            <a:endParaRPr lang="en-US" sz="1400"/>
          </a:p>
          <a:p>
            <a:pPr>
              <a:lnSpc>
                <a:spcPct val="110000"/>
              </a:lnSpc>
            </a:pPr>
            <a:r>
              <a:rPr lang="en-US" sz="1400">
                <a:latin typeface="Times New Roman"/>
                <a:cs typeface="Times New Roman"/>
              </a:rPr>
              <a:t>Bernauer, V.S. (2023). Reflections on the evolution of a long-term study of airline cultures: An interview with Albert J. Mills and Jean Helms Mills. </a:t>
            </a:r>
            <a:r>
              <a:rPr lang="en-US" sz="1400" i="1">
                <a:latin typeface="Times New Roman"/>
                <a:cs typeface="Times New Roman"/>
              </a:rPr>
              <a:t>Equality, Diversity and Inclusion: An International Journal</a:t>
            </a:r>
            <a:r>
              <a:rPr lang="en-US" sz="1400">
                <a:latin typeface="Times New Roman"/>
                <a:cs typeface="Times New Roman"/>
              </a:rPr>
              <a:t>, 42(4), pp.469–479.</a:t>
            </a:r>
            <a:endParaRPr lang="en-US" sz="1400"/>
          </a:p>
          <a:p>
            <a:pPr>
              <a:lnSpc>
                <a:spcPct val="110000"/>
              </a:lnSpc>
            </a:pPr>
            <a:r>
              <a:rPr lang="en-US" sz="1400">
                <a:latin typeface="Times New Roman"/>
                <a:cs typeface="Times New Roman"/>
              </a:rPr>
              <a:t>British Airways (2024). </a:t>
            </a:r>
            <a:r>
              <a:rPr lang="en-US" sz="1400" i="1">
                <a:latin typeface="Times New Roman"/>
                <a:cs typeface="Times New Roman"/>
              </a:rPr>
              <a:t>BA Better World Report 2024</a:t>
            </a:r>
            <a:r>
              <a:rPr lang="en-US" sz="1400">
                <a:latin typeface="Times New Roman"/>
                <a:cs typeface="Times New Roman"/>
              </a:rPr>
              <a:t>. Available at:</a:t>
            </a:r>
            <a:r>
              <a:rPr lang="en-US" sz="1400">
                <a:latin typeface="Times New Roman"/>
                <a:cs typeface="Times New Roman"/>
                <a:hlinkClick r:id="rId3"/>
              </a:rPr>
              <a:t> https://www.britishairways.com/content/en/bb/information/about-ba/ba-better-world</a:t>
            </a:r>
            <a:r>
              <a:rPr lang="en-US" sz="1400">
                <a:latin typeface="Times New Roman"/>
                <a:cs typeface="Times New Roman"/>
              </a:rPr>
              <a:t> (Accessed: 9 July 2026).</a:t>
            </a:r>
            <a:endParaRPr lang="en-US" sz="1400"/>
          </a:p>
          <a:p>
            <a:pPr>
              <a:lnSpc>
                <a:spcPct val="110000"/>
              </a:lnSpc>
            </a:pPr>
            <a:r>
              <a:rPr lang="en-US" sz="1400">
                <a:latin typeface="Times New Roman"/>
                <a:cs typeface="Times New Roman"/>
              </a:rPr>
              <a:t>Buye, R. (2021). Critical examination of the PESTEL Analysis Model. </a:t>
            </a:r>
            <a:r>
              <a:rPr lang="en-US" sz="1400" i="1">
                <a:latin typeface="Times New Roman"/>
                <a:cs typeface="Times New Roman"/>
              </a:rPr>
              <a:t>Project: Action Research for Development</a:t>
            </a:r>
            <a:r>
              <a:rPr lang="en-US" sz="1400">
                <a:latin typeface="Times New Roman"/>
                <a:cs typeface="Times New Roman"/>
              </a:rPr>
              <a:t>, pp.1–12.</a:t>
            </a:r>
            <a:endParaRPr lang="en-US" sz="1400"/>
          </a:p>
          <a:p>
            <a:pPr marL="0" indent="0">
              <a:lnSpc>
                <a:spcPct val="110000"/>
              </a:lnSpc>
              <a:buNone/>
            </a:pPr>
            <a:endParaRPr lang="en-US" sz="1400"/>
          </a:p>
        </p:txBody>
      </p:sp>
      <p:cxnSp>
        <p:nvCxnSpPr>
          <p:cNvPr id="10" name="Straight Connector 9">
            <a:extLst>
              <a:ext uri="{FF2B5EF4-FFF2-40B4-BE49-F238E27FC236}">
                <a16:creationId xmlns:a16="http://schemas.microsoft.com/office/drawing/2014/main" id="{E62D3963-2153-4637-96E6-E31BD2CE5D0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13232" y="2307479"/>
            <a:ext cx="978862" cy="0"/>
          </a:xfrm>
          <a:prstGeom prst="line">
            <a:avLst/>
          </a:prstGeom>
          <a:ln w="76200"/>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00034162"/>
      </p:ext>
    </p:extLst>
  </p:cSld>
  <p:clrMapOvr>
    <a:masterClrMapping/>
  </p:clrMapOvr>
</p:sld>
</file>

<file path=ppt/theme/theme1.xml><?xml version="1.0" encoding="utf-8"?>
<a:theme xmlns:a="http://schemas.openxmlformats.org/drawingml/2006/main" name="DashVTI">
  <a:themeElements>
    <a:clrScheme name="Custom 6">
      <a:dk1>
        <a:sysClr val="windowText" lastClr="000000"/>
      </a:dk1>
      <a:lt1>
        <a:sysClr val="window" lastClr="FFFFFF"/>
      </a:lt1>
      <a:dk2>
        <a:srgbClr val="0D1C3B"/>
      </a:dk2>
      <a:lt2>
        <a:srgbClr val="F5F2F9"/>
      </a:lt2>
      <a:accent1>
        <a:srgbClr val="1973EB"/>
      </a:accent1>
      <a:accent2>
        <a:srgbClr val="25C8A2"/>
      </a:accent2>
      <a:accent3>
        <a:srgbClr val="BF8ED1"/>
      </a:accent3>
      <a:accent4>
        <a:srgbClr val="FE733C"/>
      </a:accent4>
      <a:accent5>
        <a:srgbClr val="FE5A5A"/>
      </a:accent5>
      <a:accent6>
        <a:srgbClr val="1AC16E"/>
      </a:accent6>
      <a:hlink>
        <a:srgbClr val="1AC16E"/>
      </a:hlink>
      <a:folHlink>
        <a:srgbClr val="00B0F0"/>
      </a:folHlink>
    </a:clrScheme>
    <a:fontScheme name="grandview display">
      <a:majorFont>
        <a:latin typeface="Grandview Display"/>
        <a:ea typeface=""/>
        <a:cs typeface=""/>
      </a:majorFont>
      <a:minorFont>
        <a:latin typeface="Grandview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DashVTI" id="{0A75137F-CDEB-4E94-A788-9D255EBE1B91}" vid="{DE9A6A09-5855-45A3-8E99-4290ED2405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17</Slides>
  <Notes>16</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DashVTI</vt:lpstr>
      <vt:lpstr>Title: An Evaluation of Organisational Culture and Its Impact on Organisational Performance: A Case Study of British Airways   </vt:lpstr>
      <vt:lpstr>Introduction </vt:lpstr>
      <vt:lpstr>British Airways Organisational Culture  </vt:lpstr>
      <vt:lpstr>Organisational Structure</vt:lpstr>
      <vt:lpstr>Decision-Making </vt:lpstr>
      <vt:lpstr>Schein's Three Levels </vt:lpstr>
      <vt:lpstr>Hofstede's Cultural Dimensions </vt:lpstr>
      <vt:lpstr>Handy's Organisational Culture Types  </vt:lpstr>
      <vt:lpstr>Political and Economic Factors </vt:lpstr>
      <vt:lpstr>Social, Technological, Legal and Environmental Factors  </vt:lpstr>
      <vt:lpstr>Organisational Adaptation  </vt:lpstr>
      <vt:lpstr>Organisational Culture as an Enabler </vt:lpstr>
      <vt:lpstr>Organisational Culture as a Barrier</vt:lpstr>
      <vt:lpstr>Impact on Organisational Performance </vt:lpstr>
      <vt:lpstr>Recommendations  </vt:lpstr>
      <vt:lpstr>Conclusion </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110</cp:revision>
  <dcterms:created xsi:type="dcterms:W3CDTF">2026-07-09T16:23:00Z</dcterms:created>
  <dcterms:modified xsi:type="dcterms:W3CDTF">2026-07-09T16:47:22Z</dcterms:modified>
</cp:coreProperties>
</file>