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sldIdLst>
    <p:sldId id="256" r:id="rId5"/>
    <p:sldId id="257" r:id="rId6"/>
    <p:sldId id="258" r:id="rId7"/>
    <p:sldId id="259" r:id="rId8"/>
    <p:sldId id="260" r:id="rId9"/>
    <p:sldId id="261" r:id="rId10"/>
    <p:sldId id="262" r:id="rId11"/>
    <p:sldId id="263" r:id="rId12"/>
    <p:sldId id="264" r:id="rId13"/>
    <p:sldId id="265" r:id="rId14"/>
    <p:sldId id="275" r:id="rId15"/>
    <p:sldId id="271" r:id="rId16"/>
    <p:sldId id="272" r:id="rId17"/>
    <p:sldId id="273" r:id="rId18"/>
    <p:sldId id="274" r:id="rId19"/>
    <p:sldId id="266" r:id="rId20"/>
    <p:sldId id="267" r:id="rId21"/>
    <p:sldId id="270" r:id="rId22"/>
    <p:sldId id="268"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0655" autoAdjust="0"/>
  </p:normalViewPr>
  <p:slideViewPr>
    <p:cSldViewPr snapToGrid="0">
      <p:cViewPr varScale="1">
        <p:scale>
          <a:sx n="41" d="100"/>
          <a:sy n="41" d="100"/>
        </p:scale>
        <p:origin x="14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E5F1EE-4874-494C-B4EB-5D07FB0BEAE7}" type="datetimeFigureOut">
              <a:rPr lang="en-GB" smtClean="0"/>
              <a:t>25/02/2022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6E3342-DB4F-497F-B627-C3DBD8D7E559}" type="slidenum">
              <a:rPr lang="en-GB" smtClean="0"/>
              <a:t>‹#›</a:t>
            </a:fld>
            <a:endParaRPr lang="en-GB"/>
          </a:p>
        </p:txBody>
      </p:sp>
    </p:spTree>
    <p:extLst>
      <p:ext uri="{BB962C8B-B14F-4D97-AF65-F5344CB8AC3E}">
        <p14:creationId xmlns:p14="http://schemas.microsoft.com/office/powerpoint/2010/main" val="3581941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6E3342-DB4F-497F-B627-C3DBD8D7E559}" type="slidenum">
              <a:rPr lang="en-GB" smtClean="0"/>
              <a:t>4</a:t>
            </a:fld>
            <a:endParaRPr lang="en-GB"/>
          </a:p>
        </p:txBody>
      </p:sp>
    </p:spTree>
    <p:extLst>
      <p:ext uri="{BB962C8B-B14F-4D97-AF65-F5344CB8AC3E}">
        <p14:creationId xmlns:p14="http://schemas.microsoft.com/office/powerpoint/2010/main" val="1317406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If you chose to include a sixth column for requirements, identify and document the high level requirements that each customer has for the process under consideration. Think about why the process exists. What customer need is it intended to fulfil.</a:t>
            </a:r>
          </a:p>
        </p:txBody>
      </p:sp>
      <p:sp>
        <p:nvSpPr>
          <p:cNvPr id="4" name="Slide Number Placeholder 3"/>
          <p:cNvSpPr>
            <a:spLocks noGrp="1"/>
          </p:cNvSpPr>
          <p:nvPr>
            <p:ph type="sldNum" sz="quarter" idx="5"/>
          </p:nvPr>
        </p:nvSpPr>
        <p:spPr/>
        <p:txBody>
          <a:bodyPr/>
          <a:lstStyle/>
          <a:p>
            <a:fld id="{2C6E3342-DB4F-497F-B627-C3DBD8D7E559}" type="slidenum">
              <a:rPr lang="en-GB" smtClean="0"/>
              <a:t>19</a:t>
            </a:fld>
            <a:endParaRPr lang="en-GB"/>
          </a:p>
        </p:txBody>
      </p:sp>
    </p:spTree>
    <p:extLst>
      <p:ext uri="{BB962C8B-B14F-4D97-AF65-F5344CB8AC3E}">
        <p14:creationId xmlns:p14="http://schemas.microsoft.com/office/powerpoint/2010/main" val="2400461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6E3342-DB4F-497F-B627-C3DBD8D7E559}" type="slidenum">
              <a:rPr lang="en-GB" smtClean="0"/>
              <a:t>20</a:t>
            </a:fld>
            <a:endParaRPr lang="en-GB"/>
          </a:p>
        </p:txBody>
      </p:sp>
    </p:spTree>
    <p:extLst>
      <p:ext uri="{BB962C8B-B14F-4D97-AF65-F5344CB8AC3E}">
        <p14:creationId xmlns:p14="http://schemas.microsoft.com/office/powerpoint/2010/main" val="1470279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765E246-6C39-4412-AF9D-126DEFF22834}"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1963497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65E246-6C39-4412-AF9D-126DEFF22834}"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737314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65E246-6C39-4412-AF9D-126DEFF22834}"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3087039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765E246-6C39-4412-AF9D-126DEFF22834}"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3245067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765E246-6C39-4412-AF9D-126DEFF22834}" type="datetimeFigureOut">
              <a:rPr lang="en-GB" smtClean="0"/>
              <a:t>25/02/2022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1202045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765E246-6C39-4412-AF9D-126DEFF22834}"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3015643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65E246-6C39-4412-AF9D-126DEFF22834}" type="datetimeFigureOut">
              <a:rPr lang="en-GB" smtClean="0"/>
              <a:t>25/02/2022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4220169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765E246-6C39-4412-AF9D-126DEFF22834}"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7139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765E246-6C39-4412-AF9D-126DEFF22834}"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3195250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65E246-6C39-4412-AF9D-126DEFF22834}"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2163239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65E246-6C39-4412-AF9D-126DEFF22834}"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3547E6-8F09-42FA-843C-2C3042CA6574}" type="slidenum">
              <a:rPr lang="en-GB" smtClean="0"/>
              <a:t>‹#›</a:t>
            </a:fld>
            <a:endParaRPr lang="en-GB"/>
          </a:p>
        </p:txBody>
      </p:sp>
    </p:spTree>
    <p:extLst>
      <p:ext uri="{BB962C8B-B14F-4D97-AF65-F5344CB8AC3E}">
        <p14:creationId xmlns:p14="http://schemas.microsoft.com/office/powerpoint/2010/main" val="2691297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65E246-6C39-4412-AF9D-126DEFF22834}" type="datetimeFigureOut">
              <a:rPr lang="en-GB" smtClean="0"/>
              <a:t>25/02/2022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3547E6-8F09-42FA-843C-2C3042CA6574}" type="slidenum">
              <a:rPr lang="en-GB" smtClean="0"/>
              <a:t>‹#›</a:t>
            </a:fld>
            <a:endParaRPr lang="en-GB"/>
          </a:p>
        </p:txBody>
      </p:sp>
    </p:spTree>
    <p:extLst>
      <p:ext uri="{BB962C8B-B14F-4D97-AF65-F5344CB8AC3E}">
        <p14:creationId xmlns:p14="http://schemas.microsoft.com/office/powerpoint/2010/main" val="3382117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35513" y="1427355"/>
            <a:ext cx="9144000" cy="1413534"/>
          </a:xfrm>
        </p:spPr>
        <p:txBody>
          <a:bodyPr/>
          <a:lstStyle/>
          <a:p>
            <a:r>
              <a:rPr lang="en-GB" dirty="0"/>
              <a:t>SIPOC Mapping</a:t>
            </a:r>
          </a:p>
        </p:txBody>
      </p:sp>
      <p:pic>
        <p:nvPicPr>
          <p:cNvPr id="6" name="Picture 5"/>
          <p:cNvPicPr>
            <a:picLocks noChangeAspect="1"/>
          </p:cNvPicPr>
          <p:nvPr/>
        </p:nvPicPr>
        <p:blipFill rotWithShape="1">
          <a:blip r:embed="rId2"/>
          <a:srcRect l="19066" t="47512" r="66534" b="37151"/>
          <a:stretch/>
        </p:blipFill>
        <p:spPr>
          <a:xfrm>
            <a:off x="4150113" y="3141973"/>
            <a:ext cx="4114800" cy="2921619"/>
          </a:xfrm>
          <a:prstGeom prst="rect">
            <a:avLst/>
          </a:prstGeom>
        </p:spPr>
      </p:pic>
    </p:spTree>
    <p:extLst>
      <p:ext uri="{BB962C8B-B14F-4D97-AF65-F5344CB8AC3E}">
        <p14:creationId xmlns:p14="http://schemas.microsoft.com/office/powerpoint/2010/main" val="978415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p:txBody>
          <a:bodyPr/>
          <a:lstStyle/>
          <a:p>
            <a:r>
              <a:rPr lang="en-GB" dirty="0"/>
              <a:t>A High-level map which defines the scope of a process and its inputs, outputs, suppliers and customers.</a:t>
            </a:r>
          </a:p>
          <a:p>
            <a:r>
              <a:rPr lang="en-GB" dirty="0"/>
              <a:t>Represents the flow of the process and its key elements in a tabular format.</a:t>
            </a:r>
          </a:p>
          <a:p>
            <a:r>
              <a:rPr lang="en-GB" dirty="0"/>
              <a:t>Commonly used in process design and process improvement initiatives. </a:t>
            </a:r>
          </a:p>
          <a:p>
            <a:pPr lvl="1"/>
            <a:r>
              <a:rPr lang="en-GB" dirty="0"/>
              <a:t>Helps identify relevant information before beginning a project (define phase)</a:t>
            </a:r>
          </a:p>
        </p:txBody>
      </p:sp>
      <p:pic>
        <p:nvPicPr>
          <p:cNvPr id="5" name="Picture 4"/>
          <p:cNvPicPr>
            <a:picLocks noChangeAspect="1"/>
          </p:cNvPicPr>
          <p:nvPr/>
        </p:nvPicPr>
        <p:blipFill rotWithShape="1">
          <a:blip r:embed="rId2"/>
          <a:srcRect l="26013" t="56209" r="51197" b="30679"/>
          <a:stretch/>
        </p:blipFill>
        <p:spPr>
          <a:xfrm>
            <a:off x="6343488" y="5089960"/>
            <a:ext cx="3657599" cy="1402915"/>
          </a:xfrm>
          <a:prstGeom prst="rect">
            <a:avLst/>
          </a:prstGeom>
        </p:spPr>
      </p:pic>
    </p:spTree>
    <p:extLst>
      <p:ext uri="{BB962C8B-B14F-4D97-AF65-F5344CB8AC3E}">
        <p14:creationId xmlns:p14="http://schemas.microsoft.com/office/powerpoint/2010/main" val="349745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 </a:t>
            </a:r>
          </a:p>
        </p:txBody>
      </p:sp>
      <p:sp>
        <p:nvSpPr>
          <p:cNvPr id="3" name="Content Placeholder 2"/>
          <p:cNvSpPr>
            <a:spLocks noGrp="1"/>
          </p:cNvSpPr>
          <p:nvPr>
            <p:ph idx="1"/>
          </p:nvPr>
        </p:nvSpPr>
        <p:spPr>
          <a:xfrm>
            <a:off x="838200" y="1403253"/>
            <a:ext cx="10515600" cy="4351338"/>
          </a:xfrm>
        </p:spPr>
        <p:txBody>
          <a:bodyPr/>
          <a:lstStyle/>
          <a:p>
            <a:pPr marL="0" indent="0">
              <a:buNone/>
            </a:pPr>
            <a:r>
              <a:rPr lang="en-GB" dirty="0"/>
              <a:t>When to use it…</a:t>
            </a:r>
          </a:p>
          <a:p>
            <a:r>
              <a:rPr lang="en-GB" dirty="0"/>
              <a:t>When you need to communicate the core process to everyone/anyone (at a glance).</a:t>
            </a:r>
          </a:p>
          <a:p>
            <a:r>
              <a:rPr lang="en-GB" dirty="0"/>
              <a:t>Used in defining and designing new processes as well as understanding existing processes.</a:t>
            </a:r>
          </a:p>
          <a:p>
            <a:r>
              <a:rPr lang="en-GB" dirty="0"/>
              <a:t>Used at the beginning of a process improvement initiative:</a:t>
            </a:r>
          </a:p>
          <a:p>
            <a:pPr lvl="1"/>
            <a:r>
              <a:rPr lang="en-GB" dirty="0"/>
              <a:t>DMAIC and Kaizen events.</a:t>
            </a:r>
          </a:p>
          <a:p>
            <a:r>
              <a:rPr lang="en-GB" dirty="0"/>
              <a:t>When you need to allow other stakeholders to agree on the project scope (what will and will not be considered).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8576" y="5104703"/>
            <a:ext cx="3229757" cy="1753297"/>
          </a:xfrm>
          <a:prstGeom prst="rect">
            <a:avLst/>
          </a:prstGeom>
        </p:spPr>
      </p:pic>
    </p:spTree>
    <p:extLst>
      <p:ext uri="{BB962C8B-B14F-4D97-AF65-F5344CB8AC3E}">
        <p14:creationId xmlns:p14="http://schemas.microsoft.com/office/powerpoint/2010/main" val="121337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199" y="1537487"/>
            <a:ext cx="8105079" cy="4639476"/>
          </a:xfrm>
        </p:spPr>
        <p:txBody>
          <a:bodyPr>
            <a:normAutofit fontScale="92500" lnSpcReduction="10000"/>
          </a:bodyPr>
          <a:lstStyle/>
          <a:p>
            <a:pPr marL="0" indent="0">
              <a:buNone/>
            </a:pPr>
            <a:r>
              <a:rPr lang="en-GB" dirty="0"/>
              <a:t>Benefits:</a:t>
            </a:r>
          </a:p>
          <a:p>
            <a:r>
              <a:rPr lang="en-GB" dirty="0"/>
              <a:t>Helps define the scope of work for a project</a:t>
            </a:r>
          </a:p>
          <a:p>
            <a:r>
              <a:rPr lang="en-GB" dirty="0"/>
              <a:t>Identifies areas which are within or beyond the control of the team.</a:t>
            </a:r>
          </a:p>
          <a:p>
            <a:r>
              <a:rPr lang="en-GB" b="1" dirty="0"/>
              <a:t>Helps identify potential gaps, such as:</a:t>
            </a:r>
          </a:p>
          <a:p>
            <a:pPr lvl="1"/>
            <a:r>
              <a:rPr lang="en-GB" dirty="0"/>
              <a:t>Unnecessary inputs.</a:t>
            </a:r>
          </a:p>
          <a:p>
            <a:pPr lvl="1"/>
            <a:r>
              <a:rPr lang="en-GB" dirty="0"/>
              <a:t>Outputs which customers don’t need/want.</a:t>
            </a:r>
          </a:p>
          <a:p>
            <a:pPr lvl="1"/>
            <a:r>
              <a:rPr lang="en-GB" dirty="0"/>
              <a:t>Process steps which don’t add value</a:t>
            </a:r>
          </a:p>
          <a:p>
            <a:pPr lvl="1"/>
            <a:r>
              <a:rPr lang="en-GB" dirty="0"/>
              <a:t>Illogical sequencing </a:t>
            </a:r>
          </a:p>
          <a:p>
            <a:r>
              <a:rPr lang="en-GB" dirty="0"/>
              <a:t>Helps to begin thinking in terms of ‘cause and effect’ by highlighting the relationship between the inputs and the outputs of the process. </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7356" y="3378819"/>
            <a:ext cx="2852008" cy="2352907"/>
          </a:xfrm>
          <a:prstGeom prst="rect">
            <a:avLst/>
          </a:prstGeom>
        </p:spPr>
      </p:pic>
    </p:spTree>
    <p:extLst>
      <p:ext uri="{BB962C8B-B14F-4D97-AF65-F5344CB8AC3E}">
        <p14:creationId xmlns:p14="http://schemas.microsoft.com/office/powerpoint/2010/main" val="128590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fade">
                                      <p:cBhvr>
                                        <p:cTn id="54" dur="1000"/>
                                        <p:tgtEl>
                                          <p:spTgt spid="3">
                                            <p:txEl>
                                              <p:pRg st="8" end="8"/>
                                            </p:txEl>
                                          </p:spTgt>
                                        </p:tgtEl>
                                      </p:cBhvr>
                                    </p:animEffect>
                                    <p:anim calcmode="lin" valueType="num">
                                      <p:cBhvr>
                                        <p:cTn id="5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491917"/>
            <a:ext cx="10515600" cy="3431588"/>
          </a:xfrm>
        </p:spPr>
        <p:txBody>
          <a:bodyPr>
            <a:normAutofit fontScale="92500" lnSpcReduction="10000"/>
          </a:bodyPr>
          <a:lstStyle/>
          <a:p>
            <a:r>
              <a:rPr lang="en-GB" dirty="0"/>
              <a:t>A </a:t>
            </a:r>
            <a:r>
              <a:rPr lang="en-GB" b="1" dirty="0">
                <a:solidFill>
                  <a:schemeClr val="accent1">
                    <a:lumMod val="60000"/>
                    <a:lumOff val="40000"/>
                  </a:schemeClr>
                </a:solidFill>
              </a:rPr>
              <a:t>SUPPLIER</a:t>
            </a:r>
            <a:r>
              <a:rPr lang="en-GB" dirty="0"/>
              <a:t> is an individual or a company which supplies inputs</a:t>
            </a:r>
          </a:p>
          <a:p>
            <a:r>
              <a:rPr lang="en-GB" dirty="0"/>
              <a:t>An </a:t>
            </a:r>
            <a:r>
              <a:rPr lang="en-GB" b="1" dirty="0">
                <a:solidFill>
                  <a:srgbClr val="92D050"/>
                </a:solidFill>
              </a:rPr>
              <a:t>INPUT</a:t>
            </a:r>
            <a:r>
              <a:rPr lang="en-GB" dirty="0"/>
              <a:t> is the material, energy, information, manpower and financial resources which are required to execute the process</a:t>
            </a:r>
          </a:p>
          <a:p>
            <a:r>
              <a:rPr lang="en-GB" dirty="0"/>
              <a:t>A </a:t>
            </a:r>
            <a:r>
              <a:rPr lang="en-GB" b="1" dirty="0">
                <a:solidFill>
                  <a:schemeClr val="accent6">
                    <a:lumMod val="50000"/>
                  </a:schemeClr>
                </a:solidFill>
              </a:rPr>
              <a:t>PROCESS</a:t>
            </a:r>
            <a:r>
              <a:rPr lang="en-GB" dirty="0"/>
              <a:t> is a collection of activities which take one or more inputs to create an output which is of value to the customer</a:t>
            </a:r>
          </a:p>
          <a:p>
            <a:r>
              <a:rPr lang="en-GB" dirty="0"/>
              <a:t>An </a:t>
            </a:r>
            <a:r>
              <a:rPr lang="en-GB" b="1" dirty="0">
                <a:solidFill>
                  <a:srgbClr val="00B050"/>
                </a:solidFill>
              </a:rPr>
              <a:t>OUTPUT</a:t>
            </a:r>
            <a:r>
              <a:rPr lang="en-GB" dirty="0"/>
              <a:t> is the product or service produced by the process</a:t>
            </a:r>
          </a:p>
          <a:p>
            <a:r>
              <a:rPr lang="en-GB" dirty="0"/>
              <a:t>A </a:t>
            </a:r>
            <a:r>
              <a:rPr lang="en-GB" b="1" dirty="0">
                <a:solidFill>
                  <a:schemeClr val="accent5">
                    <a:lumMod val="75000"/>
                  </a:schemeClr>
                </a:solidFill>
              </a:rPr>
              <a:t>CUSTOMER</a:t>
            </a:r>
            <a:r>
              <a:rPr lang="en-GB" dirty="0"/>
              <a:t> is the individual or company which receives the outputs of the process.</a:t>
            </a:r>
          </a:p>
        </p:txBody>
      </p:sp>
      <p:pic>
        <p:nvPicPr>
          <p:cNvPr id="4" name="Picture 3"/>
          <p:cNvPicPr>
            <a:picLocks noChangeAspect="1"/>
          </p:cNvPicPr>
          <p:nvPr/>
        </p:nvPicPr>
        <p:blipFill rotWithShape="1">
          <a:blip r:embed="rId2"/>
          <a:srcRect l="9214" t="67938" r="52343" b="21515"/>
          <a:stretch/>
        </p:blipFill>
        <p:spPr>
          <a:xfrm>
            <a:off x="1830805" y="4923505"/>
            <a:ext cx="8708858" cy="1592968"/>
          </a:xfrm>
          <a:prstGeom prst="rect">
            <a:avLst/>
          </a:prstGeom>
        </p:spPr>
      </p:pic>
      <p:sp>
        <p:nvSpPr>
          <p:cNvPr id="5" name="Rectangle 4"/>
          <p:cNvSpPr/>
          <p:nvPr/>
        </p:nvSpPr>
        <p:spPr>
          <a:xfrm>
            <a:off x="3200400" y="4644189"/>
            <a:ext cx="7856621" cy="18722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3663" y="1970004"/>
            <a:ext cx="10423358" cy="26741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3192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491917"/>
            <a:ext cx="10515600" cy="3431588"/>
          </a:xfrm>
        </p:spPr>
        <p:txBody>
          <a:bodyPr>
            <a:normAutofit fontScale="92500" lnSpcReduction="10000"/>
          </a:bodyPr>
          <a:lstStyle/>
          <a:p>
            <a:r>
              <a:rPr lang="en-GB" dirty="0"/>
              <a:t>A </a:t>
            </a:r>
            <a:r>
              <a:rPr lang="en-GB" b="1" dirty="0">
                <a:solidFill>
                  <a:schemeClr val="accent1">
                    <a:lumMod val="60000"/>
                    <a:lumOff val="40000"/>
                  </a:schemeClr>
                </a:solidFill>
              </a:rPr>
              <a:t>SUPPLIER</a:t>
            </a:r>
            <a:r>
              <a:rPr lang="en-GB" dirty="0"/>
              <a:t> is an individual or a company which supplies inputs</a:t>
            </a:r>
          </a:p>
          <a:p>
            <a:r>
              <a:rPr lang="en-GB" dirty="0"/>
              <a:t>An </a:t>
            </a:r>
            <a:r>
              <a:rPr lang="en-GB" b="1" dirty="0">
                <a:solidFill>
                  <a:srgbClr val="92D050"/>
                </a:solidFill>
              </a:rPr>
              <a:t>INPUT</a:t>
            </a:r>
            <a:r>
              <a:rPr lang="en-GB" dirty="0"/>
              <a:t> is the material, energy, information, manpower and financial resources which are required to execute the process</a:t>
            </a:r>
          </a:p>
          <a:p>
            <a:r>
              <a:rPr lang="en-GB" dirty="0"/>
              <a:t>A </a:t>
            </a:r>
            <a:r>
              <a:rPr lang="en-GB" b="1" dirty="0">
                <a:solidFill>
                  <a:schemeClr val="accent6">
                    <a:lumMod val="50000"/>
                  </a:schemeClr>
                </a:solidFill>
              </a:rPr>
              <a:t>PROCESS</a:t>
            </a:r>
            <a:r>
              <a:rPr lang="en-GB" dirty="0"/>
              <a:t> is a collection of activities which take one or more inputs to create an output which is of value to the customer</a:t>
            </a:r>
          </a:p>
          <a:p>
            <a:r>
              <a:rPr lang="en-GB" dirty="0"/>
              <a:t>An </a:t>
            </a:r>
            <a:r>
              <a:rPr lang="en-GB" b="1" dirty="0">
                <a:solidFill>
                  <a:srgbClr val="00B050"/>
                </a:solidFill>
              </a:rPr>
              <a:t>OUTPUT</a:t>
            </a:r>
            <a:r>
              <a:rPr lang="en-GB" dirty="0"/>
              <a:t> is the product or service produced by the process</a:t>
            </a:r>
          </a:p>
          <a:p>
            <a:r>
              <a:rPr lang="en-GB" dirty="0"/>
              <a:t>A </a:t>
            </a:r>
            <a:r>
              <a:rPr lang="en-GB" b="1" dirty="0">
                <a:solidFill>
                  <a:schemeClr val="accent5">
                    <a:lumMod val="75000"/>
                  </a:schemeClr>
                </a:solidFill>
              </a:rPr>
              <a:t>CUSTOMER</a:t>
            </a:r>
            <a:r>
              <a:rPr lang="en-GB" dirty="0"/>
              <a:t> is the individual or company which receives the outputs of the process.</a:t>
            </a:r>
          </a:p>
        </p:txBody>
      </p:sp>
      <p:pic>
        <p:nvPicPr>
          <p:cNvPr id="4" name="Picture 3"/>
          <p:cNvPicPr>
            <a:picLocks noChangeAspect="1"/>
          </p:cNvPicPr>
          <p:nvPr/>
        </p:nvPicPr>
        <p:blipFill rotWithShape="1">
          <a:blip r:embed="rId2"/>
          <a:srcRect l="9214" t="67938" r="52343" b="21515"/>
          <a:stretch/>
        </p:blipFill>
        <p:spPr>
          <a:xfrm>
            <a:off x="1830805" y="4923505"/>
            <a:ext cx="8708858" cy="1592968"/>
          </a:xfrm>
          <a:prstGeom prst="rect">
            <a:avLst/>
          </a:prstGeom>
        </p:spPr>
      </p:pic>
      <p:sp>
        <p:nvSpPr>
          <p:cNvPr id="5" name="Rectangle 4"/>
          <p:cNvSpPr/>
          <p:nvPr/>
        </p:nvSpPr>
        <p:spPr>
          <a:xfrm>
            <a:off x="4750025" y="4644189"/>
            <a:ext cx="6306996" cy="18722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3663" y="2654188"/>
            <a:ext cx="10423358" cy="1990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199766" y="5855535"/>
            <a:ext cx="614995" cy="6609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849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491917"/>
            <a:ext cx="10515600" cy="3431588"/>
          </a:xfrm>
        </p:spPr>
        <p:txBody>
          <a:bodyPr>
            <a:normAutofit fontScale="92500" lnSpcReduction="10000"/>
          </a:bodyPr>
          <a:lstStyle/>
          <a:p>
            <a:r>
              <a:rPr lang="en-GB" dirty="0"/>
              <a:t>A </a:t>
            </a:r>
            <a:r>
              <a:rPr lang="en-GB" b="1" dirty="0">
                <a:solidFill>
                  <a:schemeClr val="accent1">
                    <a:lumMod val="60000"/>
                    <a:lumOff val="40000"/>
                  </a:schemeClr>
                </a:solidFill>
              </a:rPr>
              <a:t>SUPPLIER</a:t>
            </a:r>
            <a:r>
              <a:rPr lang="en-GB" dirty="0"/>
              <a:t> is an individual or a company which supplies inputs</a:t>
            </a:r>
          </a:p>
          <a:p>
            <a:r>
              <a:rPr lang="en-GB" dirty="0"/>
              <a:t>An </a:t>
            </a:r>
            <a:r>
              <a:rPr lang="en-GB" b="1" dirty="0">
                <a:solidFill>
                  <a:srgbClr val="92D050"/>
                </a:solidFill>
              </a:rPr>
              <a:t>INPUT</a:t>
            </a:r>
            <a:r>
              <a:rPr lang="en-GB" dirty="0"/>
              <a:t> is the material, energy, information, manpower and financial resources which are required to execute the process</a:t>
            </a:r>
          </a:p>
          <a:p>
            <a:r>
              <a:rPr lang="en-GB" dirty="0"/>
              <a:t>A </a:t>
            </a:r>
            <a:r>
              <a:rPr lang="en-GB" b="1" dirty="0">
                <a:solidFill>
                  <a:schemeClr val="accent6">
                    <a:lumMod val="50000"/>
                  </a:schemeClr>
                </a:solidFill>
              </a:rPr>
              <a:t>PROCESS</a:t>
            </a:r>
            <a:r>
              <a:rPr lang="en-GB" dirty="0"/>
              <a:t> is a collection of activities which take one or more inputs to create an output which is of value to the customer</a:t>
            </a:r>
          </a:p>
          <a:p>
            <a:r>
              <a:rPr lang="en-GB" dirty="0"/>
              <a:t>An </a:t>
            </a:r>
            <a:r>
              <a:rPr lang="en-GB" b="1" dirty="0">
                <a:solidFill>
                  <a:srgbClr val="00B050"/>
                </a:solidFill>
              </a:rPr>
              <a:t>OUTPUT</a:t>
            </a:r>
            <a:r>
              <a:rPr lang="en-GB" dirty="0"/>
              <a:t> is the product or service produced by the process</a:t>
            </a:r>
          </a:p>
          <a:p>
            <a:r>
              <a:rPr lang="en-GB" dirty="0"/>
              <a:t>A </a:t>
            </a:r>
            <a:r>
              <a:rPr lang="en-GB" b="1" dirty="0">
                <a:solidFill>
                  <a:schemeClr val="accent5">
                    <a:lumMod val="75000"/>
                  </a:schemeClr>
                </a:solidFill>
              </a:rPr>
              <a:t>CUSTOMER</a:t>
            </a:r>
            <a:r>
              <a:rPr lang="en-GB" dirty="0"/>
              <a:t> is the individual or company which receives the outputs of the process.</a:t>
            </a:r>
          </a:p>
        </p:txBody>
      </p:sp>
      <p:pic>
        <p:nvPicPr>
          <p:cNvPr id="4" name="Picture 3"/>
          <p:cNvPicPr>
            <a:picLocks noChangeAspect="1"/>
          </p:cNvPicPr>
          <p:nvPr/>
        </p:nvPicPr>
        <p:blipFill rotWithShape="1">
          <a:blip r:embed="rId2"/>
          <a:srcRect l="9214" t="67938" r="52343" b="21515"/>
          <a:stretch/>
        </p:blipFill>
        <p:spPr>
          <a:xfrm>
            <a:off x="1830805" y="4923505"/>
            <a:ext cx="8708858" cy="1592968"/>
          </a:xfrm>
          <a:prstGeom prst="rect">
            <a:avLst/>
          </a:prstGeom>
        </p:spPr>
      </p:pic>
      <p:sp>
        <p:nvSpPr>
          <p:cNvPr id="5" name="Rectangle 4"/>
          <p:cNvSpPr/>
          <p:nvPr/>
        </p:nvSpPr>
        <p:spPr>
          <a:xfrm>
            <a:off x="7655065" y="4644189"/>
            <a:ext cx="3401956" cy="12428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3663" y="3398655"/>
            <a:ext cx="10423358" cy="12455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6264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491917"/>
            <a:ext cx="10515600" cy="3431588"/>
          </a:xfrm>
        </p:spPr>
        <p:txBody>
          <a:bodyPr>
            <a:normAutofit fontScale="92500" lnSpcReduction="10000"/>
          </a:bodyPr>
          <a:lstStyle/>
          <a:p>
            <a:r>
              <a:rPr lang="en-GB" dirty="0"/>
              <a:t>A </a:t>
            </a:r>
            <a:r>
              <a:rPr lang="en-GB" b="1" dirty="0">
                <a:solidFill>
                  <a:schemeClr val="accent1">
                    <a:lumMod val="60000"/>
                    <a:lumOff val="40000"/>
                  </a:schemeClr>
                </a:solidFill>
              </a:rPr>
              <a:t>SUPPLIER</a:t>
            </a:r>
            <a:r>
              <a:rPr lang="en-GB" dirty="0"/>
              <a:t> is an individual or a company which supplies inputs</a:t>
            </a:r>
          </a:p>
          <a:p>
            <a:r>
              <a:rPr lang="en-GB" dirty="0"/>
              <a:t>An </a:t>
            </a:r>
            <a:r>
              <a:rPr lang="en-GB" b="1" dirty="0">
                <a:solidFill>
                  <a:srgbClr val="92D050"/>
                </a:solidFill>
              </a:rPr>
              <a:t>INPUT</a:t>
            </a:r>
            <a:r>
              <a:rPr lang="en-GB" dirty="0"/>
              <a:t> is the material, energy, information, manpower and financial resources which are required to execute the process</a:t>
            </a:r>
          </a:p>
          <a:p>
            <a:r>
              <a:rPr lang="en-GB" dirty="0"/>
              <a:t>A </a:t>
            </a:r>
            <a:r>
              <a:rPr lang="en-GB" b="1" dirty="0">
                <a:solidFill>
                  <a:schemeClr val="accent6">
                    <a:lumMod val="50000"/>
                  </a:schemeClr>
                </a:solidFill>
              </a:rPr>
              <a:t>PROCESS</a:t>
            </a:r>
            <a:r>
              <a:rPr lang="en-GB" dirty="0"/>
              <a:t> is a collection of activities which take one or more inputs to create an output which is of value to the customer</a:t>
            </a:r>
          </a:p>
          <a:p>
            <a:r>
              <a:rPr lang="en-GB" dirty="0"/>
              <a:t>An </a:t>
            </a:r>
            <a:r>
              <a:rPr lang="en-GB" b="1" dirty="0">
                <a:solidFill>
                  <a:srgbClr val="00B050"/>
                </a:solidFill>
              </a:rPr>
              <a:t>OUTPUT</a:t>
            </a:r>
            <a:r>
              <a:rPr lang="en-GB" dirty="0"/>
              <a:t> is the product or service produced by the process</a:t>
            </a:r>
          </a:p>
          <a:p>
            <a:r>
              <a:rPr lang="en-GB" dirty="0"/>
              <a:t>A </a:t>
            </a:r>
            <a:r>
              <a:rPr lang="en-GB" b="1" dirty="0">
                <a:solidFill>
                  <a:schemeClr val="accent5">
                    <a:lumMod val="75000"/>
                  </a:schemeClr>
                </a:solidFill>
              </a:rPr>
              <a:t>CUSTOMER</a:t>
            </a:r>
            <a:r>
              <a:rPr lang="en-GB" dirty="0"/>
              <a:t> is the individual or company which receives the outputs of the process.</a:t>
            </a:r>
          </a:p>
        </p:txBody>
      </p:sp>
      <p:pic>
        <p:nvPicPr>
          <p:cNvPr id="4" name="Picture 3"/>
          <p:cNvPicPr>
            <a:picLocks noChangeAspect="1"/>
          </p:cNvPicPr>
          <p:nvPr/>
        </p:nvPicPr>
        <p:blipFill rotWithShape="1">
          <a:blip r:embed="rId2"/>
          <a:srcRect l="9214" t="67938" r="52343" b="21515"/>
          <a:stretch/>
        </p:blipFill>
        <p:spPr>
          <a:xfrm>
            <a:off x="1806529" y="4923505"/>
            <a:ext cx="8708858" cy="1592968"/>
          </a:xfrm>
          <a:prstGeom prst="rect">
            <a:avLst/>
          </a:prstGeom>
        </p:spPr>
      </p:pic>
      <p:sp>
        <p:nvSpPr>
          <p:cNvPr id="5" name="Rectangle 4"/>
          <p:cNvSpPr/>
          <p:nvPr/>
        </p:nvSpPr>
        <p:spPr>
          <a:xfrm>
            <a:off x="8982159" y="4644189"/>
            <a:ext cx="2074862" cy="12428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33663" y="3940821"/>
            <a:ext cx="10423358" cy="7033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975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491917"/>
            <a:ext cx="10515600" cy="3431588"/>
          </a:xfrm>
        </p:spPr>
        <p:txBody>
          <a:bodyPr>
            <a:normAutofit fontScale="92500" lnSpcReduction="10000"/>
          </a:bodyPr>
          <a:lstStyle/>
          <a:p>
            <a:r>
              <a:rPr lang="en-GB" dirty="0"/>
              <a:t>A </a:t>
            </a:r>
            <a:r>
              <a:rPr lang="en-GB" b="1" dirty="0">
                <a:solidFill>
                  <a:schemeClr val="accent1">
                    <a:lumMod val="60000"/>
                    <a:lumOff val="40000"/>
                  </a:schemeClr>
                </a:solidFill>
              </a:rPr>
              <a:t>SUPPLIER</a:t>
            </a:r>
            <a:r>
              <a:rPr lang="en-GB" dirty="0"/>
              <a:t> is an individual or a company which supplies inputs</a:t>
            </a:r>
          </a:p>
          <a:p>
            <a:r>
              <a:rPr lang="en-GB" dirty="0"/>
              <a:t>An </a:t>
            </a:r>
            <a:r>
              <a:rPr lang="en-GB" b="1" dirty="0">
                <a:solidFill>
                  <a:srgbClr val="92D050"/>
                </a:solidFill>
              </a:rPr>
              <a:t>INPUT</a:t>
            </a:r>
            <a:r>
              <a:rPr lang="en-GB" dirty="0"/>
              <a:t> is the material, energy, information, manpower and financial resources which are required to execute the process</a:t>
            </a:r>
          </a:p>
          <a:p>
            <a:r>
              <a:rPr lang="en-GB" dirty="0"/>
              <a:t>A </a:t>
            </a:r>
            <a:r>
              <a:rPr lang="en-GB" b="1" dirty="0">
                <a:solidFill>
                  <a:schemeClr val="accent6">
                    <a:lumMod val="50000"/>
                  </a:schemeClr>
                </a:solidFill>
              </a:rPr>
              <a:t>PROCESS</a:t>
            </a:r>
            <a:r>
              <a:rPr lang="en-GB" dirty="0"/>
              <a:t> is a collection of activities which take one or more inputs to create an output which is of value to the customer</a:t>
            </a:r>
          </a:p>
          <a:p>
            <a:r>
              <a:rPr lang="en-GB" dirty="0"/>
              <a:t>An </a:t>
            </a:r>
            <a:r>
              <a:rPr lang="en-GB" b="1" dirty="0">
                <a:solidFill>
                  <a:srgbClr val="00B050"/>
                </a:solidFill>
              </a:rPr>
              <a:t>OUTPUT</a:t>
            </a:r>
            <a:r>
              <a:rPr lang="en-GB" dirty="0"/>
              <a:t> is the product or service produced by the process</a:t>
            </a:r>
          </a:p>
          <a:p>
            <a:r>
              <a:rPr lang="en-GB" dirty="0"/>
              <a:t>A </a:t>
            </a:r>
            <a:r>
              <a:rPr lang="en-GB" b="1" dirty="0">
                <a:solidFill>
                  <a:schemeClr val="accent5">
                    <a:lumMod val="75000"/>
                  </a:schemeClr>
                </a:solidFill>
              </a:rPr>
              <a:t>CUSTOMER</a:t>
            </a:r>
            <a:r>
              <a:rPr lang="en-GB" dirty="0"/>
              <a:t> is the individual or company which receives the outputs of the process.</a:t>
            </a:r>
          </a:p>
        </p:txBody>
      </p:sp>
      <p:pic>
        <p:nvPicPr>
          <p:cNvPr id="4" name="Picture 3"/>
          <p:cNvPicPr>
            <a:picLocks noChangeAspect="1"/>
          </p:cNvPicPr>
          <p:nvPr/>
        </p:nvPicPr>
        <p:blipFill rotWithShape="1">
          <a:blip r:embed="rId2"/>
          <a:srcRect l="9214" t="67938" r="52343" b="21515"/>
          <a:stretch/>
        </p:blipFill>
        <p:spPr>
          <a:xfrm>
            <a:off x="1806529" y="4923505"/>
            <a:ext cx="8708858" cy="1592968"/>
          </a:xfrm>
          <a:prstGeom prst="rect">
            <a:avLst/>
          </a:prstGeom>
        </p:spPr>
      </p:pic>
    </p:spTree>
    <p:extLst>
      <p:ext uri="{BB962C8B-B14F-4D97-AF65-F5344CB8AC3E}">
        <p14:creationId xmlns:p14="http://schemas.microsoft.com/office/powerpoint/2010/main" val="4260765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579459"/>
            <a:ext cx="10515600" cy="3764539"/>
          </a:xfrm>
        </p:spPr>
        <p:txBody>
          <a:bodyPr>
            <a:normAutofit fontScale="70000" lnSpcReduction="20000"/>
          </a:bodyPr>
          <a:lstStyle/>
          <a:p>
            <a:pPr marL="0" indent="0">
              <a:buNone/>
            </a:pPr>
            <a:r>
              <a:rPr lang="en-GB" dirty="0"/>
              <a:t>Recommended procedure/sequence for creating a SIPOC Map:</a:t>
            </a:r>
          </a:p>
          <a:p>
            <a:pPr>
              <a:buFont typeface="Wingdings" panose="05000000000000000000" pitchFamily="2" charset="2"/>
              <a:buChar char="Ø"/>
            </a:pPr>
            <a:r>
              <a:rPr lang="en-GB" dirty="0"/>
              <a:t>Clearly explain the purpose for creating the SIPOC map.</a:t>
            </a:r>
          </a:p>
          <a:p>
            <a:pPr>
              <a:buFont typeface="Wingdings" panose="05000000000000000000" pitchFamily="2" charset="2"/>
              <a:buChar char="Ø"/>
            </a:pPr>
            <a:r>
              <a:rPr lang="en-GB" dirty="0"/>
              <a:t>Emphasize that the map must represent the situation as it exists.</a:t>
            </a:r>
          </a:p>
          <a:p>
            <a:pPr>
              <a:buFont typeface="Wingdings" panose="05000000000000000000" pitchFamily="2" charset="2"/>
              <a:buChar char="Ø"/>
            </a:pPr>
            <a:r>
              <a:rPr lang="en-GB" dirty="0"/>
              <a:t>Use large flip charts or use an electronic template (with a large screen).</a:t>
            </a:r>
          </a:p>
          <a:p>
            <a:pPr>
              <a:buFont typeface="Wingdings" panose="05000000000000000000" pitchFamily="2" charset="2"/>
              <a:buChar char="Ø"/>
            </a:pPr>
            <a:r>
              <a:rPr lang="en-GB" dirty="0"/>
              <a:t>Allow your team to provide input on each of the five categories.</a:t>
            </a:r>
          </a:p>
          <a:p>
            <a:pPr>
              <a:buFont typeface="Wingdings" panose="05000000000000000000" pitchFamily="2" charset="2"/>
              <a:buChar char="Ø"/>
            </a:pPr>
            <a:r>
              <a:rPr lang="en-GB" dirty="0">
                <a:solidFill>
                  <a:schemeClr val="bg1"/>
                </a:solidFill>
              </a:rPr>
              <a:t> Begin with the </a:t>
            </a:r>
            <a:r>
              <a:rPr lang="en-GB" b="1" dirty="0">
                <a:solidFill>
                  <a:schemeClr val="bg1"/>
                </a:solidFill>
              </a:rPr>
              <a:t>PROCESS</a:t>
            </a:r>
            <a:r>
              <a:rPr lang="en-GB" dirty="0">
                <a:solidFill>
                  <a:schemeClr val="bg1"/>
                </a:solidFill>
              </a:rPr>
              <a:t> by writing the ‘key’ highest-level steps.</a:t>
            </a:r>
          </a:p>
          <a:p>
            <a:pPr>
              <a:buFont typeface="Wingdings" panose="05000000000000000000" pitchFamily="2" charset="2"/>
              <a:buChar char="Ø"/>
            </a:pPr>
            <a:r>
              <a:rPr lang="en-GB" dirty="0">
                <a:solidFill>
                  <a:schemeClr val="bg1"/>
                </a:solidFill>
              </a:rPr>
              <a:t>Identify the primary </a:t>
            </a:r>
            <a:r>
              <a:rPr lang="en-GB" b="1" dirty="0">
                <a:solidFill>
                  <a:schemeClr val="bg1"/>
                </a:solidFill>
              </a:rPr>
              <a:t>OUTPUTS</a:t>
            </a:r>
            <a:r>
              <a:rPr lang="en-GB" dirty="0">
                <a:solidFill>
                  <a:schemeClr val="bg1"/>
                </a:solidFill>
              </a:rPr>
              <a:t> of the process.</a:t>
            </a:r>
          </a:p>
          <a:p>
            <a:pPr>
              <a:buFont typeface="Wingdings" panose="05000000000000000000" pitchFamily="2" charset="2"/>
              <a:buChar char="Ø"/>
            </a:pPr>
            <a:r>
              <a:rPr lang="en-GB" dirty="0">
                <a:solidFill>
                  <a:schemeClr val="bg1"/>
                </a:solidFill>
              </a:rPr>
              <a:t>Identify </a:t>
            </a:r>
            <a:r>
              <a:rPr lang="en-GB" b="1" dirty="0">
                <a:solidFill>
                  <a:schemeClr val="bg1"/>
                </a:solidFill>
              </a:rPr>
              <a:t>CUSTOMERS</a:t>
            </a:r>
            <a:r>
              <a:rPr lang="en-GB" dirty="0">
                <a:solidFill>
                  <a:schemeClr val="bg1"/>
                </a:solidFill>
              </a:rPr>
              <a:t> who will receive the outputs.</a:t>
            </a:r>
          </a:p>
          <a:p>
            <a:pPr>
              <a:buFont typeface="Wingdings" panose="05000000000000000000" pitchFamily="2" charset="2"/>
              <a:buChar char="Ø"/>
            </a:pPr>
            <a:r>
              <a:rPr lang="en-GB" dirty="0">
                <a:solidFill>
                  <a:schemeClr val="bg1"/>
                </a:solidFill>
              </a:rPr>
              <a:t>Identify the </a:t>
            </a:r>
            <a:r>
              <a:rPr lang="en-GB" b="1" dirty="0">
                <a:solidFill>
                  <a:schemeClr val="bg1"/>
                </a:solidFill>
              </a:rPr>
              <a:t>INPUTS</a:t>
            </a:r>
            <a:r>
              <a:rPr lang="en-GB" dirty="0">
                <a:solidFill>
                  <a:schemeClr val="bg1"/>
                </a:solidFill>
              </a:rPr>
              <a:t> required for the process to function properly.</a:t>
            </a:r>
          </a:p>
          <a:p>
            <a:pPr>
              <a:buFont typeface="Wingdings" panose="05000000000000000000" pitchFamily="2" charset="2"/>
              <a:buChar char="Ø"/>
            </a:pPr>
            <a:r>
              <a:rPr lang="en-GB" dirty="0">
                <a:solidFill>
                  <a:schemeClr val="bg1"/>
                </a:solidFill>
              </a:rPr>
              <a:t>Identify the </a:t>
            </a:r>
            <a:r>
              <a:rPr lang="en-GB" b="1" dirty="0">
                <a:solidFill>
                  <a:schemeClr val="bg1"/>
                </a:solidFill>
              </a:rPr>
              <a:t>SUPPLIERS</a:t>
            </a:r>
            <a:r>
              <a:rPr lang="en-GB" dirty="0">
                <a:solidFill>
                  <a:schemeClr val="bg1"/>
                </a:solidFill>
              </a:rPr>
              <a:t> of those inputs.</a:t>
            </a:r>
          </a:p>
          <a:p>
            <a:pPr>
              <a:buFont typeface="Wingdings" panose="05000000000000000000" pitchFamily="2" charset="2"/>
              <a:buChar char="Ø"/>
            </a:pPr>
            <a:r>
              <a:rPr lang="en-GB" dirty="0">
                <a:solidFill>
                  <a:schemeClr val="bg1"/>
                </a:solidFill>
              </a:rPr>
              <a:t>Discuss the SIPOC map with key stakeholders to verify accuracy and completeness</a:t>
            </a:r>
            <a:r>
              <a:rPr lang="en-GB" dirty="0"/>
              <a:t>. </a:t>
            </a:r>
          </a:p>
        </p:txBody>
      </p:sp>
      <p:sp>
        <p:nvSpPr>
          <p:cNvPr id="5" name="Rectangle 4"/>
          <p:cNvSpPr/>
          <p:nvPr/>
        </p:nvSpPr>
        <p:spPr>
          <a:xfrm>
            <a:off x="1067229" y="5358050"/>
            <a:ext cx="2174735"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917872" y="5448104"/>
            <a:ext cx="1278083"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41964" y="5358049"/>
            <a:ext cx="1132609"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785263" y="5358049"/>
            <a:ext cx="1039092"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0774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579459"/>
            <a:ext cx="10515600" cy="3764539"/>
          </a:xfrm>
        </p:spPr>
        <p:txBody>
          <a:bodyPr>
            <a:normAutofit fontScale="70000" lnSpcReduction="20000"/>
          </a:bodyPr>
          <a:lstStyle/>
          <a:p>
            <a:pPr marL="0" indent="0">
              <a:buNone/>
            </a:pPr>
            <a:r>
              <a:rPr lang="en-GB" dirty="0"/>
              <a:t>Recommended procedure/sequence for creating a SIPOC Map:</a:t>
            </a:r>
          </a:p>
          <a:p>
            <a:pPr>
              <a:buFont typeface="Wingdings" panose="05000000000000000000" pitchFamily="2" charset="2"/>
              <a:buChar char="Ø"/>
            </a:pPr>
            <a:r>
              <a:rPr lang="en-GB" dirty="0"/>
              <a:t>Clearly explain the purpose for creating the SIPOC map.</a:t>
            </a:r>
          </a:p>
          <a:p>
            <a:pPr>
              <a:buFont typeface="Wingdings" panose="05000000000000000000" pitchFamily="2" charset="2"/>
              <a:buChar char="Ø"/>
            </a:pPr>
            <a:r>
              <a:rPr lang="en-GB" dirty="0"/>
              <a:t>Emphasize that the map must represent the situation as it exists.</a:t>
            </a:r>
          </a:p>
          <a:p>
            <a:pPr>
              <a:buFont typeface="Wingdings" panose="05000000000000000000" pitchFamily="2" charset="2"/>
              <a:buChar char="Ø"/>
            </a:pPr>
            <a:r>
              <a:rPr lang="en-GB" dirty="0"/>
              <a:t>Use large flip charts or use an electronic template (with a large screen).</a:t>
            </a:r>
          </a:p>
          <a:p>
            <a:pPr>
              <a:buFont typeface="Wingdings" panose="05000000000000000000" pitchFamily="2" charset="2"/>
              <a:buChar char="Ø"/>
            </a:pPr>
            <a:r>
              <a:rPr lang="en-GB" dirty="0"/>
              <a:t>Allow your team to provide input on each of the five categories.</a:t>
            </a:r>
          </a:p>
          <a:p>
            <a:pPr>
              <a:buFont typeface="Wingdings" panose="05000000000000000000" pitchFamily="2" charset="2"/>
              <a:buChar char="Ø"/>
            </a:pPr>
            <a:r>
              <a:rPr lang="en-GB" dirty="0"/>
              <a:t> Begin with the </a:t>
            </a:r>
            <a:r>
              <a:rPr lang="en-GB" b="1" dirty="0"/>
              <a:t>PROCESS</a:t>
            </a:r>
            <a:r>
              <a:rPr lang="en-GB" dirty="0"/>
              <a:t> by writing the ‘key’ highest-level steps.</a:t>
            </a:r>
          </a:p>
          <a:p>
            <a:pPr>
              <a:buFont typeface="Wingdings" panose="05000000000000000000" pitchFamily="2" charset="2"/>
              <a:buChar char="Ø"/>
            </a:pPr>
            <a:r>
              <a:rPr lang="en-GB" dirty="0">
                <a:solidFill>
                  <a:schemeClr val="bg1"/>
                </a:solidFill>
              </a:rPr>
              <a:t>Identify the primary </a:t>
            </a:r>
            <a:r>
              <a:rPr lang="en-GB" b="1" dirty="0">
                <a:solidFill>
                  <a:schemeClr val="bg1"/>
                </a:solidFill>
              </a:rPr>
              <a:t>OUTPUTS</a:t>
            </a:r>
            <a:r>
              <a:rPr lang="en-GB" dirty="0">
                <a:solidFill>
                  <a:schemeClr val="bg1"/>
                </a:solidFill>
              </a:rPr>
              <a:t> of the process.</a:t>
            </a:r>
          </a:p>
          <a:p>
            <a:pPr>
              <a:buFont typeface="Wingdings" panose="05000000000000000000" pitchFamily="2" charset="2"/>
              <a:buChar char="Ø"/>
            </a:pPr>
            <a:r>
              <a:rPr lang="en-GB" dirty="0">
                <a:solidFill>
                  <a:schemeClr val="bg1"/>
                </a:solidFill>
              </a:rPr>
              <a:t>Identify </a:t>
            </a:r>
            <a:r>
              <a:rPr lang="en-GB" b="1" dirty="0">
                <a:solidFill>
                  <a:schemeClr val="bg1"/>
                </a:solidFill>
              </a:rPr>
              <a:t>CUSTOMERS</a:t>
            </a:r>
            <a:r>
              <a:rPr lang="en-GB" dirty="0">
                <a:solidFill>
                  <a:schemeClr val="bg1"/>
                </a:solidFill>
              </a:rPr>
              <a:t> who will receive the outputs.</a:t>
            </a:r>
          </a:p>
          <a:p>
            <a:pPr>
              <a:buFont typeface="Wingdings" panose="05000000000000000000" pitchFamily="2" charset="2"/>
              <a:buChar char="Ø"/>
            </a:pPr>
            <a:r>
              <a:rPr lang="en-GB" dirty="0">
                <a:solidFill>
                  <a:schemeClr val="bg1"/>
                </a:solidFill>
              </a:rPr>
              <a:t>Identify the </a:t>
            </a:r>
            <a:r>
              <a:rPr lang="en-GB" b="1" dirty="0">
                <a:solidFill>
                  <a:schemeClr val="bg1"/>
                </a:solidFill>
              </a:rPr>
              <a:t>INPUTS</a:t>
            </a:r>
            <a:r>
              <a:rPr lang="en-GB" dirty="0">
                <a:solidFill>
                  <a:schemeClr val="bg1"/>
                </a:solidFill>
              </a:rPr>
              <a:t> required for the process to function properly.</a:t>
            </a:r>
          </a:p>
          <a:p>
            <a:pPr>
              <a:buFont typeface="Wingdings" panose="05000000000000000000" pitchFamily="2" charset="2"/>
              <a:buChar char="Ø"/>
            </a:pPr>
            <a:r>
              <a:rPr lang="en-GB" dirty="0">
                <a:solidFill>
                  <a:schemeClr val="bg1"/>
                </a:solidFill>
              </a:rPr>
              <a:t>Identify the </a:t>
            </a:r>
            <a:r>
              <a:rPr lang="en-GB" b="1" dirty="0">
                <a:solidFill>
                  <a:schemeClr val="bg1"/>
                </a:solidFill>
              </a:rPr>
              <a:t>SUPPLIERS</a:t>
            </a:r>
            <a:r>
              <a:rPr lang="en-GB" dirty="0">
                <a:solidFill>
                  <a:schemeClr val="bg1"/>
                </a:solidFill>
              </a:rPr>
              <a:t> of those inputs.</a:t>
            </a:r>
          </a:p>
          <a:p>
            <a:pPr>
              <a:buFont typeface="Wingdings" panose="05000000000000000000" pitchFamily="2" charset="2"/>
              <a:buChar char="Ø"/>
            </a:pPr>
            <a:r>
              <a:rPr lang="en-GB" dirty="0">
                <a:solidFill>
                  <a:schemeClr val="bg1"/>
                </a:solidFill>
              </a:rPr>
              <a:t>Discuss the SIPOC map with key stakeholders to verify accuracy and completeness. </a:t>
            </a:r>
          </a:p>
        </p:txBody>
      </p:sp>
      <p:pic>
        <p:nvPicPr>
          <p:cNvPr id="4" name="Picture 3"/>
          <p:cNvPicPr>
            <a:picLocks noChangeAspect="1"/>
          </p:cNvPicPr>
          <p:nvPr/>
        </p:nvPicPr>
        <p:blipFill rotWithShape="1">
          <a:blip r:embed="rId2"/>
          <a:srcRect l="9214" t="67938" r="52343" b="21515"/>
          <a:stretch/>
        </p:blipFill>
        <p:spPr>
          <a:xfrm>
            <a:off x="2118256" y="5361709"/>
            <a:ext cx="7001783" cy="1280721"/>
          </a:xfrm>
          <a:prstGeom prst="rect">
            <a:avLst/>
          </a:prstGeom>
        </p:spPr>
      </p:pic>
      <p:sp>
        <p:nvSpPr>
          <p:cNvPr id="5" name="Rectangle 4"/>
          <p:cNvSpPr/>
          <p:nvPr/>
        </p:nvSpPr>
        <p:spPr>
          <a:xfrm>
            <a:off x="1067229" y="5358050"/>
            <a:ext cx="2174735"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917872" y="5448104"/>
            <a:ext cx="1278083"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41964" y="5358049"/>
            <a:ext cx="1132609"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785263" y="5358049"/>
            <a:ext cx="1039092"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38832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579459"/>
            <a:ext cx="10515600" cy="3764539"/>
          </a:xfrm>
        </p:spPr>
        <p:txBody>
          <a:bodyPr>
            <a:normAutofit fontScale="70000" lnSpcReduction="20000"/>
          </a:bodyPr>
          <a:lstStyle/>
          <a:p>
            <a:pPr marL="0" indent="0">
              <a:buNone/>
            </a:pPr>
            <a:r>
              <a:rPr lang="en-GB" dirty="0"/>
              <a:t>Recommended procedure/sequence for creating a SIPOC Map:</a:t>
            </a:r>
          </a:p>
          <a:p>
            <a:pPr>
              <a:buFont typeface="Wingdings" panose="05000000000000000000" pitchFamily="2" charset="2"/>
              <a:buChar char="Ø"/>
            </a:pPr>
            <a:r>
              <a:rPr lang="en-GB" dirty="0"/>
              <a:t>Clearly explain the purpose for creating the SIPOC map.</a:t>
            </a:r>
          </a:p>
          <a:p>
            <a:pPr>
              <a:buFont typeface="Wingdings" panose="05000000000000000000" pitchFamily="2" charset="2"/>
              <a:buChar char="Ø"/>
            </a:pPr>
            <a:r>
              <a:rPr lang="en-GB" dirty="0"/>
              <a:t>Emphasize that the map must represent the situation as it exists.</a:t>
            </a:r>
          </a:p>
          <a:p>
            <a:pPr>
              <a:buFont typeface="Wingdings" panose="05000000000000000000" pitchFamily="2" charset="2"/>
              <a:buChar char="Ø"/>
            </a:pPr>
            <a:r>
              <a:rPr lang="en-GB" dirty="0"/>
              <a:t>Use large flip charts or use an electronic template (with a large screen).</a:t>
            </a:r>
          </a:p>
          <a:p>
            <a:pPr>
              <a:buFont typeface="Wingdings" panose="05000000000000000000" pitchFamily="2" charset="2"/>
              <a:buChar char="Ø"/>
            </a:pPr>
            <a:r>
              <a:rPr lang="en-GB" dirty="0"/>
              <a:t>Allow your team to provide input on each of the five categories.</a:t>
            </a:r>
          </a:p>
          <a:p>
            <a:pPr>
              <a:buFont typeface="Wingdings" panose="05000000000000000000" pitchFamily="2" charset="2"/>
              <a:buChar char="Ø"/>
            </a:pPr>
            <a:r>
              <a:rPr lang="en-GB" dirty="0"/>
              <a:t> Begin with the </a:t>
            </a:r>
            <a:r>
              <a:rPr lang="en-GB" b="1" dirty="0"/>
              <a:t>PROCESS</a:t>
            </a:r>
            <a:r>
              <a:rPr lang="en-GB" dirty="0"/>
              <a:t> by writing the ‘key’ highest-level steps.</a:t>
            </a:r>
          </a:p>
          <a:p>
            <a:pPr>
              <a:buFont typeface="Wingdings" panose="05000000000000000000" pitchFamily="2" charset="2"/>
              <a:buChar char="Ø"/>
            </a:pPr>
            <a:r>
              <a:rPr lang="en-GB" dirty="0"/>
              <a:t>Identify the primary </a:t>
            </a:r>
            <a:r>
              <a:rPr lang="en-GB" b="1" dirty="0"/>
              <a:t>OUTPUTS</a:t>
            </a:r>
            <a:r>
              <a:rPr lang="en-GB" dirty="0"/>
              <a:t> of the process.</a:t>
            </a:r>
          </a:p>
          <a:p>
            <a:pPr>
              <a:buFont typeface="Wingdings" panose="05000000000000000000" pitchFamily="2" charset="2"/>
              <a:buChar char="Ø"/>
            </a:pPr>
            <a:r>
              <a:rPr lang="en-GB" dirty="0">
                <a:solidFill>
                  <a:schemeClr val="bg1"/>
                </a:solidFill>
              </a:rPr>
              <a:t>Identify </a:t>
            </a:r>
            <a:r>
              <a:rPr lang="en-GB" b="1" dirty="0">
                <a:solidFill>
                  <a:schemeClr val="bg1"/>
                </a:solidFill>
              </a:rPr>
              <a:t>CUSTOMERS</a:t>
            </a:r>
            <a:r>
              <a:rPr lang="en-GB" dirty="0">
                <a:solidFill>
                  <a:schemeClr val="bg1"/>
                </a:solidFill>
              </a:rPr>
              <a:t> who will receive the outputs.</a:t>
            </a:r>
          </a:p>
          <a:p>
            <a:pPr>
              <a:buFont typeface="Wingdings" panose="05000000000000000000" pitchFamily="2" charset="2"/>
              <a:buChar char="Ø"/>
            </a:pPr>
            <a:r>
              <a:rPr lang="en-GB" dirty="0">
                <a:solidFill>
                  <a:schemeClr val="bg1"/>
                </a:solidFill>
              </a:rPr>
              <a:t>Identify the </a:t>
            </a:r>
            <a:r>
              <a:rPr lang="en-GB" b="1" dirty="0">
                <a:solidFill>
                  <a:schemeClr val="bg1"/>
                </a:solidFill>
              </a:rPr>
              <a:t>INPUTS</a:t>
            </a:r>
            <a:r>
              <a:rPr lang="en-GB" dirty="0">
                <a:solidFill>
                  <a:schemeClr val="bg1"/>
                </a:solidFill>
              </a:rPr>
              <a:t> required for the process to function properly.</a:t>
            </a:r>
          </a:p>
          <a:p>
            <a:pPr>
              <a:buFont typeface="Wingdings" panose="05000000000000000000" pitchFamily="2" charset="2"/>
              <a:buChar char="Ø"/>
            </a:pPr>
            <a:r>
              <a:rPr lang="en-GB" dirty="0">
                <a:solidFill>
                  <a:schemeClr val="bg1"/>
                </a:solidFill>
              </a:rPr>
              <a:t>Identify the </a:t>
            </a:r>
            <a:r>
              <a:rPr lang="en-GB" b="1" dirty="0">
                <a:solidFill>
                  <a:schemeClr val="bg1"/>
                </a:solidFill>
              </a:rPr>
              <a:t>SUPPLIERS</a:t>
            </a:r>
            <a:r>
              <a:rPr lang="en-GB" dirty="0">
                <a:solidFill>
                  <a:schemeClr val="bg1"/>
                </a:solidFill>
              </a:rPr>
              <a:t> of those inputs.</a:t>
            </a:r>
          </a:p>
          <a:p>
            <a:pPr>
              <a:buFont typeface="Wingdings" panose="05000000000000000000" pitchFamily="2" charset="2"/>
              <a:buChar char="Ø"/>
            </a:pPr>
            <a:r>
              <a:rPr lang="en-GB" dirty="0">
                <a:solidFill>
                  <a:schemeClr val="bg1"/>
                </a:solidFill>
              </a:rPr>
              <a:t>Discuss the SIPOC map with key stakeholders to verify accuracy and completeness. </a:t>
            </a:r>
          </a:p>
        </p:txBody>
      </p:sp>
      <p:pic>
        <p:nvPicPr>
          <p:cNvPr id="4" name="Picture 3"/>
          <p:cNvPicPr>
            <a:picLocks noChangeAspect="1"/>
          </p:cNvPicPr>
          <p:nvPr/>
        </p:nvPicPr>
        <p:blipFill rotWithShape="1">
          <a:blip r:embed="rId2"/>
          <a:srcRect l="9214" t="67938" r="52343" b="21515"/>
          <a:stretch/>
        </p:blipFill>
        <p:spPr>
          <a:xfrm>
            <a:off x="2118256" y="5361709"/>
            <a:ext cx="7001783" cy="1280721"/>
          </a:xfrm>
          <a:prstGeom prst="rect">
            <a:avLst/>
          </a:prstGeom>
        </p:spPr>
      </p:pic>
      <p:sp>
        <p:nvSpPr>
          <p:cNvPr id="5" name="Rectangle 4"/>
          <p:cNvSpPr/>
          <p:nvPr/>
        </p:nvSpPr>
        <p:spPr>
          <a:xfrm>
            <a:off x="1067229" y="5358050"/>
            <a:ext cx="2174735"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917872" y="5448104"/>
            <a:ext cx="1278083"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41964" y="5358049"/>
            <a:ext cx="1132609"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3422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579459"/>
            <a:ext cx="10515600" cy="3764539"/>
          </a:xfrm>
        </p:spPr>
        <p:txBody>
          <a:bodyPr>
            <a:normAutofit fontScale="70000" lnSpcReduction="20000"/>
          </a:bodyPr>
          <a:lstStyle/>
          <a:p>
            <a:pPr marL="0" indent="0">
              <a:buNone/>
            </a:pPr>
            <a:r>
              <a:rPr lang="en-GB" dirty="0"/>
              <a:t>Recommended procedure/sequence for creating a SIPOC Map:</a:t>
            </a:r>
          </a:p>
          <a:p>
            <a:pPr>
              <a:buFont typeface="Wingdings" panose="05000000000000000000" pitchFamily="2" charset="2"/>
              <a:buChar char="Ø"/>
            </a:pPr>
            <a:r>
              <a:rPr lang="en-GB" dirty="0"/>
              <a:t>Clearly explain the purpose for creating the SIPOC map.</a:t>
            </a:r>
          </a:p>
          <a:p>
            <a:pPr>
              <a:buFont typeface="Wingdings" panose="05000000000000000000" pitchFamily="2" charset="2"/>
              <a:buChar char="Ø"/>
            </a:pPr>
            <a:r>
              <a:rPr lang="en-GB" dirty="0"/>
              <a:t>Emphasize that the map must represent the situation as it exists.</a:t>
            </a:r>
          </a:p>
          <a:p>
            <a:pPr>
              <a:buFont typeface="Wingdings" panose="05000000000000000000" pitchFamily="2" charset="2"/>
              <a:buChar char="Ø"/>
            </a:pPr>
            <a:r>
              <a:rPr lang="en-GB" dirty="0"/>
              <a:t>Use large flip charts or use an electronic template (with a large screen).</a:t>
            </a:r>
          </a:p>
          <a:p>
            <a:pPr>
              <a:buFont typeface="Wingdings" panose="05000000000000000000" pitchFamily="2" charset="2"/>
              <a:buChar char="Ø"/>
            </a:pPr>
            <a:r>
              <a:rPr lang="en-GB" dirty="0"/>
              <a:t>Allow your team to provide input on each of the five categories.</a:t>
            </a:r>
          </a:p>
          <a:p>
            <a:pPr>
              <a:buFont typeface="Wingdings" panose="05000000000000000000" pitchFamily="2" charset="2"/>
              <a:buChar char="Ø"/>
            </a:pPr>
            <a:r>
              <a:rPr lang="en-GB" dirty="0"/>
              <a:t> Begin with the </a:t>
            </a:r>
            <a:r>
              <a:rPr lang="en-GB" b="1" dirty="0"/>
              <a:t>PROCESS</a:t>
            </a:r>
            <a:r>
              <a:rPr lang="en-GB" dirty="0"/>
              <a:t> by writing the ‘key’ highest-level steps.</a:t>
            </a:r>
          </a:p>
          <a:p>
            <a:pPr>
              <a:buFont typeface="Wingdings" panose="05000000000000000000" pitchFamily="2" charset="2"/>
              <a:buChar char="Ø"/>
            </a:pPr>
            <a:r>
              <a:rPr lang="en-GB" dirty="0"/>
              <a:t>Identify the primary </a:t>
            </a:r>
            <a:r>
              <a:rPr lang="en-GB" b="1" dirty="0"/>
              <a:t>OUTPUTS</a:t>
            </a:r>
            <a:r>
              <a:rPr lang="en-GB" dirty="0"/>
              <a:t> of the process.</a:t>
            </a:r>
          </a:p>
          <a:p>
            <a:pPr>
              <a:buFont typeface="Wingdings" panose="05000000000000000000" pitchFamily="2" charset="2"/>
              <a:buChar char="Ø"/>
            </a:pPr>
            <a:r>
              <a:rPr lang="en-GB" dirty="0"/>
              <a:t>Identify </a:t>
            </a:r>
            <a:r>
              <a:rPr lang="en-GB" b="1" dirty="0"/>
              <a:t>CUSTOMERS</a:t>
            </a:r>
            <a:r>
              <a:rPr lang="en-GB" dirty="0"/>
              <a:t> who will receive the outputs.</a:t>
            </a:r>
          </a:p>
          <a:p>
            <a:pPr>
              <a:buFont typeface="Wingdings" panose="05000000000000000000" pitchFamily="2" charset="2"/>
              <a:buChar char="Ø"/>
            </a:pPr>
            <a:r>
              <a:rPr lang="en-GB" dirty="0">
                <a:solidFill>
                  <a:schemeClr val="bg1"/>
                </a:solidFill>
              </a:rPr>
              <a:t>Identify the </a:t>
            </a:r>
            <a:r>
              <a:rPr lang="en-GB" b="1" dirty="0">
                <a:solidFill>
                  <a:schemeClr val="bg1"/>
                </a:solidFill>
              </a:rPr>
              <a:t>INPUTS</a:t>
            </a:r>
            <a:r>
              <a:rPr lang="en-GB" dirty="0">
                <a:solidFill>
                  <a:schemeClr val="bg1"/>
                </a:solidFill>
              </a:rPr>
              <a:t> required for the process to function properly.</a:t>
            </a:r>
          </a:p>
          <a:p>
            <a:pPr>
              <a:buFont typeface="Wingdings" panose="05000000000000000000" pitchFamily="2" charset="2"/>
              <a:buChar char="Ø"/>
            </a:pPr>
            <a:r>
              <a:rPr lang="en-GB" dirty="0">
                <a:solidFill>
                  <a:schemeClr val="bg1"/>
                </a:solidFill>
              </a:rPr>
              <a:t>Identify the </a:t>
            </a:r>
            <a:r>
              <a:rPr lang="en-GB" b="1" dirty="0">
                <a:solidFill>
                  <a:schemeClr val="bg1"/>
                </a:solidFill>
              </a:rPr>
              <a:t>SUPPLIERS</a:t>
            </a:r>
            <a:r>
              <a:rPr lang="en-GB" dirty="0">
                <a:solidFill>
                  <a:schemeClr val="bg1"/>
                </a:solidFill>
              </a:rPr>
              <a:t> of those inputs.</a:t>
            </a:r>
          </a:p>
          <a:p>
            <a:pPr>
              <a:buFont typeface="Wingdings" panose="05000000000000000000" pitchFamily="2" charset="2"/>
              <a:buChar char="Ø"/>
            </a:pPr>
            <a:r>
              <a:rPr lang="en-GB" dirty="0">
                <a:solidFill>
                  <a:schemeClr val="bg1"/>
                </a:solidFill>
              </a:rPr>
              <a:t>Discuss the SIPOC map with key stakeholders to verify accuracy and completeness. </a:t>
            </a:r>
          </a:p>
        </p:txBody>
      </p:sp>
      <p:pic>
        <p:nvPicPr>
          <p:cNvPr id="4" name="Picture 3"/>
          <p:cNvPicPr>
            <a:picLocks noChangeAspect="1"/>
          </p:cNvPicPr>
          <p:nvPr/>
        </p:nvPicPr>
        <p:blipFill rotWithShape="1">
          <a:blip r:embed="rId2"/>
          <a:srcRect l="9214" t="67938" r="52343" b="21515"/>
          <a:stretch/>
        </p:blipFill>
        <p:spPr>
          <a:xfrm>
            <a:off x="2118256" y="5361709"/>
            <a:ext cx="7001783" cy="1280721"/>
          </a:xfrm>
          <a:prstGeom prst="rect">
            <a:avLst/>
          </a:prstGeom>
        </p:spPr>
      </p:pic>
      <p:sp>
        <p:nvSpPr>
          <p:cNvPr id="5" name="Rectangle 4"/>
          <p:cNvSpPr/>
          <p:nvPr/>
        </p:nvSpPr>
        <p:spPr>
          <a:xfrm>
            <a:off x="1067229" y="5358050"/>
            <a:ext cx="2174735"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41964" y="5358049"/>
            <a:ext cx="1132609"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2790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579459"/>
            <a:ext cx="10515600" cy="3764539"/>
          </a:xfrm>
        </p:spPr>
        <p:txBody>
          <a:bodyPr>
            <a:normAutofit fontScale="70000" lnSpcReduction="20000"/>
          </a:bodyPr>
          <a:lstStyle/>
          <a:p>
            <a:pPr marL="0" indent="0">
              <a:buNone/>
            </a:pPr>
            <a:r>
              <a:rPr lang="en-GB" dirty="0"/>
              <a:t>Recommended procedure/sequence for creating a SIPOC Map:</a:t>
            </a:r>
          </a:p>
          <a:p>
            <a:pPr>
              <a:buFont typeface="Wingdings" panose="05000000000000000000" pitchFamily="2" charset="2"/>
              <a:buChar char="Ø"/>
            </a:pPr>
            <a:r>
              <a:rPr lang="en-GB" dirty="0"/>
              <a:t>Clearly explain the purpose for creating the SIPOC map.</a:t>
            </a:r>
          </a:p>
          <a:p>
            <a:pPr>
              <a:buFont typeface="Wingdings" panose="05000000000000000000" pitchFamily="2" charset="2"/>
              <a:buChar char="Ø"/>
            </a:pPr>
            <a:r>
              <a:rPr lang="en-GB" dirty="0"/>
              <a:t>Emphasize that the map must represent the situation as it exists.</a:t>
            </a:r>
          </a:p>
          <a:p>
            <a:pPr>
              <a:buFont typeface="Wingdings" panose="05000000000000000000" pitchFamily="2" charset="2"/>
              <a:buChar char="Ø"/>
            </a:pPr>
            <a:r>
              <a:rPr lang="en-GB" dirty="0"/>
              <a:t>Use large flip charts or use an electronic template (with a large screen).</a:t>
            </a:r>
          </a:p>
          <a:p>
            <a:pPr>
              <a:buFont typeface="Wingdings" panose="05000000000000000000" pitchFamily="2" charset="2"/>
              <a:buChar char="Ø"/>
            </a:pPr>
            <a:r>
              <a:rPr lang="en-GB" dirty="0"/>
              <a:t>Allow your team to provide input on each of the five categories.</a:t>
            </a:r>
          </a:p>
          <a:p>
            <a:pPr>
              <a:buFont typeface="Wingdings" panose="05000000000000000000" pitchFamily="2" charset="2"/>
              <a:buChar char="Ø"/>
            </a:pPr>
            <a:r>
              <a:rPr lang="en-GB" dirty="0"/>
              <a:t> Begin with the </a:t>
            </a:r>
            <a:r>
              <a:rPr lang="en-GB" b="1" dirty="0"/>
              <a:t>PROCESS</a:t>
            </a:r>
            <a:r>
              <a:rPr lang="en-GB" dirty="0"/>
              <a:t> by writing the ‘key’ highest-level steps.</a:t>
            </a:r>
          </a:p>
          <a:p>
            <a:pPr>
              <a:buFont typeface="Wingdings" panose="05000000000000000000" pitchFamily="2" charset="2"/>
              <a:buChar char="Ø"/>
            </a:pPr>
            <a:r>
              <a:rPr lang="en-GB" dirty="0"/>
              <a:t>Identify the primary </a:t>
            </a:r>
            <a:r>
              <a:rPr lang="en-GB" b="1" dirty="0"/>
              <a:t>OUTPUTS</a:t>
            </a:r>
            <a:r>
              <a:rPr lang="en-GB" dirty="0"/>
              <a:t> of the process.</a:t>
            </a:r>
          </a:p>
          <a:p>
            <a:pPr>
              <a:buFont typeface="Wingdings" panose="05000000000000000000" pitchFamily="2" charset="2"/>
              <a:buChar char="Ø"/>
            </a:pPr>
            <a:r>
              <a:rPr lang="en-GB" dirty="0"/>
              <a:t>Identify </a:t>
            </a:r>
            <a:r>
              <a:rPr lang="en-GB" b="1" dirty="0"/>
              <a:t>CUSTOMERS</a:t>
            </a:r>
            <a:r>
              <a:rPr lang="en-GB" dirty="0"/>
              <a:t> who will receive the outputs.</a:t>
            </a:r>
          </a:p>
          <a:p>
            <a:pPr>
              <a:buFont typeface="Wingdings" panose="05000000000000000000" pitchFamily="2" charset="2"/>
              <a:buChar char="Ø"/>
            </a:pPr>
            <a:r>
              <a:rPr lang="en-GB" dirty="0"/>
              <a:t>Identify the </a:t>
            </a:r>
            <a:r>
              <a:rPr lang="en-GB" b="1" dirty="0"/>
              <a:t>INPUTS</a:t>
            </a:r>
            <a:r>
              <a:rPr lang="en-GB" dirty="0"/>
              <a:t> required for the process to function properly.</a:t>
            </a:r>
          </a:p>
          <a:p>
            <a:pPr>
              <a:buFont typeface="Wingdings" panose="05000000000000000000" pitchFamily="2" charset="2"/>
              <a:buChar char="Ø"/>
            </a:pPr>
            <a:r>
              <a:rPr lang="en-GB" dirty="0">
                <a:solidFill>
                  <a:schemeClr val="bg1"/>
                </a:solidFill>
              </a:rPr>
              <a:t>Identify the </a:t>
            </a:r>
            <a:r>
              <a:rPr lang="en-GB" b="1" dirty="0">
                <a:solidFill>
                  <a:schemeClr val="bg1"/>
                </a:solidFill>
              </a:rPr>
              <a:t>SUPPLIERS</a:t>
            </a:r>
            <a:r>
              <a:rPr lang="en-GB" dirty="0">
                <a:solidFill>
                  <a:schemeClr val="bg1"/>
                </a:solidFill>
              </a:rPr>
              <a:t> of those inputs.</a:t>
            </a:r>
          </a:p>
          <a:p>
            <a:pPr>
              <a:buFont typeface="Wingdings" panose="05000000000000000000" pitchFamily="2" charset="2"/>
              <a:buChar char="Ø"/>
            </a:pPr>
            <a:r>
              <a:rPr lang="en-GB" dirty="0">
                <a:solidFill>
                  <a:schemeClr val="bg1"/>
                </a:solidFill>
              </a:rPr>
              <a:t>Discuss the SIPOC map with key stakeholders to verify accuracy and completeness. </a:t>
            </a:r>
          </a:p>
        </p:txBody>
      </p:sp>
      <p:pic>
        <p:nvPicPr>
          <p:cNvPr id="4" name="Picture 3"/>
          <p:cNvPicPr>
            <a:picLocks noChangeAspect="1"/>
          </p:cNvPicPr>
          <p:nvPr/>
        </p:nvPicPr>
        <p:blipFill rotWithShape="1">
          <a:blip r:embed="rId2"/>
          <a:srcRect l="9214" t="67938" r="52343" b="21515"/>
          <a:stretch/>
        </p:blipFill>
        <p:spPr>
          <a:xfrm>
            <a:off x="2118256" y="5361709"/>
            <a:ext cx="7001783" cy="1280721"/>
          </a:xfrm>
          <a:prstGeom prst="rect">
            <a:avLst/>
          </a:prstGeom>
        </p:spPr>
      </p:pic>
      <p:sp>
        <p:nvSpPr>
          <p:cNvPr id="5" name="Rectangle 4"/>
          <p:cNvSpPr/>
          <p:nvPr/>
        </p:nvSpPr>
        <p:spPr>
          <a:xfrm>
            <a:off x="1067229" y="5358050"/>
            <a:ext cx="2174735" cy="782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9343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579459"/>
            <a:ext cx="10515600" cy="3764539"/>
          </a:xfrm>
        </p:spPr>
        <p:txBody>
          <a:bodyPr>
            <a:normAutofit fontScale="70000" lnSpcReduction="20000"/>
          </a:bodyPr>
          <a:lstStyle/>
          <a:p>
            <a:pPr marL="0" indent="0">
              <a:buNone/>
            </a:pPr>
            <a:r>
              <a:rPr lang="en-GB" dirty="0"/>
              <a:t>Recommended procedure/sequence for creating a SIPOC Map:</a:t>
            </a:r>
          </a:p>
          <a:p>
            <a:pPr>
              <a:buFont typeface="Wingdings" panose="05000000000000000000" pitchFamily="2" charset="2"/>
              <a:buChar char="Ø"/>
            </a:pPr>
            <a:r>
              <a:rPr lang="en-GB" dirty="0"/>
              <a:t>Clearly explain the purpose for creating the SIPOC map.</a:t>
            </a:r>
          </a:p>
          <a:p>
            <a:pPr>
              <a:buFont typeface="Wingdings" panose="05000000000000000000" pitchFamily="2" charset="2"/>
              <a:buChar char="Ø"/>
            </a:pPr>
            <a:r>
              <a:rPr lang="en-GB" dirty="0"/>
              <a:t>Emphasize that the map must represent the situation as it exists.</a:t>
            </a:r>
          </a:p>
          <a:p>
            <a:pPr>
              <a:buFont typeface="Wingdings" panose="05000000000000000000" pitchFamily="2" charset="2"/>
              <a:buChar char="Ø"/>
            </a:pPr>
            <a:r>
              <a:rPr lang="en-GB" dirty="0"/>
              <a:t>Use large flip charts or use an electronic template (with a large screen).</a:t>
            </a:r>
          </a:p>
          <a:p>
            <a:pPr>
              <a:buFont typeface="Wingdings" panose="05000000000000000000" pitchFamily="2" charset="2"/>
              <a:buChar char="Ø"/>
            </a:pPr>
            <a:r>
              <a:rPr lang="en-GB" dirty="0"/>
              <a:t>Allow your team to provide input on each of the five categories.</a:t>
            </a:r>
          </a:p>
          <a:p>
            <a:pPr>
              <a:buFont typeface="Wingdings" panose="05000000000000000000" pitchFamily="2" charset="2"/>
              <a:buChar char="Ø"/>
            </a:pPr>
            <a:r>
              <a:rPr lang="en-GB" dirty="0"/>
              <a:t> Begin with the </a:t>
            </a:r>
            <a:r>
              <a:rPr lang="en-GB" b="1" dirty="0"/>
              <a:t>PROCESS</a:t>
            </a:r>
            <a:r>
              <a:rPr lang="en-GB" dirty="0"/>
              <a:t> by writing the ‘key’ highest-level steps.</a:t>
            </a:r>
          </a:p>
          <a:p>
            <a:pPr>
              <a:buFont typeface="Wingdings" panose="05000000000000000000" pitchFamily="2" charset="2"/>
              <a:buChar char="Ø"/>
            </a:pPr>
            <a:r>
              <a:rPr lang="en-GB" dirty="0"/>
              <a:t>Identify the primary </a:t>
            </a:r>
            <a:r>
              <a:rPr lang="en-GB" b="1" dirty="0"/>
              <a:t>OUTPUTS</a:t>
            </a:r>
            <a:r>
              <a:rPr lang="en-GB" dirty="0"/>
              <a:t> of the process.</a:t>
            </a:r>
          </a:p>
          <a:p>
            <a:pPr>
              <a:buFont typeface="Wingdings" panose="05000000000000000000" pitchFamily="2" charset="2"/>
              <a:buChar char="Ø"/>
            </a:pPr>
            <a:r>
              <a:rPr lang="en-GB" dirty="0"/>
              <a:t>Identify </a:t>
            </a:r>
            <a:r>
              <a:rPr lang="en-GB" b="1" dirty="0"/>
              <a:t>CUSTOMERS</a:t>
            </a:r>
            <a:r>
              <a:rPr lang="en-GB" dirty="0"/>
              <a:t> who will receive the outputs.</a:t>
            </a:r>
          </a:p>
          <a:p>
            <a:pPr>
              <a:buFont typeface="Wingdings" panose="05000000000000000000" pitchFamily="2" charset="2"/>
              <a:buChar char="Ø"/>
            </a:pPr>
            <a:r>
              <a:rPr lang="en-GB" dirty="0"/>
              <a:t>Identify the </a:t>
            </a:r>
            <a:r>
              <a:rPr lang="en-GB" b="1" dirty="0"/>
              <a:t>INPUTS</a:t>
            </a:r>
            <a:r>
              <a:rPr lang="en-GB" dirty="0"/>
              <a:t> required for the process to function properly.</a:t>
            </a:r>
          </a:p>
          <a:p>
            <a:pPr>
              <a:buFont typeface="Wingdings" panose="05000000000000000000" pitchFamily="2" charset="2"/>
              <a:buChar char="Ø"/>
            </a:pPr>
            <a:r>
              <a:rPr lang="en-GB" dirty="0"/>
              <a:t>Identify the </a:t>
            </a:r>
            <a:r>
              <a:rPr lang="en-GB" b="1" dirty="0"/>
              <a:t>SUPPLIERS</a:t>
            </a:r>
            <a:r>
              <a:rPr lang="en-GB" dirty="0"/>
              <a:t> of those inputs.</a:t>
            </a:r>
          </a:p>
          <a:p>
            <a:pPr>
              <a:buFont typeface="Wingdings" panose="05000000000000000000" pitchFamily="2" charset="2"/>
              <a:buChar char="Ø"/>
            </a:pPr>
            <a:r>
              <a:rPr lang="en-GB" dirty="0"/>
              <a:t>Discuss the SIPOC map with key stakeholders to verify accuracy and completeness. </a:t>
            </a:r>
          </a:p>
        </p:txBody>
      </p:sp>
      <p:pic>
        <p:nvPicPr>
          <p:cNvPr id="4" name="Picture 3"/>
          <p:cNvPicPr>
            <a:picLocks noChangeAspect="1"/>
          </p:cNvPicPr>
          <p:nvPr/>
        </p:nvPicPr>
        <p:blipFill rotWithShape="1">
          <a:blip r:embed="rId2"/>
          <a:srcRect l="9214" t="67938" r="52343" b="21515"/>
          <a:stretch/>
        </p:blipFill>
        <p:spPr>
          <a:xfrm>
            <a:off x="2118256" y="5361709"/>
            <a:ext cx="7001783" cy="1280721"/>
          </a:xfrm>
          <a:prstGeom prst="rect">
            <a:avLst/>
          </a:prstGeom>
        </p:spPr>
      </p:pic>
    </p:spTree>
    <p:extLst>
      <p:ext uri="{BB962C8B-B14F-4D97-AF65-F5344CB8AC3E}">
        <p14:creationId xmlns:p14="http://schemas.microsoft.com/office/powerpoint/2010/main" val="261386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1000"/>
                                        <p:tgtEl>
                                          <p:spTgt spid="3">
                                            <p:txEl>
                                              <p:pRg st="10" end="10"/>
                                            </p:txEl>
                                          </p:spTgt>
                                        </p:tgtEl>
                                      </p:cBhvr>
                                    </p:animEffect>
                                    <p:anim calcmode="lin" valueType="num">
                                      <p:cBhvr>
                                        <p:cTn id="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690688"/>
            <a:ext cx="10515600" cy="678584"/>
          </a:xfrm>
        </p:spPr>
        <p:txBody>
          <a:bodyPr/>
          <a:lstStyle/>
          <a:p>
            <a:pPr marL="0" indent="0">
              <a:buNone/>
            </a:pPr>
            <a:r>
              <a:rPr lang="en-GB" dirty="0"/>
              <a:t>Example – A Car Purchasing Process</a:t>
            </a:r>
          </a:p>
        </p:txBody>
      </p:sp>
      <p:sp>
        <p:nvSpPr>
          <p:cNvPr id="4" name="TextBox 3"/>
          <p:cNvSpPr txBox="1"/>
          <p:nvPr/>
        </p:nvSpPr>
        <p:spPr>
          <a:xfrm>
            <a:off x="745512" y="2680855"/>
            <a:ext cx="1198726" cy="369332"/>
          </a:xfrm>
          <a:prstGeom prst="rect">
            <a:avLst/>
          </a:prstGeom>
          <a:noFill/>
        </p:spPr>
        <p:txBody>
          <a:bodyPr wrap="none" rtlCol="0">
            <a:spAutoFit/>
          </a:bodyPr>
          <a:lstStyle/>
          <a:p>
            <a:r>
              <a:rPr lang="en-GB" b="1" dirty="0">
                <a:solidFill>
                  <a:schemeClr val="accent1">
                    <a:lumMod val="60000"/>
                    <a:lumOff val="40000"/>
                  </a:schemeClr>
                </a:solidFill>
              </a:rPr>
              <a:t>SUPPLIERS</a:t>
            </a:r>
          </a:p>
        </p:txBody>
      </p:sp>
      <p:sp>
        <p:nvSpPr>
          <p:cNvPr id="5" name="TextBox 4"/>
          <p:cNvSpPr txBox="1"/>
          <p:nvPr/>
        </p:nvSpPr>
        <p:spPr>
          <a:xfrm>
            <a:off x="2909732" y="2680855"/>
            <a:ext cx="893643" cy="369332"/>
          </a:xfrm>
          <a:prstGeom prst="rect">
            <a:avLst/>
          </a:prstGeom>
          <a:noFill/>
        </p:spPr>
        <p:txBody>
          <a:bodyPr wrap="none" rtlCol="0">
            <a:spAutoFit/>
          </a:bodyPr>
          <a:lstStyle/>
          <a:p>
            <a:r>
              <a:rPr lang="en-GB" b="1" dirty="0">
                <a:solidFill>
                  <a:srgbClr val="92D050"/>
                </a:solidFill>
              </a:rPr>
              <a:t>INPUTS</a:t>
            </a:r>
          </a:p>
        </p:txBody>
      </p:sp>
      <p:sp>
        <p:nvSpPr>
          <p:cNvPr id="6" name="TextBox 5"/>
          <p:cNvSpPr txBox="1"/>
          <p:nvPr/>
        </p:nvSpPr>
        <p:spPr>
          <a:xfrm>
            <a:off x="4968999" y="2680855"/>
            <a:ext cx="1040991" cy="369332"/>
          </a:xfrm>
          <a:prstGeom prst="rect">
            <a:avLst/>
          </a:prstGeom>
          <a:noFill/>
        </p:spPr>
        <p:txBody>
          <a:bodyPr wrap="none" rtlCol="0">
            <a:spAutoFit/>
          </a:bodyPr>
          <a:lstStyle/>
          <a:p>
            <a:r>
              <a:rPr lang="en-GB" b="1" dirty="0">
                <a:solidFill>
                  <a:schemeClr val="accent6">
                    <a:lumMod val="50000"/>
                  </a:schemeClr>
                </a:solidFill>
              </a:rPr>
              <a:t>PROCESS</a:t>
            </a:r>
          </a:p>
        </p:txBody>
      </p:sp>
      <p:sp>
        <p:nvSpPr>
          <p:cNvPr id="7" name="TextBox 6"/>
          <p:cNvSpPr txBox="1"/>
          <p:nvPr/>
        </p:nvSpPr>
        <p:spPr>
          <a:xfrm>
            <a:off x="7175614" y="2680855"/>
            <a:ext cx="1100429" cy="369332"/>
          </a:xfrm>
          <a:prstGeom prst="rect">
            <a:avLst/>
          </a:prstGeom>
          <a:noFill/>
        </p:spPr>
        <p:txBody>
          <a:bodyPr wrap="none" rtlCol="0">
            <a:spAutoFit/>
          </a:bodyPr>
          <a:lstStyle/>
          <a:p>
            <a:r>
              <a:rPr lang="en-GB" b="1" dirty="0">
                <a:solidFill>
                  <a:srgbClr val="00B050"/>
                </a:solidFill>
              </a:rPr>
              <a:t>OUTPUTS</a:t>
            </a:r>
          </a:p>
        </p:txBody>
      </p:sp>
      <p:sp>
        <p:nvSpPr>
          <p:cNvPr id="8" name="TextBox 7"/>
          <p:cNvSpPr txBox="1"/>
          <p:nvPr/>
        </p:nvSpPr>
        <p:spPr>
          <a:xfrm>
            <a:off x="9241537" y="2680855"/>
            <a:ext cx="1430713" cy="369332"/>
          </a:xfrm>
          <a:prstGeom prst="rect">
            <a:avLst/>
          </a:prstGeom>
          <a:noFill/>
        </p:spPr>
        <p:txBody>
          <a:bodyPr wrap="none" rtlCol="0">
            <a:spAutoFit/>
          </a:bodyPr>
          <a:lstStyle/>
          <a:p>
            <a:r>
              <a:rPr lang="en-GB" b="1" dirty="0">
                <a:solidFill>
                  <a:schemeClr val="accent5">
                    <a:lumMod val="50000"/>
                  </a:schemeClr>
                </a:solidFill>
              </a:rPr>
              <a:t>CUSTOMERS</a:t>
            </a:r>
          </a:p>
        </p:txBody>
      </p:sp>
      <p:sp>
        <p:nvSpPr>
          <p:cNvPr id="9" name="TextBox 8"/>
          <p:cNvSpPr txBox="1"/>
          <p:nvPr/>
        </p:nvSpPr>
        <p:spPr>
          <a:xfrm>
            <a:off x="4968999" y="3127664"/>
            <a:ext cx="1972128" cy="3416320"/>
          </a:xfrm>
          <a:prstGeom prst="rect">
            <a:avLst/>
          </a:prstGeom>
          <a:noFill/>
        </p:spPr>
        <p:txBody>
          <a:bodyPr wrap="square" rtlCol="0">
            <a:spAutoFit/>
          </a:bodyPr>
          <a:lstStyle/>
          <a:p>
            <a:pPr marL="285750" indent="-285750">
              <a:buFont typeface="Arial" panose="020B0604020202020204" pitchFamily="34" charset="0"/>
              <a:buChar char="•"/>
            </a:pPr>
            <a:r>
              <a:rPr lang="en-GB" dirty="0"/>
              <a:t>Determine Car Option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Review specs &amp; test drive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Negotiate price &amp; delivery date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Sign paperwork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Collect the car</a:t>
            </a:r>
          </a:p>
        </p:txBody>
      </p:sp>
      <p:sp>
        <p:nvSpPr>
          <p:cNvPr id="10" name="TextBox 9"/>
          <p:cNvSpPr txBox="1"/>
          <p:nvPr/>
        </p:nvSpPr>
        <p:spPr>
          <a:xfrm>
            <a:off x="745512" y="3127664"/>
            <a:ext cx="1972128" cy="923330"/>
          </a:xfrm>
          <a:prstGeom prst="rect">
            <a:avLst/>
          </a:prstGeom>
          <a:noFill/>
        </p:spPr>
        <p:txBody>
          <a:bodyPr wrap="square" rtlCol="0">
            <a:spAutoFit/>
          </a:bodyPr>
          <a:lstStyle/>
          <a:p>
            <a:pPr marL="285750" indent="-285750">
              <a:buFont typeface="Arial" panose="020B0604020202020204" pitchFamily="34" charset="0"/>
              <a:buChar char="•"/>
            </a:pPr>
            <a:r>
              <a:rPr lang="en-GB" dirty="0"/>
              <a:t>Dealers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Individuals</a:t>
            </a:r>
          </a:p>
        </p:txBody>
      </p:sp>
      <p:sp>
        <p:nvSpPr>
          <p:cNvPr id="11" name="TextBox 10"/>
          <p:cNvSpPr txBox="1"/>
          <p:nvPr/>
        </p:nvSpPr>
        <p:spPr>
          <a:xfrm>
            <a:off x="2996871" y="3127664"/>
            <a:ext cx="197212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Models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Specifications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Price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Availability</a:t>
            </a:r>
          </a:p>
        </p:txBody>
      </p:sp>
      <p:sp>
        <p:nvSpPr>
          <p:cNvPr id="12" name="TextBox 11"/>
          <p:cNvSpPr txBox="1"/>
          <p:nvPr/>
        </p:nvSpPr>
        <p:spPr>
          <a:xfrm>
            <a:off x="7175614" y="3127664"/>
            <a:ext cx="180213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Car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Payment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Paperwork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Service contract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Delivery date</a:t>
            </a:r>
          </a:p>
        </p:txBody>
      </p:sp>
      <p:sp>
        <p:nvSpPr>
          <p:cNvPr id="13" name="TextBox 12"/>
          <p:cNvSpPr txBox="1"/>
          <p:nvPr/>
        </p:nvSpPr>
        <p:spPr>
          <a:xfrm>
            <a:off x="9241537" y="3127664"/>
            <a:ext cx="1972128" cy="923330"/>
          </a:xfrm>
          <a:prstGeom prst="rect">
            <a:avLst/>
          </a:prstGeom>
          <a:noFill/>
        </p:spPr>
        <p:txBody>
          <a:bodyPr wrap="square" rtlCol="0">
            <a:spAutoFit/>
          </a:bodyPr>
          <a:lstStyle/>
          <a:p>
            <a:pPr marL="285750" indent="-285750">
              <a:buFont typeface="Arial" panose="020B0604020202020204" pitchFamily="34" charset="0"/>
              <a:buChar char="•"/>
            </a:pPr>
            <a:r>
              <a:rPr lang="en-GB" dirty="0"/>
              <a:t>Individuals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Companies</a:t>
            </a:r>
          </a:p>
        </p:txBody>
      </p:sp>
      <p:sp>
        <p:nvSpPr>
          <p:cNvPr id="14" name="Rounded Rectangle 13"/>
          <p:cNvSpPr/>
          <p:nvPr/>
        </p:nvSpPr>
        <p:spPr>
          <a:xfrm>
            <a:off x="661932" y="2587336"/>
            <a:ext cx="1901606" cy="1832989"/>
          </a:xfrm>
          <a:prstGeom prst="round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ounded Rectangle 14"/>
          <p:cNvSpPr/>
          <p:nvPr/>
        </p:nvSpPr>
        <p:spPr>
          <a:xfrm>
            <a:off x="2788015" y="2587336"/>
            <a:ext cx="1891216" cy="2774373"/>
          </a:xfrm>
          <a:prstGeom prst="roundRect">
            <a:avLst/>
          </a:prstGeom>
          <a:noFill/>
          <a:ln w="381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p:cNvSpPr/>
          <p:nvPr/>
        </p:nvSpPr>
        <p:spPr>
          <a:xfrm>
            <a:off x="4875409" y="2587336"/>
            <a:ext cx="2065717" cy="4062846"/>
          </a:xfrm>
          <a:prstGeom prst="roundRect">
            <a:avLst/>
          </a:prstGeom>
          <a:no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ed Rectangle 16"/>
          <p:cNvSpPr/>
          <p:nvPr/>
        </p:nvSpPr>
        <p:spPr>
          <a:xfrm>
            <a:off x="7137304" y="2587336"/>
            <a:ext cx="1858367" cy="3595256"/>
          </a:xfrm>
          <a:prstGeom prst="round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ounded Rectangle 17"/>
          <p:cNvSpPr/>
          <p:nvPr/>
        </p:nvSpPr>
        <p:spPr>
          <a:xfrm>
            <a:off x="9203977" y="2587336"/>
            <a:ext cx="1901606" cy="1832989"/>
          </a:xfrm>
          <a:prstGeom prst="roundRect">
            <a:avLst/>
          </a:prstGeom>
          <a:noFill/>
          <a:ln w="381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6936574" y="270334"/>
            <a:ext cx="1667100" cy="2031325"/>
          </a:xfrm>
          <a:prstGeom prst="rect">
            <a:avLst/>
          </a:prstGeom>
          <a:noFill/>
        </p:spPr>
        <p:txBody>
          <a:bodyPr wrap="square" rtlCol="0">
            <a:spAutoFit/>
          </a:bodyPr>
          <a:lstStyle/>
          <a:p>
            <a:r>
              <a:rPr lang="en-GB" dirty="0"/>
              <a:t>Remember: </a:t>
            </a:r>
          </a:p>
          <a:p>
            <a:pPr marL="342900" indent="-342900">
              <a:buFont typeface="+mj-lt"/>
              <a:buAutoNum type="arabicPeriod"/>
            </a:pPr>
            <a:r>
              <a:rPr lang="en-GB" dirty="0"/>
              <a:t>Process</a:t>
            </a:r>
          </a:p>
          <a:p>
            <a:pPr marL="342900" indent="-342900">
              <a:buFont typeface="+mj-lt"/>
              <a:buAutoNum type="arabicPeriod"/>
            </a:pPr>
            <a:r>
              <a:rPr lang="en-GB" dirty="0"/>
              <a:t>Outputs</a:t>
            </a:r>
          </a:p>
          <a:p>
            <a:pPr marL="342900" indent="-342900">
              <a:buFont typeface="+mj-lt"/>
              <a:buAutoNum type="arabicPeriod"/>
            </a:pPr>
            <a:r>
              <a:rPr lang="en-GB" dirty="0"/>
              <a:t>Customers </a:t>
            </a:r>
          </a:p>
          <a:p>
            <a:pPr marL="342900" indent="-342900">
              <a:buFont typeface="+mj-lt"/>
              <a:buAutoNum type="arabicPeriod"/>
            </a:pPr>
            <a:r>
              <a:rPr lang="en-GB" dirty="0"/>
              <a:t>Inputs </a:t>
            </a:r>
          </a:p>
          <a:p>
            <a:pPr marL="342900" indent="-342900">
              <a:buFont typeface="+mj-lt"/>
              <a:buAutoNum type="arabicPeriod"/>
            </a:pPr>
            <a:r>
              <a:rPr lang="en-GB" dirty="0"/>
              <a:t>Suppliers</a:t>
            </a:r>
          </a:p>
          <a:p>
            <a:endParaRPr lang="en-GB" dirty="0"/>
          </a:p>
        </p:txBody>
      </p:sp>
    </p:spTree>
    <p:extLst>
      <p:ext uri="{BB962C8B-B14F-4D97-AF65-F5344CB8AC3E}">
        <p14:creationId xmlns:p14="http://schemas.microsoft.com/office/powerpoint/2010/main" val="44255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1000"/>
                                        <p:tgtEl>
                                          <p:spTgt spid="16"/>
                                        </p:tgtEl>
                                      </p:cBhvr>
                                    </p:animEffect>
                                    <p:anim calcmode="lin" valueType="num">
                                      <p:cBhvr>
                                        <p:cTn id="18" dur="1000" fill="hold"/>
                                        <p:tgtEl>
                                          <p:spTgt spid="16"/>
                                        </p:tgtEl>
                                        <p:attrNameLst>
                                          <p:attrName>ppt_x</p:attrName>
                                        </p:attrNameLst>
                                      </p:cBhvr>
                                      <p:tavLst>
                                        <p:tav tm="0">
                                          <p:val>
                                            <p:strVal val="#ppt_x"/>
                                          </p:val>
                                        </p:tav>
                                        <p:tav tm="100000">
                                          <p:val>
                                            <p:strVal val="#ppt_x"/>
                                          </p:val>
                                        </p:tav>
                                      </p:tavLst>
                                    </p:anim>
                                    <p:anim calcmode="lin" valueType="num">
                                      <p:cBhvr>
                                        <p:cTn id="1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1000"/>
                                        <p:tgtEl>
                                          <p:spTgt spid="12"/>
                                        </p:tgtEl>
                                      </p:cBhvr>
                                    </p:animEffect>
                                    <p:anim calcmode="lin" valueType="num">
                                      <p:cBhvr>
                                        <p:cTn id="30" dur="1000" fill="hold"/>
                                        <p:tgtEl>
                                          <p:spTgt spid="12"/>
                                        </p:tgtEl>
                                        <p:attrNameLst>
                                          <p:attrName>ppt_x</p:attrName>
                                        </p:attrNameLst>
                                      </p:cBhvr>
                                      <p:tavLst>
                                        <p:tav tm="0">
                                          <p:val>
                                            <p:strVal val="#ppt_x"/>
                                          </p:val>
                                        </p:tav>
                                        <p:tav tm="100000">
                                          <p:val>
                                            <p:strVal val="#ppt_x"/>
                                          </p:val>
                                        </p:tav>
                                      </p:tavLst>
                                    </p:anim>
                                    <p:anim calcmode="lin" valueType="num">
                                      <p:cBhvr>
                                        <p:cTn id="31" dur="1000" fill="hold"/>
                                        <p:tgtEl>
                                          <p:spTgt spid="12"/>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1000"/>
                                        <p:tgtEl>
                                          <p:spTgt spid="17"/>
                                        </p:tgtEl>
                                      </p:cBhvr>
                                    </p:animEffect>
                                    <p:anim calcmode="lin" valueType="num">
                                      <p:cBhvr>
                                        <p:cTn id="35" dur="1000" fill="hold"/>
                                        <p:tgtEl>
                                          <p:spTgt spid="17"/>
                                        </p:tgtEl>
                                        <p:attrNameLst>
                                          <p:attrName>ppt_x</p:attrName>
                                        </p:attrNameLst>
                                      </p:cBhvr>
                                      <p:tavLst>
                                        <p:tav tm="0">
                                          <p:val>
                                            <p:strVal val="#ppt_x"/>
                                          </p:val>
                                        </p:tav>
                                        <p:tav tm="100000">
                                          <p:val>
                                            <p:strVal val="#ppt_x"/>
                                          </p:val>
                                        </p:tav>
                                      </p:tavLst>
                                    </p:anim>
                                    <p:anim calcmode="lin" valueType="num">
                                      <p:cBhvr>
                                        <p:cTn id="3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1000"/>
                                        <p:tgtEl>
                                          <p:spTgt spid="18"/>
                                        </p:tgtEl>
                                      </p:cBhvr>
                                    </p:animEffect>
                                    <p:anim calcmode="lin" valueType="num">
                                      <p:cBhvr>
                                        <p:cTn id="42" dur="1000" fill="hold"/>
                                        <p:tgtEl>
                                          <p:spTgt spid="18"/>
                                        </p:tgtEl>
                                        <p:attrNameLst>
                                          <p:attrName>ppt_x</p:attrName>
                                        </p:attrNameLst>
                                      </p:cBhvr>
                                      <p:tavLst>
                                        <p:tav tm="0">
                                          <p:val>
                                            <p:strVal val="#ppt_x"/>
                                          </p:val>
                                        </p:tav>
                                        <p:tav tm="100000">
                                          <p:val>
                                            <p:strVal val="#ppt_x"/>
                                          </p:val>
                                        </p:tav>
                                      </p:tavLst>
                                    </p:anim>
                                    <p:anim calcmode="lin" valueType="num">
                                      <p:cBhvr>
                                        <p:cTn id="43" dur="1000" fill="hold"/>
                                        <p:tgtEl>
                                          <p:spTgt spid="18"/>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fade">
                                      <p:cBhvr>
                                        <p:cTn id="46" dur="1000"/>
                                        <p:tgtEl>
                                          <p:spTgt spid="8"/>
                                        </p:tgtEl>
                                      </p:cBhvr>
                                    </p:animEffect>
                                    <p:anim calcmode="lin" valueType="num">
                                      <p:cBhvr>
                                        <p:cTn id="47" dur="1000" fill="hold"/>
                                        <p:tgtEl>
                                          <p:spTgt spid="8"/>
                                        </p:tgtEl>
                                        <p:attrNameLst>
                                          <p:attrName>ppt_x</p:attrName>
                                        </p:attrNameLst>
                                      </p:cBhvr>
                                      <p:tavLst>
                                        <p:tav tm="0">
                                          <p:val>
                                            <p:strVal val="#ppt_x"/>
                                          </p:val>
                                        </p:tav>
                                        <p:tav tm="100000">
                                          <p:val>
                                            <p:strVal val="#ppt_x"/>
                                          </p:val>
                                        </p:tav>
                                      </p:tavLst>
                                    </p:anim>
                                    <p:anim calcmode="lin" valueType="num">
                                      <p:cBhvr>
                                        <p:cTn id="48" dur="1000" fill="hold"/>
                                        <p:tgtEl>
                                          <p:spTgt spid="8"/>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1000"/>
                                        <p:tgtEl>
                                          <p:spTgt spid="13"/>
                                        </p:tgtEl>
                                      </p:cBhvr>
                                    </p:animEffect>
                                    <p:anim calcmode="lin" valueType="num">
                                      <p:cBhvr>
                                        <p:cTn id="52" dur="1000" fill="hold"/>
                                        <p:tgtEl>
                                          <p:spTgt spid="13"/>
                                        </p:tgtEl>
                                        <p:attrNameLst>
                                          <p:attrName>ppt_x</p:attrName>
                                        </p:attrNameLst>
                                      </p:cBhvr>
                                      <p:tavLst>
                                        <p:tav tm="0">
                                          <p:val>
                                            <p:strVal val="#ppt_x"/>
                                          </p:val>
                                        </p:tav>
                                        <p:tav tm="100000">
                                          <p:val>
                                            <p:strVal val="#ppt_x"/>
                                          </p:val>
                                        </p:tav>
                                      </p:tavLst>
                                    </p:anim>
                                    <p:anim calcmode="lin" valueType="num">
                                      <p:cBhvr>
                                        <p:cTn id="5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fade">
                                      <p:cBhvr>
                                        <p:cTn id="58" dur="1000"/>
                                        <p:tgtEl>
                                          <p:spTgt spid="15"/>
                                        </p:tgtEl>
                                      </p:cBhvr>
                                    </p:animEffect>
                                    <p:anim calcmode="lin" valueType="num">
                                      <p:cBhvr>
                                        <p:cTn id="59" dur="1000" fill="hold"/>
                                        <p:tgtEl>
                                          <p:spTgt spid="15"/>
                                        </p:tgtEl>
                                        <p:attrNameLst>
                                          <p:attrName>ppt_x</p:attrName>
                                        </p:attrNameLst>
                                      </p:cBhvr>
                                      <p:tavLst>
                                        <p:tav tm="0">
                                          <p:val>
                                            <p:strVal val="#ppt_x"/>
                                          </p:val>
                                        </p:tav>
                                        <p:tav tm="100000">
                                          <p:val>
                                            <p:strVal val="#ppt_x"/>
                                          </p:val>
                                        </p:tav>
                                      </p:tavLst>
                                    </p:anim>
                                    <p:anim calcmode="lin" valueType="num">
                                      <p:cBhvr>
                                        <p:cTn id="60" dur="1000" fill="hold"/>
                                        <p:tgtEl>
                                          <p:spTgt spid="15"/>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fade">
                                      <p:cBhvr>
                                        <p:cTn id="63" dur="1000"/>
                                        <p:tgtEl>
                                          <p:spTgt spid="5"/>
                                        </p:tgtEl>
                                      </p:cBhvr>
                                    </p:animEffect>
                                    <p:anim calcmode="lin" valueType="num">
                                      <p:cBhvr>
                                        <p:cTn id="64" dur="1000" fill="hold"/>
                                        <p:tgtEl>
                                          <p:spTgt spid="5"/>
                                        </p:tgtEl>
                                        <p:attrNameLst>
                                          <p:attrName>ppt_x</p:attrName>
                                        </p:attrNameLst>
                                      </p:cBhvr>
                                      <p:tavLst>
                                        <p:tav tm="0">
                                          <p:val>
                                            <p:strVal val="#ppt_x"/>
                                          </p:val>
                                        </p:tav>
                                        <p:tav tm="100000">
                                          <p:val>
                                            <p:strVal val="#ppt_x"/>
                                          </p:val>
                                        </p:tav>
                                      </p:tavLst>
                                    </p:anim>
                                    <p:anim calcmode="lin" valueType="num">
                                      <p:cBhvr>
                                        <p:cTn id="65" dur="1000" fill="hold"/>
                                        <p:tgtEl>
                                          <p:spTgt spid="5"/>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11"/>
                                        </p:tgtEl>
                                        <p:attrNameLst>
                                          <p:attrName>style.visibility</p:attrName>
                                        </p:attrNameLst>
                                      </p:cBhvr>
                                      <p:to>
                                        <p:strVal val="visible"/>
                                      </p:to>
                                    </p:set>
                                    <p:animEffect transition="in" filter="fade">
                                      <p:cBhvr>
                                        <p:cTn id="68" dur="1000"/>
                                        <p:tgtEl>
                                          <p:spTgt spid="11"/>
                                        </p:tgtEl>
                                      </p:cBhvr>
                                    </p:animEffect>
                                    <p:anim calcmode="lin" valueType="num">
                                      <p:cBhvr>
                                        <p:cTn id="69" dur="1000" fill="hold"/>
                                        <p:tgtEl>
                                          <p:spTgt spid="11"/>
                                        </p:tgtEl>
                                        <p:attrNameLst>
                                          <p:attrName>ppt_x</p:attrName>
                                        </p:attrNameLst>
                                      </p:cBhvr>
                                      <p:tavLst>
                                        <p:tav tm="0">
                                          <p:val>
                                            <p:strVal val="#ppt_x"/>
                                          </p:val>
                                        </p:tav>
                                        <p:tav tm="100000">
                                          <p:val>
                                            <p:strVal val="#ppt_x"/>
                                          </p:val>
                                        </p:tav>
                                      </p:tavLst>
                                    </p:anim>
                                    <p:anim calcmode="lin" valueType="num">
                                      <p:cBhvr>
                                        <p:cTn id="7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4"/>
                                        </p:tgtEl>
                                        <p:attrNameLst>
                                          <p:attrName>style.visibility</p:attrName>
                                        </p:attrNameLst>
                                      </p:cBhvr>
                                      <p:to>
                                        <p:strVal val="visible"/>
                                      </p:to>
                                    </p:set>
                                    <p:animEffect transition="in" filter="fade">
                                      <p:cBhvr>
                                        <p:cTn id="75" dur="1000"/>
                                        <p:tgtEl>
                                          <p:spTgt spid="4"/>
                                        </p:tgtEl>
                                      </p:cBhvr>
                                    </p:animEffect>
                                    <p:anim calcmode="lin" valueType="num">
                                      <p:cBhvr>
                                        <p:cTn id="76" dur="1000" fill="hold"/>
                                        <p:tgtEl>
                                          <p:spTgt spid="4"/>
                                        </p:tgtEl>
                                        <p:attrNameLst>
                                          <p:attrName>ppt_x</p:attrName>
                                        </p:attrNameLst>
                                      </p:cBhvr>
                                      <p:tavLst>
                                        <p:tav tm="0">
                                          <p:val>
                                            <p:strVal val="#ppt_x"/>
                                          </p:val>
                                        </p:tav>
                                        <p:tav tm="100000">
                                          <p:val>
                                            <p:strVal val="#ppt_x"/>
                                          </p:val>
                                        </p:tav>
                                      </p:tavLst>
                                    </p:anim>
                                    <p:anim calcmode="lin" valueType="num">
                                      <p:cBhvr>
                                        <p:cTn id="77" dur="1000" fill="hold"/>
                                        <p:tgtEl>
                                          <p:spTgt spid="4"/>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10"/>
                                        </p:tgtEl>
                                        <p:attrNameLst>
                                          <p:attrName>style.visibility</p:attrName>
                                        </p:attrNameLst>
                                      </p:cBhvr>
                                      <p:to>
                                        <p:strVal val="visible"/>
                                      </p:to>
                                    </p:set>
                                    <p:animEffect transition="in" filter="fade">
                                      <p:cBhvr>
                                        <p:cTn id="80" dur="1000"/>
                                        <p:tgtEl>
                                          <p:spTgt spid="10"/>
                                        </p:tgtEl>
                                      </p:cBhvr>
                                    </p:animEffect>
                                    <p:anim calcmode="lin" valueType="num">
                                      <p:cBhvr>
                                        <p:cTn id="81" dur="1000" fill="hold"/>
                                        <p:tgtEl>
                                          <p:spTgt spid="10"/>
                                        </p:tgtEl>
                                        <p:attrNameLst>
                                          <p:attrName>ppt_x</p:attrName>
                                        </p:attrNameLst>
                                      </p:cBhvr>
                                      <p:tavLst>
                                        <p:tav tm="0">
                                          <p:val>
                                            <p:strVal val="#ppt_x"/>
                                          </p:val>
                                        </p:tav>
                                        <p:tav tm="100000">
                                          <p:val>
                                            <p:strVal val="#ppt_x"/>
                                          </p:val>
                                        </p:tav>
                                      </p:tavLst>
                                    </p:anim>
                                    <p:anim calcmode="lin" valueType="num">
                                      <p:cBhvr>
                                        <p:cTn id="82" dur="1000" fill="hold"/>
                                        <p:tgtEl>
                                          <p:spTgt spid="10"/>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4"/>
                                        </p:tgtEl>
                                        <p:attrNameLst>
                                          <p:attrName>style.visibility</p:attrName>
                                        </p:attrNameLst>
                                      </p:cBhvr>
                                      <p:to>
                                        <p:strVal val="visible"/>
                                      </p:to>
                                    </p:set>
                                    <p:animEffect transition="in" filter="fade">
                                      <p:cBhvr>
                                        <p:cTn id="85" dur="1000"/>
                                        <p:tgtEl>
                                          <p:spTgt spid="14"/>
                                        </p:tgtEl>
                                      </p:cBhvr>
                                    </p:animEffect>
                                    <p:anim calcmode="lin" valueType="num">
                                      <p:cBhvr>
                                        <p:cTn id="86" dur="1000" fill="hold"/>
                                        <p:tgtEl>
                                          <p:spTgt spid="14"/>
                                        </p:tgtEl>
                                        <p:attrNameLst>
                                          <p:attrName>ppt_x</p:attrName>
                                        </p:attrNameLst>
                                      </p:cBhvr>
                                      <p:tavLst>
                                        <p:tav tm="0">
                                          <p:val>
                                            <p:strVal val="#ppt_x"/>
                                          </p:val>
                                        </p:tav>
                                        <p:tav tm="100000">
                                          <p:val>
                                            <p:strVal val="#ppt_x"/>
                                          </p:val>
                                        </p:tav>
                                      </p:tavLst>
                                    </p:anim>
                                    <p:anim calcmode="lin" valueType="num">
                                      <p:cBhvr>
                                        <p:cTn id="87"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animBg="1"/>
      <p:bldP spid="15" grpId="0" animBg="1"/>
      <p:bldP spid="16" grpId="0" animBg="1"/>
      <p:bldP spid="17" grpId="0" animBg="1"/>
      <p:bldP spid="1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5658975" y="730311"/>
            <a:ext cx="5171790" cy="678584"/>
          </a:xfrm>
        </p:spPr>
        <p:txBody>
          <a:bodyPr>
            <a:normAutofit fontScale="92500"/>
          </a:bodyPr>
          <a:lstStyle/>
          <a:p>
            <a:pPr marL="0" indent="0">
              <a:buNone/>
            </a:pPr>
            <a:r>
              <a:rPr lang="en-GB" dirty="0"/>
              <a:t>Example – A Car Purchasing Process</a:t>
            </a:r>
          </a:p>
        </p:txBody>
      </p:sp>
      <p:sp>
        <p:nvSpPr>
          <p:cNvPr id="4" name="TextBox 3"/>
          <p:cNvSpPr txBox="1"/>
          <p:nvPr/>
        </p:nvSpPr>
        <p:spPr>
          <a:xfrm>
            <a:off x="714339" y="1682390"/>
            <a:ext cx="1198726" cy="369332"/>
          </a:xfrm>
          <a:prstGeom prst="rect">
            <a:avLst/>
          </a:prstGeom>
          <a:noFill/>
        </p:spPr>
        <p:txBody>
          <a:bodyPr wrap="none" rtlCol="0">
            <a:spAutoFit/>
          </a:bodyPr>
          <a:lstStyle/>
          <a:p>
            <a:r>
              <a:rPr lang="en-GB" b="1" dirty="0">
                <a:solidFill>
                  <a:schemeClr val="accent1">
                    <a:lumMod val="60000"/>
                    <a:lumOff val="40000"/>
                  </a:schemeClr>
                </a:solidFill>
              </a:rPr>
              <a:t>SUPPLIERS</a:t>
            </a:r>
          </a:p>
        </p:txBody>
      </p:sp>
      <p:sp>
        <p:nvSpPr>
          <p:cNvPr id="5" name="TextBox 4"/>
          <p:cNvSpPr txBox="1"/>
          <p:nvPr/>
        </p:nvSpPr>
        <p:spPr>
          <a:xfrm>
            <a:off x="2878559" y="1682390"/>
            <a:ext cx="893643" cy="369332"/>
          </a:xfrm>
          <a:prstGeom prst="rect">
            <a:avLst/>
          </a:prstGeom>
          <a:noFill/>
        </p:spPr>
        <p:txBody>
          <a:bodyPr wrap="none" rtlCol="0">
            <a:spAutoFit/>
          </a:bodyPr>
          <a:lstStyle/>
          <a:p>
            <a:r>
              <a:rPr lang="en-GB" b="1" dirty="0">
                <a:solidFill>
                  <a:srgbClr val="92D050"/>
                </a:solidFill>
              </a:rPr>
              <a:t>INPUTS</a:t>
            </a:r>
          </a:p>
        </p:txBody>
      </p:sp>
      <p:sp>
        <p:nvSpPr>
          <p:cNvPr id="6" name="TextBox 5"/>
          <p:cNvSpPr txBox="1"/>
          <p:nvPr/>
        </p:nvSpPr>
        <p:spPr>
          <a:xfrm>
            <a:off x="4937826" y="1682390"/>
            <a:ext cx="1040991" cy="369332"/>
          </a:xfrm>
          <a:prstGeom prst="rect">
            <a:avLst/>
          </a:prstGeom>
          <a:noFill/>
        </p:spPr>
        <p:txBody>
          <a:bodyPr wrap="none" rtlCol="0">
            <a:spAutoFit/>
          </a:bodyPr>
          <a:lstStyle/>
          <a:p>
            <a:r>
              <a:rPr lang="en-GB" b="1" dirty="0">
                <a:solidFill>
                  <a:schemeClr val="accent6">
                    <a:lumMod val="50000"/>
                  </a:schemeClr>
                </a:solidFill>
              </a:rPr>
              <a:t>PROCESS</a:t>
            </a:r>
          </a:p>
        </p:txBody>
      </p:sp>
      <p:sp>
        <p:nvSpPr>
          <p:cNvPr id="7" name="TextBox 6"/>
          <p:cNvSpPr txBox="1"/>
          <p:nvPr/>
        </p:nvSpPr>
        <p:spPr>
          <a:xfrm>
            <a:off x="7144441" y="1682390"/>
            <a:ext cx="1100429" cy="369332"/>
          </a:xfrm>
          <a:prstGeom prst="rect">
            <a:avLst/>
          </a:prstGeom>
          <a:noFill/>
        </p:spPr>
        <p:txBody>
          <a:bodyPr wrap="none" rtlCol="0">
            <a:spAutoFit/>
          </a:bodyPr>
          <a:lstStyle/>
          <a:p>
            <a:r>
              <a:rPr lang="en-GB" b="1" dirty="0">
                <a:solidFill>
                  <a:srgbClr val="00B050"/>
                </a:solidFill>
              </a:rPr>
              <a:t>OUTPUTS</a:t>
            </a:r>
          </a:p>
        </p:txBody>
      </p:sp>
      <p:sp>
        <p:nvSpPr>
          <p:cNvPr id="8" name="TextBox 7"/>
          <p:cNvSpPr txBox="1"/>
          <p:nvPr/>
        </p:nvSpPr>
        <p:spPr>
          <a:xfrm>
            <a:off x="9210364" y="1682390"/>
            <a:ext cx="1430713" cy="369332"/>
          </a:xfrm>
          <a:prstGeom prst="rect">
            <a:avLst/>
          </a:prstGeom>
          <a:noFill/>
        </p:spPr>
        <p:txBody>
          <a:bodyPr wrap="none" rtlCol="0">
            <a:spAutoFit/>
          </a:bodyPr>
          <a:lstStyle/>
          <a:p>
            <a:r>
              <a:rPr lang="en-GB" b="1" dirty="0">
                <a:solidFill>
                  <a:schemeClr val="accent5">
                    <a:lumMod val="50000"/>
                  </a:schemeClr>
                </a:solidFill>
              </a:rPr>
              <a:t>CUSTOMERS</a:t>
            </a:r>
          </a:p>
        </p:txBody>
      </p:sp>
      <p:sp>
        <p:nvSpPr>
          <p:cNvPr id="9" name="TextBox 8"/>
          <p:cNvSpPr txBox="1"/>
          <p:nvPr/>
        </p:nvSpPr>
        <p:spPr>
          <a:xfrm>
            <a:off x="4937826" y="2129199"/>
            <a:ext cx="1972128" cy="369332"/>
          </a:xfrm>
          <a:prstGeom prst="rect">
            <a:avLst/>
          </a:prstGeom>
          <a:noFill/>
        </p:spPr>
        <p:txBody>
          <a:bodyPr wrap="square" rtlCol="0">
            <a:spAutoFit/>
          </a:bodyPr>
          <a:lstStyle/>
          <a:p>
            <a:r>
              <a:rPr lang="en-GB" b="1" dirty="0"/>
              <a:t>Purchase car</a:t>
            </a:r>
          </a:p>
        </p:txBody>
      </p:sp>
      <p:sp>
        <p:nvSpPr>
          <p:cNvPr id="10" name="TextBox 9"/>
          <p:cNvSpPr txBox="1"/>
          <p:nvPr/>
        </p:nvSpPr>
        <p:spPr>
          <a:xfrm>
            <a:off x="714339" y="2129199"/>
            <a:ext cx="1972128" cy="923330"/>
          </a:xfrm>
          <a:prstGeom prst="rect">
            <a:avLst/>
          </a:prstGeom>
          <a:noFill/>
        </p:spPr>
        <p:txBody>
          <a:bodyPr wrap="square" rtlCol="0">
            <a:spAutoFit/>
          </a:bodyPr>
          <a:lstStyle/>
          <a:p>
            <a:pPr marL="285750" indent="-285750">
              <a:buFont typeface="Arial" panose="020B0604020202020204" pitchFamily="34" charset="0"/>
              <a:buChar char="•"/>
            </a:pPr>
            <a:r>
              <a:rPr lang="en-GB" dirty="0"/>
              <a:t>Dealers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Individuals</a:t>
            </a:r>
          </a:p>
        </p:txBody>
      </p:sp>
      <p:sp>
        <p:nvSpPr>
          <p:cNvPr id="11" name="TextBox 10"/>
          <p:cNvSpPr txBox="1"/>
          <p:nvPr/>
        </p:nvSpPr>
        <p:spPr>
          <a:xfrm>
            <a:off x="2965698" y="2129199"/>
            <a:ext cx="197212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Models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Specifications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Price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Availability</a:t>
            </a:r>
          </a:p>
        </p:txBody>
      </p:sp>
      <p:sp>
        <p:nvSpPr>
          <p:cNvPr id="12" name="TextBox 11"/>
          <p:cNvSpPr txBox="1"/>
          <p:nvPr/>
        </p:nvSpPr>
        <p:spPr>
          <a:xfrm>
            <a:off x="7144441" y="2129199"/>
            <a:ext cx="180213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Car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Payment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Paperwork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Service contract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Delivery date</a:t>
            </a:r>
          </a:p>
        </p:txBody>
      </p:sp>
      <p:sp>
        <p:nvSpPr>
          <p:cNvPr id="13" name="TextBox 12"/>
          <p:cNvSpPr txBox="1"/>
          <p:nvPr/>
        </p:nvSpPr>
        <p:spPr>
          <a:xfrm>
            <a:off x="9210364" y="2129199"/>
            <a:ext cx="1972128" cy="923330"/>
          </a:xfrm>
          <a:prstGeom prst="rect">
            <a:avLst/>
          </a:prstGeom>
          <a:noFill/>
        </p:spPr>
        <p:txBody>
          <a:bodyPr wrap="square" rtlCol="0">
            <a:spAutoFit/>
          </a:bodyPr>
          <a:lstStyle/>
          <a:p>
            <a:pPr marL="285750" indent="-285750">
              <a:buFont typeface="Arial" panose="020B0604020202020204" pitchFamily="34" charset="0"/>
              <a:buChar char="•"/>
            </a:pPr>
            <a:r>
              <a:rPr lang="en-GB" dirty="0"/>
              <a:t>Individuals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Companies</a:t>
            </a:r>
          </a:p>
        </p:txBody>
      </p:sp>
      <p:sp>
        <p:nvSpPr>
          <p:cNvPr id="14" name="Rounded Rectangle 13"/>
          <p:cNvSpPr/>
          <p:nvPr/>
        </p:nvSpPr>
        <p:spPr>
          <a:xfrm>
            <a:off x="630759" y="1588871"/>
            <a:ext cx="1901606" cy="1832989"/>
          </a:xfrm>
          <a:prstGeom prst="round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ounded Rectangle 14"/>
          <p:cNvSpPr/>
          <p:nvPr/>
        </p:nvSpPr>
        <p:spPr>
          <a:xfrm>
            <a:off x="2756842" y="1588871"/>
            <a:ext cx="1891216" cy="2774373"/>
          </a:xfrm>
          <a:prstGeom prst="roundRect">
            <a:avLst/>
          </a:prstGeom>
          <a:noFill/>
          <a:ln w="381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p:cNvSpPr/>
          <p:nvPr/>
        </p:nvSpPr>
        <p:spPr>
          <a:xfrm>
            <a:off x="4844236" y="1588871"/>
            <a:ext cx="2065717" cy="1123156"/>
          </a:xfrm>
          <a:prstGeom prst="roundRect">
            <a:avLst/>
          </a:prstGeom>
          <a:noFill/>
          <a:ln w="381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ed Rectangle 16"/>
          <p:cNvSpPr/>
          <p:nvPr/>
        </p:nvSpPr>
        <p:spPr>
          <a:xfrm>
            <a:off x="7106131" y="1588871"/>
            <a:ext cx="1858367" cy="3595256"/>
          </a:xfrm>
          <a:prstGeom prst="round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ounded Rectangle 17"/>
          <p:cNvSpPr/>
          <p:nvPr/>
        </p:nvSpPr>
        <p:spPr>
          <a:xfrm>
            <a:off x="9172804" y="1588871"/>
            <a:ext cx="1901606" cy="1832989"/>
          </a:xfrm>
          <a:prstGeom prst="roundRect">
            <a:avLst/>
          </a:prstGeom>
          <a:noFill/>
          <a:ln w="381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Arrow Connector 20"/>
          <p:cNvCxnSpPr>
            <a:stCxn id="16" idx="2"/>
          </p:cNvCxnSpPr>
          <p:nvPr/>
        </p:nvCxnSpPr>
        <p:spPr>
          <a:xfrm flipH="1">
            <a:off x="5875014" y="2712027"/>
            <a:ext cx="2081" cy="2123681"/>
          </a:xfrm>
          <a:prstGeom prst="straightConnector1">
            <a:avLst/>
          </a:prstGeom>
          <a:ln w="3810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6" name="Left Brace 25"/>
          <p:cNvSpPr/>
          <p:nvPr/>
        </p:nvSpPr>
        <p:spPr>
          <a:xfrm rot="5400000">
            <a:off x="5563181" y="-141852"/>
            <a:ext cx="623666" cy="11021290"/>
          </a:xfrm>
          <a:prstGeom prst="leftBrace">
            <a:avLst>
              <a:gd name="adj1" fmla="val 8333"/>
              <a:gd name="adj2" fmla="val 50000"/>
            </a:avLst>
          </a:prstGeom>
          <a:ln w="381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TextBox 28"/>
          <p:cNvSpPr txBox="1"/>
          <p:nvPr/>
        </p:nvSpPr>
        <p:spPr>
          <a:xfrm>
            <a:off x="630759" y="5780767"/>
            <a:ext cx="1282306" cy="646331"/>
          </a:xfrm>
          <a:prstGeom prst="rect">
            <a:avLst/>
          </a:prstGeom>
          <a:noFill/>
          <a:ln w="38100">
            <a:solidFill>
              <a:srgbClr val="FF0000"/>
            </a:solidFill>
          </a:ln>
        </p:spPr>
        <p:txBody>
          <a:bodyPr wrap="square" rtlCol="0">
            <a:spAutoFit/>
          </a:bodyPr>
          <a:lstStyle/>
          <a:p>
            <a:r>
              <a:rPr lang="en-GB" dirty="0"/>
              <a:t>Determine car option</a:t>
            </a:r>
          </a:p>
        </p:txBody>
      </p:sp>
      <p:sp>
        <p:nvSpPr>
          <p:cNvPr id="30" name="TextBox 29"/>
          <p:cNvSpPr txBox="1"/>
          <p:nvPr/>
        </p:nvSpPr>
        <p:spPr>
          <a:xfrm>
            <a:off x="2662570" y="5795624"/>
            <a:ext cx="1624905" cy="646331"/>
          </a:xfrm>
          <a:prstGeom prst="rect">
            <a:avLst/>
          </a:prstGeom>
          <a:noFill/>
          <a:ln w="38100">
            <a:solidFill>
              <a:srgbClr val="FF0000"/>
            </a:solidFill>
          </a:ln>
        </p:spPr>
        <p:txBody>
          <a:bodyPr wrap="square" rtlCol="0">
            <a:spAutoFit/>
          </a:bodyPr>
          <a:lstStyle/>
          <a:p>
            <a:r>
              <a:rPr lang="en-GB" dirty="0"/>
              <a:t>Review specs &amp; test drive</a:t>
            </a:r>
          </a:p>
        </p:txBody>
      </p:sp>
      <p:sp>
        <p:nvSpPr>
          <p:cNvPr id="31" name="TextBox 30"/>
          <p:cNvSpPr txBox="1"/>
          <p:nvPr/>
        </p:nvSpPr>
        <p:spPr>
          <a:xfrm>
            <a:off x="5070688" y="5775890"/>
            <a:ext cx="1839265" cy="646331"/>
          </a:xfrm>
          <a:prstGeom prst="rect">
            <a:avLst/>
          </a:prstGeom>
          <a:noFill/>
          <a:ln w="38100">
            <a:solidFill>
              <a:srgbClr val="FF0000"/>
            </a:solidFill>
          </a:ln>
        </p:spPr>
        <p:txBody>
          <a:bodyPr wrap="square" rtlCol="0">
            <a:spAutoFit/>
          </a:bodyPr>
          <a:lstStyle/>
          <a:p>
            <a:r>
              <a:rPr lang="en-GB" dirty="0"/>
              <a:t>Negotiate price &amp; delivery date</a:t>
            </a:r>
          </a:p>
        </p:txBody>
      </p:sp>
      <p:sp>
        <p:nvSpPr>
          <p:cNvPr id="32" name="TextBox 31"/>
          <p:cNvSpPr txBox="1"/>
          <p:nvPr/>
        </p:nvSpPr>
        <p:spPr>
          <a:xfrm>
            <a:off x="7551447" y="5775890"/>
            <a:ext cx="1591060" cy="646331"/>
          </a:xfrm>
          <a:prstGeom prst="rect">
            <a:avLst/>
          </a:prstGeom>
          <a:noFill/>
          <a:ln w="38100">
            <a:solidFill>
              <a:srgbClr val="FF0000"/>
            </a:solidFill>
          </a:ln>
        </p:spPr>
        <p:txBody>
          <a:bodyPr wrap="square" rtlCol="0">
            <a:spAutoFit/>
          </a:bodyPr>
          <a:lstStyle/>
          <a:p>
            <a:r>
              <a:rPr lang="en-GB" dirty="0"/>
              <a:t>Sign paperwork</a:t>
            </a:r>
          </a:p>
        </p:txBody>
      </p:sp>
      <p:sp>
        <p:nvSpPr>
          <p:cNvPr id="33" name="TextBox 32"/>
          <p:cNvSpPr txBox="1"/>
          <p:nvPr/>
        </p:nvSpPr>
        <p:spPr>
          <a:xfrm>
            <a:off x="9925720" y="5775890"/>
            <a:ext cx="1282306" cy="646331"/>
          </a:xfrm>
          <a:prstGeom prst="rect">
            <a:avLst/>
          </a:prstGeom>
          <a:noFill/>
          <a:ln w="38100">
            <a:solidFill>
              <a:srgbClr val="FF0000"/>
            </a:solidFill>
          </a:ln>
        </p:spPr>
        <p:txBody>
          <a:bodyPr wrap="square" rtlCol="0">
            <a:spAutoFit/>
          </a:bodyPr>
          <a:lstStyle/>
          <a:p>
            <a:r>
              <a:rPr lang="en-GB" dirty="0"/>
              <a:t>Collect the car</a:t>
            </a:r>
          </a:p>
        </p:txBody>
      </p:sp>
      <p:cxnSp>
        <p:nvCxnSpPr>
          <p:cNvPr id="35" name="Straight Arrow Connector 34"/>
          <p:cNvCxnSpPr>
            <a:endCxn id="30" idx="1"/>
          </p:cNvCxnSpPr>
          <p:nvPr/>
        </p:nvCxnSpPr>
        <p:spPr>
          <a:xfrm>
            <a:off x="1913332" y="6111037"/>
            <a:ext cx="749238" cy="775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4287475" y="6099055"/>
            <a:ext cx="749238" cy="775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stCxn id="31" idx="3"/>
            <a:endCxn id="32" idx="1"/>
          </p:cNvCxnSpPr>
          <p:nvPr/>
        </p:nvCxnSpPr>
        <p:spPr>
          <a:xfrm>
            <a:off x="6909953" y="6099056"/>
            <a:ext cx="64149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a:off x="9159494" y="6114913"/>
            <a:ext cx="749238" cy="775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9334075" y="3718131"/>
            <a:ext cx="2614004" cy="1200329"/>
          </a:xfrm>
          <a:prstGeom prst="rect">
            <a:avLst/>
          </a:prstGeom>
          <a:noFill/>
          <a:ln w="38100">
            <a:solidFill>
              <a:srgbClr val="7030A0"/>
            </a:solidFill>
          </a:ln>
        </p:spPr>
        <p:txBody>
          <a:bodyPr wrap="square" rtlCol="0">
            <a:spAutoFit/>
          </a:bodyPr>
          <a:lstStyle/>
          <a:p>
            <a:r>
              <a:rPr lang="en-GB" b="1" dirty="0"/>
              <a:t>The process is expanded at the bottom of the table to present it in a process map format.</a:t>
            </a:r>
          </a:p>
        </p:txBody>
      </p:sp>
    </p:spTree>
    <p:extLst>
      <p:ext uri="{BB962C8B-B14F-4D97-AF65-F5344CB8AC3E}">
        <p14:creationId xmlns:p14="http://schemas.microsoft.com/office/powerpoint/2010/main" val="351349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1000"/>
                                        <p:tgtEl>
                                          <p:spTgt spid="26"/>
                                        </p:tgtEl>
                                      </p:cBhvr>
                                    </p:animEffect>
                                    <p:anim calcmode="lin" valueType="num">
                                      <p:cBhvr>
                                        <p:cTn id="13" dur="1000" fill="hold"/>
                                        <p:tgtEl>
                                          <p:spTgt spid="26"/>
                                        </p:tgtEl>
                                        <p:attrNameLst>
                                          <p:attrName>ppt_x</p:attrName>
                                        </p:attrNameLst>
                                      </p:cBhvr>
                                      <p:tavLst>
                                        <p:tav tm="0">
                                          <p:val>
                                            <p:strVal val="#ppt_x"/>
                                          </p:val>
                                        </p:tav>
                                        <p:tav tm="100000">
                                          <p:val>
                                            <p:strVal val="#ppt_x"/>
                                          </p:val>
                                        </p:tav>
                                      </p:tavLst>
                                    </p:anim>
                                    <p:anim calcmode="lin" valueType="num">
                                      <p:cBhvr>
                                        <p:cTn id="14" dur="1000" fill="hold"/>
                                        <p:tgtEl>
                                          <p:spTgt spid="2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1000"/>
                                        <p:tgtEl>
                                          <p:spTgt spid="29"/>
                                        </p:tgtEl>
                                      </p:cBhvr>
                                    </p:animEffect>
                                    <p:anim calcmode="lin" valueType="num">
                                      <p:cBhvr>
                                        <p:cTn id="18" dur="1000" fill="hold"/>
                                        <p:tgtEl>
                                          <p:spTgt spid="29"/>
                                        </p:tgtEl>
                                        <p:attrNameLst>
                                          <p:attrName>ppt_x</p:attrName>
                                        </p:attrNameLst>
                                      </p:cBhvr>
                                      <p:tavLst>
                                        <p:tav tm="0">
                                          <p:val>
                                            <p:strVal val="#ppt_x"/>
                                          </p:val>
                                        </p:tav>
                                        <p:tav tm="100000">
                                          <p:val>
                                            <p:strVal val="#ppt_x"/>
                                          </p:val>
                                        </p:tav>
                                      </p:tavLst>
                                    </p:anim>
                                    <p:anim calcmode="lin" valueType="num">
                                      <p:cBhvr>
                                        <p:cTn id="19" dur="1000" fill="hold"/>
                                        <p:tgtEl>
                                          <p:spTgt spid="29"/>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5"/>
                                        </p:tgtEl>
                                        <p:attrNameLst>
                                          <p:attrName>style.visibility</p:attrName>
                                        </p:attrNameLst>
                                      </p:cBhvr>
                                      <p:to>
                                        <p:strVal val="visible"/>
                                      </p:to>
                                    </p:set>
                                    <p:animEffect transition="in" filter="fade">
                                      <p:cBhvr>
                                        <p:cTn id="22" dur="1000"/>
                                        <p:tgtEl>
                                          <p:spTgt spid="35"/>
                                        </p:tgtEl>
                                      </p:cBhvr>
                                    </p:animEffect>
                                    <p:anim calcmode="lin" valueType="num">
                                      <p:cBhvr>
                                        <p:cTn id="23" dur="1000" fill="hold"/>
                                        <p:tgtEl>
                                          <p:spTgt spid="35"/>
                                        </p:tgtEl>
                                        <p:attrNameLst>
                                          <p:attrName>ppt_x</p:attrName>
                                        </p:attrNameLst>
                                      </p:cBhvr>
                                      <p:tavLst>
                                        <p:tav tm="0">
                                          <p:val>
                                            <p:strVal val="#ppt_x"/>
                                          </p:val>
                                        </p:tav>
                                        <p:tav tm="100000">
                                          <p:val>
                                            <p:strVal val="#ppt_x"/>
                                          </p:val>
                                        </p:tav>
                                      </p:tavLst>
                                    </p:anim>
                                    <p:anim calcmode="lin" valueType="num">
                                      <p:cBhvr>
                                        <p:cTn id="24" dur="1000" fill="hold"/>
                                        <p:tgtEl>
                                          <p:spTgt spid="35"/>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1000"/>
                                        <p:tgtEl>
                                          <p:spTgt spid="30"/>
                                        </p:tgtEl>
                                      </p:cBhvr>
                                    </p:animEffect>
                                    <p:anim calcmode="lin" valueType="num">
                                      <p:cBhvr>
                                        <p:cTn id="28" dur="1000" fill="hold"/>
                                        <p:tgtEl>
                                          <p:spTgt spid="30"/>
                                        </p:tgtEl>
                                        <p:attrNameLst>
                                          <p:attrName>ppt_x</p:attrName>
                                        </p:attrNameLst>
                                      </p:cBhvr>
                                      <p:tavLst>
                                        <p:tav tm="0">
                                          <p:val>
                                            <p:strVal val="#ppt_x"/>
                                          </p:val>
                                        </p:tav>
                                        <p:tav tm="100000">
                                          <p:val>
                                            <p:strVal val="#ppt_x"/>
                                          </p:val>
                                        </p:tav>
                                      </p:tavLst>
                                    </p:anim>
                                    <p:anim calcmode="lin" valueType="num">
                                      <p:cBhvr>
                                        <p:cTn id="29" dur="1000" fill="hold"/>
                                        <p:tgtEl>
                                          <p:spTgt spid="30"/>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8"/>
                                        </p:tgtEl>
                                        <p:attrNameLst>
                                          <p:attrName>style.visibility</p:attrName>
                                        </p:attrNameLst>
                                      </p:cBhvr>
                                      <p:to>
                                        <p:strVal val="visible"/>
                                      </p:to>
                                    </p:set>
                                    <p:animEffect transition="in" filter="fade">
                                      <p:cBhvr>
                                        <p:cTn id="32" dur="1000"/>
                                        <p:tgtEl>
                                          <p:spTgt spid="38"/>
                                        </p:tgtEl>
                                      </p:cBhvr>
                                    </p:animEffect>
                                    <p:anim calcmode="lin" valueType="num">
                                      <p:cBhvr>
                                        <p:cTn id="33" dur="1000" fill="hold"/>
                                        <p:tgtEl>
                                          <p:spTgt spid="38"/>
                                        </p:tgtEl>
                                        <p:attrNameLst>
                                          <p:attrName>ppt_x</p:attrName>
                                        </p:attrNameLst>
                                      </p:cBhvr>
                                      <p:tavLst>
                                        <p:tav tm="0">
                                          <p:val>
                                            <p:strVal val="#ppt_x"/>
                                          </p:val>
                                        </p:tav>
                                        <p:tav tm="100000">
                                          <p:val>
                                            <p:strVal val="#ppt_x"/>
                                          </p:val>
                                        </p:tav>
                                      </p:tavLst>
                                    </p:anim>
                                    <p:anim calcmode="lin" valueType="num">
                                      <p:cBhvr>
                                        <p:cTn id="34" dur="1000" fill="hold"/>
                                        <p:tgtEl>
                                          <p:spTgt spid="38"/>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1000"/>
                                        <p:tgtEl>
                                          <p:spTgt spid="31"/>
                                        </p:tgtEl>
                                      </p:cBhvr>
                                    </p:animEffect>
                                    <p:anim calcmode="lin" valueType="num">
                                      <p:cBhvr>
                                        <p:cTn id="38" dur="1000" fill="hold"/>
                                        <p:tgtEl>
                                          <p:spTgt spid="31"/>
                                        </p:tgtEl>
                                        <p:attrNameLst>
                                          <p:attrName>ppt_x</p:attrName>
                                        </p:attrNameLst>
                                      </p:cBhvr>
                                      <p:tavLst>
                                        <p:tav tm="0">
                                          <p:val>
                                            <p:strVal val="#ppt_x"/>
                                          </p:val>
                                        </p:tav>
                                        <p:tav tm="100000">
                                          <p:val>
                                            <p:strVal val="#ppt_x"/>
                                          </p:val>
                                        </p:tav>
                                      </p:tavLst>
                                    </p:anim>
                                    <p:anim calcmode="lin" valueType="num">
                                      <p:cBhvr>
                                        <p:cTn id="39" dur="1000" fill="hold"/>
                                        <p:tgtEl>
                                          <p:spTgt spid="31"/>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1000"/>
                                        <p:tgtEl>
                                          <p:spTgt spid="39"/>
                                        </p:tgtEl>
                                      </p:cBhvr>
                                    </p:animEffect>
                                    <p:anim calcmode="lin" valueType="num">
                                      <p:cBhvr>
                                        <p:cTn id="43" dur="1000" fill="hold"/>
                                        <p:tgtEl>
                                          <p:spTgt spid="39"/>
                                        </p:tgtEl>
                                        <p:attrNameLst>
                                          <p:attrName>ppt_x</p:attrName>
                                        </p:attrNameLst>
                                      </p:cBhvr>
                                      <p:tavLst>
                                        <p:tav tm="0">
                                          <p:val>
                                            <p:strVal val="#ppt_x"/>
                                          </p:val>
                                        </p:tav>
                                        <p:tav tm="100000">
                                          <p:val>
                                            <p:strVal val="#ppt_x"/>
                                          </p:val>
                                        </p:tav>
                                      </p:tavLst>
                                    </p:anim>
                                    <p:anim calcmode="lin" valueType="num">
                                      <p:cBhvr>
                                        <p:cTn id="44" dur="1000" fill="hold"/>
                                        <p:tgtEl>
                                          <p:spTgt spid="39"/>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1000"/>
                                        <p:tgtEl>
                                          <p:spTgt spid="32"/>
                                        </p:tgtEl>
                                      </p:cBhvr>
                                    </p:animEffect>
                                    <p:anim calcmode="lin" valueType="num">
                                      <p:cBhvr>
                                        <p:cTn id="48" dur="1000" fill="hold"/>
                                        <p:tgtEl>
                                          <p:spTgt spid="32"/>
                                        </p:tgtEl>
                                        <p:attrNameLst>
                                          <p:attrName>ppt_x</p:attrName>
                                        </p:attrNameLst>
                                      </p:cBhvr>
                                      <p:tavLst>
                                        <p:tav tm="0">
                                          <p:val>
                                            <p:strVal val="#ppt_x"/>
                                          </p:val>
                                        </p:tav>
                                        <p:tav tm="100000">
                                          <p:val>
                                            <p:strVal val="#ppt_x"/>
                                          </p:val>
                                        </p:tav>
                                      </p:tavLst>
                                    </p:anim>
                                    <p:anim calcmode="lin" valueType="num">
                                      <p:cBhvr>
                                        <p:cTn id="49" dur="1000" fill="hold"/>
                                        <p:tgtEl>
                                          <p:spTgt spid="32"/>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fade">
                                      <p:cBhvr>
                                        <p:cTn id="52" dur="1000"/>
                                        <p:tgtEl>
                                          <p:spTgt spid="42"/>
                                        </p:tgtEl>
                                      </p:cBhvr>
                                    </p:animEffect>
                                    <p:anim calcmode="lin" valueType="num">
                                      <p:cBhvr>
                                        <p:cTn id="53" dur="1000" fill="hold"/>
                                        <p:tgtEl>
                                          <p:spTgt spid="42"/>
                                        </p:tgtEl>
                                        <p:attrNameLst>
                                          <p:attrName>ppt_x</p:attrName>
                                        </p:attrNameLst>
                                      </p:cBhvr>
                                      <p:tavLst>
                                        <p:tav tm="0">
                                          <p:val>
                                            <p:strVal val="#ppt_x"/>
                                          </p:val>
                                        </p:tav>
                                        <p:tav tm="100000">
                                          <p:val>
                                            <p:strVal val="#ppt_x"/>
                                          </p:val>
                                        </p:tav>
                                      </p:tavLst>
                                    </p:anim>
                                    <p:anim calcmode="lin" valueType="num">
                                      <p:cBhvr>
                                        <p:cTn id="54" dur="1000" fill="hold"/>
                                        <p:tgtEl>
                                          <p:spTgt spid="42"/>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1000"/>
                                        <p:tgtEl>
                                          <p:spTgt spid="33"/>
                                        </p:tgtEl>
                                      </p:cBhvr>
                                    </p:animEffect>
                                    <p:anim calcmode="lin" valueType="num">
                                      <p:cBhvr>
                                        <p:cTn id="58" dur="1000" fill="hold"/>
                                        <p:tgtEl>
                                          <p:spTgt spid="33"/>
                                        </p:tgtEl>
                                        <p:attrNameLst>
                                          <p:attrName>ppt_x</p:attrName>
                                        </p:attrNameLst>
                                      </p:cBhvr>
                                      <p:tavLst>
                                        <p:tav tm="0">
                                          <p:val>
                                            <p:strVal val="#ppt_x"/>
                                          </p:val>
                                        </p:tav>
                                        <p:tav tm="100000">
                                          <p:val>
                                            <p:strVal val="#ppt_x"/>
                                          </p:val>
                                        </p:tav>
                                      </p:tavLst>
                                    </p:anim>
                                    <p:anim calcmode="lin" valueType="num">
                                      <p:cBhvr>
                                        <p:cTn id="59"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9" grpId="0" animBg="1"/>
      <p:bldP spid="30" grpId="0" animBg="1"/>
      <p:bldP spid="31" grpId="0" animBg="1"/>
      <p:bldP spid="32" grpId="0" animBg="1"/>
      <p:bldP spid="3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1203"/>
          <a:stretch/>
        </p:blipFill>
        <p:spPr>
          <a:xfrm>
            <a:off x="1787235" y="181048"/>
            <a:ext cx="9829800" cy="6796404"/>
          </a:xfrm>
          <a:prstGeom prst="rect">
            <a:avLst/>
          </a:prstGeom>
        </p:spPr>
      </p:pic>
      <p:sp>
        <p:nvSpPr>
          <p:cNvPr id="5" name="TextBox 4"/>
          <p:cNvSpPr txBox="1"/>
          <p:nvPr/>
        </p:nvSpPr>
        <p:spPr>
          <a:xfrm rot="16200000">
            <a:off x="-2249904" y="2824637"/>
            <a:ext cx="6427337" cy="954107"/>
          </a:xfrm>
          <a:prstGeom prst="rect">
            <a:avLst/>
          </a:prstGeom>
          <a:noFill/>
        </p:spPr>
        <p:txBody>
          <a:bodyPr wrap="none" rtlCol="0">
            <a:spAutoFit/>
          </a:bodyPr>
          <a:lstStyle/>
          <a:p>
            <a:r>
              <a:rPr lang="en-GB" sz="2800" dirty="0"/>
              <a:t>Process Description: DC Armature winding </a:t>
            </a:r>
          </a:p>
          <a:p>
            <a:r>
              <a:rPr lang="en-GB" sz="2800" dirty="0"/>
              <a:t>(excludes motor assembly)</a:t>
            </a:r>
          </a:p>
        </p:txBody>
      </p:sp>
      <p:sp>
        <p:nvSpPr>
          <p:cNvPr id="6" name="Rectangle 5"/>
          <p:cNvSpPr/>
          <p:nvPr/>
        </p:nvSpPr>
        <p:spPr>
          <a:xfrm>
            <a:off x="2106320" y="2084914"/>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106320" y="3224450"/>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106320" y="4318070"/>
            <a:ext cx="1592844" cy="6822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952438" y="2084914"/>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798556" y="2084914"/>
            <a:ext cx="1675971" cy="10869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952437" y="3224450"/>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644674" y="2088280"/>
            <a:ext cx="1759099"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9490792" y="2084914"/>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727802" y="3224449"/>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9492953" y="3254736"/>
            <a:ext cx="1675971" cy="1011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7644674" y="4318070"/>
            <a:ext cx="1675971" cy="586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9490792" y="4318070"/>
            <a:ext cx="1675971" cy="586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864150" y="5883226"/>
            <a:ext cx="1675971" cy="586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5857437" y="5031581"/>
            <a:ext cx="1675971" cy="6606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5795495" y="4318070"/>
            <a:ext cx="1675971" cy="68228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5795494" y="3223843"/>
            <a:ext cx="1675971" cy="10424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045580" y="4318070"/>
            <a:ext cx="1592844" cy="6363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3994000" y="5031581"/>
            <a:ext cx="1592844" cy="6606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068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22"/>
                                        </p:tgtEl>
                                      </p:cBhvr>
                                    </p:animEffect>
                                    <p:set>
                                      <p:cBhvr>
                                        <p:cTn id="12" dur="1" fill="hold">
                                          <p:stCondLst>
                                            <p:cond delay="499"/>
                                          </p:stCondLst>
                                        </p:cTn>
                                        <p:tgtEl>
                                          <p:spTgt spid="2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21"/>
                                        </p:tgtEl>
                                      </p:cBhvr>
                                    </p:animEffect>
                                    <p:set>
                                      <p:cBhvr>
                                        <p:cTn id="17" dur="1" fill="hold">
                                          <p:stCondLst>
                                            <p:cond delay="499"/>
                                          </p:stCondLst>
                                        </p:cTn>
                                        <p:tgtEl>
                                          <p:spTgt spid="2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20"/>
                                        </p:tgtEl>
                                      </p:cBhvr>
                                    </p:animEffect>
                                    <p:set>
                                      <p:cBhvr>
                                        <p:cTn id="22" dur="1" fill="hold">
                                          <p:stCondLst>
                                            <p:cond delay="499"/>
                                          </p:stCondLst>
                                        </p:cTn>
                                        <p:tgtEl>
                                          <p:spTgt spid="2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19"/>
                                        </p:tgtEl>
                                      </p:cBhvr>
                                    </p:animEffect>
                                    <p:set>
                                      <p:cBhvr>
                                        <p:cTn id="27" dur="1" fill="hold">
                                          <p:stCondLst>
                                            <p:cond delay="499"/>
                                          </p:stCondLst>
                                        </p:cTn>
                                        <p:tgtEl>
                                          <p:spTgt spid="1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15"/>
                                        </p:tgtEl>
                                      </p:cBhvr>
                                    </p:animEffect>
                                    <p:set>
                                      <p:cBhvr>
                                        <p:cTn id="37" dur="1" fill="hold">
                                          <p:stCondLst>
                                            <p:cond delay="499"/>
                                          </p:stCondLst>
                                        </p:cTn>
                                        <p:tgtEl>
                                          <p:spTgt spid="15"/>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500"/>
                                        <p:tgtEl>
                                          <p:spTgt spid="17"/>
                                        </p:tgtEl>
                                      </p:cBhvr>
                                    </p:animEffect>
                                    <p:set>
                                      <p:cBhvr>
                                        <p:cTn id="42" dur="1" fill="hold">
                                          <p:stCondLst>
                                            <p:cond delay="499"/>
                                          </p:stCondLst>
                                        </p:cTn>
                                        <p:tgtEl>
                                          <p:spTgt spid="17"/>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xit" presetSubtype="0" fill="hold" grpId="0" nodeType="clickEffect">
                                  <p:stCondLst>
                                    <p:cond delay="0"/>
                                  </p:stCondLst>
                                  <p:childTnLst>
                                    <p:animEffect transition="out" filter="fade">
                                      <p:cBhvr>
                                        <p:cTn id="46" dur="500"/>
                                        <p:tgtEl>
                                          <p:spTgt spid="14"/>
                                        </p:tgtEl>
                                      </p:cBhvr>
                                    </p:animEffect>
                                    <p:set>
                                      <p:cBhvr>
                                        <p:cTn id="47" dur="1" fill="hold">
                                          <p:stCondLst>
                                            <p:cond delay="499"/>
                                          </p:stCondLst>
                                        </p:cTn>
                                        <p:tgtEl>
                                          <p:spTgt spid="14"/>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10" presetClass="exit" presetSubtype="0" fill="hold" grpId="0" nodeType="clickEffect">
                                  <p:stCondLst>
                                    <p:cond delay="0"/>
                                  </p:stCondLst>
                                  <p:childTnLst>
                                    <p:animEffect transition="out" filter="fade">
                                      <p:cBhvr>
                                        <p:cTn id="51" dur="500"/>
                                        <p:tgtEl>
                                          <p:spTgt spid="16"/>
                                        </p:tgtEl>
                                      </p:cBhvr>
                                    </p:animEffect>
                                    <p:set>
                                      <p:cBhvr>
                                        <p:cTn id="52" dur="1" fill="hold">
                                          <p:stCondLst>
                                            <p:cond delay="499"/>
                                          </p:stCondLst>
                                        </p:cTn>
                                        <p:tgtEl>
                                          <p:spTgt spid="16"/>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grpId="0" nodeType="clickEffect">
                                  <p:stCondLst>
                                    <p:cond delay="0"/>
                                  </p:stCondLst>
                                  <p:childTnLst>
                                    <p:animEffect transition="out" filter="fade">
                                      <p:cBhvr>
                                        <p:cTn id="56" dur="500"/>
                                        <p:tgtEl>
                                          <p:spTgt spid="18"/>
                                        </p:tgtEl>
                                      </p:cBhvr>
                                    </p:animEffect>
                                    <p:set>
                                      <p:cBhvr>
                                        <p:cTn id="57" dur="1" fill="hold">
                                          <p:stCondLst>
                                            <p:cond delay="499"/>
                                          </p:stCondLst>
                                        </p:cTn>
                                        <p:tgtEl>
                                          <p:spTgt spid="18"/>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10" presetClass="exit" presetSubtype="0" fill="hold" grpId="0" nodeType="clickEffect">
                                  <p:stCondLst>
                                    <p:cond delay="0"/>
                                  </p:stCondLst>
                                  <p:childTnLst>
                                    <p:animEffect transition="out" filter="fade">
                                      <p:cBhvr>
                                        <p:cTn id="61" dur="500"/>
                                        <p:tgtEl>
                                          <p:spTgt spid="10"/>
                                        </p:tgtEl>
                                      </p:cBhvr>
                                    </p:animEffect>
                                    <p:set>
                                      <p:cBhvr>
                                        <p:cTn id="62" dur="1" fill="hold">
                                          <p:stCondLst>
                                            <p:cond delay="499"/>
                                          </p:stCondLst>
                                        </p:cTn>
                                        <p:tgtEl>
                                          <p:spTgt spid="10"/>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500"/>
                                        <p:tgtEl>
                                          <p:spTgt spid="12"/>
                                        </p:tgtEl>
                                      </p:cBhvr>
                                    </p:animEffect>
                                    <p:set>
                                      <p:cBhvr>
                                        <p:cTn id="67" dur="1" fill="hold">
                                          <p:stCondLst>
                                            <p:cond delay="499"/>
                                          </p:stCondLst>
                                        </p:cTn>
                                        <p:tgtEl>
                                          <p:spTgt spid="12"/>
                                        </p:tgtEl>
                                        <p:attrNameLst>
                                          <p:attrName>style.visibility</p:attrName>
                                        </p:attrNameLst>
                                      </p:cBhvr>
                                      <p:to>
                                        <p:strVal val="hidden"/>
                                      </p:to>
                                    </p:set>
                                  </p:childTnLst>
                                </p:cTn>
                              </p:par>
                            </p:childTnLst>
                          </p:cTn>
                        </p:par>
                      </p:childTnLst>
                    </p:cTn>
                  </p:par>
                  <p:par>
                    <p:cTn id="68" fill="hold">
                      <p:stCondLst>
                        <p:cond delay="indefinite"/>
                      </p:stCondLst>
                      <p:childTnLst>
                        <p:par>
                          <p:cTn id="69" fill="hold">
                            <p:stCondLst>
                              <p:cond delay="0"/>
                            </p:stCondLst>
                            <p:childTnLst>
                              <p:par>
                                <p:cTn id="70" presetID="10" presetClass="exit" presetSubtype="0" fill="hold" grpId="0" nodeType="clickEffect">
                                  <p:stCondLst>
                                    <p:cond delay="0"/>
                                  </p:stCondLst>
                                  <p:childTnLst>
                                    <p:animEffect transition="out" filter="fade">
                                      <p:cBhvr>
                                        <p:cTn id="71" dur="500"/>
                                        <p:tgtEl>
                                          <p:spTgt spid="23"/>
                                        </p:tgtEl>
                                      </p:cBhvr>
                                    </p:animEffect>
                                    <p:set>
                                      <p:cBhvr>
                                        <p:cTn id="72" dur="1" fill="hold">
                                          <p:stCondLst>
                                            <p:cond delay="499"/>
                                          </p:stCondLst>
                                        </p:cTn>
                                        <p:tgtEl>
                                          <p:spTgt spid="23"/>
                                        </p:tgtEl>
                                        <p:attrNameLst>
                                          <p:attrName>style.visibility</p:attrName>
                                        </p:attrNameLst>
                                      </p:cBhvr>
                                      <p:to>
                                        <p:strVal val="hidden"/>
                                      </p:to>
                                    </p:set>
                                  </p:childTnLst>
                                </p:cTn>
                              </p:par>
                            </p:childTnLst>
                          </p:cTn>
                        </p:par>
                      </p:childTnLst>
                    </p:cTn>
                  </p:par>
                  <p:par>
                    <p:cTn id="73" fill="hold">
                      <p:stCondLst>
                        <p:cond delay="indefinite"/>
                      </p:stCondLst>
                      <p:childTnLst>
                        <p:par>
                          <p:cTn id="74" fill="hold">
                            <p:stCondLst>
                              <p:cond delay="0"/>
                            </p:stCondLst>
                            <p:childTnLst>
                              <p:par>
                                <p:cTn id="75" presetID="10" presetClass="exit" presetSubtype="0" fill="hold" grpId="0" nodeType="clickEffect">
                                  <p:stCondLst>
                                    <p:cond delay="0"/>
                                  </p:stCondLst>
                                  <p:childTnLst>
                                    <p:animEffect transition="out" filter="fade">
                                      <p:cBhvr>
                                        <p:cTn id="76" dur="500"/>
                                        <p:tgtEl>
                                          <p:spTgt spid="24"/>
                                        </p:tgtEl>
                                      </p:cBhvr>
                                    </p:animEffect>
                                    <p:set>
                                      <p:cBhvr>
                                        <p:cTn id="77" dur="1" fill="hold">
                                          <p:stCondLst>
                                            <p:cond delay="499"/>
                                          </p:stCondLst>
                                        </p:cTn>
                                        <p:tgtEl>
                                          <p:spTgt spid="24"/>
                                        </p:tgtEl>
                                        <p:attrNameLst>
                                          <p:attrName>style.visibility</p:attrName>
                                        </p:attrNameLst>
                                      </p:cBhvr>
                                      <p:to>
                                        <p:strVal val="hidden"/>
                                      </p:to>
                                    </p:set>
                                  </p:childTnLst>
                                </p:cTn>
                              </p:par>
                            </p:childTnLst>
                          </p:cTn>
                        </p:par>
                      </p:childTnLst>
                    </p:cTn>
                  </p:par>
                  <p:par>
                    <p:cTn id="78" fill="hold">
                      <p:stCondLst>
                        <p:cond delay="indefinite"/>
                      </p:stCondLst>
                      <p:childTnLst>
                        <p:par>
                          <p:cTn id="79" fill="hold">
                            <p:stCondLst>
                              <p:cond delay="0"/>
                            </p:stCondLst>
                            <p:childTnLst>
                              <p:par>
                                <p:cTn id="80" presetID="10" presetClass="exit" presetSubtype="0" fill="hold" grpId="0" nodeType="clickEffect">
                                  <p:stCondLst>
                                    <p:cond delay="0"/>
                                  </p:stCondLst>
                                  <p:childTnLst>
                                    <p:animEffect transition="out" filter="fade">
                                      <p:cBhvr>
                                        <p:cTn id="81" dur="500"/>
                                        <p:tgtEl>
                                          <p:spTgt spid="6"/>
                                        </p:tgtEl>
                                      </p:cBhvr>
                                    </p:animEffect>
                                    <p:set>
                                      <p:cBhvr>
                                        <p:cTn id="82" dur="1" fill="hold">
                                          <p:stCondLst>
                                            <p:cond delay="499"/>
                                          </p:stCondLst>
                                        </p:cTn>
                                        <p:tgtEl>
                                          <p:spTgt spid="6"/>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0" presetClass="exit" presetSubtype="0" fill="hold" grpId="0" nodeType="clickEffect">
                                  <p:stCondLst>
                                    <p:cond delay="0"/>
                                  </p:stCondLst>
                                  <p:childTnLst>
                                    <p:animEffect transition="out" filter="fade">
                                      <p:cBhvr>
                                        <p:cTn id="86" dur="500"/>
                                        <p:tgtEl>
                                          <p:spTgt spid="7"/>
                                        </p:tgtEl>
                                      </p:cBhvr>
                                    </p:animEffect>
                                    <p:set>
                                      <p:cBhvr>
                                        <p:cTn id="87" dur="1" fill="hold">
                                          <p:stCondLst>
                                            <p:cond delay="499"/>
                                          </p:stCondLst>
                                        </p:cTn>
                                        <p:tgtEl>
                                          <p:spTgt spid="7"/>
                                        </p:tgtEl>
                                        <p:attrNameLst>
                                          <p:attrName>style.visibility</p:attrName>
                                        </p:attrNameLst>
                                      </p:cBhvr>
                                      <p:to>
                                        <p:strVal val="hidden"/>
                                      </p:to>
                                    </p:set>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grpId="0" nodeType="clickEffect">
                                  <p:stCondLst>
                                    <p:cond delay="0"/>
                                  </p:stCondLst>
                                  <p:childTnLst>
                                    <p:animEffect transition="out" filter="fade">
                                      <p:cBhvr>
                                        <p:cTn id="91" dur="500"/>
                                        <p:tgtEl>
                                          <p:spTgt spid="9"/>
                                        </p:tgtEl>
                                      </p:cBhvr>
                                    </p:animEffect>
                                    <p:set>
                                      <p:cBhvr>
                                        <p:cTn id="9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Mapping</a:t>
            </a:r>
          </a:p>
        </p:txBody>
      </p:sp>
      <p:sp>
        <p:nvSpPr>
          <p:cNvPr id="3" name="Content Placeholder 2"/>
          <p:cNvSpPr>
            <a:spLocks noGrp="1"/>
          </p:cNvSpPr>
          <p:nvPr>
            <p:ph idx="1"/>
          </p:nvPr>
        </p:nvSpPr>
        <p:spPr>
          <a:xfrm>
            <a:off x="838200" y="1867795"/>
            <a:ext cx="10515600" cy="4351338"/>
          </a:xfrm>
        </p:spPr>
        <p:txBody>
          <a:bodyPr/>
          <a:lstStyle/>
          <a:p>
            <a:pPr marL="0" indent="0">
              <a:buNone/>
            </a:pPr>
            <a:r>
              <a:rPr lang="en-GB" dirty="0"/>
              <a:t>Further Information</a:t>
            </a:r>
          </a:p>
          <a:p>
            <a:r>
              <a:rPr lang="en-GB" dirty="0"/>
              <a:t>Sometimes it’s useful to display on the SIPOC map, the requirements which are important to the customers.</a:t>
            </a:r>
          </a:p>
          <a:p>
            <a:r>
              <a:rPr lang="en-GB" dirty="0"/>
              <a:t>The IPO (inputs-processing-outputs) is a simpler model which represents the most basic structure for describing a process. </a:t>
            </a:r>
          </a:p>
          <a:p>
            <a:r>
              <a:rPr lang="en-GB" dirty="0"/>
              <a:t>It is widely used in software engineering and systems analysis (including manufacturing systems) and can be equally useful in both process design and in process improvements efforts. </a:t>
            </a:r>
          </a:p>
        </p:txBody>
      </p:sp>
    </p:spTree>
    <p:extLst>
      <p:ext uri="{BB962C8B-B14F-4D97-AF65-F5344CB8AC3E}">
        <p14:creationId xmlns:p14="http://schemas.microsoft.com/office/powerpoint/2010/main" val="367882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SIPOC vs COPIS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SIPOC is often reordered to COPIS for the development of </a:t>
            </a:r>
            <a:r>
              <a:rPr lang="en-GB" b="1" dirty="0"/>
              <a:t>new processes or teams.</a:t>
            </a:r>
          </a:p>
          <a:p>
            <a:pPr marL="0" indent="0">
              <a:buNone/>
            </a:pPr>
            <a:endParaRPr lang="en-GB" dirty="0"/>
          </a:p>
          <a:p>
            <a:pPr marL="0" indent="0">
              <a:buNone/>
            </a:pPr>
            <a:r>
              <a:rPr lang="en-GB"/>
              <a:t>But </a:t>
            </a:r>
            <a:r>
              <a:rPr lang="en-GB" dirty="0"/>
              <a:t>why </a:t>
            </a:r>
            <a:r>
              <a:rPr lang="en-GB" b="1" dirty="0"/>
              <a:t>C</a:t>
            </a:r>
            <a:r>
              <a:rPr lang="en-GB" dirty="0"/>
              <a:t>ustomers, </a:t>
            </a:r>
            <a:r>
              <a:rPr lang="en-GB" b="1" dirty="0"/>
              <a:t>O</a:t>
            </a:r>
            <a:r>
              <a:rPr lang="en-GB" dirty="0"/>
              <a:t>utputs, </a:t>
            </a:r>
            <a:r>
              <a:rPr lang="en-GB" b="1" dirty="0"/>
              <a:t>P</a:t>
            </a:r>
            <a:r>
              <a:rPr lang="en-GB" dirty="0"/>
              <a:t>rocesses, </a:t>
            </a:r>
            <a:r>
              <a:rPr lang="en-GB" b="1" dirty="0"/>
              <a:t>I</a:t>
            </a:r>
            <a:r>
              <a:rPr lang="en-GB" dirty="0"/>
              <a:t>nputs, </a:t>
            </a:r>
            <a:r>
              <a:rPr lang="en-GB" b="1" dirty="0"/>
              <a:t>S</a:t>
            </a:r>
            <a:r>
              <a:rPr lang="en-GB" dirty="0"/>
              <a:t>uppliers?</a:t>
            </a:r>
          </a:p>
          <a:p>
            <a:r>
              <a:rPr lang="en-GB" dirty="0"/>
              <a:t>It begins with the </a:t>
            </a:r>
            <a:r>
              <a:rPr lang="en-GB" b="1" dirty="0"/>
              <a:t>CUSTOMER</a:t>
            </a:r>
            <a:r>
              <a:rPr lang="en-GB" dirty="0"/>
              <a:t>, not with assumptions around what the team </a:t>
            </a:r>
            <a:r>
              <a:rPr lang="en-GB" i="1" dirty="0"/>
              <a:t>thinks</a:t>
            </a:r>
            <a:r>
              <a:rPr lang="en-GB" dirty="0"/>
              <a:t> is important to the customer. Never assume to know your customer’s CTQ’s</a:t>
            </a:r>
          </a:p>
          <a:p>
            <a:r>
              <a:rPr lang="en-GB" dirty="0"/>
              <a:t>Once customers are identified, the team can ask what </a:t>
            </a:r>
            <a:r>
              <a:rPr lang="en-GB" b="1" dirty="0"/>
              <a:t>OUTPUTS</a:t>
            </a:r>
            <a:r>
              <a:rPr lang="en-GB" dirty="0"/>
              <a:t> the customers are looking for, without making any assumptions. </a:t>
            </a:r>
          </a:p>
          <a:p>
            <a:r>
              <a:rPr lang="en-GB" dirty="0"/>
              <a:t>The resulting </a:t>
            </a:r>
            <a:r>
              <a:rPr lang="en-GB" b="1" dirty="0"/>
              <a:t>PROCESSES</a:t>
            </a:r>
            <a:r>
              <a:rPr lang="en-GB" dirty="0"/>
              <a:t> are then defined to deliver those outputs. </a:t>
            </a:r>
          </a:p>
          <a:p>
            <a:r>
              <a:rPr lang="en-GB" dirty="0"/>
              <a:t>Once the processes are defined, required </a:t>
            </a:r>
            <a:r>
              <a:rPr lang="en-GB" b="1" dirty="0"/>
              <a:t>INPUTS </a:t>
            </a:r>
            <a:r>
              <a:rPr lang="en-GB" dirty="0"/>
              <a:t>and </a:t>
            </a:r>
            <a:r>
              <a:rPr lang="en-GB" b="1" dirty="0"/>
              <a:t>SUPPLIERS</a:t>
            </a:r>
            <a:r>
              <a:rPr lang="en-GB" dirty="0"/>
              <a:t> are relatively easy to determine.</a:t>
            </a:r>
          </a:p>
          <a:p>
            <a:endParaRPr lang="en-GB" dirty="0"/>
          </a:p>
          <a:p>
            <a:pPr marL="0" indent="0">
              <a:buNone/>
            </a:pPr>
            <a:r>
              <a:rPr lang="en-GB" sz="2400" b="1" dirty="0"/>
              <a:t>Note: </a:t>
            </a:r>
            <a:r>
              <a:rPr lang="en-GB" sz="2400" dirty="0"/>
              <a:t>For existing processes, the usual SIPOC approach is preferred since it defines the current state (always the first step in process improvement), rather than a theoretical ideal state.</a:t>
            </a:r>
          </a:p>
        </p:txBody>
      </p:sp>
    </p:spTree>
    <p:extLst>
      <p:ext uri="{BB962C8B-B14F-4D97-AF65-F5344CB8AC3E}">
        <p14:creationId xmlns:p14="http://schemas.microsoft.com/office/powerpoint/2010/main" val="253988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C47027-1805-467D-888C-95B09D3DC5D2}"/>
</file>

<file path=customXml/itemProps2.xml><?xml version="1.0" encoding="utf-8"?>
<ds:datastoreItem xmlns:ds="http://schemas.openxmlformats.org/officeDocument/2006/customXml" ds:itemID="{A8E5E40C-2B11-4B2C-A504-A91C989DB757}">
  <ds:schemaRefs>
    <ds:schemaRef ds:uri="http://purl.org/dc/terms/"/>
    <ds:schemaRef ds:uri="http://schemas.microsoft.com/office/2006/documentManagement/types"/>
    <ds:schemaRef ds:uri="http://schemas.openxmlformats.org/package/2006/metadata/core-properties"/>
    <ds:schemaRef ds:uri="http://purl.org/dc/elements/1.1/"/>
    <ds:schemaRef ds:uri="a3276f14-397d-4ed7-b8c7-ece791485ff1"/>
    <ds:schemaRef ds:uri="http://schemas.microsoft.com/office/infopath/2007/PartnerControls"/>
    <ds:schemaRef ds:uri="http://schemas.microsoft.com/office/2006/metadata/properties"/>
    <ds:schemaRef ds:uri="bf13d2f1-3fb4-4d24-806f-713eb38c1b0e"/>
    <ds:schemaRef ds:uri="http://www.w3.org/XML/1998/namespace"/>
    <ds:schemaRef ds:uri="http://purl.org/dc/dcmitype/"/>
  </ds:schemaRefs>
</ds:datastoreItem>
</file>

<file path=customXml/itemProps3.xml><?xml version="1.0" encoding="utf-8"?>
<ds:datastoreItem xmlns:ds="http://schemas.openxmlformats.org/officeDocument/2006/customXml" ds:itemID="{0422EFA0-4B65-4D5B-A0E8-D64CD2CDE1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596</TotalTime>
  <Words>1765</Words>
  <Application>Microsoft Office PowerPoint</Application>
  <PresentationFormat>Widescreen</PresentationFormat>
  <Paragraphs>226</Paragraphs>
  <Slides>20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Office Theme</vt:lpstr>
      <vt:lpstr>SIPOC Mapping</vt:lpstr>
      <vt:lpstr>SIPOC Mapping</vt:lpstr>
      <vt:lpstr>SIPOC Mapping </vt:lpstr>
      <vt:lpstr>SIPOC Mapping</vt:lpstr>
      <vt:lpstr>SIPOC Mapping</vt:lpstr>
      <vt:lpstr>SIPOC Mapping</vt:lpstr>
      <vt:lpstr>SIPOC Mapping</vt:lpstr>
      <vt:lpstr>SIPOC Mapping</vt:lpstr>
      <vt:lpstr>SIPOC Mapping</vt:lpstr>
      <vt:lpstr>SIPOC Mapping</vt:lpstr>
      <vt:lpstr>SIPOC Mapping</vt:lpstr>
      <vt:lpstr>SIPOC Mapping</vt:lpstr>
      <vt:lpstr>SIPOC Mapping</vt:lpstr>
      <vt:lpstr>SIPOC Mapping</vt:lpstr>
      <vt:lpstr>SIPOC Mapping</vt:lpstr>
      <vt:lpstr>SIPOC Mapping</vt:lpstr>
      <vt:lpstr>SIPOC Mapping</vt:lpstr>
      <vt:lpstr>PowerPoint Presentation</vt:lpstr>
      <vt:lpstr>SIPOC Mapping</vt:lpstr>
      <vt:lpstr>SIPOC vs COPIS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SIPOC Mapping</dc:title>
  <dc:creator>Richard Morgan (Engineering)</dc:creator>
  <cp:lastModifiedBy>Jordan Jenkins</cp:lastModifiedBy>
  <cp:revision>24</cp:revision>
  <dcterms:created xsi:type="dcterms:W3CDTF">2020-02-20T23:11:58Z</dcterms:created>
  <dcterms:modified xsi:type="dcterms:W3CDTF">2022-02-25T11:22:48Z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