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21"/>
  </p:notesMasterIdLst>
  <p:sldIdLst>
    <p:sldId id="719" r:id="rId6"/>
    <p:sldId id="754" r:id="rId7"/>
    <p:sldId id="760" r:id="rId8"/>
    <p:sldId id="755" r:id="rId9"/>
    <p:sldId id="757" r:id="rId10"/>
    <p:sldId id="759" r:id="rId11"/>
    <p:sldId id="761" r:id="rId12"/>
    <p:sldId id="762" r:id="rId13"/>
    <p:sldId id="765" r:id="rId14"/>
    <p:sldId id="764" r:id="rId15"/>
    <p:sldId id="766" r:id="rId16"/>
    <p:sldId id="767" r:id="rId17"/>
    <p:sldId id="771" r:id="rId18"/>
    <p:sldId id="772" r:id="rId19"/>
    <p:sldId id="732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1105" autoAdjust="0"/>
  </p:normalViewPr>
  <p:slideViewPr>
    <p:cSldViewPr snapToGrid="0">
      <p:cViewPr varScale="1">
        <p:scale>
          <a:sx n="76" d="100"/>
          <a:sy n="76" d="100"/>
        </p:scale>
        <p:origin x="857" y="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modSld">
      <pc:chgData name="Jenifer Prince Devaraj" userId="c3fb109c-09d1-42a6-93f4-69472d709861" providerId="ADAL" clId="{09A26AFE-3578-4143-B1B0-81DF391638B0}" dt="2026-02-25T12:55:42.419" v="4" actId="20577"/>
      <pc:docMkLst>
        <pc:docMk/>
      </pc:docMkLst>
      <pc:sldChg chg="modSp mod">
        <pc:chgData name="Jenifer Prince Devaraj" userId="c3fb109c-09d1-42a6-93f4-69472d709861" providerId="ADAL" clId="{09A26AFE-3578-4143-B1B0-81DF391638B0}" dt="2026-02-25T12:55:42.419" v="4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9A26AFE-3578-4143-B1B0-81DF391638B0}" dt="2026-02-25T12:55:42.419" v="4" actId="20577"/>
          <ac:spMkLst>
            <pc:docMk/>
            <pc:sldMk cId="3119007398" sldId="719"/>
            <ac:spMk id="7" creationId="{B112EB19-E0AE-026D-A601-379AD9F321E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MOSFET stands for Metal Oxide Field Effect Transistor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MOSFETs are also be called IGFET (Insulated Gate Field Effect Transistor).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MOSFET is a voltage-controlled device.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By applying a rated voltage to the gate pin, the MOSFET will start conducting through the Drain and Source pin.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6639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The MOSFET is a four-terminal device with a Drain (D), Source (S), gate (G) and a Body (B) / Substrate terminals.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The body terminal will always be connected to the source terminal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Therefore, MOSFET will operate as a three-terminal device.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860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In N-type MOSFET, two highly doped N regions are diffused into a single lightly-doped P substrate.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In P-type MOSFET, two highly doped P regions are diffused into a single lightly-doped N substrate.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Aluminium Probes are used for connecting terminals i.e. Gate, Drain &amp; Source to respective regions.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8565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Because of the oxide layer, MOSFET acts as a voltage-controlled IC i.e. voltage at Gate Terminal decides the conductivity between drain and source.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The conduction path between Source(S) and Drain(D) is called channel &amp; its width is controlled by the Gate(G) voltage in MOSFET.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3986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If a positive voltage is applied at the Gate Terminal of N-type MOSFET, it starts conducting by creating a bridge between Drain &amp; Source and termed as acting in </a:t>
            </a:r>
            <a:r>
              <a:rPr lang="en-GB" sz="1200" b="1" dirty="0">
                <a:latin typeface="Cambria" panose="02040503050406030204" pitchFamily="18" charset="0"/>
                <a:ea typeface="Cambria" panose="02040503050406030204" pitchFamily="18" charset="0"/>
              </a:rPr>
              <a:t>Enhancement Mode</a:t>
            </a: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3424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808038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When a positive voltage is applied at the Gate terminal, the surface below the oxide layer starts attracting electronics while repelling holes.</a:t>
            </a:r>
          </a:p>
          <a:p>
            <a:pPr marL="808038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Hence, electrons get accumulated below the silicon oxide layer.</a:t>
            </a:r>
          </a:p>
          <a:p>
            <a:pPr marL="808038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As the voltage at Gate Terminal is increased, more electrons get attracted &amp; thus conduction increases in N-Type MOSFET.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8084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If we reverse the voltage at Gate Terminal, N-type MOSFET will repel electrons and attract holes, thus the connection between Drain &amp; Source will break &amp; MOSFET is said to be in </a:t>
            </a:r>
            <a:r>
              <a:rPr lang="en-GB" sz="1200" b="1" dirty="0">
                <a:latin typeface="Cambria" panose="02040503050406030204" pitchFamily="18" charset="0"/>
                <a:ea typeface="Cambria" panose="02040503050406030204" pitchFamily="18" charset="0"/>
              </a:rPr>
              <a:t>Depletion Mode.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2929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A minimum input gate-source voltage is applied to the gate before it starts conducting, this minimum voltage is called </a:t>
            </a:r>
            <a:r>
              <a:rPr lang="en-GB" sz="1200" b="1" dirty="0">
                <a:latin typeface="Cambria" panose="02040503050406030204" pitchFamily="18" charset="0"/>
                <a:ea typeface="Cambria" panose="02040503050406030204" pitchFamily="18" charset="0"/>
              </a:rPr>
              <a:t>threshold voltage.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For enhancement amplifiers, the gate-source voltage </a:t>
            </a:r>
            <a:r>
              <a:rPr lang="en-GB" sz="1200" dirty="0" err="1">
                <a:latin typeface="Cambria" panose="02040503050406030204" pitchFamily="18" charset="0"/>
                <a:ea typeface="Cambria" panose="02040503050406030204" pitchFamily="18" charset="0"/>
              </a:rPr>
              <a:t>Vgs</a:t>
            </a: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 &gt; threshold voltage.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Drain current I</a:t>
            </a:r>
            <a:r>
              <a:rPr lang="en-GB" sz="800" dirty="0">
                <a:latin typeface="Cambria" panose="02040503050406030204" pitchFamily="18" charset="0"/>
                <a:ea typeface="Cambria" panose="02040503050406030204" pitchFamily="18" charset="0"/>
              </a:rPr>
              <a:t>d</a:t>
            </a: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 will increase by increasing the forward biasing of MOSFET.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When a fixed voltage between the drain and source </a:t>
            </a:r>
            <a:r>
              <a:rPr lang="en-GB" sz="1200" dirty="0" err="1">
                <a:latin typeface="Cambria" panose="02040503050406030204" pitchFamily="18" charset="0"/>
                <a:ea typeface="Cambria" panose="02040503050406030204" pitchFamily="18" charset="0"/>
              </a:rPr>
              <a:t>V</a:t>
            </a:r>
            <a:r>
              <a:rPr lang="en-GB" sz="800" dirty="0" err="1">
                <a:latin typeface="Cambria" panose="02040503050406030204" pitchFamily="18" charset="0"/>
                <a:ea typeface="Cambria" panose="02040503050406030204" pitchFamily="18" charset="0"/>
              </a:rPr>
              <a:t>ds</a:t>
            </a: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 is applied, we can plot the values of drain current I</a:t>
            </a:r>
            <a:r>
              <a:rPr lang="en-GB" sz="800" dirty="0">
                <a:latin typeface="Cambria" panose="02040503050406030204" pitchFamily="18" charset="0"/>
                <a:ea typeface="Cambria" panose="02040503050406030204" pitchFamily="18" charset="0"/>
              </a:rPr>
              <a:t>d</a:t>
            </a: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 for different values of the voltage across gate and source </a:t>
            </a:r>
            <a:r>
              <a:rPr lang="en-GB" sz="1200" dirty="0" err="1">
                <a:latin typeface="Cambria" panose="02040503050406030204" pitchFamily="18" charset="0"/>
                <a:ea typeface="Cambria" panose="02040503050406030204" pitchFamily="18" charset="0"/>
              </a:rPr>
              <a:t>Vgs</a:t>
            </a: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  <a:endParaRPr lang="en-GB" sz="12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376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46ED76C8-9F33-EA91-2643-ACC1A95D2036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B112EB19-E0AE-026D-A601-379AD9F321E9}"/>
              </a:ext>
            </a:extLst>
          </p:cNvPr>
          <p:cNvSpPr txBox="1">
            <a:spLocks/>
          </p:cNvSpPr>
          <p:nvPr/>
        </p:nvSpPr>
        <p:spPr>
          <a:xfrm>
            <a:off x="1823594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Electronics I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ACDB5002</a:t>
            </a:r>
          </a:p>
          <a:p>
            <a:r>
              <a:rPr lang="en-GB" sz="2400" b="1" dirty="0">
                <a:latin typeface="Arial"/>
                <a:cs typeface="Arial"/>
              </a:rPr>
              <a:t>Lecture 		</a:t>
            </a:r>
            <a:r>
              <a:rPr lang="en-GB" sz="2400" b="1">
                <a:latin typeface="Arial"/>
                <a:cs typeface="Arial"/>
              </a:rPr>
              <a:t>: 11</a:t>
            </a:r>
            <a:endParaRPr lang="en-GB" sz="2400" b="1" dirty="0">
              <a:latin typeface="Arial"/>
              <a:cs typeface="Arial"/>
            </a:endParaRPr>
          </a:p>
          <a:p>
            <a:r>
              <a:rPr lang="en-GB" sz="2400" b="1" dirty="0">
                <a:latin typeface="Arial"/>
                <a:cs typeface="Arial"/>
              </a:rPr>
              <a:t>Topic			: MOSFET</a:t>
            </a: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85B9DB09-AFF2-ED26-610C-81DB3EC95191}"/>
                  </a:ext>
                </a:extLst>
              </p:cNvPr>
              <p:cNvSpPr txBox="1"/>
              <p:nvPr/>
            </p:nvSpPr>
            <p:spPr>
              <a:xfrm>
                <a:off x="639204" y="2409318"/>
                <a:ext cx="7508415" cy="35970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MOSFET stands for Metal Oxide Field Effect Transistor.</a:t>
                </a:r>
              </a:p>
              <a:p>
                <a:pPr marL="285750" indent="-28575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Also called IGFET (Insulated Gate Field Effect Transistor). </a:t>
                </a:r>
              </a:p>
              <a:p>
                <a:pPr marL="285750" indent="-28575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Voltage Controlled device: Starts conducting through drain and source  : when voltage at Gate Source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sz="2200" i="1" smtClean="0">
                                <a:latin typeface="Cambria Math" panose="02040503050406030204" pitchFamily="18" charset="0"/>
                                <a:ea typeface="Cambria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200" b="0" i="1" smtClean="0">
                                <a:latin typeface="Cambria Math" panose="02040503050406030204" pitchFamily="18" charset="0"/>
                                <a:ea typeface="Cambria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sz="2200" b="0" i="1" smtClean="0">
                                <a:latin typeface="Cambria Math" panose="02040503050406030204" pitchFamily="18" charset="0"/>
                                <a:ea typeface="Cambria" panose="02040503050406030204" pitchFamily="18" charset="0"/>
                              </a:rPr>
                              <m:t>𝐺𝑆</m:t>
                            </m:r>
                          </m:sub>
                        </m:sSub>
                      </m:e>
                    </m:d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𝑝𝑟𝑜𝑣𝑖𝑑𝑒𝑑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</a:rPr>
                      <m:t>.</m:t>
                    </m:r>
                  </m:oMath>
                </a14:m>
                <a:endParaRPr lang="en-GB" sz="2200" b="0" dirty="0">
                  <a:latin typeface="Book Antiqua" panose="02040602050305030304" pitchFamily="18" charset="0"/>
                  <a:ea typeface="Cambria" panose="02040503050406030204" pitchFamily="18" charset="0"/>
                </a:endParaRPr>
              </a:p>
              <a:p>
                <a:pPr marL="285750" indent="-28575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endParaRPr lang="en-GB" sz="2200" dirty="0">
                  <a:latin typeface="Book Antiqua" panose="02040602050305030304" pitchFamily="18" charset="0"/>
                  <a:ea typeface="Cambria" panose="02040503050406030204" pitchFamily="18" charset="0"/>
                </a:endParaRPr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85B9DB09-AFF2-ED26-610C-81DB3EC9519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9204" y="2409318"/>
                <a:ext cx="7508415" cy="3597075"/>
              </a:xfrm>
              <a:prstGeom prst="rect">
                <a:avLst/>
              </a:prstGeom>
              <a:blipFill>
                <a:blip r:embed="rId3"/>
                <a:stretch>
                  <a:fillRect l="-974" r="-105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223696" y="172409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F18C021-4FC0-0C32-3959-872BEE1F24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04876" y="2574075"/>
            <a:ext cx="3018577" cy="2825176"/>
          </a:xfrm>
          <a:prstGeom prst="rect">
            <a:avLst/>
          </a:prstGeom>
        </p:spPr>
      </p:pic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5539EA3A-A335-773E-39BC-24AE54DB8E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2941" y="6617649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39479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844183" y="2302007"/>
            <a:ext cx="743204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N- Channel MOSFET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3484880" y="1434412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Types of MOSFET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0E4ED7A-AA09-07D1-765C-08CEE3F4BAA9}"/>
              </a:ext>
            </a:extLst>
          </p:cNvPr>
          <p:cNvSpPr txBox="1"/>
          <p:nvPr/>
        </p:nvSpPr>
        <p:spPr>
          <a:xfrm>
            <a:off x="6183762" y="2399965"/>
            <a:ext cx="743204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P- Channel MOSFET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F897DB3-764E-01C6-2DFE-80099A2211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5AFBA96-09F6-4089-8633-E8D420C6E1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4219" y="3075710"/>
            <a:ext cx="2706642" cy="317899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A7C5661-FCDF-4D95-865B-F087B71518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7738" y="3056248"/>
            <a:ext cx="2560320" cy="3188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6885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19735" y="2570036"/>
            <a:ext cx="6069352" cy="2708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316288" algn="l"/>
              </a:tabLs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MOSFET has four terminals: Gate (G), Drain (D), Source (S), Body/Substrate (B).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316288" algn="l"/>
              </a:tabLs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MOSFETs, Body is internally tied to Source.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3316288" algn="l"/>
              </a:tabLs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Behaves as a three-terminal device: G, D, S.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40390" y="174866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Symbol Of MOSFET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5136A9E-4AC2-3727-6266-2AF92F371D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1788" y="1908933"/>
            <a:ext cx="2035492" cy="297294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E22D71E-C290-BF36-37C4-CD5B1DEB79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7495" y="1908933"/>
            <a:ext cx="2387195" cy="286118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B6B3795-871D-3A3E-DE02-69555209DA37}"/>
              </a:ext>
            </a:extLst>
          </p:cNvPr>
          <p:cNvSpPr txBox="1"/>
          <p:nvPr/>
        </p:nvSpPr>
        <p:spPr>
          <a:xfrm>
            <a:off x="7193280" y="5096433"/>
            <a:ext cx="22301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Cambria" panose="02040503050406030204" pitchFamily="18" charset="0"/>
                <a:ea typeface="Cambria" panose="02040503050406030204" pitchFamily="18" charset="0"/>
              </a:rPr>
              <a:t>N- Channel MOSFET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BC02415-502E-F496-9F24-918EE4AB38A8}"/>
              </a:ext>
            </a:extLst>
          </p:cNvPr>
          <p:cNvSpPr txBox="1"/>
          <p:nvPr/>
        </p:nvSpPr>
        <p:spPr>
          <a:xfrm>
            <a:off x="9697720" y="5096433"/>
            <a:ext cx="22301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Cambria" panose="02040503050406030204" pitchFamily="18" charset="0"/>
                <a:ea typeface="Cambria" panose="02040503050406030204" pitchFamily="18" charset="0"/>
              </a:rPr>
              <a:t>P- Channel MOSFET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7FF0AD7-E772-023F-53C7-A5861B5115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331445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84035" y="1778350"/>
            <a:ext cx="6959775" cy="40625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NMOS structure: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two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heavily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 doped N regions (Source/Drain) in a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lightly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 doped P substrate.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PMOS structure: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two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heavily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 doped P regions in a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lightly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 doped N substrate.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Metal contacts (aluminium) form the Gate, Drain, and Source connections to these regions.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47320" y="1264217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Construction of MOSFET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9D5355BF-F0EF-9279-D175-4C6803976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56E96D5-E9C8-6F8F-8785-F519CA3F17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6929" y="2651463"/>
            <a:ext cx="4537677" cy="2071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6541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790245" y="2631280"/>
            <a:ext cx="6130945" cy="28272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300" dirty="0">
                <a:latin typeface="Book Antiqua" panose="02040602050305030304" pitchFamily="18" charset="0"/>
                <a:ea typeface="Cambria" panose="02040503050406030204" pitchFamily="18" charset="0"/>
              </a:rPr>
              <a:t>The conduction path between Source(S) and Drain(D) is called channel.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300" dirty="0">
                <a:latin typeface="Book Antiqua" panose="02040602050305030304" pitchFamily="18" charset="0"/>
                <a:ea typeface="Cambria" panose="02040503050406030204" pitchFamily="18" charset="0"/>
              </a:rPr>
              <a:t>Width of the channel  is controlled by the Gate(G) voltage in MOSFET.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244419" y="1810957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Construction of MOSFET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431CCF8-2112-90D4-1D46-EB17CAF1BF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6887" y="2170430"/>
            <a:ext cx="4065873" cy="2655570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C6AB21F-446B-4238-C00B-A1B48A58A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293400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2725157" y="2982925"/>
            <a:ext cx="7432040" cy="11317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Enhancement Mode.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Depletion Mode.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254000" y="203493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Modes of MOSFET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7715A1B6-E6B2-A8AE-C7EA-9BC90BC52D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239375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85B9DB09-AFF2-ED26-610C-81DB3EC95191}"/>
                  </a:ext>
                </a:extLst>
              </p:cNvPr>
              <p:cNvSpPr txBox="1"/>
              <p:nvPr/>
            </p:nvSpPr>
            <p:spPr>
              <a:xfrm>
                <a:off x="414020" y="2174461"/>
                <a:ext cx="6409296" cy="40625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>
                  <a:lnSpc>
                    <a:spcPct val="200000"/>
                  </a:lnSpc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NMOS enhancement mode: needs positive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𝐺𝑆</m:t>
                        </m:r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 </m:t>
                        </m:r>
                      </m:sub>
                    </m:sSub>
                  </m:oMath>
                </a14:m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to turn ON.</a:t>
                </a:r>
              </a:p>
              <a:p>
                <a:pPr algn="just">
                  <a:lnSpc>
                    <a:spcPct val="200000"/>
                  </a:lnSpc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Applying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𝐺𝑆</m:t>
                        </m:r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 </m:t>
                        </m:r>
                      </m:sub>
                    </m:sSub>
                  </m:oMath>
                </a14:m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 &gt;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𝑡h</m:t>
                        </m:r>
                        <m: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 </m:t>
                        </m:r>
                      </m:sub>
                    </m:sSub>
                  </m:oMath>
                </a14:m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 induces an N-channel under the gate.</a:t>
                </a:r>
              </a:p>
              <a:p>
                <a:pPr algn="just">
                  <a:lnSpc>
                    <a:spcPct val="200000"/>
                  </a:lnSpc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Channel forms a conductive path between Drain and Source → current flows.</a:t>
                </a:r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85B9DB09-AFF2-ED26-610C-81DB3EC9519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4020" y="2174461"/>
                <a:ext cx="6409296" cy="4062587"/>
              </a:xfrm>
              <a:prstGeom prst="rect">
                <a:avLst/>
              </a:prstGeom>
              <a:blipFill>
                <a:blip r:embed="rId3"/>
                <a:stretch>
                  <a:fillRect l="-1237" r="-1237" b="-225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55880" y="1481195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Enhancement Mode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CBA8490-D6FE-6908-7C23-B641393644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9767" y="1876107"/>
            <a:ext cx="4257198" cy="3105785"/>
          </a:xfrm>
          <a:prstGeom prst="rect">
            <a:avLst/>
          </a:prstGeom>
        </p:spPr>
      </p:pic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2817AD50-8D53-07A1-3E6E-8C474CBBA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776690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85B9DB09-AFF2-ED26-610C-81DB3EC95191}"/>
                  </a:ext>
                </a:extLst>
              </p:cNvPr>
              <p:cNvSpPr txBox="1"/>
              <p:nvPr/>
            </p:nvSpPr>
            <p:spPr>
              <a:xfrm>
                <a:off x="1480732" y="2424321"/>
                <a:ext cx="8174070" cy="353513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808038" indent="-269875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3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Positive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30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sSubPr>
                      <m:e>
                        <m:r>
                          <a:rPr lang="en-GB" sz="23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3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𝐺𝑆</m:t>
                        </m:r>
                        <m:r>
                          <a:rPr lang="en-GB" sz="23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 </m:t>
                        </m:r>
                      </m:sub>
                    </m:sSub>
                  </m:oMath>
                </a14:m>
                <a:r>
                  <a:rPr lang="en-GB" sz="23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 on NMOS attracts electrons to the surface under the oxide and repels holes.</a:t>
                </a:r>
              </a:p>
              <a:p>
                <a:pPr marL="808038" indent="-269875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3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An inversion layer (n-channel) forms beneath the gate.</a:t>
                </a:r>
              </a:p>
              <a:p>
                <a:pPr marL="808038" indent="-269875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3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Increasing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30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sSubPr>
                      <m:e>
                        <m:r>
                          <a:rPr lang="en-GB" sz="23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3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𝐺𝑆</m:t>
                        </m:r>
                        <m:r>
                          <a:rPr lang="en-GB" sz="23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 </m:t>
                        </m:r>
                      </m:sub>
                    </m:sSub>
                  </m:oMath>
                </a14:m>
                <a:r>
                  <a:rPr lang="en-GB" sz="23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 strengthens the channel → more conduction.</a:t>
                </a:r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85B9DB09-AFF2-ED26-610C-81DB3EC9519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80732" y="2424321"/>
                <a:ext cx="8174070" cy="3535135"/>
              </a:xfrm>
              <a:prstGeom prst="rect">
                <a:avLst/>
              </a:prstGeom>
              <a:blipFill>
                <a:blip r:embed="rId3"/>
                <a:stretch>
                  <a:fillRect r="-1044" b="-293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101600" y="1450715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Enhancement Mode 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22D290C2-13C7-F50E-818D-29A7EC668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910554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02260" y="2064227"/>
            <a:ext cx="639318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-35560" y="1384675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Depletion Mode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0456531-8394-B583-CC26-1E39A71D0A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5440" y="2153197"/>
            <a:ext cx="4088132" cy="3059050"/>
          </a:xfrm>
          <a:prstGeom prst="rect">
            <a:avLst/>
          </a:prstGeom>
        </p:spPr>
      </p:pic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C5AAAB13-01B9-F473-21C1-3026FD09D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ACD23817-D3EE-4823-A92C-075D7DC13CF0}"/>
                  </a:ext>
                </a:extLst>
              </p:cNvPr>
              <p:cNvSpPr txBox="1"/>
              <p:nvPr/>
            </p:nvSpPr>
            <p:spPr>
              <a:xfrm>
                <a:off x="504497" y="2064227"/>
                <a:ext cx="5591503" cy="40625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For an NMOS, applying a negative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𝐺𝑆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 </m:t>
                        </m:r>
                      </m:sub>
                    </m:sSub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(or making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𝐺𝑆</m:t>
                        </m:r>
                        <m:r>
                          <a:rPr lang="en-GB" sz="20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 </m:t>
                        </m:r>
                      </m:sub>
                    </m:sSub>
                  </m:oMath>
                </a14:m>
                <a:r>
                  <a:rPr lang="en-GB" sz="20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 </a:t>
                </a:r>
                <a:r>
                  <a:rPr lang="en-GB" sz="2200" dirty="0">
                    <a:latin typeface="Book Antiqua" panose="02040602050305030304" pitchFamily="18" charset="0"/>
                  </a:rPr>
                  <a:t>&lt;</a:t>
                </a:r>
                <a:r>
                  <a:rPr lang="en-GB" sz="2000" dirty="0">
                    <a:ea typeface="Cambria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𝑡h</m:t>
                        </m:r>
                      </m:sub>
                    </m:sSub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) repels electrons under the gate and attracts holes.</a:t>
                </a:r>
              </a:p>
              <a:p>
                <a:pPr marL="342900" indent="-34290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The inversion channel collapses, so the Drain–Source path opens (no conduction).</a:t>
                </a: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ACD23817-D3EE-4823-A92C-075D7DC13CF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4497" y="2064227"/>
                <a:ext cx="5591503" cy="4062587"/>
              </a:xfrm>
              <a:prstGeom prst="rect">
                <a:avLst/>
              </a:prstGeom>
              <a:blipFill>
                <a:blip r:embed="rId4"/>
                <a:stretch>
                  <a:fillRect l="-1309" r="-1418" b="-225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461692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85B9DB09-AFF2-ED26-610C-81DB3EC95191}"/>
                  </a:ext>
                </a:extLst>
              </p:cNvPr>
              <p:cNvSpPr txBox="1"/>
              <p:nvPr/>
            </p:nvSpPr>
            <p:spPr>
              <a:xfrm>
                <a:off x="1534089" y="2330701"/>
                <a:ext cx="9123821" cy="353513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3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Threshold voltage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30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sSubPr>
                      <m:e>
                        <m:r>
                          <a:rPr lang="en-GB" sz="23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3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𝑡h</m:t>
                        </m:r>
                      </m:sub>
                    </m:sSub>
                  </m:oMath>
                </a14:m>
                <a:r>
                  <a:rPr lang="en-GB" sz="23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): minimum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3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sSubPr>
                      <m:e>
                        <m:r>
                          <a:rPr lang="en-GB" sz="23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3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𝐺𝑠</m:t>
                        </m:r>
                      </m:sub>
                    </m:sSub>
                  </m:oMath>
                </a14:m>
                <a:r>
                  <a:rPr lang="en-GB" sz="23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 needed for a MOSFET to start conducting.</a:t>
                </a:r>
              </a:p>
              <a:p>
                <a:pPr marL="342900" indent="-34290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3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Enhancement MOSFET: operates when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3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sSubPr>
                      <m:e>
                        <m:r>
                          <a:rPr lang="en-GB" sz="23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3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𝐺</m:t>
                        </m:r>
                        <m:r>
                          <a:rPr lang="en-GB" sz="23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𝑠</m:t>
                        </m:r>
                      </m:sub>
                    </m:sSub>
                  </m:oMath>
                </a14:m>
                <a:r>
                  <a:rPr lang="en-GB" sz="23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 &gt;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30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sSubPr>
                      <m:e>
                        <m:r>
                          <a:rPr lang="en-GB" sz="23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3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𝑡h</m:t>
                        </m:r>
                      </m:sub>
                    </m:sSub>
                  </m:oMath>
                </a14:m>
                <a:r>
                  <a:rPr lang="en-GB" sz="23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.</a:t>
                </a:r>
              </a:p>
              <a:p>
                <a:pPr marL="342900" indent="-342900" algn="just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30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sSubPr>
                      <m:e>
                        <m:r>
                          <a:rPr lang="en-GB" sz="23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sz="23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𝑑</m:t>
                        </m:r>
                      </m:sub>
                    </m:sSub>
                  </m:oMath>
                </a14:m>
                <a:r>
                  <a:rPr lang="en-GB" sz="23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 increases with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3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sSubPr>
                      <m:e>
                        <m:r>
                          <a:rPr lang="en-GB" sz="23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3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𝐺</m:t>
                        </m:r>
                        <m:r>
                          <a:rPr lang="en-GB" sz="23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𝑠</m:t>
                        </m:r>
                      </m:sub>
                    </m:sSub>
                  </m:oMath>
                </a14:m>
                <a:r>
                  <a:rPr lang="en-GB" sz="23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 (for a given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3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sSubPr>
                      <m:e>
                        <m:r>
                          <a:rPr lang="en-GB" sz="23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3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𝑑</m:t>
                        </m:r>
                        <m:r>
                          <a:rPr lang="en-GB" sz="2300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𝑠</m:t>
                        </m:r>
                      </m:sub>
                    </m:sSub>
                  </m:oMath>
                </a14:m>
                <a:r>
                  <a:rPr lang="en-GB" sz="2300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 ): more gate drive → stronger channel → higher drain current.</a:t>
                </a:r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85B9DB09-AFF2-ED26-610C-81DB3EC9519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34089" y="2330701"/>
                <a:ext cx="9123821" cy="3535135"/>
              </a:xfrm>
              <a:prstGeom prst="rect">
                <a:avLst/>
              </a:prstGeom>
              <a:blipFill>
                <a:blip r:embed="rId3"/>
                <a:stretch>
                  <a:fillRect l="-802" r="-1003" b="-293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140390" y="1555564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MOSFET Characteristics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94524F0D-8D84-006F-5155-7D86794374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817901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-40640" y="1213288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MOSFET Characteristics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2AEE8BE6-D789-2D42-D7C4-253E2A39E8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9A2F4F7-E832-4FCB-BA63-2BB283F7D9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9781" y="2959098"/>
            <a:ext cx="4285159" cy="3348512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F2D0FB11-99D4-440E-8387-ADADDEB53308}"/>
                  </a:ext>
                </a:extLst>
              </p:cNvPr>
              <p:cNvSpPr txBox="1"/>
              <p:nvPr/>
            </p:nvSpPr>
            <p:spPr>
              <a:xfrm>
                <a:off x="669073" y="1919338"/>
                <a:ext cx="10563922" cy="54765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200" b="1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1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sz="2200" b="1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𝒅𝒔</m:t>
                        </m:r>
                      </m:sub>
                    </m:sSub>
                  </m:oMath>
                </a14:m>
                <a:r>
                  <a:rPr lang="en-GB" sz="2200" b="1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 fixed, plotting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b="1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1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sz="2200" b="1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𝒅</m:t>
                        </m:r>
                      </m:sub>
                    </m:sSub>
                  </m:oMath>
                </a14:m>
                <a:r>
                  <a:rPr lang="en-GB" sz="2200" b="1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 vs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b="1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1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sz="2200" b="1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𝑮</m:t>
                        </m:r>
                        <m:r>
                          <a:rPr lang="en-GB" sz="2200" b="1" i="1">
                            <a:latin typeface="Cambria Math" panose="02040503050406030204" pitchFamily="18" charset="0"/>
                            <a:ea typeface="Cambria" panose="02040503050406030204" pitchFamily="18" charset="0"/>
                          </a:rPr>
                          <m:t>𝒔</m:t>
                        </m:r>
                      </m:sub>
                    </m:sSub>
                  </m:oMath>
                </a14:m>
                <a:r>
                  <a:rPr lang="en-GB" sz="2200" b="1" dirty="0">
                    <a:latin typeface="Book Antiqua" panose="02040602050305030304" pitchFamily="18" charset="0"/>
                    <a:ea typeface="Cambria" panose="02040503050406030204" pitchFamily="18" charset="0"/>
                  </a:rPr>
                  <a:t> gives the transfer characteristic of the MOSFET.</a:t>
                </a: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F2D0FB11-99D4-440E-8387-ADADDEB5330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9073" y="1919338"/>
                <a:ext cx="10563922" cy="547650"/>
              </a:xfrm>
              <a:prstGeom prst="rect">
                <a:avLst/>
              </a:prstGeom>
              <a:blipFill>
                <a:blip r:embed="rId3"/>
                <a:stretch>
                  <a:fillRect l="-58" b="-211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451347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140390" y="1650600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MOSFET applications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F58B6FB-D9D1-F6F3-D309-68E3B576D120}"/>
              </a:ext>
            </a:extLst>
          </p:cNvPr>
          <p:cNvSpPr txBox="1"/>
          <p:nvPr/>
        </p:nvSpPr>
        <p:spPr>
          <a:xfrm>
            <a:off x="1138905" y="2454035"/>
            <a:ext cx="9203471" cy="29461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b="1" i="0" dirty="0">
                <a:solidFill>
                  <a:srgbClr val="333333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Radiofrequency</a:t>
            </a:r>
            <a:r>
              <a:rPr lang="en-GB" sz="2400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applications use MOSFET amplifiers extensively.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Power MOSFETs can be used to regulate </a:t>
            </a:r>
            <a:r>
              <a:rPr lang="en-GB" sz="2400" b="1" i="0" dirty="0">
                <a:solidFill>
                  <a:srgbClr val="333333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DC motors</a:t>
            </a:r>
            <a:r>
              <a:rPr lang="en-GB" sz="2400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MOSFETs are used in the design of the </a:t>
            </a:r>
            <a:r>
              <a:rPr lang="en-GB" sz="2400" b="1" i="0" dirty="0">
                <a:solidFill>
                  <a:srgbClr val="333333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chopper circuit</a:t>
            </a:r>
            <a:r>
              <a:rPr lang="en-GB" sz="2400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B67E602A-370C-0437-F2EE-421C24ED31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292917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83DD4D-0BA7-BE41-9552-5D6DADA787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C23656-1D86-D042-EDB5-18CDACBF5D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C57BB8-D235-BBE7-C2D8-B57808B56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34D30E5-056C-57CB-8A21-72B7F54F9E2D}"/>
              </a:ext>
            </a:extLst>
          </p:cNvPr>
          <p:cNvSpPr txBox="1"/>
          <p:nvPr/>
        </p:nvSpPr>
        <p:spPr>
          <a:xfrm>
            <a:off x="0" y="1417716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References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CC8152F-B3AB-0C33-F3CE-BE8D7FB06F3C}"/>
              </a:ext>
            </a:extLst>
          </p:cNvPr>
          <p:cNvSpPr txBox="1"/>
          <p:nvPr/>
        </p:nvSpPr>
        <p:spPr>
          <a:xfrm>
            <a:off x="703580" y="2309110"/>
            <a:ext cx="10180933" cy="40498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2075" algn="just">
              <a:lnSpc>
                <a:spcPct val="200000"/>
              </a:lnSpc>
            </a:pPr>
            <a:r>
              <a:rPr lang="en-GB" sz="2200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[1] P. Horowitz and W. Hill, The Art of Electronics, 3rd ed. Cambridge, UK: Cambridge University Press, 2015.</a:t>
            </a:r>
          </a:p>
          <a:p>
            <a:pPr marL="92075" algn="just">
              <a:lnSpc>
                <a:spcPct val="200000"/>
              </a:lnSpc>
            </a:pPr>
            <a:r>
              <a:rPr lang="en-GB" sz="2200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[</a:t>
            </a:r>
            <a:r>
              <a:rPr lang="en-GB" sz="2200" dirty="0">
                <a:solidFill>
                  <a:srgbClr val="333333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2</a:t>
            </a:r>
            <a:r>
              <a:rPr lang="en-GB" sz="2200" b="0" i="0" dirty="0">
                <a:solidFill>
                  <a:srgbClr val="333333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] "Introduction to MOSFET," The Engineering Projects, Feb. 2018. [Online]. Available: https://www.theengineeringprojects.com/2018/02/introduction-to-mosfet.html. </a:t>
            </a:r>
          </a:p>
          <a:p>
            <a:pPr marL="92075" algn="just">
              <a:lnSpc>
                <a:spcPct val="200000"/>
              </a:lnSpc>
            </a:pPr>
            <a:endParaRPr lang="en-GB" sz="2200" b="0" i="0" dirty="0">
              <a:solidFill>
                <a:srgbClr val="333333"/>
              </a:solidFill>
              <a:effectLst/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FB8386EF-3B5A-516D-D767-448BB75D52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151407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1099</Words>
  <Application>Microsoft Office PowerPoint</Application>
  <PresentationFormat>Widescreen</PresentationFormat>
  <Paragraphs>139</Paragraphs>
  <Slides>15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Arial</vt:lpstr>
      <vt:lpstr>Book Antiqua</vt:lpstr>
      <vt:lpstr>Calibri</vt:lpstr>
      <vt:lpstr>Calibri Light</vt:lpstr>
      <vt:lpstr>Cambria</vt:lpstr>
      <vt:lpstr>Cambria Math</vt:lpstr>
      <vt:lpstr>UWTSD 200_Title Page 2</vt:lpstr>
      <vt:lpstr>UWTSD 200_Text 4</vt:lpstr>
      <vt:lpstr>PowerPoint Presentation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</cp:revision>
  <dcterms:created xsi:type="dcterms:W3CDTF">2021-03-09T15:35:42Z</dcterms:created>
  <dcterms:modified xsi:type="dcterms:W3CDTF">2026-02-25T12:55:43Z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