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51" y="43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C1425-FCED-4360-AB4F-2F2362E55A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3781E3C-ACB6-46FD-9E20-2BE13AD7D3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1D17930-59FB-44B4-924B-5A546D24B0FA}"/>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5" name="Footer Placeholder 4">
            <a:extLst>
              <a:ext uri="{FF2B5EF4-FFF2-40B4-BE49-F238E27FC236}">
                <a16:creationId xmlns:a16="http://schemas.microsoft.com/office/drawing/2014/main" id="{C2F552F3-8AAE-42F9-9A5A-F204AE5647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962253-A89B-4D60-BBE6-D97A585133D6}"/>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3795713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D1E8C-09B6-423D-AEC9-52B18E228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6474E1-E635-4E8E-9FFE-59CBFCC2249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A21601-AF5D-4944-A780-52C92B014C64}"/>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5" name="Footer Placeholder 4">
            <a:extLst>
              <a:ext uri="{FF2B5EF4-FFF2-40B4-BE49-F238E27FC236}">
                <a16:creationId xmlns:a16="http://schemas.microsoft.com/office/drawing/2014/main" id="{DFFBDB23-2BB0-4A41-A42D-6FB57F53C0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084E21-6C5C-4E84-9B8C-2DC03BFCD705}"/>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1380253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17323-94BB-4B72-A2C6-AF038DD71A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A3FD52-4684-473A-BFE7-426802B34F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549D263-46F3-48CD-9B91-355728BA9F05}"/>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5" name="Footer Placeholder 4">
            <a:extLst>
              <a:ext uri="{FF2B5EF4-FFF2-40B4-BE49-F238E27FC236}">
                <a16:creationId xmlns:a16="http://schemas.microsoft.com/office/drawing/2014/main" id="{BF5B00BE-AEAE-4C9E-AE04-A1BAE9637A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2F7E1E-1838-4C69-8F71-6D1EC574D95F}"/>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1805439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49CB5-C156-449F-BA11-9381CDF482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026774-C6D6-4563-87BE-F156F756B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08B7EF5-CF6F-4CA8-A487-3DE725284CC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181F47A-6607-4164-ACC5-035E5FC2462F}"/>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6" name="Footer Placeholder 5">
            <a:extLst>
              <a:ext uri="{FF2B5EF4-FFF2-40B4-BE49-F238E27FC236}">
                <a16:creationId xmlns:a16="http://schemas.microsoft.com/office/drawing/2014/main" id="{81304D5C-808F-43B9-8C49-80C292FF9D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7695A5-9B0D-4239-935F-CCF8D9DD1CD7}"/>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19097224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1136-1686-4454-B6EE-23788E3115F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CA740F-4B8C-4DCC-A30F-F87ABCF937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3ACE001-BCC9-4A53-934C-09DAD764E78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49E6-C026-4B65-81A7-B8916ECB12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EA10CC9-1518-40DE-9561-465E81B4A1B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98C769-8FFA-46C3-AB5F-9EA3DA7E1E0A}"/>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8" name="Footer Placeholder 7">
            <a:extLst>
              <a:ext uri="{FF2B5EF4-FFF2-40B4-BE49-F238E27FC236}">
                <a16:creationId xmlns:a16="http://schemas.microsoft.com/office/drawing/2014/main" id="{D2FE602F-D03E-41DD-B62C-115F5F9DF9C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1AB7768-2F60-46F7-8DE3-F698CC969ACA}"/>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2541257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9B37A-E273-4226-A96A-232ACF8D8A7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8BA6DE-82B7-4305-BD34-CD1B97222D78}"/>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4" name="Footer Placeholder 3">
            <a:extLst>
              <a:ext uri="{FF2B5EF4-FFF2-40B4-BE49-F238E27FC236}">
                <a16:creationId xmlns:a16="http://schemas.microsoft.com/office/drawing/2014/main" id="{37332F8C-32A0-4EC4-B64A-B2626A6616E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2C1AF4C-7523-4762-BE71-8759C520A9B0}"/>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3986099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8E9266-9369-4483-875B-F6D3F446815A}"/>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3" name="Footer Placeholder 2">
            <a:extLst>
              <a:ext uri="{FF2B5EF4-FFF2-40B4-BE49-F238E27FC236}">
                <a16:creationId xmlns:a16="http://schemas.microsoft.com/office/drawing/2014/main" id="{7E0EB231-E830-4FF7-9EC9-29085D05E3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F32A472-1F2C-43EE-9643-913AC291A504}"/>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2865411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953A8-4E47-434D-AF92-74E27F22BF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A2DCFA9-B7D1-4D4A-8D12-5247584180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1C10F92-DCC7-4545-9C75-2440059B66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AC754F9-43C6-457A-A164-C28F4A9A3DB0}"/>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6" name="Footer Placeholder 5">
            <a:extLst>
              <a:ext uri="{FF2B5EF4-FFF2-40B4-BE49-F238E27FC236}">
                <a16:creationId xmlns:a16="http://schemas.microsoft.com/office/drawing/2014/main" id="{42362128-6D95-40A9-90B6-0D99C5C67F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749C82-09E9-4B42-B7C1-C46B80C55B2B}"/>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4209586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78B54-6381-468D-A0A4-23F84924A4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8F8655B-CD61-41E9-AF2A-1F88049292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8739CDA-CC04-49D8-A20F-A57D529609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006BE19-D19E-49C6-8710-B8403D730ACF}"/>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6" name="Footer Placeholder 5">
            <a:extLst>
              <a:ext uri="{FF2B5EF4-FFF2-40B4-BE49-F238E27FC236}">
                <a16:creationId xmlns:a16="http://schemas.microsoft.com/office/drawing/2014/main" id="{FFCE9151-6926-49F7-9D00-05871C451C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52EACC-A354-42D6-815B-EFEDC5D165BE}"/>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3994782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C1914-B557-488F-A8FF-9F4D69933B5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27EC43-0572-4D01-9586-A48D273EDC8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205D44-9322-4451-92F9-D2A015605E09}"/>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5" name="Footer Placeholder 4">
            <a:extLst>
              <a:ext uri="{FF2B5EF4-FFF2-40B4-BE49-F238E27FC236}">
                <a16:creationId xmlns:a16="http://schemas.microsoft.com/office/drawing/2014/main" id="{125A9016-7025-4B8B-AF80-468B89C4B6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D57FAD-1029-46B7-A0A6-51602260582F}"/>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513495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D6253B-3B80-46B2-8BFD-3EDAA2ECAB1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F895B7-A409-4DB9-9156-8CFC18A5B96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DD0F7E-3754-4CDC-8316-410279678F31}"/>
              </a:ext>
            </a:extLst>
          </p:cNvPr>
          <p:cNvSpPr>
            <a:spLocks noGrp="1"/>
          </p:cNvSpPr>
          <p:nvPr>
            <p:ph type="dt" sz="half" idx="10"/>
          </p:nvPr>
        </p:nvSpPr>
        <p:spPr/>
        <p:txBody>
          <a:bodyPr/>
          <a:lstStyle/>
          <a:p>
            <a:fld id="{44263B5B-0873-4AD8-8F20-E5F6B840745A}" type="datetimeFigureOut">
              <a:rPr lang="en-GB" smtClean="0"/>
              <a:t>27/02/2021</a:t>
            </a:fld>
            <a:endParaRPr lang="en-GB"/>
          </a:p>
        </p:txBody>
      </p:sp>
      <p:sp>
        <p:nvSpPr>
          <p:cNvPr id="5" name="Footer Placeholder 4">
            <a:extLst>
              <a:ext uri="{FF2B5EF4-FFF2-40B4-BE49-F238E27FC236}">
                <a16:creationId xmlns:a16="http://schemas.microsoft.com/office/drawing/2014/main" id="{998F2DE6-07EE-4B94-8877-5C0079FDBB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C5C92-12DC-4CC8-946C-8514F26A3EB1}"/>
              </a:ext>
            </a:extLst>
          </p:cNvPr>
          <p:cNvSpPr>
            <a:spLocks noGrp="1"/>
          </p:cNvSpPr>
          <p:nvPr>
            <p:ph type="sldNum" sz="quarter" idx="12"/>
          </p:nvPr>
        </p:nvSpPr>
        <p:spPr/>
        <p:txBody>
          <a:bodyPr/>
          <a:lstStyle/>
          <a:p>
            <a:fld id="{D5C60888-6EF9-4154-B9CD-CF25DD2DBE67}" type="slidenum">
              <a:rPr lang="en-GB" smtClean="0"/>
              <a:t>‹#›</a:t>
            </a:fld>
            <a:endParaRPr lang="en-GB"/>
          </a:p>
        </p:txBody>
      </p:sp>
    </p:spTree>
    <p:extLst>
      <p:ext uri="{BB962C8B-B14F-4D97-AF65-F5344CB8AC3E}">
        <p14:creationId xmlns:p14="http://schemas.microsoft.com/office/powerpoint/2010/main" val="3976691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15A5A29-F9A0-414D-9018-DEFB54805F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00B1A5-A2DC-4CC6-97CA-576C6C703F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D6690D-97AE-4A31-B740-16B37E4CF5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263B5B-0873-4AD8-8F20-E5F6B840745A}" type="datetimeFigureOut">
              <a:rPr lang="en-GB" smtClean="0"/>
              <a:t>27/02/2021</a:t>
            </a:fld>
            <a:endParaRPr lang="en-GB"/>
          </a:p>
        </p:txBody>
      </p:sp>
      <p:sp>
        <p:nvSpPr>
          <p:cNvPr id="5" name="Footer Placeholder 4">
            <a:extLst>
              <a:ext uri="{FF2B5EF4-FFF2-40B4-BE49-F238E27FC236}">
                <a16:creationId xmlns:a16="http://schemas.microsoft.com/office/drawing/2014/main" id="{D01F4019-367E-497E-B092-F5236198BE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2C17236-E05F-4741-82BB-4FB3334BB0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C60888-6EF9-4154-B9CD-CF25DD2DBE67}" type="slidenum">
              <a:rPr lang="en-GB" smtClean="0"/>
              <a:t>‹#›</a:t>
            </a:fld>
            <a:endParaRPr lang="en-GB"/>
          </a:p>
        </p:txBody>
      </p:sp>
    </p:spTree>
    <p:extLst>
      <p:ext uri="{BB962C8B-B14F-4D97-AF65-F5344CB8AC3E}">
        <p14:creationId xmlns:p14="http://schemas.microsoft.com/office/powerpoint/2010/main" val="35415220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D19BA3A-B2B9-4D3B-BE5D-186C677519B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F4DB179-3909-448D-9816-4DD0FA3E3287}"/>
              </a:ext>
            </a:extLst>
          </p:cNvPr>
          <p:cNvSpPr>
            <a:spLocks noGrp="1"/>
          </p:cNvSpPr>
          <p:nvPr>
            <p:ph type="ctrTitle"/>
          </p:nvPr>
        </p:nvSpPr>
        <p:spPr>
          <a:xfrm>
            <a:off x="652732" y="1803849"/>
            <a:ext cx="6110377" cy="4096619"/>
          </a:xfrm>
        </p:spPr>
        <p:txBody>
          <a:bodyPr>
            <a:normAutofit/>
          </a:bodyPr>
          <a:lstStyle/>
          <a:p>
            <a:r>
              <a:rPr lang="en-GB" b="1" dirty="0"/>
              <a:t/>
            </a:r>
            <a:br>
              <a:rPr lang="en-GB" b="1" dirty="0"/>
            </a:br>
            <a:r>
              <a:rPr lang="en-GB" b="1" dirty="0" smtClean="0"/>
              <a:t>MANAGEMENT </a:t>
            </a:r>
            <a:r>
              <a:rPr lang="en-GB" b="1" dirty="0"/>
              <a:t>AS AN INTEGRATING ACTIVITY</a:t>
            </a:r>
          </a:p>
        </p:txBody>
      </p:sp>
    </p:spTree>
    <p:extLst>
      <p:ext uri="{BB962C8B-B14F-4D97-AF65-F5344CB8AC3E}">
        <p14:creationId xmlns:p14="http://schemas.microsoft.com/office/powerpoint/2010/main" val="12313648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peech Bubble: Rectangle with Corners Rounded 1">
            <a:extLst>
              <a:ext uri="{FF2B5EF4-FFF2-40B4-BE49-F238E27FC236}">
                <a16:creationId xmlns:a16="http://schemas.microsoft.com/office/drawing/2014/main" id="{75CCDC43-397F-40A5-8EC2-62B946856796}"/>
              </a:ext>
            </a:extLst>
          </p:cNvPr>
          <p:cNvSpPr/>
          <p:nvPr/>
        </p:nvSpPr>
        <p:spPr>
          <a:xfrm>
            <a:off x="1328469" y="345057"/>
            <a:ext cx="3545456" cy="2587924"/>
          </a:xfrm>
          <a:prstGeom prst="wedgeRoundRectCallout">
            <a:avLst>
              <a:gd name="adj1" fmla="val 55786"/>
              <a:gd name="adj2" fmla="val 91496"/>
              <a:gd name="adj3" fmla="val 16667"/>
            </a:avLst>
          </a:prstGeom>
          <a:ln w="38100"/>
          <a:effectLst>
            <a:outerShdw blurRad="76200" dir="13500000" sy="23000" kx="1200000" algn="br" rotWithShape="0">
              <a:prstClr val="black">
                <a:alpha val="2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en-GB" sz="4000" b="1" dirty="0"/>
              <a:t>What is the role of a  Manager? </a:t>
            </a:r>
          </a:p>
        </p:txBody>
      </p:sp>
      <p:sp>
        <p:nvSpPr>
          <p:cNvPr id="3" name="Rectangle 2">
            <a:extLst>
              <a:ext uri="{FF2B5EF4-FFF2-40B4-BE49-F238E27FC236}">
                <a16:creationId xmlns:a16="http://schemas.microsoft.com/office/drawing/2014/main" id="{D99656EF-82F4-474E-8DC7-2BC1DB4514B9}"/>
              </a:ext>
            </a:extLst>
          </p:cNvPr>
          <p:cNvSpPr/>
          <p:nvPr/>
        </p:nvSpPr>
        <p:spPr>
          <a:xfrm>
            <a:off x="5635924" y="317795"/>
            <a:ext cx="6096000" cy="6109365"/>
          </a:xfrm>
          <a:prstGeom prst="rect">
            <a:avLst/>
          </a:prstGeom>
        </p:spPr>
        <p:txBody>
          <a:bodyPr>
            <a:spAutoFit/>
          </a:bodyPr>
          <a:lstStyle/>
          <a:p>
            <a:pPr marL="342900" indent="-342900">
              <a:buFont typeface="Wingdings" panose="05000000000000000000" pitchFamily="2" charset="2"/>
              <a:buChar char="Ø"/>
            </a:pPr>
            <a:r>
              <a:rPr lang="en-GB" sz="2300" b="1" i="0" strike="noStrike" dirty="0">
                <a:effectLst/>
              </a:rPr>
              <a:t>Hiring and staffing.</a:t>
            </a:r>
          </a:p>
          <a:p>
            <a:pPr marL="342900" indent="-342900">
              <a:buFont typeface="Wingdings" panose="05000000000000000000" pitchFamily="2" charset="2"/>
              <a:buChar char="Ø"/>
            </a:pPr>
            <a:r>
              <a:rPr lang="en-GB" sz="2300" b="1" i="0" strike="noStrike" dirty="0">
                <a:effectLst/>
              </a:rPr>
              <a:t>Training new employees.</a:t>
            </a:r>
          </a:p>
          <a:p>
            <a:pPr marL="342900" indent="-342900">
              <a:buFont typeface="Wingdings" panose="05000000000000000000" pitchFamily="2" charset="2"/>
              <a:buChar char="Ø"/>
            </a:pPr>
            <a:r>
              <a:rPr lang="en-GB" sz="2300" b="1" i="0" strike="noStrike" dirty="0">
                <a:effectLst/>
              </a:rPr>
              <a:t>Coaching and developing existing employees.</a:t>
            </a:r>
          </a:p>
          <a:p>
            <a:pPr marL="342900" indent="-342900">
              <a:buFont typeface="Wingdings" panose="05000000000000000000" pitchFamily="2" charset="2"/>
              <a:buChar char="Ø"/>
            </a:pPr>
            <a:r>
              <a:rPr lang="en-GB" sz="2300" b="1" i="0" strike="noStrike" dirty="0">
                <a:effectLst/>
              </a:rPr>
              <a:t>Dealing with performance problems and terminations. </a:t>
            </a:r>
          </a:p>
          <a:p>
            <a:pPr marL="342900" indent="-342900">
              <a:buFont typeface="Wingdings" panose="05000000000000000000" pitchFamily="2" charset="2"/>
              <a:buChar char="Ø"/>
            </a:pPr>
            <a:r>
              <a:rPr lang="en-GB" sz="2300" b="1" i="0" strike="noStrike" dirty="0">
                <a:effectLst/>
              </a:rPr>
              <a:t>Supporting problem resolution and decision-making.</a:t>
            </a:r>
          </a:p>
          <a:p>
            <a:pPr marL="342900" indent="-342900">
              <a:buFont typeface="Wingdings" panose="05000000000000000000" pitchFamily="2" charset="2"/>
              <a:buChar char="Ø"/>
            </a:pPr>
            <a:r>
              <a:rPr lang="en-GB" sz="2300" b="1" i="0" strike="noStrike" dirty="0">
                <a:effectLst/>
              </a:rPr>
              <a:t>Conducting timely performance evaluations.</a:t>
            </a:r>
          </a:p>
          <a:p>
            <a:pPr marL="342900" indent="-342900">
              <a:buFont typeface="Wingdings" panose="05000000000000000000" pitchFamily="2" charset="2"/>
              <a:buChar char="Ø"/>
            </a:pPr>
            <a:r>
              <a:rPr lang="en-GB" sz="2300" b="1" i="0" strike="noStrike" dirty="0">
                <a:effectLst/>
              </a:rPr>
              <a:t>Translating corporate goals into functional and individual goals. </a:t>
            </a:r>
          </a:p>
          <a:p>
            <a:pPr marL="342900" indent="-342900">
              <a:buFont typeface="Wingdings" panose="05000000000000000000" pitchFamily="2" charset="2"/>
              <a:buChar char="Ø"/>
            </a:pPr>
            <a:r>
              <a:rPr lang="en-GB" sz="2300" b="1" i="0" strike="noStrike" dirty="0">
                <a:effectLst/>
              </a:rPr>
              <a:t>Monitoring performance and initiating action to strengthen results.</a:t>
            </a:r>
          </a:p>
          <a:p>
            <a:pPr marL="342900" indent="-342900">
              <a:buFont typeface="Wingdings" panose="05000000000000000000" pitchFamily="2" charset="2"/>
              <a:buChar char="Ø"/>
            </a:pPr>
            <a:r>
              <a:rPr lang="en-GB" sz="2300" b="1" i="0" strike="noStrike" dirty="0">
                <a:effectLst/>
              </a:rPr>
              <a:t>Monitoring and controlling expenses and budgets. </a:t>
            </a:r>
          </a:p>
          <a:p>
            <a:pPr marL="342900" indent="-342900">
              <a:buFont typeface="Wingdings" panose="05000000000000000000" pitchFamily="2" charset="2"/>
              <a:buChar char="Ø"/>
            </a:pPr>
            <a:r>
              <a:rPr lang="en-GB" sz="2300" b="1" i="0" strike="noStrike" dirty="0">
                <a:effectLst/>
              </a:rPr>
              <a:t>Tracking and reporting scorecard results to senior management.</a:t>
            </a:r>
          </a:p>
          <a:p>
            <a:pPr marL="342900" indent="-342900">
              <a:buFont typeface="Wingdings" panose="05000000000000000000" pitchFamily="2" charset="2"/>
              <a:buChar char="Ø"/>
            </a:pPr>
            <a:r>
              <a:rPr lang="en-GB" sz="2300" b="1" i="0" strike="noStrike" dirty="0">
                <a:effectLst/>
              </a:rPr>
              <a:t>Planning and goal-setting for future periods.</a:t>
            </a:r>
          </a:p>
        </p:txBody>
      </p:sp>
    </p:spTree>
    <p:extLst>
      <p:ext uri="{BB962C8B-B14F-4D97-AF65-F5344CB8AC3E}">
        <p14:creationId xmlns:p14="http://schemas.microsoft.com/office/powerpoint/2010/main" val="27881448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ED76D9E-136C-4C9D-9B9E-B0162887DE1A}"/>
              </a:ext>
            </a:extLst>
          </p:cNvPr>
          <p:cNvSpPr>
            <a:spLocks noGrp="1"/>
          </p:cNvSpPr>
          <p:nvPr>
            <p:ph idx="1"/>
          </p:nvPr>
        </p:nvSpPr>
        <p:spPr>
          <a:xfrm>
            <a:off x="838200" y="1448554"/>
            <a:ext cx="10515600" cy="3422210"/>
          </a:xfrm>
          <a:ln w="38100"/>
        </p:spPr>
        <p:style>
          <a:lnRef idx="2">
            <a:schemeClr val="dk1"/>
          </a:lnRef>
          <a:fillRef idx="1">
            <a:schemeClr val="lt1"/>
          </a:fillRef>
          <a:effectRef idx="0">
            <a:schemeClr val="dk1"/>
          </a:effectRef>
          <a:fontRef idx="minor">
            <a:schemeClr val="dk1"/>
          </a:fontRef>
        </p:style>
        <p:txBody>
          <a:bodyPr>
            <a:normAutofit/>
          </a:bodyPr>
          <a:lstStyle/>
          <a:p>
            <a:endParaRPr lang="en-GB" sz="3000" b="1" dirty="0"/>
          </a:p>
          <a:p>
            <a:r>
              <a:rPr lang="en-GB" sz="3000" b="1" dirty="0"/>
              <a:t>Therefore, It is the responsibility of management to manage.  </a:t>
            </a:r>
          </a:p>
          <a:p>
            <a:pPr marL="0" indent="0">
              <a:buNone/>
            </a:pPr>
            <a:endParaRPr lang="en-GB" sz="3000" b="1" dirty="0"/>
          </a:p>
          <a:p>
            <a:r>
              <a:rPr lang="en-GB" sz="3000" b="1" dirty="0"/>
              <a:t>But organisations can achieve their aims and objectives only through the co-ordinated efforts of their members. This involves the effective management of the people resource.</a:t>
            </a:r>
          </a:p>
          <a:p>
            <a:endParaRPr lang="en-GB" sz="3000" b="1" dirty="0"/>
          </a:p>
        </p:txBody>
      </p:sp>
    </p:spTree>
    <p:extLst>
      <p:ext uri="{BB962C8B-B14F-4D97-AF65-F5344CB8AC3E}">
        <p14:creationId xmlns:p14="http://schemas.microsoft.com/office/powerpoint/2010/main" val="724096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15EFE-32AE-4FD4-9BD8-DAC29C07929D}"/>
              </a:ext>
            </a:extLst>
          </p:cNvPr>
          <p:cNvSpPr>
            <a:spLocks noGrp="1"/>
          </p:cNvSpPr>
          <p:nvPr>
            <p:ph type="title"/>
          </p:nvPr>
        </p:nvSpPr>
        <p:spPr/>
        <p:txBody>
          <a:bodyPr/>
          <a:lstStyle/>
          <a:p>
            <a:pPr algn="ctr"/>
            <a:r>
              <a:rPr lang="en-GB" b="1" dirty="0" smtClean="0"/>
              <a:t>The </a:t>
            </a:r>
            <a:r>
              <a:rPr lang="en-GB" b="1" dirty="0"/>
              <a:t>People Organisation</a:t>
            </a:r>
          </a:p>
        </p:txBody>
      </p:sp>
      <p:sp>
        <p:nvSpPr>
          <p:cNvPr id="3" name="Content Placeholder 2">
            <a:extLst>
              <a:ext uri="{FF2B5EF4-FFF2-40B4-BE49-F238E27FC236}">
                <a16:creationId xmlns:a16="http://schemas.microsoft.com/office/drawing/2014/main" id="{BC698321-C335-420D-A9F2-0035B0FB580B}"/>
              </a:ext>
            </a:extLst>
          </p:cNvPr>
          <p:cNvSpPr>
            <a:spLocks noGrp="1"/>
          </p:cNvSpPr>
          <p:nvPr>
            <p:ph idx="1"/>
          </p:nvPr>
        </p:nvSpPr>
        <p:spPr>
          <a:xfrm>
            <a:off x="226337" y="1548136"/>
            <a:ext cx="11823825" cy="5196689"/>
          </a:xfrm>
        </p:spPr>
        <p:txBody>
          <a:bodyPr>
            <a:normAutofit/>
          </a:bodyPr>
          <a:lstStyle/>
          <a:p>
            <a:r>
              <a:rPr lang="en-GB" sz="2900" dirty="0"/>
              <a:t>It could be argued that the majority of people come to work with the attitude of being eager to do a good job and performing well and to the best of their abilities.</a:t>
            </a:r>
          </a:p>
          <a:p>
            <a:r>
              <a:rPr lang="en-GB" sz="2900" dirty="0"/>
              <a:t>People generally respond in the manner in which they are treated. Where actual performance fails to match the ideal this is largely a result of how staff perceive they are treated by management. Many problems in the people–organisation relationship arise not so much from the decisions and actions of management as the manner in which such decisions and actions are carried out.</a:t>
            </a:r>
          </a:p>
          <a:p>
            <a:r>
              <a:rPr lang="en-GB" sz="2900" dirty="0"/>
              <a:t>Often, it is </a:t>
            </a:r>
            <a:r>
              <a:rPr lang="en-GB" sz="2900" b="1" dirty="0"/>
              <a:t>not so much the intent but the manner of implementation </a:t>
            </a:r>
            <a:r>
              <a:rPr lang="en-GB" sz="2900" dirty="0"/>
              <a:t>that is the root cause of staff unrest and dissatisfaction.</a:t>
            </a:r>
          </a:p>
          <a:p>
            <a:endParaRPr lang="en-GB" sz="2900" dirty="0"/>
          </a:p>
        </p:txBody>
      </p:sp>
    </p:spTree>
    <p:extLst>
      <p:ext uri="{BB962C8B-B14F-4D97-AF65-F5344CB8AC3E}">
        <p14:creationId xmlns:p14="http://schemas.microsoft.com/office/powerpoint/2010/main" val="323669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31896F-FD87-49DF-BE6F-387A44F119F4}"/>
              </a:ext>
            </a:extLst>
          </p:cNvPr>
          <p:cNvSpPr>
            <a:spLocks noGrp="1"/>
          </p:cNvSpPr>
          <p:nvPr>
            <p:ph idx="1"/>
          </p:nvPr>
        </p:nvSpPr>
        <p:spPr>
          <a:xfrm>
            <a:off x="838200" y="1575303"/>
            <a:ext cx="10515600" cy="3431263"/>
          </a:xfrm>
          <a:ln w="38100"/>
        </p:spPr>
        <p:style>
          <a:lnRef idx="2">
            <a:schemeClr val="dk1"/>
          </a:lnRef>
          <a:fillRef idx="1">
            <a:schemeClr val="lt1"/>
          </a:fillRef>
          <a:effectRef idx="0">
            <a:schemeClr val="dk1"/>
          </a:effectRef>
          <a:fontRef idx="minor">
            <a:schemeClr val="dk1"/>
          </a:fontRef>
        </p:style>
        <p:txBody>
          <a:bodyPr>
            <a:noAutofit/>
          </a:bodyPr>
          <a:lstStyle/>
          <a:p>
            <a:r>
              <a:rPr lang="en-GB" sz="3000" dirty="0"/>
              <a:t>Therefore, a heavy responsibility is placed on managers and the activity of management on the processes, systems and styles of management. Attention must be given to the work environment and appropriate systems of motivation, job satisfaction and rewards. It is important to remember that improvement in organisational performance will come about only through the people who are the organisation.</a:t>
            </a:r>
          </a:p>
          <a:p>
            <a:endParaRPr lang="en-GB" sz="3000" dirty="0"/>
          </a:p>
        </p:txBody>
      </p:sp>
    </p:spTree>
    <p:extLst>
      <p:ext uri="{BB962C8B-B14F-4D97-AF65-F5344CB8AC3E}">
        <p14:creationId xmlns:p14="http://schemas.microsoft.com/office/powerpoint/2010/main" val="573223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A1F357-9827-4968-B31C-BBBBEA2D8106}"/>
              </a:ext>
            </a:extLst>
          </p:cNvPr>
          <p:cNvSpPr>
            <a:spLocks noGrp="1"/>
          </p:cNvSpPr>
          <p:nvPr>
            <p:ph idx="1"/>
          </p:nvPr>
        </p:nvSpPr>
        <p:spPr>
          <a:xfrm>
            <a:off x="919681" y="1427273"/>
            <a:ext cx="10515600" cy="3506866"/>
          </a:xfrm>
          <a:ln w="38100"/>
        </p:spPr>
        <p:style>
          <a:lnRef idx="2">
            <a:schemeClr val="dk1"/>
          </a:lnRef>
          <a:fillRef idx="1">
            <a:schemeClr val="lt1"/>
          </a:fillRef>
          <a:effectRef idx="0">
            <a:schemeClr val="dk1"/>
          </a:effectRef>
          <a:fontRef idx="minor">
            <a:schemeClr val="dk1"/>
          </a:fontRef>
        </p:style>
        <p:txBody>
          <a:bodyPr>
            <a:noAutofit/>
          </a:bodyPr>
          <a:lstStyle/>
          <a:p>
            <a:r>
              <a:rPr lang="en-GB" sz="3000" dirty="0"/>
              <a:t>The style of management adopted can be seen as a function of the manager’s attitudes towards people and assumptions about human nature and behaviour It is important to bear in mind that the activity of management takes place within the broader context of the organisational setting and subject to the organisational environment and culture. There are also variations in systems and styles of management and in the choice of managerial behaviour.</a:t>
            </a:r>
          </a:p>
          <a:p>
            <a:endParaRPr lang="en-GB" sz="3000" dirty="0"/>
          </a:p>
        </p:txBody>
      </p:sp>
    </p:spTree>
    <p:extLst>
      <p:ext uri="{BB962C8B-B14F-4D97-AF65-F5344CB8AC3E}">
        <p14:creationId xmlns:p14="http://schemas.microsoft.com/office/powerpoint/2010/main" val="4204435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se046\AppData\Local\Microsoft\Windows\Temporary Internet Files\Content.Word\New Picture (5).bmp">
            <a:extLst>
              <a:ext uri="{FF2B5EF4-FFF2-40B4-BE49-F238E27FC236}">
                <a16:creationId xmlns:a16="http://schemas.microsoft.com/office/drawing/2014/main" id="{D38D84DC-692C-4CEB-A9F3-533204F7A101}"/>
              </a:ext>
            </a:extLst>
          </p:cNvPr>
          <p:cNvPicPr/>
          <p:nvPr/>
        </p:nvPicPr>
        <p:blipFill rotWithShape="1">
          <a:blip r:embed="rId2">
            <a:extLst>
              <a:ext uri="{28A0092B-C50C-407E-A947-70E740481C1C}">
                <a14:useLocalDpi xmlns:a14="http://schemas.microsoft.com/office/drawing/2010/main" val="0"/>
              </a:ext>
            </a:extLst>
          </a:blip>
          <a:srcRect t="14476"/>
          <a:stretch/>
        </p:blipFill>
        <p:spPr bwMode="auto">
          <a:xfrm>
            <a:off x="1502874" y="1708841"/>
            <a:ext cx="8890503" cy="34403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714763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9AA89-97E4-4F84-ABBD-59FE5D6DE0DF}"/>
              </a:ext>
            </a:extLst>
          </p:cNvPr>
          <p:cNvSpPr>
            <a:spLocks noGrp="1"/>
          </p:cNvSpPr>
          <p:nvPr>
            <p:ph type="title"/>
          </p:nvPr>
        </p:nvSpPr>
        <p:spPr/>
        <p:txBody>
          <a:bodyPr/>
          <a:lstStyle/>
          <a:p>
            <a:pPr algn="ctr"/>
            <a:r>
              <a:rPr lang="en-GB" sz="5000" b="1" dirty="0" smtClean="0">
                <a:solidFill>
                  <a:prstClr val="black"/>
                </a:solidFill>
              </a:rPr>
              <a:t>Questions</a:t>
            </a:r>
            <a:endParaRPr lang="en-GB" dirty="0"/>
          </a:p>
        </p:txBody>
      </p:sp>
      <p:sp>
        <p:nvSpPr>
          <p:cNvPr id="3" name="Content Placeholder 2">
            <a:extLst>
              <a:ext uri="{FF2B5EF4-FFF2-40B4-BE49-F238E27FC236}">
                <a16:creationId xmlns:a16="http://schemas.microsoft.com/office/drawing/2014/main" id="{C4E7E2DC-AA26-4708-BE56-272975079C4B}"/>
              </a:ext>
            </a:extLst>
          </p:cNvPr>
          <p:cNvSpPr>
            <a:spLocks noGrp="1"/>
          </p:cNvSpPr>
          <p:nvPr>
            <p:ph idx="1"/>
          </p:nvPr>
        </p:nvSpPr>
        <p:spPr/>
        <p:txBody>
          <a:bodyPr>
            <a:normAutofit/>
          </a:bodyPr>
          <a:lstStyle/>
          <a:p>
            <a:pPr marL="0" indent="0" algn="ctr">
              <a:buNone/>
            </a:pPr>
            <a:r>
              <a:rPr lang="en-GB" sz="3000" b="1" dirty="0" smtClean="0"/>
              <a:t>Consider </a:t>
            </a:r>
            <a:r>
              <a:rPr lang="en-GB" sz="3000" b="1" dirty="0"/>
              <a:t>the following </a:t>
            </a:r>
            <a:r>
              <a:rPr lang="en-GB" sz="3000" b="1" dirty="0"/>
              <a:t>questions </a:t>
            </a:r>
            <a:r>
              <a:rPr lang="en-GB" sz="3000" b="1" dirty="0" smtClean="0"/>
              <a:t>and </a:t>
            </a:r>
            <a:r>
              <a:rPr lang="en-GB" sz="3000" b="1" dirty="0"/>
              <a:t>provide your answers in the Week 1, Activity </a:t>
            </a:r>
            <a:r>
              <a:rPr lang="en-GB" sz="3000" b="1" dirty="0" smtClean="0"/>
              <a:t>3 </a:t>
            </a:r>
            <a:r>
              <a:rPr lang="en-GB" sz="3000" b="1" dirty="0"/>
              <a:t>Discussion Forum::</a:t>
            </a:r>
            <a:endParaRPr lang="en-GB" sz="3000" b="1" dirty="0"/>
          </a:p>
          <a:p>
            <a:endParaRPr lang="en-GB" sz="3000" dirty="0"/>
          </a:p>
          <a:p>
            <a:endParaRPr lang="en-GB" sz="3000" dirty="0"/>
          </a:p>
          <a:p>
            <a:pPr marL="0" indent="0">
              <a:buNone/>
            </a:pPr>
            <a:r>
              <a:rPr lang="en-GB" sz="3000" dirty="0" smtClean="0"/>
              <a:t>Consider the </a:t>
            </a:r>
            <a:r>
              <a:rPr lang="en-GB" sz="3000" dirty="0"/>
              <a:t>role of management as an integrating activity. </a:t>
            </a:r>
            <a:r>
              <a:rPr lang="en-GB" sz="3000" dirty="0" smtClean="0"/>
              <a:t> Give </a:t>
            </a:r>
            <a:r>
              <a:rPr lang="en-GB" sz="3000" dirty="0"/>
              <a:t>your views on the responsibility of management and the manner in which you believe this responsibility should be exercised.</a:t>
            </a:r>
          </a:p>
        </p:txBody>
      </p:sp>
    </p:spTree>
    <p:extLst>
      <p:ext uri="{BB962C8B-B14F-4D97-AF65-F5344CB8AC3E}">
        <p14:creationId xmlns:p14="http://schemas.microsoft.com/office/powerpoint/2010/main" val="951009678"/>
      </p:ext>
    </p:extLst>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443</Words>
  <Application>Microsoft Office PowerPoint</Application>
  <PresentationFormat>Widescreen</PresentationFormat>
  <Paragraphs>28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Wingdings</vt:lpstr>
      <vt:lpstr>Office Theme</vt:lpstr>
      <vt:lpstr> MANAGEMENT AS AN INTEGRATING ACTIVITY</vt:lpstr>
      <vt:lpstr>PowerPoint Presentation</vt:lpstr>
      <vt:lpstr>PowerPoint Presentation</vt:lpstr>
      <vt:lpstr>The People Organisation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RHEOLI MEWN GWEITHGAREDDAU INTEGREDIG  MANAGEMENT AS AN INTEGRATING ACTIVITY</dc:title>
  <dc:creator>Davina Evans</dc:creator>
  <cp:lastModifiedBy>Glenn Behenna</cp:lastModifiedBy>
  <cp:revision>5</cp:revision>
  <dcterms:created xsi:type="dcterms:W3CDTF">2018-10-01T19:58:27Z</dcterms:created>
  <dcterms:modified xsi:type="dcterms:W3CDTF">2021-02-27T13:06:56Z</dcterms:modified>
</cp:coreProperties>
</file>