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9" r:id="rId4"/>
    <p:sldId id="260" r:id="rId5"/>
    <p:sldId id="261" r:id="rId6"/>
    <p:sldId id="262" r:id="rId7"/>
    <p:sldId id="263" r:id="rId8"/>
    <p:sldId id="264" r:id="rId9"/>
    <p:sldId id="265" r:id="rId10"/>
    <p:sldId id="266" r:id="rId11"/>
    <p:sldId id="267" r:id="rId12"/>
    <p:sldId id="271" r:id="rId13"/>
    <p:sldId id="268" r:id="rId14"/>
    <p:sldId id="270"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F4F3"/>
    <a:srgbClr val="F7EAE9"/>
    <a:srgbClr val="FBFBE9"/>
    <a:srgbClr val="FAFA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7647" autoAdjust="0"/>
  </p:normalViewPr>
  <p:slideViewPr>
    <p:cSldViewPr>
      <p:cViewPr varScale="1">
        <p:scale>
          <a:sx n="43" d="100"/>
          <a:sy n="43" d="100"/>
        </p:scale>
        <p:origin x="1378"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2B46A4-D59C-4310-AACB-A43CBC92657C}"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84491A-096F-4385-9468-A079C29D0FA1}" type="slidenum">
              <a:rPr lang="en-GB" smtClean="0"/>
              <a:t>‹#›</a:t>
            </a:fld>
            <a:endParaRPr lang="en-GB"/>
          </a:p>
        </p:txBody>
      </p:sp>
    </p:spTree>
    <p:extLst>
      <p:ext uri="{BB962C8B-B14F-4D97-AF65-F5344CB8AC3E}">
        <p14:creationId xmlns:p14="http://schemas.microsoft.com/office/powerpoint/2010/main" val="3539633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is about a negotiation strategy for by Jaguar Land Rover to form a strategic alliance with a Chinese automaker. The Chinese market is the biggest in the global automotive industry, and this is one of the largest markets that JLR is seeking to penetrate as it strives to achieve its objectives of becoming fully electric by 2030 (Li, Kong and Zhang, 2016). </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2</a:t>
            </a:fld>
            <a:endParaRPr lang="en-GB"/>
          </a:p>
        </p:txBody>
      </p:sp>
    </p:spTree>
    <p:extLst>
      <p:ext uri="{BB962C8B-B14F-4D97-AF65-F5344CB8AC3E}">
        <p14:creationId xmlns:p14="http://schemas.microsoft.com/office/powerpoint/2010/main" val="847743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culture can be characterised as a shared programming of the mind which separates one group of people from another group (</a:t>
            </a:r>
            <a:r>
              <a:rPr lang="en-GB" sz="1800" dirty="0" err="1">
                <a:effectLst/>
                <a:latin typeface="Times New Roman" panose="02020603050405020304" pitchFamily="18" charset="0"/>
                <a:ea typeface="Calibri" panose="020F0502020204030204" pitchFamily="34" charset="0"/>
              </a:rPr>
              <a:t>Cimminiello</a:t>
            </a:r>
            <a:r>
              <a:rPr lang="en-GB" sz="1800" dirty="0">
                <a:effectLst/>
                <a:latin typeface="Times New Roman" panose="02020603050405020304" pitchFamily="18" charset="0"/>
                <a:ea typeface="Calibri" panose="020F0502020204030204" pitchFamily="34" charset="0"/>
              </a:rPr>
              <a:t>, 2021). It determines values, communication patterns and behaviours. Apparent ones are language and customs in the context of international business, but unspoken are hierarchy attitudes, relations, time and making decisions, which are the most misunderstood aspects. </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3</a:t>
            </a:fld>
            <a:endParaRPr lang="en-GB"/>
          </a:p>
        </p:txBody>
      </p:sp>
    </p:spTree>
    <p:extLst>
      <p:ext uri="{BB962C8B-B14F-4D97-AF65-F5344CB8AC3E}">
        <p14:creationId xmlns:p14="http://schemas.microsoft.com/office/powerpoint/2010/main" val="1404960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theory created by Edward T. Hall distinguishes between cultures on the basis of the communication style (</a:t>
            </a:r>
            <a:r>
              <a:rPr lang="en-GB" sz="1800" dirty="0" err="1">
                <a:effectLst/>
                <a:latin typeface="Times New Roman" panose="02020603050405020304" pitchFamily="18" charset="0"/>
                <a:ea typeface="Calibri" panose="020F0502020204030204" pitchFamily="34" charset="0"/>
              </a:rPr>
              <a:t>Maheshkar</a:t>
            </a:r>
            <a:r>
              <a:rPr lang="en-GB" sz="1800" dirty="0">
                <a:effectLst/>
                <a:latin typeface="Times New Roman" panose="02020603050405020304" pitchFamily="18" charset="0"/>
                <a:ea typeface="Calibri" panose="020F0502020204030204" pitchFamily="34" charset="0"/>
              </a:rPr>
              <a:t> and Sharma, 2023). The United Kingdom is a low-context culture: individuals can communicate directly, explicitly, and through verbal words in spoken communication. To JLR, it will imply that Chinese counterparts will be indirect in their communication.</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4</a:t>
            </a:fld>
            <a:endParaRPr lang="en-GB"/>
          </a:p>
        </p:txBody>
      </p:sp>
    </p:spTree>
    <p:extLst>
      <p:ext uri="{BB962C8B-B14F-4D97-AF65-F5344CB8AC3E}">
        <p14:creationId xmlns:p14="http://schemas.microsoft.com/office/powerpoint/2010/main" val="39937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framework of Geert Hofstede has more insights (</a:t>
            </a:r>
            <a:r>
              <a:rPr lang="en-GB" sz="1800" dirty="0" err="1">
                <a:effectLst/>
                <a:latin typeface="Times New Roman" panose="02020603050405020304" pitchFamily="18" charset="0"/>
                <a:ea typeface="Calibri" panose="020F0502020204030204" pitchFamily="34" charset="0"/>
              </a:rPr>
              <a:t>Magala</a:t>
            </a:r>
            <a:r>
              <a:rPr lang="en-GB" sz="1800" dirty="0">
                <a:effectLst/>
                <a:latin typeface="Times New Roman" panose="02020603050405020304" pitchFamily="18" charset="0"/>
                <a:ea typeface="Calibri" panose="020F0502020204030204" pitchFamily="34" charset="0"/>
              </a:rPr>
              <a:t> et al., 2024). China is a high Power distance as respect for hierarchy and top-down flow of decisions. China is a very Collectivist as group interests are higher than individual ones. China is highly long-term oriented. The UK market of JLR is characterised by individualism and a low power distance culture.</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5</a:t>
            </a:fld>
            <a:endParaRPr lang="en-GB"/>
          </a:p>
        </p:txBody>
      </p:sp>
    </p:spTree>
    <p:extLst>
      <p:ext uri="{BB962C8B-B14F-4D97-AF65-F5344CB8AC3E}">
        <p14:creationId xmlns:p14="http://schemas.microsoft.com/office/powerpoint/2010/main" val="1109878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Chinese business is founded on Guanxi, which translates to relationships or connections (</a:t>
            </a:r>
            <a:r>
              <a:rPr lang="en-GB" sz="1800" dirty="0" err="1">
                <a:effectLst/>
                <a:latin typeface="Times New Roman" panose="02020603050405020304" pitchFamily="18" charset="0"/>
                <a:ea typeface="Calibri" panose="020F0502020204030204" pitchFamily="34" charset="0"/>
              </a:rPr>
              <a:t>Shuming</a:t>
            </a:r>
            <a:r>
              <a:rPr lang="en-GB" sz="1800" dirty="0">
                <a:effectLst/>
                <a:latin typeface="Times New Roman" panose="02020603050405020304" pitchFamily="18" charset="0"/>
                <a:ea typeface="Calibri" panose="020F0502020204030204" pitchFamily="34" charset="0"/>
              </a:rPr>
              <a:t>, 2025). Trust must be developed before any transaction is possible. Chinese partners shall be aware of the personality of JLR, reputation and long-term commitment to the Chinese market. This includes the use of time, which the British companies do not take seriously. </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6</a:t>
            </a:fld>
            <a:endParaRPr lang="en-GB"/>
          </a:p>
        </p:txBody>
      </p:sp>
    </p:spTree>
    <p:extLst>
      <p:ext uri="{BB962C8B-B14F-4D97-AF65-F5344CB8AC3E}">
        <p14:creationId xmlns:p14="http://schemas.microsoft.com/office/powerpoint/2010/main" val="53081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Chinese business culture of face is </a:t>
            </a:r>
            <a:r>
              <a:rPr lang="en-GB" sz="1800" dirty="0" err="1">
                <a:effectLst/>
                <a:latin typeface="Times New Roman" panose="02020603050405020304" pitchFamily="18" charset="0"/>
                <a:ea typeface="Calibri" panose="020F0502020204030204" pitchFamily="34" charset="0"/>
              </a:rPr>
              <a:t>mianzi</a:t>
            </a:r>
            <a:r>
              <a:rPr lang="en-GB" sz="1800" dirty="0">
                <a:effectLst/>
                <a:latin typeface="Times New Roman" panose="02020603050405020304" pitchFamily="18" charset="0"/>
                <a:ea typeface="Calibri" panose="020F0502020204030204" pitchFamily="34" charset="0"/>
              </a:rPr>
              <a:t> that signifies dignity, prestige and respect. Direct rejection, or facing someone in front of people, will lead to loss of face, and this is going to destroy relationships (Dai and Chen, 2017). Principles such as harmony are accorded priority. That is why Chinese counterparts are able to say yes instead of no or remain silent rather than disagree in an open-minded manner.</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7</a:t>
            </a:fld>
            <a:endParaRPr lang="en-GB"/>
          </a:p>
        </p:txBody>
      </p:sp>
    </p:spTree>
    <p:extLst>
      <p:ext uri="{BB962C8B-B14F-4D97-AF65-F5344CB8AC3E}">
        <p14:creationId xmlns:p14="http://schemas.microsoft.com/office/powerpoint/2010/main" val="1339060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Chinese cultural communication is evasive. Rejection is typically comprised of words such as that may be difficult (Wang, 2025). To keep silent does not imply that there is no reflection, but that there is no disagreement. The decision-making follows the consensus-building processes preceding the formal meetings. Becoming aware of these trends can enable JLR to be credible.</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8</a:t>
            </a:fld>
            <a:endParaRPr lang="en-GB"/>
          </a:p>
        </p:txBody>
      </p:sp>
    </p:spTree>
    <p:extLst>
      <p:ext uri="{BB962C8B-B14F-4D97-AF65-F5344CB8AC3E}">
        <p14:creationId xmlns:p14="http://schemas.microsoft.com/office/powerpoint/2010/main" val="3967804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It involves some cultural shifts. First of all, the shift towards relationship-based thinking, versus the deal-oriented one. Second, the ability to read between the lines and the absence of being straightforward. Third, it is essential to know that contracts are dynamic documents, on which ongoing trust is of more significance than hard and fast terms. Fourth, exposing the highest level of executives and engaging them in the process. Fifth, being tolerant in the process. Sixth, suppressing emotions because the people are frustrated would result in loss of face by everyone involved (Gross and Ford, 2024).</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9</a:t>
            </a:fld>
            <a:endParaRPr lang="en-GB"/>
          </a:p>
        </p:txBody>
      </p:sp>
    </p:spTree>
    <p:extLst>
      <p:ext uri="{BB962C8B-B14F-4D97-AF65-F5344CB8AC3E}">
        <p14:creationId xmlns:p14="http://schemas.microsoft.com/office/powerpoint/2010/main" val="2982431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Success begins beforehand in order to build a connection through socialising such as dinners and communication (Berger, 2022). Research potential partners such as chain of command, organisational leaders and points of concern. Ensure that the senior representation is up to the mark. Use Mandarin where the materials are available. Engage local consultants who are familiar with the Chinese processes. Analyse the history of counterparts in the study to seek a middle ground.</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10</a:t>
            </a:fld>
            <a:endParaRPr lang="en-GB"/>
          </a:p>
        </p:txBody>
      </p:sp>
    </p:spTree>
    <p:extLst>
      <p:ext uri="{BB962C8B-B14F-4D97-AF65-F5344CB8AC3E}">
        <p14:creationId xmlns:p14="http://schemas.microsoft.com/office/powerpoint/2010/main" val="2546686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negotiations, the style of change communication is important. At the very beginning of the meeting, socialisation can be a good start- discussing family, culture, common interests and then on to business (Barge, 2022). Listening is more important than speaking. No is never to be said, so the expressions should be, we would discuss this, or that is a difficult one and we must talk about it. Read non-verbal messages without speaking, evasion, dodge; it means everything. A cross-cultural communication approach needs to be context-sensitive (Barge, 2022).</a:t>
            </a:r>
          </a:p>
        </p:txBody>
      </p:sp>
      <p:sp>
        <p:nvSpPr>
          <p:cNvPr id="4" name="Slide Number Placeholder 3"/>
          <p:cNvSpPr>
            <a:spLocks noGrp="1"/>
          </p:cNvSpPr>
          <p:nvPr>
            <p:ph type="sldNum" sz="quarter" idx="5"/>
          </p:nvPr>
        </p:nvSpPr>
        <p:spPr/>
        <p:txBody>
          <a:bodyPr/>
          <a:lstStyle/>
          <a:p>
            <a:fld id="{6984491A-096F-4385-9468-A079C29D0FA1}" type="slidenum">
              <a:rPr lang="en-GB" smtClean="0"/>
              <a:t>11</a:t>
            </a:fld>
            <a:endParaRPr lang="en-GB"/>
          </a:p>
        </p:txBody>
      </p:sp>
    </p:spTree>
    <p:extLst>
      <p:ext uri="{BB962C8B-B14F-4D97-AF65-F5344CB8AC3E}">
        <p14:creationId xmlns:p14="http://schemas.microsoft.com/office/powerpoint/2010/main" val="2610524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negotiation process has to be handled in a cautious manner (Li, Kong and Zhang, 2016). The reality must not be interrupted and corrected publicly; any sensitive issue must be addressed privately. Patience is to show respect, which would foster consensus. Hierarchy respect is to be practiced whereby the communication must be addressed to senior counterparts. </a:t>
            </a:r>
          </a:p>
        </p:txBody>
      </p:sp>
      <p:sp>
        <p:nvSpPr>
          <p:cNvPr id="4" name="Slide Number Placeholder 3"/>
          <p:cNvSpPr>
            <a:spLocks noGrp="1"/>
          </p:cNvSpPr>
          <p:nvPr>
            <p:ph type="sldNum" sz="quarter" idx="5"/>
          </p:nvPr>
        </p:nvSpPr>
        <p:spPr/>
        <p:txBody>
          <a:bodyPr/>
          <a:lstStyle/>
          <a:p>
            <a:fld id="{6984491A-096F-4385-9468-A079C29D0FA1}" type="slidenum">
              <a:rPr lang="en-GB" smtClean="0"/>
              <a:t>12</a:t>
            </a:fld>
            <a:endParaRPr lang="en-GB"/>
          </a:p>
        </p:txBody>
      </p:sp>
    </p:spTree>
    <p:extLst>
      <p:ext uri="{BB962C8B-B14F-4D97-AF65-F5344CB8AC3E}">
        <p14:creationId xmlns:p14="http://schemas.microsoft.com/office/powerpoint/2010/main" val="3232561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In conclusion, the differences in culture between JLR and a Chinese partner, directness/indirectness, individualism or guanxi, and low to high PD are actually deadly risks of miscommunication. The collaboration requires cultural flexibility. JLR values guanxi, saves face, communicates indirectly and builds genuine relationships, and this is the reason why the company builds trust that is necessary to do business with in the long run.</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13</a:t>
            </a:fld>
            <a:endParaRPr lang="en-GB"/>
          </a:p>
        </p:txBody>
      </p:sp>
    </p:spTree>
    <p:extLst>
      <p:ext uri="{BB962C8B-B14F-4D97-AF65-F5344CB8AC3E}">
        <p14:creationId xmlns:p14="http://schemas.microsoft.com/office/powerpoint/2010/main" val="1978183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Barge, J.K. (2022) “Rethinking the design of communication theory pedagogy,” </a:t>
            </a:r>
            <a:r>
              <a:rPr lang="en-GB" sz="1800" i="1" dirty="0">
                <a:effectLst/>
                <a:latin typeface="Times New Roman" panose="02020603050405020304" pitchFamily="18" charset="0"/>
                <a:ea typeface="Calibri" panose="020F0502020204030204" pitchFamily="34" charset="0"/>
              </a:rPr>
              <a:t>Communication Education</a:t>
            </a:r>
            <a:r>
              <a:rPr lang="en-GB" sz="1800" dirty="0">
                <a:effectLst/>
                <a:latin typeface="Times New Roman" panose="02020603050405020304" pitchFamily="18" charset="0"/>
                <a:ea typeface="Calibri" panose="020F0502020204030204" pitchFamily="34" charset="0"/>
              </a:rPr>
              <a:t>, 71(4), pp. 267–285. Available at: https://doi.org/10.1080/03634523.2022.2103163.</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Berger, K. (2022) </a:t>
            </a:r>
            <a:r>
              <a:rPr lang="en-GB" sz="1800" i="1" dirty="0">
                <a:effectLst/>
                <a:latin typeface="Times New Roman" panose="02020603050405020304" pitchFamily="18" charset="0"/>
                <a:ea typeface="Calibri" panose="020F0502020204030204" pitchFamily="34" charset="0"/>
              </a:rPr>
              <a:t>The types, phases and instances of socialization</a:t>
            </a:r>
            <a:r>
              <a:rPr lang="en-GB" sz="1800" dirty="0">
                <a:effectLst/>
                <a:latin typeface="Times New Roman" panose="02020603050405020304" pitchFamily="18" charset="0"/>
                <a:ea typeface="Calibri" panose="020F0502020204030204" pitchFamily="34" charset="0"/>
              </a:rPr>
              <a:t>. GRIN Verlag. Available at: https://books.google.com/books?id=fB96EAAAQBAJ&amp;pg=PA3&amp;dq=socialize&amp;hl=en&amp;newbks=1&amp;newbks_redir=1&amp;sa=X&amp;ved=2ahUKEwj0tNm6zZCTAxU9TGwGHQoxMEwQ6AF6BAgPEAM.</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Cimminiello</a:t>
            </a:r>
            <a:r>
              <a:rPr lang="en-GB" sz="1800" dirty="0">
                <a:effectLst/>
                <a:latin typeface="Times New Roman" panose="02020603050405020304" pitchFamily="18" charset="0"/>
                <a:ea typeface="Calibri" panose="020F0502020204030204" pitchFamily="34" charset="0"/>
              </a:rPr>
              <a:t>, M. (2021) </a:t>
            </a:r>
            <a:r>
              <a:rPr lang="en-GB" sz="1800" i="1" dirty="0">
                <a:effectLst/>
                <a:latin typeface="Times New Roman" panose="02020603050405020304" pitchFamily="18" charset="0"/>
                <a:ea typeface="Calibri" panose="020F0502020204030204" pitchFamily="34" charset="0"/>
              </a:rPr>
              <a:t>Web design in high and low context cultures: An analysis of Starbucks’ websites in the German and Korean markets</a:t>
            </a:r>
            <a:r>
              <a:rPr lang="en-GB" sz="1800" dirty="0">
                <a:effectLst/>
                <a:latin typeface="Times New Roman" panose="02020603050405020304" pitchFamily="18" charset="0"/>
                <a:ea typeface="Calibri" panose="020F0502020204030204" pitchFamily="34" charset="0"/>
              </a:rPr>
              <a:t>. GRIN Verlag. Available at: https://books.google.com/books?id=mecfEAAAQBAJ&amp;pg=PA5&amp;dq=culture&amp;hl=en&amp;newbks=1&amp;newbks_redir=1&amp;sa=X&amp;ved=2ahUKEwiP3qqjypCTAxUFSWwGHRZcK2EQ6AF6BAgIEAM.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Dai, X. and Chen, G.-M. (2017) </a:t>
            </a:r>
            <a:r>
              <a:rPr lang="en-GB" sz="1800" i="1" dirty="0">
                <a:effectLst/>
                <a:latin typeface="Times New Roman" panose="02020603050405020304" pitchFamily="18" charset="0"/>
                <a:ea typeface="Calibri" panose="020F0502020204030204" pitchFamily="34" charset="0"/>
              </a:rPr>
              <a:t>Conflict management and intercultural communication: the art of intercultural harmony</a:t>
            </a:r>
            <a:r>
              <a:rPr lang="en-GB" sz="1800" dirty="0">
                <a:effectLst/>
                <a:latin typeface="Times New Roman" panose="02020603050405020304" pitchFamily="18" charset="0"/>
                <a:ea typeface="Calibri" panose="020F0502020204030204" pitchFamily="34" charset="0"/>
              </a:rPr>
              <a:t>. Taylor &amp; Francis. Available at: https://books.google.com/books?id=hTUlDwAAQBAJ&amp;pg=PA314&amp;dq=Conflict+and+face&amp;hl=en&amp;newbks=1&amp;newbks_redir=1&amp;sa=X&amp;ved=2ahUKEwj6sbzdv-OSAxXtT2wGHQpAKRkQ6AF6BAgPEAM.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Gross, J.J. and Ford, B.Q. (2024) </a:t>
            </a:r>
            <a:r>
              <a:rPr lang="en-GB" sz="1800" i="1" dirty="0">
                <a:effectLst/>
                <a:latin typeface="Times New Roman" panose="02020603050405020304" pitchFamily="18" charset="0"/>
                <a:ea typeface="Calibri" panose="020F0502020204030204" pitchFamily="34" charset="0"/>
              </a:rPr>
              <a:t>Handbook of emotion regulation</a:t>
            </a:r>
            <a:r>
              <a:rPr lang="en-GB" sz="1800" dirty="0">
                <a:effectLst/>
                <a:latin typeface="Times New Roman" panose="02020603050405020304" pitchFamily="18" charset="0"/>
                <a:ea typeface="Calibri" panose="020F0502020204030204" pitchFamily="34" charset="0"/>
              </a:rPr>
              <a:t>. Guilford Publications. Available at: https://books.google.com/books?id=xOzaEAAAQBAJ&amp;pg=PA484&amp;dq=suppressing+emotions&amp;hl=en&amp;newbks=1&amp;newbks_redir=1&amp;sa=X&amp;ved=2ahUKEwjC4om4zJCTAxWNWnADHbRVHRwQ6AF6BAgIEAM.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Li, Y., Zhao, Y., Peng, F. and Lu, Q. (2025) “Negotiating leisure conflicts in urban square dancing: a Chinese </a:t>
            </a:r>
            <a:r>
              <a:rPr lang="en-GB" sz="1800" i="1" dirty="0">
                <a:effectLst/>
                <a:latin typeface="Times New Roman" panose="02020603050405020304" pitchFamily="18" charset="0"/>
                <a:ea typeface="Calibri" panose="020F0502020204030204" pitchFamily="34" charset="0"/>
              </a:rPr>
              <a:t>Guanxi</a:t>
            </a:r>
            <a:r>
              <a:rPr lang="en-GB" sz="1800" dirty="0">
                <a:effectLst/>
                <a:latin typeface="Times New Roman" panose="02020603050405020304" pitchFamily="18" charset="0"/>
                <a:ea typeface="Calibri" panose="020F0502020204030204" pitchFamily="34" charset="0"/>
              </a:rPr>
              <a:t> perspective,” </a:t>
            </a:r>
            <a:r>
              <a:rPr lang="en-GB" sz="1800" i="1" dirty="0">
                <a:effectLst/>
                <a:latin typeface="Times New Roman" panose="02020603050405020304" pitchFamily="18" charset="0"/>
                <a:ea typeface="Calibri" panose="020F0502020204030204" pitchFamily="34" charset="0"/>
              </a:rPr>
              <a:t>Leisure Studies</a:t>
            </a:r>
            <a:r>
              <a:rPr lang="en-GB" sz="1800" dirty="0">
                <a:effectLst/>
                <a:latin typeface="Times New Roman" panose="02020603050405020304" pitchFamily="18" charset="0"/>
                <a:ea typeface="Calibri" panose="020F0502020204030204" pitchFamily="34" charset="0"/>
              </a:rPr>
              <a:t>, pp. 1–21. Available at: https://doi.org/10.1080/02614367.2025.2549979.</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Li, Y.S., Kong, X.X. and Zhang, M. (2016) “Industrial upgrading in global production networks: the case of the Chinese automotive industry,” </a:t>
            </a:r>
            <a:r>
              <a:rPr lang="en-GB" sz="1800" i="1" dirty="0">
                <a:effectLst/>
                <a:latin typeface="Times New Roman" panose="02020603050405020304" pitchFamily="18" charset="0"/>
                <a:ea typeface="Calibri" panose="020F0502020204030204" pitchFamily="34" charset="0"/>
              </a:rPr>
              <a:t>Asia Pacific Business Review</a:t>
            </a:r>
            <a:r>
              <a:rPr lang="en-GB" sz="1800" dirty="0">
                <a:effectLst/>
                <a:latin typeface="Times New Roman" panose="02020603050405020304" pitchFamily="18" charset="0"/>
                <a:ea typeface="Calibri" panose="020F0502020204030204" pitchFamily="34" charset="0"/>
              </a:rPr>
              <a:t>, 22(1), pp. 21–37. Available at: https://doi.org/10.1080/13602381.2014.990203.</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Magala</a:t>
            </a:r>
            <a:r>
              <a:rPr lang="en-GB" sz="1800" dirty="0">
                <a:effectLst/>
                <a:latin typeface="Times New Roman" panose="02020603050405020304" pitchFamily="18" charset="0"/>
                <a:ea typeface="Calibri" panose="020F0502020204030204" pitchFamily="34" charset="0"/>
              </a:rPr>
              <a:t>, S.J., </a:t>
            </a:r>
            <a:r>
              <a:rPr lang="en-GB" sz="1800" dirty="0" err="1">
                <a:effectLst/>
                <a:latin typeface="Times New Roman" panose="02020603050405020304" pitchFamily="18" charset="0"/>
                <a:ea typeface="Calibri" panose="020F0502020204030204" pitchFamily="34" charset="0"/>
              </a:rPr>
              <a:t>Erten</a:t>
            </a:r>
            <a:r>
              <a:rPr lang="en-GB" sz="1800" dirty="0">
                <a:effectLst/>
                <a:latin typeface="Times New Roman" panose="02020603050405020304" pitchFamily="18" charset="0"/>
                <a:ea typeface="Calibri" panose="020F0502020204030204" pitchFamily="34" charset="0"/>
              </a:rPr>
              <a:t>, C., Bell, R.M., Claes, M.-T., </a:t>
            </a:r>
            <a:r>
              <a:rPr lang="en-GB" sz="1800" dirty="0" err="1">
                <a:effectLst/>
                <a:latin typeface="Times New Roman" panose="02020603050405020304" pitchFamily="18" charset="0"/>
                <a:ea typeface="Calibri" panose="020F0502020204030204" pitchFamily="34" charset="0"/>
              </a:rPr>
              <a:t>Yazici</a:t>
            </a:r>
            <a:r>
              <a:rPr lang="en-GB" sz="1800" dirty="0">
                <a:effectLst/>
                <a:latin typeface="Times New Roman" panose="02020603050405020304" pitchFamily="18" charset="0"/>
                <a:ea typeface="Calibri" panose="020F0502020204030204" pitchFamily="34" charset="0"/>
              </a:rPr>
              <a:t>, S. and </a:t>
            </a:r>
            <a:r>
              <a:rPr lang="en-GB" sz="1800" dirty="0" err="1">
                <a:effectLst/>
                <a:latin typeface="Times New Roman" panose="02020603050405020304" pitchFamily="18" charset="0"/>
                <a:ea typeface="Calibri" panose="020F0502020204030204" pitchFamily="34" charset="0"/>
              </a:rPr>
              <a:t>Karabag</a:t>
            </a:r>
            <a:r>
              <a:rPr lang="en-GB" sz="1800" dirty="0">
                <a:effectLst/>
                <a:latin typeface="Times New Roman" panose="02020603050405020304" pitchFamily="18" charset="0"/>
                <a:ea typeface="Calibri" panose="020F0502020204030204" pitchFamily="34" charset="0"/>
              </a:rPr>
              <a:t>, A. (2024) </a:t>
            </a:r>
            <a:r>
              <a:rPr lang="en-GB" sz="1800" i="1" dirty="0">
                <a:effectLst/>
                <a:latin typeface="Times New Roman" panose="02020603050405020304" pitchFamily="18" charset="0"/>
                <a:ea typeface="Calibri" panose="020F0502020204030204" pitchFamily="34" charset="0"/>
              </a:rPr>
              <a:t>Hofstede matters</a:t>
            </a:r>
            <a:r>
              <a:rPr lang="en-GB" sz="1800" dirty="0">
                <a:effectLst/>
                <a:latin typeface="Times New Roman" panose="02020603050405020304" pitchFamily="18" charset="0"/>
                <a:ea typeface="Calibri" panose="020F0502020204030204" pitchFamily="34" charset="0"/>
              </a:rPr>
              <a:t>. Taylor &amp; Francis. Available at: https://books.google.com/books?id=_Bz-EAAAQBAJ&amp;pg=PA1998&amp;dq=Hofstede%27s+Cultural+Dimensions&amp;hl=en&amp;newbks=1&amp;newbks_redir=1&amp;sa=X&amp;ved=2ahUKEwjL3e3GzJCTAxXJS3ADHfyaAecQ6AF6BAgMEAM</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Maheshkar</a:t>
            </a:r>
            <a:r>
              <a:rPr lang="en-GB" sz="1800" dirty="0">
                <a:effectLst/>
                <a:latin typeface="Times New Roman" panose="02020603050405020304" pitchFamily="18" charset="0"/>
                <a:ea typeface="Calibri" panose="020F0502020204030204" pitchFamily="34" charset="0"/>
              </a:rPr>
              <a:t>, C. and Sharma, V. (2023) </a:t>
            </a:r>
            <a:r>
              <a:rPr lang="en-GB" sz="1800" i="1" dirty="0">
                <a:effectLst/>
                <a:latin typeface="Times New Roman" panose="02020603050405020304" pitchFamily="18" charset="0"/>
                <a:ea typeface="Calibri" panose="020F0502020204030204" pitchFamily="34" charset="0"/>
              </a:rPr>
              <a:t>Cross-cultural business and management: perspectives and practices</a:t>
            </a:r>
            <a:r>
              <a:rPr lang="en-GB" sz="1800" dirty="0">
                <a:effectLst/>
                <a:latin typeface="Times New Roman" panose="02020603050405020304" pitchFamily="18" charset="0"/>
                <a:ea typeface="Calibri" panose="020F0502020204030204" pitchFamily="34" charset="0"/>
              </a:rPr>
              <a:t>. Vernon Press. Available at: https://books.google.com/books?id=R13DEAAAQBAJ&amp;pg=PA173&amp;dq=High-Context+and+Low-Context+Theory&amp;hl=en&amp;newbks=1&amp;newbks_redir=1&amp;sa=X&amp;ved=2ahUKEwix1q-zypCTAxXpTGwGHSsVMX0Q6AF6BAgJEAM.</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Shuming</a:t>
            </a:r>
            <a:r>
              <a:rPr lang="en-GB" sz="1800" dirty="0">
                <a:effectLst/>
                <a:latin typeface="Times New Roman" panose="02020603050405020304" pitchFamily="18" charset="0"/>
                <a:ea typeface="Calibri" panose="020F0502020204030204" pitchFamily="34" charset="0"/>
              </a:rPr>
              <a:t>, L. (2025) </a:t>
            </a:r>
            <a:r>
              <a:rPr lang="en-GB" sz="1800" i="1" dirty="0">
                <a:effectLst/>
                <a:latin typeface="Times New Roman" panose="02020603050405020304" pitchFamily="18" charset="0"/>
                <a:ea typeface="Calibri" panose="020F0502020204030204" pitchFamily="34" charset="0"/>
              </a:rPr>
              <a:t>Fundamentals of </a:t>
            </a:r>
            <a:r>
              <a:rPr lang="en-GB" sz="1800" i="1" dirty="0" err="1">
                <a:effectLst/>
                <a:latin typeface="Times New Roman" panose="02020603050405020304" pitchFamily="18" charset="0"/>
                <a:ea typeface="Calibri" panose="020F0502020204030204" pitchFamily="34" charset="0"/>
              </a:rPr>
              <a:t>chinese</a:t>
            </a:r>
            <a:r>
              <a:rPr lang="en-GB" sz="1800" i="1" dirty="0">
                <a:effectLst/>
                <a:latin typeface="Times New Roman" panose="02020603050405020304" pitchFamily="18" charset="0"/>
                <a:ea typeface="Calibri" panose="020F0502020204030204" pitchFamily="34" charset="0"/>
              </a:rPr>
              <a:t> culture</a:t>
            </a:r>
            <a:r>
              <a:rPr lang="en-GB" sz="1800" dirty="0">
                <a:effectLst/>
                <a:latin typeface="Times New Roman" panose="02020603050405020304" pitchFamily="18" charset="0"/>
                <a:ea typeface="Calibri" panose="020F0502020204030204" pitchFamily="34" charset="0"/>
              </a:rPr>
              <a:t>. Taylor &amp; Francis. Available at: https://books.google.com/books?id=eHiNEQAAQBAJ&amp;pg=PT10&amp;dq=chinese+culture&amp;hl=en&amp;newbks=1&amp;newbks_redir=1&amp;sa=X&amp;ved=2ahUKEwizpeLpzJCTAxWc3TgGHeVvCpkQ6AF6BAgKEAM.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Wang, M. (2025) </a:t>
            </a:r>
            <a:r>
              <a:rPr lang="en-GB" sz="1800" i="1" dirty="0">
                <a:effectLst/>
                <a:latin typeface="Times New Roman" panose="02020603050405020304" pitchFamily="18" charset="0"/>
                <a:ea typeface="Calibri" panose="020F0502020204030204" pitchFamily="34" charset="0"/>
              </a:rPr>
              <a:t>Chinese cultural diplomacy in the 21st century: the </a:t>
            </a:r>
            <a:r>
              <a:rPr lang="en-GB" sz="1800" i="1" dirty="0" err="1">
                <a:effectLst/>
                <a:latin typeface="Times New Roman" panose="02020603050405020304" pitchFamily="18" charset="0"/>
                <a:ea typeface="Calibri" panose="020F0502020204030204" pitchFamily="34" charset="0"/>
              </a:rPr>
              <a:t>china</a:t>
            </a:r>
            <a:r>
              <a:rPr lang="en-GB" sz="1800" i="1" dirty="0">
                <a:effectLst/>
                <a:latin typeface="Times New Roman" panose="02020603050405020304" pitchFamily="18" charset="0"/>
                <a:ea typeface="Calibri" panose="020F0502020204030204" pitchFamily="34" charset="0"/>
              </a:rPr>
              <a:t> cultural centre project</a:t>
            </a:r>
            <a:r>
              <a:rPr lang="en-GB" sz="1800" dirty="0">
                <a:effectLst/>
                <a:latin typeface="Times New Roman" panose="02020603050405020304" pitchFamily="18" charset="0"/>
                <a:ea typeface="Calibri" panose="020F0502020204030204" pitchFamily="34" charset="0"/>
              </a:rPr>
              <a:t>. Taylor &amp; Francis. Available at: https://books.google.com/books?id=gHmAEQAAQBAJ&amp;pg=RA1-PT20&amp;dq=Chinese+Cultural&amp;hl=en&amp;newbks=1&amp;newbks_redir=1&amp;sa=X&amp;ved=2ahUKEwjP6bCLzJCTAxVAe2wGHV0SEKcQ6AF6BAgKEAM.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6984491A-096F-4385-9468-A079C29D0FA1}" type="slidenum">
              <a:rPr lang="en-GB" smtClean="0"/>
              <a:t>14</a:t>
            </a:fld>
            <a:endParaRPr lang="en-GB"/>
          </a:p>
        </p:txBody>
      </p:sp>
    </p:spTree>
    <p:extLst>
      <p:ext uri="{BB962C8B-B14F-4D97-AF65-F5344CB8AC3E}">
        <p14:creationId xmlns:p14="http://schemas.microsoft.com/office/powerpoint/2010/main" val="2329001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BF4F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jpeg"/><Relationship Id="rId7" Type="http://schemas.openxmlformats.org/officeDocument/2006/relationships/image" Target="../media/image2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10" Type="http://schemas.openxmlformats.org/officeDocument/2006/relationships/image" Target="../media/image21.jpeg"/><Relationship Id="rId4" Type="http://schemas.openxmlformats.org/officeDocument/2006/relationships/image" Target="../media/image17.png"/><Relationship Id="rId9"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2.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3.svg"/><Relationship Id="rId5" Type="http://schemas.openxmlformats.org/officeDocument/2006/relationships/image" Target="../media/image8.png"/><Relationship Id="rId10" Type="http://schemas.openxmlformats.org/officeDocument/2006/relationships/image" Target="../media/image2.png"/><Relationship Id="rId4" Type="http://schemas.openxmlformats.org/officeDocument/2006/relationships/image" Target="../media/image23.svg"/><Relationship Id="rId9" Type="http://schemas.openxmlformats.org/officeDocument/2006/relationships/image" Target="../media/image24.png"/></Relationships>
</file>

<file path=ppt/slides/_rels/slide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jpeg"/><Relationship Id="rId7" Type="http://schemas.openxmlformats.org/officeDocument/2006/relationships/image" Target="../media/image28.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30.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 Id="rId9" Type="http://schemas.openxmlformats.org/officeDocument/2006/relationships/image" Target="../media/image34.jpeg"/></Relationships>
</file>

<file path=ppt/slides/_rels/slide7.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35.png"/><Relationship Id="rId7"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 Id="rId9" Type="http://schemas.openxmlformats.org/officeDocument/2006/relationships/image" Target="../media/image39.jpeg"/></Relationships>
</file>

<file path=ppt/slides/_rels/slide8.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17.png"/><Relationship Id="rId7"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9" Type="http://schemas.openxmlformats.org/officeDocument/2006/relationships/image" Target="../media/image40.jpeg"/></Relationships>
</file>

<file path=ppt/slides/_rels/slide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30.png"/><Relationship Id="rId7"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41.jpeg"/><Relationship Id="rId5" Type="http://schemas.openxmlformats.org/officeDocument/2006/relationships/image" Target="../media/image11.png"/><Relationship Id="rId10" Type="http://schemas.openxmlformats.org/officeDocument/2006/relationships/image" Target="../media/image33.svg"/><Relationship Id="rId4" Type="http://schemas.openxmlformats.org/officeDocument/2006/relationships/image" Target="../media/image31.svg"/><Relationship Id="rId9" Type="http://schemas.openxmlformats.org/officeDocument/2006/relationships/image" Target="../media/image32.png"/></Relationships>
</file>

<file path=ppt/slides/_rels/slide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2.png"/><Relationship Id="rId7"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 Id="rId9" Type="http://schemas.openxmlformats.org/officeDocument/2006/relationships/image" Target="../media/image4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1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2.png"/><Relationship Id="rId7"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 Id="rId9"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9.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2.sv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3" name="TextBox 3"/>
          <p:cNvSpPr txBox="1"/>
          <p:nvPr/>
        </p:nvSpPr>
        <p:spPr>
          <a:xfrm>
            <a:off x="3477206" y="2472757"/>
            <a:ext cx="11358395" cy="3693319"/>
          </a:xfrm>
          <a:prstGeom prst="rect">
            <a:avLst/>
          </a:prstGeom>
        </p:spPr>
        <p:txBody>
          <a:bodyPr wrap="square" lIns="0" tIns="0" rIns="0" bIns="0" rtlCol="0" anchor="t">
            <a:spAutoFit/>
          </a:bodyPr>
          <a:lstStyle/>
          <a:p>
            <a:pPr algn="ctr"/>
            <a:r>
              <a:rPr lang="en-US" sz="8000" b="1" dirty="0">
                <a:solidFill>
                  <a:srgbClr val="2E2E2E"/>
                </a:solidFill>
                <a:latin typeface="Arial" panose="020B0604020202020204" pitchFamily="34" charset="0"/>
                <a:ea typeface="Bernoru"/>
                <a:cs typeface="Arial" panose="020B0604020202020204" pitchFamily="34" charset="0"/>
                <a:sym typeface="Bernoru"/>
              </a:rPr>
              <a:t>LCBB6023</a:t>
            </a:r>
          </a:p>
          <a:p>
            <a:pPr algn="ctr"/>
            <a:r>
              <a:rPr lang="en-US" sz="8000" b="1" dirty="0">
                <a:solidFill>
                  <a:srgbClr val="2E2E2E"/>
                </a:solidFill>
                <a:latin typeface="Arial" panose="020B0604020202020204" pitchFamily="34" charset="0"/>
                <a:ea typeface="Bernoru"/>
                <a:cs typeface="Arial" panose="020B0604020202020204" pitchFamily="34" charset="0"/>
                <a:sym typeface="Bernoru"/>
              </a:rPr>
              <a:t> International Business Communications</a:t>
            </a:r>
          </a:p>
        </p:txBody>
      </p:sp>
      <p:grpSp>
        <p:nvGrpSpPr>
          <p:cNvPr id="4" name="Group 4"/>
          <p:cNvGrpSpPr/>
          <p:nvPr/>
        </p:nvGrpSpPr>
        <p:grpSpPr>
          <a:xfrm>
            <a:off x="5169871" y="6497143"/>
            <a:ext cx="7916081" cy="1315290"/>
            <a:chOff x="0" y="0"/>
            <a:chExt cx="1973666" cy="406400"/>
          </a:xfrm>
          <a:solidFill>
            <a:schemeClr val="accent2"/>
          </a:solidFill>
        </p:grpSpPr>
        <p:sp>
          <p:nvSpPr>
            <p:cNvPr id="5" name="Freeform 5"/>
            <p:cNvSpPr/>
            <p:nvPr/>
          </p:nvSpPr>
          <p:spPr>
            <a:xfrm>
              <a:off x="0" y="0"/>
              <a:ext cx="1973666" cy="406400"/>
            </a:xfrm>
            <a:prstGeom prst="roundRect">
              <a:avLst/>
            </a:prstGeom>
            <a:grpFill/>
          </p:spPr>
          <p:txBody>
            <a:bodyPr/>
            <a:lstStyle/>
            <a:p>
              <a:endParaRPr lang="en-GB"/>
            </a:p>
          </p:txBody>
        </p:sp>
        <p:sp>
          <p:nvSpPr>
            <p:cNvPr id="6" name="TextBox 6"/>
            <p:cNvSpPr txBox="1"/>
            <p:nvPr/>
          </p:nvSpPr>
          <p:spPr>
            <a:xfrm>
              <a:off x="0" y="-38100"/>
              <a:ext cx="1973666" cy="444500"/>
            </a:xfrm>
            <a:prstGeom prst="roundRect">
              <a:avLst/>
            </a:prstGeom>
            <a:grpFill/>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16241251" y="7508674"/>
            <a:ext cx="1018049" cy="1018049"/>
          </a:xfrm>
          <a:custGeom>
            <a:avLst/>
            <a:gdLst/>
            <a:ahLst/>
            <a:cxnLst/>
            <a:rect l="l" t="t" r="r" b="b"/>
            <a:pathLst>
              <a:path w="1018049" h="1018049">
                <a:moveTo>
                  <a:pt x="0" y="0"/>
                </a:moveTo>
                <a:lnTo>
                  <a:pt x="1018049" y="0"/>
                </a:lnTo>
                <a:lnTo>
                  <a:pt x="1018049" y="1018049"/>
                </a:lnTo>
                <a:lnTo>
                  <a:pt x="0" y="101804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028700" y="1935853"/>
            <a:ext cx="1018049" cy="1018049"/>
          </a:xfrm>
          <a:custGeom>
            <a:avLst/>
            <a:gdLst/>
            <a:ahLst/>
            <a:cxnLst/>
            <a:rect l="l" t="t" r="r" b="b"/>
            <a:pathLst>
              <a:path w="1018049" h="1018049">
                <a:moveTo>
                  <a:pt x="0" y="0"/>
                </a:moveTo>
                <a:lnTo>
                  <a:pt x="1018049" y="0"/>
                </a:lnTo>
                <a:lnTo>
                  <a:pt x="1018049" y="1018050"/>
                </a:lnTo>
                <a:lnTo>
                  <a:pt x="0" y="101805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5913136" y="2151577"/>
            <a:ext cx="1558517" cy="1604651"/>
          </a:xfrm>
          <a:custGeom>
            <a:avLst/>
            <a:gdLst/>
            <a:ahLst/>
            <a:cxnLst/>
            <a:rect l="l" t="t" r="r" b="b"/>
            <a:pathLst>
              <a:path w="1558517" h="1604651">
                <a:moveTo>
                  <a:pt x="0" y="0"/>
                </a:moveTo>
                <a:lnTo>
                  <a:pt x="1558518" y="0"/>
                </a:lnTo>
                <a:lnTo>
                  <a:pt x="1558518" y="1604651"/>
                </a:lnTo>
                <a:lnTo>
                  <a:pt x="0" y="1604651"/>
                </a:lnTo>
                <a:lnTo>
                  <a:pt x="0" y="0"/>
                </a:lnTo>
                <a:close/>
              </a:path>
            </a:pathLst>
          </a:custGeom>
          <a: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771345" y="6719926"/>
            <a:ext cx="3600090" cy="2142054"/>
          </a:xfrm>
          <a:custGeom>
            <a:avLst/>
            <a:gdLst/>
            <a:ahLst/>
            <a:cxnLst/>
            <a:rect l="l" t="t" r="r" b="b"/>
            <a:pathLst>
              <a:path w="3600090" h="2142054">
                <a:moveTo>
                  <a:pt x="0" y="0"/>
                </a:moveTo>
                <a:lnTo>
                  <a:pt x="3600090" y="0"/>
                </a:lnTo>
                <a:lnTo>
                  <a:pt x="3600090" y="2142054"/>
                </a:lnTo>
                <a:lnTo>
                  <a:pt x="0" y="2142054"/>
                </a:lnTo>
                <a:lnTo>
                  <a:pt x="0" y="0"/>
                </a:lnTo>
                <a:close/>
              </a:path>
            </a:pathLst>
          </a:custGeom>
          <a: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12739945" y="7405596"/>
            <a:ext cx="1224263" cy="1413290"/>
          </a:xfrm>
          <a:custGeom>
            <a:avLst/>
            <a:gdLst/>
            <a:ahLst/>
            <a:cxnLst/>
            <a:rect l="l" t="t" r="r" b="b"/>
            <a:pathLst>
              <a:path w="1224263" h="1413290">
                <a:moveTo>
                  <a:pt x="0" y="0"/>
                </a:moveTo>
                <a:lnTo>
                  <a:pt x="1224263" y="0"/>
                </a:lnTo>
                <a:lnTo>
                  <a:pt x="1224263" y="1413290"/>
                </a:lnTo>
                <a:lnTo>
                  <a:pt x="0" y="141329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TextBox 12"/>
          <p:cNvSpPr txBox="1"/>
          <p:nvPr/>
        </p:nvSpPr>
        <p:spPr>
          <a:xfrm>
            <a:off x="5054421" y="6816295"/>
            <a:ext cx="8297656" cy="553678"/>
          </a:xfrm>
          <a:prstGeom prst="rect">
            <a:avLst/>
          </a:prstGeom>
        </p:spPr>
        <p:txBody>
          <a:bodyPr lIns="0" tIns="0" rIns="0" bIns="0" rtlCol="0" anchor="t">
            <a:spAutoFit/>
          </a:bodyPr>
          <a:lstStyle/>
          <a:p>
            <a:pPr algn="ctr">
              <a:lnSpc>
                <a:spcPts val="4258"/>
              </a:lnSpc>
            </a:pPr>
            <a:r>
              <a:rPr lang="en-US" sz="4400" b="1" dirty="0">
                <a:solidFill>
                  <a:srgbClr val="FAFAFA"/>
                </a:solidFill>
                <a:latin typeface="Arial" panose="020B0604020202020204" pitchFamily="34" charset="0"/>
                <a:ea typeface="Bernoru"/>
                <a:cs typeface="Arial" panose="020B0604020202020204" pitchFamily="34" charset="0"/>
                <a:sym typeface="Bernoru"/>
              </a:rPr>
              <a:t>Component 2: Presentation</a:t>
            </a:r>
          </a:p>
        </p:txBody>
      </p:sp>
      <p:pic>
        <p:nvPicPr>
          <p:cNvPr id="18" name="Picture 17">
            <a:extLst>
              <a:ext uri="{FF2B5EF4-FFF2-40B4-BE49-F238E27FC236}">
                <a16:creationId xmlns:a16="http://schemas.microsoft.com/office/drawing/2014/main" id="{F88B2CCF-EEAB-4D3A-8504-F727E8136A68}"/>
              </a:ext>
            </a:extLst>
          </p:cNvPr>
          <p:cNvPicPr/>
          <p:nvPr/>
        </p:nvPicPr>
        <p:blipFill>
          <a:blip r:embed="rId11">
            <a:extLst>
              <a:ext uri="{BEBA8EAE-BF5A-486C-A8C5-ECC9F3942E4B}">
                <a14:imgProps xmlns:a14="http://schemas.microsoft.com/office/drawing/2010/main">
                  <a14:imgLayer r:embed="rId12">
                    <a14:imgEffect>
                      <a14:backgroundRemoval t="9091" b="88312" l="3955" r="89831">
                        <a14:foregroundMark x1="30508" y1="19481" x2="84181" y2="19481"/>
                        <a14:foregroundMark x1="30508" y1="38961" x2="47458" y2="42857"/>
                        <a14:foregroundMark x1="47458" y1="42857" x2="80226" y2="33766"/>
                        <a14:foregroundMark x1="29379" y1="61039" x2="45763" y2="62338"/>
                        <a14:foregroundMark x1="45763" y1="62338" x2="90395" y2="58442"/>
                        <a14:foregroundMark x1="30508" y1="77922" x2="86441" y2="66234"/>
                        <a14:foregroundMark x1="88136" y1="61039" x2="43503" y2="14286"/>
                        <a14:foregroundMark x1="43503" y1="14286" x2="4520" y2="27273"/>
                        <a14:foregroundMark x1="4520" y1="27273" x2="16384" y2="53247"/>
                        <a14:foregroundMark x1="16384" y1="53247" x2="44633" y2="61039"/>
                        <a14:foregroundMark x1="44633" y1="61039" x2="61017" y2="33766"/>
                        <a14:foregroundMark x1="61017" y1="33766" x2="17514" y2="15584"/>
                        <a14:foregroundMark x1="17514" y1="15584" x2="14124" y2="23377"/>
                        <a14:foregroundMark x1="6780" y1="25974" x2="28814" y2="77922"/>
                        <a14:foregroundMark x1="28814" y1="77922" x2="76836" y2="71429"/>
                        <a14:foregroundMark x1="76836" y1="71429" x2="87571" y2="46753"/>
                        <a14:foregroundMark x1="87571" y1="46753" x2="71186" y2="14286"/>
                        <a14:foregroundMark x1="71186" y1="14286" x2="58192" y2="18182"/>
                        <a14:foregroundMark x1="87006" y1="38961" x2="43503" y2="12987"/>
                        <a14:foregroundMark x1="43503" y1="12987" x2="24294" y2="28571"/>
                        <a14:foregroundMark x1="31073" y1="76623" x2="64407" y2="81818"/>
                        <a14:foregroundMark x1="64407" y1="81818" x2="75706" y2="80519"/>
                        <a14:foregroundMark x1="29944" y1="80519" x2="55367" y2="83117"/>
                        <a14:foregroundMark x1="5085" y1="19481" x2="5085" y2="29870"/>
                        <a14:foregroundMark x1="7910" y1="12987" x2="19774" y2="14286"/>
                        <a14:foregroundMark x1="19209" y1="16883" x2="24294" y2="12987"/>
                        <a14:foregroundMark x1="23729" y1="67532" x2="9605" y2="67532"/>
                        <a14:foregroundMark x1="9605" y1="67532" x2="4520" y2="33766"/>
                        <a14:foregroundMark x1="4520" y1="33766" x2="3955" y2="32468"/>
                        <a14:foregroundMark x1="4520" y1="38961" x2="9040" y2="71429"/>
                        <a14:foregroundMark x1="9040" y1="71429" x2="23164" y2="74026"/>
                        <a14:foregroundMark x1="23164" y1="74026" x2="23729" y2="66234"/>
                        <a14:foregroundMark x1="19774" y1="77922" x2="12994" y2="81818"/>
                        <a14:foregroundMark x1="72881" y1="20779" x2="83616" y2="28571"/>
                        <a14:foregroundMark x1="83051" y1="19481" x2="28249" y2="11688"/>
                        <a14:foregroundMark x1="62712" y1="12987" x2="65537" y2="12987"/>
                      </a14:backgroundRemoval>
                    </a14:imgEffect>
                  </a14:imgLayer>
                </a14:imgProps>
              </a:ext>
            </a:extLst>
          </a:blip>
          <a:stretch>
            <a:fillRect/>
          </a:stretch>
        </p:blipFill>
        <p:spPr>
          <a:xfrm>
            <a:off x="7358371" y="868106"/>
            <a:ext cx="3689755" cy="1604651"/>
          </a:xfrm>
          <a:prstGeom prst="rect">
            <a:avLst/>
          </a:prstGeom>
        </p:spPr>
      </p:pic>
      <p:sp>
        <p:nvSpPr>
          <p:cNvPr id="14" name="TextBox 13">
            <a:extLst>
              <a:ext uri="{FF2B5EF4-FFF2-40B4-BE49-F238E27FC236}">
                <a16:creationId xmlns:a16="http://schemas.microsoft.com/office/drawing/2014/main" id="{6954F21C-882A-2BC5-8688-B500F25D0B96}"/>
              </a:ext>
            </a:extLst>
          </p:cNvPr>
          <p:cNvSpPr txBox="1"/>
          <p:nvPr/>
        </p:nvSpPr>
        <p:spPr>
          <a:xfrm>
            <a:off x="5205730" y="8638833"/>
            <a:ext cx="9529482" cy="954107"/>
          </a:xfrm>
          <a:prstGeom prst="rect">
            <a:avLst/>
          </a:prstGeom>
          <a:noFill/>
        </p:spPr>
        <p:txBody>
          <a:bodyPr wrap="square">
            <a:spAutoFit/>
          </a:bodyPr>
          <a:lstStyle/>
          <a:p>
            <a:r>
              <a:rPr lang="en-GB" sz="2800" b="1" dirty="0"/>
              <a:t>Student Name: Eugen Bogdan Sanda </a:t>
            </a:r>
            <a:br>
              <a:rPr lang="en-GB" sz="2800" b="1" dirty="0"/>
            </a:br>
            <a:r>
              <a:rPr lang="en-GB" sz="2800" b="1" dirty="0"/>
              <a:t>Student ID: 2108537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62000" y="380625"/>
            <a:ext cx="14260051" cy="1354217"/>
          </a:xfrm>
          <a:prstGeom prst="rect">
            <a:avLst/>
          </a:prstGeom>
        </p:spPr>
        <p:txBody>
          <a:bodyPr wrap="square" lIns="0" tIns="0" rIns="0" bIns="0" rtlCol="0" anchor="t">
            <a:spAutoFit/>
          </a:bodyPr>
          <a:lstStyle/>
          <a:p>
            <a:r>
              <a:rPr lang="en-US" sz="8800" b="1" dirty="0">
                <a:latin typeface="Arial" panose="020B0604020202020204" pitchFamily="34" charset="0"/>
                <a:ea typeface="Bernoru"/>
                <a:cs typeface="Arial" panose="020B0604020202020204" pitchFamily="34" charset="0"/>
                <a:sym typeface="Bernoru"/>
              </a:rPr>
              <a:t>Presentation Outline</a:t>
            </a:r>
          </a:p>
        </p:txBody>
      </p:sp>
      <p:sp>
        <p:nvSpPr>
          <p:cNvPr id="5" name="Freeform 5"/>
          <p:cNvSpPr/>
          <p:nvPr/>
        </p:nvSpPr>
        <p:spPr>
          <a:xfrm flipH="1">
            <a:off x="6539152" y="8009467"/>
            <a:ext cx="3971451" cy="3306233"/>
          </a:xfrm>
          <a:custGeom>
            <a:avLst/>
            <a:gdLst/>
            <a:ahLst/>
            <a:cxnLst/>
            <a:rect l="l" t="t" r="r" b="b"/>
            <a:pathLst>
              <a:path w="3971451" h="3306233">
                <a:moveTo>
                  <a:pt x="3971451" y="0"/>
                </a:moveTo>
                <a:lnTo>
                  <a:pt x="0" y="0"/>
                </a:lnTo>
                <a:lnTo>
                  <a:pt x="0" y="3306233"/>
                </a:lnTo>
                <a:lnTo>
                  <a:pt x="3971451" y="3306233"/>
                </a:lnTo>
                <a:lnTo>
                  <a:pt x="3971451"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6241251" y="8749275"/>
            <a:ext cx="1018049" cy="1018049"/>
          </a:xfrm>
          <a:custGeom>
            <a:avLst/>
            <a:gdLst/>
            <a:ahLst/>
            <a:cxnLst/>
            <a:rect l="l" t="t" r="r" b="b"/>
            <a:pathLst>
              <a:path w="1018049" h="1018049">
                <a:moveTo>
                  <a:pt x="0" y="0"/>
                </a:moveTo>
                <a:lnTo>
                  <a:pt x="1018049" y="0"/>
                </a:lnTo>
                <a:lnTo>
                  <a:pt x="1018049" y="1018050"/>
                </a:lnTo>
                <a:lnTo>
                  <a:pt x="0" y="10180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3639800" y="391831"/>
            <a:ext cx="1029760" cy="1188756"/>
          </a:xfrm>
          <a:custGeom>
            <a:avLst/>
            <a:gdLst/>
            <a:ahLst/>
            <a:cxnLst/>
            <a:rect l="l" t="t" r="r" b="b"/>
            <a:pathLst>
              <a:path w="1029760" h="1188756">
                <a:moveTo>
                  <a:pt x="0" y="0"/>
                </a:moveTo>
                <a:lnTo>
                  <a:pt x="1029760" y="0"/>
                </a:lnTo>
                <a:lnTo>
                  <a:pt x="1029760" y="1188757"/>
                </a:lnTo>
                <a:lnTo>
                  <a:pt x="0" y="11887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16509855" y="683012"/>
            <a:ext cx="749445" cy="749445"/>
          </a:xfrm>
          <a:custGeom>
            <a:avLst/>
            <a:gdLst/>
            <a:ahLst/>
            <a:cxnLst/>
            <a:rect l="l" t="t" r="r" b="b"/>
            <a:pathLst>
              <a:path w="749445" h="749445">
                <a:moveTo>
                  <a:pt x="0" y="0"/>
                </a:moveTo>
                <a:lnTo>
                  <a:pt x="749445" y="0"/>
                </a:lnTo>
                <a:lnTo>
                  <a:pt x="749445" y="749445"/>
                </a:lnTo>
                <a:lnTo>
                  <a:pt x="0" y="74944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TextBox 12"/>
          <p:cNvSpPr txBox="1"/>
          <p:nvPr/>
        </p:nvSpPr>
        <p:spPr>
          <a:xfrm>
            <a:off x="267884" y="2019300"/>
            <a:ext cx="17258116" cy="1593513"/>
          </a:xfrm>
          <a:prstGeom prst="rect">
            <a:avLst/>
          </a:prstGeom>
        </p:spPr>
        <p:txBody>
          <a:bodyPr wrap="square" lIns="0" tIns="0" rIns="0" bIns="0" rtlCol="0" anchor="t">
            <a:spAutoFit/>
          </a:bodyPr>
          <a:lstStyle/>
          <a:p>
            <a:pPr marL="914400" lvl="1" indent="-457200" algn="just">
              <a:lnSpc>
                <a:spcPct val="150000"/>
              </a:lnSpc>
              <a:buFont typeface="Arial" panose="020B0604020202020204" pitchFamily="34" charset="0"/>
              <a:buChar char="•"/>
            </a:pPr>
            <a:r>
              <a:rPr lang="en-US" sz="2400" b="1" dirty="0">
                <a:latin typeface="Arial" panose="020B0604020202020204" pitchFamily="34" charset="0"/>
                <a:ea typeface="Canva Sans Medium"/>
                <a:cs typeface="Arial" panose="020B0604020202020204" pitchFamily="34" charset="0"/>
                <a:sym typeface="Canva Sans Medium"/>
              </a:rPr>
              <a:t>Objective: </a:t>
            </a:r>
            <a:r>
              <a:rPr lang="en-US" sz="2400" dirty="0">
                <a:latin typeface="Arial" panose="020B0604020202020204" pitchFamily="34" charset="0"/>
                <a:ea typeface="Canva Sans Medium"/>
                <a:cs typeface="Arial" panose="020B0604020202020204" pitchFamily="34" charset="0"/>
                <a:sym typeface="Canva Sans Medium"/>
              </a:rPr>
              <a:t>Present a negotiation strategy for Jaguar Land Rover (JLR) to form a strategic alliance with a Chinese automaker.</a:t>
            </a:r>
          </a:p>
          <a:p>
            <a:pPr marL="914400" lvl="1" indent="-457200" algn="just">
              <a:lnSpc>
                <a:spcPct val="150000"/>
              </a:lnSpc>
              <a:buFont typeface="Arial" panose="020B0604020202020204" pitchFamily="34" charset="0"/>
              <a:buChar char="•"/>
            </a:pPr>
            <a:r>
              <a:rPr lang="en-US" sz="2400" dirty="0">
                <a:latin typeface="Arial" panose="020B0604020202020204" pitchFamily="34" charset="0"/>
                <a:ea typeface="Canva Sans Medium"/>
                <a:cs typeface="Arial" panose="020B0604020202020204" pitchFamily="34" charset="0"/>
                <a:sym typeface="Canva Sans Medium"/>
              </a:rPr>
              <a:t>The strategic importance of the Chinese market is highlighted by industry analysis (Li, Kong and Zhang, 2016).</a:t>
            </a:r>
          </a:p>
        </p:txBody>
      </p:sp>
      <p:sp>
        <p:nvSpPr>
          <p:cNvPr id="8" name="TextBox 7">
            <a:extLst>
              <a:ext uri="{FF2B5EF4-FFF2-40B4-BE49-F238E27FC236}">
                <a16:creationId xmlns:a16="http://schemas.microsoft.com/office/drawing/2014/main" id="{0687BD85-5643-08BE-9BA2-A99E239C3514}"/>
              </a:ext>
            </a:extLst>
          </p:cNvPr>
          <p:cNvSpPr txBox="1"/>
          <p:nvPr/>
        </p:nvSpPr>
        <p:spPr>
          <a:xfrm>
            <a:off x="914400" y="3860793"/>
            <a:ext cx="10591800" cy="4640501"/>
          </a:xfrm>
          <a:prstGeom prst="rect">
            <a:avLst/>
          </a:prstGeom>
          <a:noFill/>
        </p:spPr>
        <p:txBody>
          <a:bodyPr wrap="square" rtlCol="0">
            <a:spAutoFit/>
          </a:bodyPr>
          <a:lstStyle/>
          <a:p>
            <a:pPr>
              <a:lnSpc>
                <a:spcPct val="150000"/>
              </a:lnSpc>
            </a:pPr>
            <a:r>
              <a:rPr lang="en-US" sz="2800" b="1" dirty="0">
                <a:latin typeface="Arial" panose="020B0604020202020204" pitchFamily="34" charset="0"/>
                <a:cs typeface="Arial" panose="020B0604020202020204" pitchFamily="34" charset="0"/>
              </a:rPr>
              <a:t>Contents</a:t>
            </a:r>
          </a:p>
          <a:p>
            <a:pPr marL="285750" indent="-28575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Introduction</a:t>
            </a:r>
          </a:p>
          <a:p>
            <a:pPr marL="285750" indent="-28575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Hall’s Cultural Context Theory</a:t>
            </a:r>
          </a:p>
          <a:p>
            <a:pPr marL="285750" indent="-28575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Hofstede’s Cultural Dimension</a:t>
            </a:r>
          </a:p>
          <a:p>
            <a:pPr marL="285750" indent="-28575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Chinese Cultural Profile</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Negotiation Strategies</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Conclusion</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Freeform 7"/>
          <p:cNvSpPr/>
          <p:nvPr/>
        </p:nvSpPr>
        <p:spPr>
          <a:xfrm rot="-6724820">
            <a:off x="16865230" y="1936667"/>
            <a:ext cx="4436442" cy="4114800"/>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a:off x="505836" y="7816015"/>
            <a:ext cx="2063776" cy="1808384"/>
          </a:xfrm>
          <a:custGeom>
            <a:avLst/>
            <a:gdLst/>
            <a:ahLst/>
            <a:cxnLst/>
            <a:rect l="l" t="t" r="r" b="b"/>
            <a:pathLst>
              <a:path w="2063776" h="1808384">
                <a:moveTo>
                  <a:pt x="0" y="0"/>
                </a:moveTo>
                <a:lnTo>
                  <a:pt x="2063776" y="0"/>
                </a:lnTo>
                <a:lnTo>
                  <a:pt x="2063776" y="1808384"/>
                </a:lnTo>
                <a:lnTo>
                  <a:pt x="0" y="1808384"/>
                </a:lnTo>
                <a:lnTo>
                  <a:pt x="0" y="0"/>
                </a:lnTo>
                <a:close/>
              </a:path>
            </a:pathLst>
          </a:custGeom>
          <a: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4191000" y="1650699"/>
            <a:ext cx="9652938" cy="1077218"/>
          </a:xfrm>
          <a:prstGeom prst="rect">
            <a:avLst/>
          </a:prstGeom>
        </p:spPr>
        <p:txBody>
          <a:bodyPr wrap="square" lIns="0" tIns="0" rIns="0" bIns="0" rtlCol="0" anchor="t">
            <a:spAutoFit/>
          </a:bodyPr>
          <a:lstStyle/>
          <a:p>
            <a:pPr algn="ctr">
              <a:lnSpc>
                <a:spcPts val="8356"/>
              </a:lnSpc>
            </a:pPr>
            <a:r>
              <a:rPr lang="en-US" sz="8800" b="1" dirty="0">
                <a:solidFill>
                  <a:srgbClr val="2E2E2E"/>
                </a:solidFill>
                <a:latin typeface="Arial" panose="020B0604020202020204" pitchFamily="34" charset="0"/>
                <a:ea typeface="Bernoru"/>
                <a:cs typeface="Arial" panose="020B0604020202020204" pitchFamily="34" charset="0"/>
                <a:sym typeface="Bernoru"/>
              </a:rPr>
              <a:t>What Is Culture?</a:t>
            </a:r>
          </a:p>
        </p:txBody>
      </p:sp>
      <p:sp>
        <p:nvSpPr>
          <p:cNvPr id="15" name="Freeform 15"/>
          <p:cNvSpPr/>
          <p:nvPr/>
        </p:nvSpPr>
        <p:spPr>
          <a:xfrm>
            <a:off x="1028700" y="1935853"/>
            <a:ext cx="1018049" cy="1018049"/>
          </a:xfrm>
          <a:custGeom>
            <a:avLst/>
            <a:gdLst/>
            <a:ahLst/>
            <a:cxnLst/>
            <a:rect l="l" t="t" r="r" b="b"/>
            <a:pathLst>
              <a:path w="1018049" h="1018049">
                <a:moveTo>
                  <a:pt x="0" y="0"/>
                </a:moveTo>
                <a:lnTo>
                  <a:pt x="1018049" y="0"/>
                </a:lnTo>
                <a:lnTo>
                  <a:pt x="1018049" y="1018050"/>
                </a:lnTo>
                <a:lnTo>
                  <a:pt x="0" y="10180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7" name="TextBox 17"/>
          <p:cNvSpPr txBox="1"/>
          <p:nvPr/>
        </p:nvSpPr>
        <p:spPr>
          <a:xfrm>
            <a:off x="14413946" y="828104"/>
            <a:ext cx="1929156" cy="423193"/>
          </a:xfrm>
          <a:prstGeom prst="rect">
            <a:avLst/>
          </a:prstGeom>
        </p:spPr>
        <p:txBody>
          <a:bodyPr lIns="0" tIns="0" rIns="0" bIns="0" rtlCol="0" anchor="t">
            <a:spAutoFit/>
          </a:bodyPr>
          <a:lstStyle/>
          <a:p>
            <a:pPr algn="r">
              <a:lnSpc>
                <a:spcPts val="3275"/>
              </a:lnSpc>
            </a:pPr>
            <a:r>
              <a:rPr lang="en-US" sz="2799" b="1">
                <a:solidFill>
                  <a:srgbClr val="FAFAFA"/>
                </a:solidFill>
                <a:latin typeface="Arial" panose="020B0604020202020204" pitchFamily="34" charset="0"/>
                <a:ea typeface="Canva Sans Bold"/>
                <a:cs typeface="Arial" panose="020B0604020202020204" pitchFamily="34" charset="0"/>
                <a:sym typeface="Canva Sans Bold"/>
              </a:rPr>
              <a:t>Page</a:t>
            </a:r>
          </a:p>
        </p:txBody>
      </p:sp>
      <p:sp>
        <p:nvSpPr>
          <p:cNvPr id="20" name="TextBox 19">
            <a:extLst>
              <a:ext uri="{FF2B5EF4-FFF2-40B4-BE49-F238E27FC236}">
                <a16:creationId xmlns:a16="http://schemas.microsoft.com/office/drawing/2014/main" id="{0EC239FE-FBC7-46C0-9B85-F97EF795C2E4}"/>
              </a:ext>
            </a:extLst>
          </p:cNvPr>
          <p:cNvSpPr txBox="1"/>
          <p:nvPr/>
        </p:nvSpPr>
        <p:spPr>
          <a:xfrm>
            <a:off x="2343150" y="3238500"/>
            <a:ext cx="6655269" cy="500983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Culture is the "collective programming of the mind" that distinguishes one group from another (</a:t>
            </a:r>
            <a:r>
              <a:rPr lang="en-US" sz="2400" b="0" i="0" dirty="0" err="1">
                <a:effectLst/>
                <a:latin typeface="Arial" panose="020B0604020202020204" pitchFamily="34" charset="0"/>
                <a:cs typeface="Arial" panose="020B0604020202020204" pitchFamily="34" charset="0"/>
              </a:rPr>
              <a:t>Cimminiello</a:t>
            </a:r>
            <a:r>
              <a:rPr lang="en-US" sz="2400" b="0" i="0" dirty="0">
                <a:effectLst/>
                <a:latin typeface="Arial" panose="020B0604020202020204" pitchFamily="34" charset="0"/>
                <a:cs typeface="Arial" panose="020B0604020202020204" pitchFamily="34" charset="0"/>
              </a:rPr>
              <a:t>, 2021).</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It shapes values, communication, and behavior.</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Key challenges in international business stem from hidden elements like attitudes toward hierarchy, relationships, time, and decision-making.</a:t>
            </a:r>
            <a:endParaRPr lang="en-GB" sz="2400" dirty="0">
              <a:latin typeface="Arial" panose="020B0604020202020204" pitchFamily="34" charset="0"/>
              <a:cs typeface="Arial" panose="020B0604020202020204" pitchFamily="34" charset="0"/>
            </a:endParaRPr>
          </a:p>
        </p:txBody>
      </p:sp>
      <p:pic>
        <p:nvPicPr>
          <p:cNvPr id="1026" name="Picture 2" descr="Culture Images - Free Download on Freepik">
            <a:extLst>
              <a:ext uri="{FF2B5EF4-FFF2-40B4-BE49-F238E27FC236}">
                <a16:creationId xmlns:a16="http://schemas.microsoft.com/office/drawing/2014/main" id="{4E32BD83-3448-4FC0-85E4-BDDACA9C9DA6}"/>
              </a:ext>
            </a:extLst>
          </p:cNvPr>
          <p:cNvPicPr>
            <a:picLocks noChangeAspect="1" noChangeArrowheads="1"/>
          </p:cNvPicPr>
          <p:nvPr/>
        </p:nvPicPr>
        <p:blipFill rotWithShape="1">
          <a:blip r:embed="rId10" cstate="email">
            <a:extLst>
              <a:ext uri="{28A0092B-C50C-407E-A947-70E740481C1C}">
                <a14:useLocalDpi xmlns:a14="http://schemas.microsoft.com/office/drawing/2010/main"/>
              </a:ext>
            </a:extLst>
          </a:blip>
          <a:srcRect/>
          <a:stretch/>
        </p:blipFill>
        <p:spPr bwMode="auto">
          <a:xfrm>
            <a:off x="9457086" y="3266758"/>
            <a:ext cx="7048500" cy="4981575"/>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rot="2411705">
            <a:off x="15037605" y="313058"/>
            <a:ext cx="4211535" cy="1858340"/>
          </a:xfrm>
          <a:custGeom>
            <a:avLst/>
            <a:gdLst/>
            <a:ahLst/>
            <a:cxnLst/>
            <a:rect l="l" t="t" r="r" b="b"/>
            <a:pathLst>
              <a:path w="9889697" h="4363829">
                <a:moveTo>
                  <a:pt x="0" y="0"/>
                </a:moveTo>
                <a:lnTo>
                  <a:pt x="9889697" y="0"/>
                </a:lnTo>
                <a:lnTo>
                  <a:pt x="9889697" y="4363829"/>
                </a:lnTo>
                <a:lnTo>
                  <a:pt x="0" y="43638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TextBox 16"/>
          <p:cNvSpPr txBox="1"/>
          <p:nvPr/>
        </p:nvSpPr>
        <p:spPr>
          <a:xfrm>
            <a:off x="3352800" y="1336577"/>
            <a:ext cx="11582400" cy="2215991"/>
          </a:xfrm>
          <a:prstGeom prst="rect">
            <a:avLst/>
          </a:prstGeom>
        </p:spPr>
        <p:txBody>
          <a:bodyPr wrap="square" lIns="0" tIns="0" rIns="0" bIns="0" rtlCol="0" anchor="t">
            <a:spAutoFit/>
          </a:bodyPr>
          <a:lstStyle/>
          <a:p>
            <a:pPr algn="ctr"/>
            <a:r>
              <a:rPr lang="en-US" sz="7200" b="1" dirty="0">
                <a:latin typeface="Arial" panose="020B0604020202020204" pitchFamily="34" charset="0"/>
                <a:ea typeface="Bernoru"/>
                <a:cs typeface="Arial" panose="020B0604020202020204" pitchFamily="34" charset="0"/>
                <a:sym typeface="Bernoru"/>
              </a:rPr>
              <a:t>Hall's High-Context and Low-Context Theory</a:t>
            </a:r>
          </a:p>
        </p:txBody>
      </p:sp>
      <p:sp>
        <p:nvSpPr>
          <p:cNvPr id="19" name="Freeform 19"/>
          <p:cNvSpPr/>
          <p:nvPr/>
        </p:nvSpPr>
        <p:spPr>
          <a:xfrm>
            <a:off x="381000" y="8915963"/>
            <a:ext cx="896308" cy="1034699"/>
          </a:xfrm>
          <a:custGeom>
            <a:avLst/>
            <a:gdLst/>
            <a:ahLst/>
            <a:cxnLst/>
            <a:rect l="l" t="t" r="r" b="b"/>
            <a:pathLst>
              <a:path w="896308" h="1034699">
                <a:moveTo>
                  <a:pt x="0" y="0"/>
                </a:moveTo>
                <a:lnTo>
                  <a:pt x="896308" y="0"/>
                </a:lnTo>
                <a:lnTo>
                  <a:pt x="896308" y="1034699"/>
                </a:lnTo>
                <a:lnTo>
                  <a:pt x="0" y="10346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Freeform 27"/>
          <p:cNvSpPr/>
          <p:nvPr/>
        </p:nvSpPr>
        <p:spPr>
          <a:xfrm>
            <a:off x="16992600" y="8801100"/>
            <a:ext cx="2024592" cy="2084522"/>
          </a:xfrm>
          <a:custGeom>
            <a:avLst/>
            <a:gdLst/>
            <a:ahLst/>
            <a:cxnLst/>
            <a:rect l="l" t="t" r="r" b="b"/>
            <a:pathLst>
              <a:path w="2024592" h="2084522">
                <a:moveTo>
                  <a:pt x="0" y="0"/>
                </a:moveTo>
                <a:lnTo>
                  <a:pt x="2024592" y="0"/>
                </a:lnTo>
                <a:lnTo>
                  <a:pt x="2024592" y="2084522"/>
                </a:lnTo>
                <a:lnTo>
                  <a:pt x="0" y="2084522"/>
                </a:lnTo>
                <a:lnTo>
                  <a:pt x="0" y="0"/>
                </a:lnTo>
                <a:close/>
              </a:path>
            </a:pathLst>
          </a:custGeom>
          <a: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p:spPr>
        <p:txBody>
          <a:bodyPr/>
          <a:lstStyle/>
          <a:p>
            <a:endParaRPr lang="en-GB"/>
          </a:p>
        </p:txBody>
      </p:sp>
      <p:sp>
        <p:nvSpPr>
          <p:cNvPr id="30" name="TextBox 29">
            <a:extLst>
              <a:ext uri="{FF2B5EF4-FFF2-40B4-BE49-F238E27FC236}">
                <a16:creationId xmlns:a16="http://schemas.microsoft.com/office/drawing/2014/main" id="{202F0122-07A5-472E-8538-EBBB8000D9E6}"/>
              </a:ext>
            </a:extLst>
          </p:cNvPr>
          <p:cNvSpPr txBox="1"/>
          <p:nvPr/>
        </p:nvSpPr>
        <p:spPr>
          <a:xfrm>
            <a:off x="1034890" y="3800435"/>
            <a:ext cx="7308355" cy="445583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The UK is a </a:t>
            </a:r>
            <a:r>
              <a:rPr lang="en-US" sz="2400" b="1" i="0" dirty="0">
                <a:effectLst/>
                <a:latin typeface="Arial" panose="020B0604020202020204" pitchFamily="34" charset="0"/>
                <a:cs typeface="Arial" panose="020B0604020202020204" pitchFamily="34" charset="0"/>
              </a:rPr>
              <a:t>low-context culture</a:t>
            </a:r>
            <a:r>
              <a:rPr lang="en-US" sz="2400" b="0" i="0" dirty="0">
                <a:effectLst/>
                <a:latin typeface="Arial" panose="020B0604020202020204" pitchFamily="34" charset="0"/>
                <a:cs typeface="Arial" panose="020B0604020202020204" pitchFamily="34" charset="0"/>
              </a:rPr>
              <a:t>: Communication is direct, explicit, and relies heavily on spoken/written words (</a:t>
            </a:r>
            <a:r>
              <a:rPr lang="en-US" sz="2400" b="0" i="0" dirty="0" err="1">
                <a:effectLst/>
                <a:latin typeface="Arial" panose="020B0604020202020204" pitchFamily="34" charset="0"/>
                <a:cs typeface="Arial" panose="020B0604020202020204" pitchFamily="34" charset="0"/>
              </a:rPr>
              <a:t>Maheshkar</a:t>
            </a:r>
            <a:r>
              <a:rPr lang="en-US" sz="2400" b="0" i="0" dirty="0">
                <a:effectLst/>
                <a:latin typeface="Arial" panose="020B0604020202020204" pitchFamily="34" charset="0"/>
                <a:cs typeface="Arial" panose="020B0604020202020204" pitchFamily="34" charset="0"/>
              </a:rPr>
              <a:t> and Sharma, 2023).</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China is a </a:t>
            </a:r>
            <a:r>
              <a:rPr lang="en-US" sz="2400" b="1" i="0" dirty="0">
                <a:effectLst/>
                <a:latin typeface="Arial" panose="020B0604020202020204" pitchFamily="34" charset="0"/>
                <a:cs typeface="Arial" panose="020B0604020202020204" pitchFamily="34" charset="0"/>
              </a:rPr>
              <a:t>high-context culture</a:t>
            </a:r>
            <a:r>
              <a:rPr lang="en-US" sz="2400" b="0" i="0" dirty="0">
                <a:effectLst/>
                <a:latin typeface="Arial" panose="020B0604020202020204" pitchFamily="34" charset="0"/>
                <a:cs typeface="Arial" panose="020B0604020202020204" pitchFamily="34" charset="0"/>
              </a:rPr>
              <a:t>: Communication is indirect and implicit.</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Implication for JLR: Must adapt to indirect communication styles from Chinese counterparts.</a:t>
            </a:r>
          </a:p>
        </p:txBody>
      </p:sp>
      <p:pic>
        <p:nvPicPr>
          <p:cNvPr id="2050" name="Picture 2" descr="Context square of low-context culture – high-context culture. | Download  Scientific Diagram">
            <a:extLst>
              <a:ext uri="{FF2B5EF4-FFF2-40B4-BE49-F238E27FC236}">
                <a16:creationId xmlns:a16="http://schemas.microsoft.com/office/drawing/2014/main" id="{09C51610-6685-42E2-99CE-EA098ABA7142}"/>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9744732" y="3794114"/>
            <a:ext cx="7333434" cy="445583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32" name="Freeform 28">
            <a:extLst>
              <a:ext uri="{FF2B5EF4-FFF2-40B4-BE49-F238E27FC236}">
                <a16:creationId xmlns:a16="http://schemas.microsoft.com/office/drawing/2014/main" id="{AB939C9F-C3FA-4477-9959-2490776AA0DF}"/>
              </a:ext>
            </a:extLst>
          </p:cNvPr>
          <p:cNvSpPr/>
          <p:nvPr/>
        </p:nvSpPr>
        <p:spPr>
          <a:xfrm>
            <a:off x="829154" y="509455"/>
            <a:ext cx="827122" cy="827122"/>
          </a:xfrm>
          <a:custGeom>
            <a:avLst/>
            <a:gdLst/>
            <a:ahLst/>
            <a:cxnLst/>
            <a:rect l="l" t="t" r="r" b="b"/>
            <a:pathLst>
              <a:path w="827122" h="827122">
                <a:moveTo>
                  <a:pt x="0" y="0"/>
                </a:moveTo>
                <a:lnTo>
                  <a:pt x="827121" y="0"/>
                </a:lnTo>
                <a:lnTo>
                  <a:pt x="827121" y="827121"/>
                </a:lnTo>
                <a:lnTo>
                  <a:pt x="0" y="82712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sp>
        <p:nvSpPr>
          <p:cNvPr id="3" name="Freeform 3"/>
          <p:cNvSpPr/>
          <p:nvPr/>
        </p:nvSpPr>
        <p:spPr>
          <a:xfrm rot="-1204002">
            <a:off x="-875313" y="-564332"/>
            <a:ext cx="4318438" cy="2569470"/>
          </a:xfrm>
          <a:custGeom>
            <a:avLst/>
            <a:gdLst/>
            <a:ahLst/>
            <a:cxnLst/>
            <a:rect l="l" t="t" r="r" b="b"/>
            <a:pathLst>
              <a:path w="4318438" h="2569470">
                <a:moveTo>
                  <a:pt x="0" y="0"/>
                </a:moveTo>
                <a:lnTo>
                  <a:pt x="4318437" y="0"/>
                </a:lnTo>
                <a:lnTo>
                  <a:pt x="4318437" y="2569470"/>
                </a:lnTo>
                <a:lnTo>
                  <a:pt x="0" y="2569470"/>
                </a:lnTo>
                <a:lnTo>
                  <a:pt x="0" y="0"/>
                </a:lnTo>
                <a:close/>
              </a:path>
            </a:pathLst>
          </a:custGeom>
          <a: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a:blipFill>
        </p:spPr>
        <p:txBody>
          <a:bodyPr/>
          <a:lstStyle/>
          <a:p>
            <a:endParaRPr lang="en-GB"/>
          </a:p>
        </p:txBody>
      </p:sp>
      <p:sp>
        <p:nvSpPr>
          <p:cNvPr id="37" name="Freeform 37"/>
          <p:cNvSpPr/>
          <p:nvPr/>
        </p:nvSpPr>
        <p:spPr>
          <a:xfrm>
            <a:off x="16154400" y="604864"/>
            <a:ext cx="849693" cy="824203"/>
          </a:xfrm>
          <a:custGeom>
            <a:avLst/>
            <a:gdLst/>
            <a:ahLst/>
            <a:cxnLst/>
            <a:rect l="l" t="t" r="r" b="b"/>
            <a:pathLst>
              <a:path w="849693" h="824203">
                <a:moveTo>
                  <a:pt x="0" y="0"/>
                </a:moveTo>
                <a:lnTo>
                  <a:pt x="849694" y="0"/>
                </a:lnTo>
                <a:lnTo>
                  <a:pt x="849694" y="824202"/>
                </a:lnTo>
                <a:lnTo>
                  <a:pt x="0" y="8242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9" name="TextBox 14">
            <a:extLst>
              <a:ext uri="{FF2B5EF4-FFF2-40B4-BE49-F238E27FC236}">
                <a16:creationId xmlns:a16="http://schemas.microsoft.com/office/drawing/2014/main" id="{7EC21162-E29E-43E6-A913-9EAAC91FDCB9}"/>
              </a:ext>
            </a:extLst>
          </p:cNvPr>
          <p:cNvSpPr txBox="1"/>
          <p:nvPr/>
        </p:nvSpPr>
        <p:spPr>
          <a:xfrm>
            <a:off x="3752858" y="1127169"/>
            <a:ext cx="11277600" cy="2154436"/>
          </a:xfrm>
          <a:prstGeom prst="rect">
            <a:avLst/>
          </a:prstGeom>
        </p:spPr>
        <p:txBody>
          <a:bodyPr wrap="square" lIns="0" tIns="0" rIns="0" bIns="0" rtlCol="0" anchor="t">
            <a:spAutoFit/>
          </a:bodyPr>
          <a:lstStyle/>
          <a:p>
            <a:pPr algn="ctr">
              <a:lnSpc>
                <a:spcPts val="8356"/>
              </a:lnSpc>
            </a:pPr>
            <a:r>
              <a:rPr lang="en-US" sz="8800" b="1" dirty="0">
                <a:solidFill>
                  <a:srgbClr val="2E2E2E"/>
                </a:solidFill>
                <a:latin typeface="Arial" panose="020B0604020202020204" pitchFamily="34" charset="0"/>
                <a:ea typeface="Bernoru"/>
                <a:cs typeface="Arial" panose="020B0604020202020204" pitchFamily="34" charset="0"/>
                <a:sym typeface="Bernoru"/>
              </a:rPr>
              <a:t>Hofstede's Cultural Dimensions</a:t>
            </a:r>
          </a:p>
        </p:txBody>
      </p:sp>
      <p:sp>
        <p:nvSpPr>
          <p:cNvPr id="40" name="TextBox 39">
            <a:extLst>
              <a:ext uri="{FF2B5EF4-FFF2-40B4-BE49-F238E27FC236}">
                <a16:creationId xmlns:a16="http://schemas.microsoft.com/office/drawing/2014/main" id="{3002FC9D-AD02-4F80-A03D-5F75D90E26FB}"/>
              </a:ext>
            </a:extLst>
          </p:cNvPr>
          <p:cNvSpPr txBox="1"/>
          <p:nvPr/>
        </p:nvSpPr>
        <p:spPr>
          <a:xfrm>
            <a:off x="8103332" y="3848100"/>
            <a:ext cx="8660668" cy="445583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China (High Power Distance): Strong respect for hierarchy and top-down decision-making (</a:t>
            </a:r>
            <a:r>
              <a:rPr lang="en-US" sz="2400" b="0" i="0" dirty="0" err="1">
                <a:effectLst/>
                <a:latin typeface="Arial" panose="020B0604020202020204" pitchFamily="34" charset="0"/>
                <a:cs typeface="Arial" panose="020B0604020202020204" pitchFamily="34" charset="0"/>
              </a:rPr>
              <a:t>Magala</a:t>
            </a:r>
            <a:r>
              <a:rPr lang="en-US" sz="2400" b="0" i="0" dirty="0">
                <a:effectLst/>
                <a:latin typeface="Arial" panose="020B0604020202020204" pitchFamily="34" charset="0"/>
                <a:cs typeface="Arial" panose="020B0604020202020204" pitchFamily="34" charset="0"/>
              </a:rPr>
              <a:t> et al., 2024).</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China (Collectivist): Group interests are </a:t>
            </a:r>
            <a:r>
              <a:rPr lang="en-US" sz="2400" b="0" i="0" dirty="0" err="1">
                <a:effectLst/>
                <a:latin typeface="Arial" panose="020B0604020202020204" pitchFamily="34" charset="0"/>
                <a:cs typeface="Arial" panose="020B0604020202020204" pitchFamily="34" charset="0"/>
              </a:rPr>
              <a:t>prioritised</a:t>
            </a:r>
            <a:r>
              <a:rPr lang="en-US" sz="2400" b="0" i="0" dirty="0">
                <a:effectLst/>
                <a:latin typeface="Arial" panose="020B0604020202020204" pitchFamily="34" charset="0"/>
                <a:cs typeface="Arial" panose="020B0604020202020204" pitchFamily="34" charset="0"/>
              </a:rPr>
              <a:t> over individual ones (Magala et al., 2024).</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China (Long-Term Oriented): Focus on future rewards and persistence.</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UK Contrast: Typically individualistic with lower power distance.</a:t>
            </a:r>
          </a:p>
        </p:txBody>
      </p:sp>
      <p:pic>
        <p:nvPicPr>
          <p:cNvPr id="3074" name="Picture 2" descr="Hofstede's Cultural Dimensions | Download Scientific Diagram">
            <a:extLst>
              <a:ext uri="{FF2B5EF4-FFF2-40B4-BE49-F238E27FC236}">
                <a16:creationId xmlns:a16="http://schemas.microsoft.com/office/drawing/2014/main" id="{625A4DCC-E932-4162-BA0B-E595197CC1A4}"/>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587429" y="3438151"/>
            <a:ext cx="6330857" cy="5493676"/>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8593385">
            <a:off x="-1701919" y="8229600"/>
            <a:ext cx="4436442" cy="4114800"/>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Freeform 27"/>
          <p:cNvSpPr/>
          <p:nvPr/>
        </p:nvSpPr>
        <p:spPr>
          <a:xfrm rot="2906036">
            <a:off x="16328682" y="7770475"/>
            <a:ext cx="3918636" cy="4421592"/>
          </a:xfrm>
          <a:custGeom>
            <a:avLst/>
            <a:gdLst/>
            <a:ahLst/>
            <a:cxnLst/>
            <a:rect l="l" t="t" r="r" b="b"/>
            <a:pathLst>
              <a:path w="3918636" h="4421592">
                <a:moveTo>
                  <a:pt x="0" y="0"/>
                </a:moveTo>
                <a:lnTo>
                  <a:pt x="3918636" y="0"/>
                </a:lnTo>
                <a:lnTo>
                  <a:pt x="3918636" y="4421593"/>
                </a:lnTo>
                <a:lnTo>
                  <a:pt x="0" y="44215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837861" y="495300"/>
            <a:ext cx="827122" cy="827122"/>
          </a:xfrm>
          <a:custGeom>
            <a:avLst/>
            <a:gdLst/>
            <a:ahLst/>
            <a:cxnLst/>
            <a:rect l="l" t="t" r="r" b="b"/>
            <a:pathLst>
              <a:path w="827122" h="827122">
                <a:moveTo>
                  <a:pt x="0" y="0"/>
                </a:moveTo>
                <a:lnTo>
                  <a:pt x="827121" y="0"/>
                </a:lnTo>
                <a:lnTo>
                  <a:pt x="827121" y="827121"/>
                </a:lnTo>
                <a:lnTo>
                  <a:pt x="0" y="82712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TextBox 16">
            <a:extLst>
              <a:ext uri="{FF2B5EF4-FFF2-40B4-BE49-F238E27FC236}">
                <a16:creationId xmlns:a16="http://schemas.microsoft.com/office/drawing/2014/main" id="{01FEB4A0-B24D-4D0F-B80B-E7528D2333B9}"/>
              </a:ext>
            </a:extLst>
          </p:cNvPr>
          <p:cNvSpPr txBox="1"/>
          <p:nvPr/>
        </p:nvSpPr>
        <p:spPr>
          <a:xfrm>
            <a:off x="2478696" y="908861"/>
            <a:ext cx="13976753" cy="2215991"/>
          </a:xfrm>
          <a:prstGeom prst="rect">
            <a:avLst/>
          </a:prstGeom>
        </p:spPr>
        <p:txBody>
          <a:bodyPr wrap="square" lIns="0" tIns="0" rIns="0" bIns="0" rtlCol="0" anchor="t">
            <a:spAutoFit/>
          </a:bodyPr>
          <a:lstStyle/>
          <a:p>
            <a:pPr algn="ctr"/>
            <a:r>
              <a:rPr lang="en-US" sz="7200" b="1" dirty="0">
                <a:latin typeface="Arial" panose="020B0604020202020204" pitchFamily="34" charset="0"/>
                <a:ea typeface="Bernoru"/>
                <a:cs typeface="Arial" panose="020B0604020202020204" pitchFamily="34" charset="0"/>
                <a:sym typeface="Bernoru"/>
              </a:rPr>
              <a:t>Chinese Cultural Profile – Guanxi and Relationships</a:t>
            </a:r>
          </a:p>
        </p:txBody>
      </p:sp>
      <p:sp>
        <p:nvSpPr>
          <p:cNvPr id="30" name="TextBox 29">
            <a:extLst>
              <a:ext uri="{FF2B5EF4-FFF2-40B4-BE49-F238E27FC236}">
                <a16:creationId xmlns:a16="http://schemas.microsoft.com/office/drawing/2014/main" id="{DA4782CE-4BE2-4BF4-98E4-4CDD8AC94CA5}"/>
              </a:ext>
            </a:extLst>
          </p:cNvPr>
          <p:cNvSpPr txBox="1"/>
          <p:nvPr/>
        </p:nvSpPr>
        <p:spPr>
          <a:xfrm>
            <a:off x="903216" y="3821909"/>
            <a:ext cx="8240784" cy="334784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Business is built on Guanxi (relationships/connections) (</a:t>
            </a:r>
            <a:r>
              <a:rPr lang="en-US" sz="2400" b="0" i="0" dirty="0" err="1">
                <a:effectLst/>
                <a:latin typeface="Arial" panose="020B0604020202020204" pitchFamily="34" charset="0"/>
                <a:cs typeface="Arial" panose="020B0604020202020204" pitchFamily="34" charset="0"/>
              </a:rPr>
              <a:t>Shuming</a:t>
            </a:r>
            <a:r>
              <a:rPr lang="en-US" sz="2400" b="0" i="0" dirty="0">
                <a:effectLst/>
                <a:latin typeface="Arial" panose="020B0604020202020204" pitchFamily="34" charset="0"/>
                <a:cs typeface="Arial" panose="020B0604020202020204" pitchFamily="34" charset="0"/>
              </a:rPr>
              <a:t>, 2025).</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Trust must be established before any business transaction can occur.</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Chinese partners will </a:t>
            </a:r>
            <a:r>
              <a:rPr lang="en-US" sz="2400" b="0" i="0" dirty="0" err="1">
                <a:effectLst/>
                <a:latin typeface="Arial" panose="020B0604020202020204" pitchFamily="34" charset="0"/>
                <a:cs typeface="Arial" panose="020B0604020202020204" pitchFamily="34" charset="0"/>
              </a:rPr>
              <a:t>scrutinise</a:t>
            </a:r>
            <a:r>
              <a:rPr lang="en-US" sz="2400" b="0" i="0" dirty="0">
                <a:effectLst/>
                <a:latin typeface="Arial" panose="020B0604020202020204" pitchFamily="34" charset="0"/>
                <a:cs typeface="Arial" panose="020B0604020202020204" pitchFamily="34" charset="0"/>
              </a:rPr>
              <a:t> JLR's character, reputation, and long-term commitment to the market.</a:t>
            </a:r>
          </a:p>
        </p:txBody>
      </p:sp>
      <p:pic>
        <p:nvPicPr>
          <p:cNvPr id="33" name="Picture 32">
            <a:extLst>
              <a:ext uri="{FF2B5EF4-FFF2-40B4-BE49-F238E27FC236}">
                <a16:creationId xmlns:a16="http://schemas.microsoft.com/office/drawing/2014/main" id="{1C638FEA-8B14-46B5-9FF7-384FE8855891}"/>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0205051" y="3788725"/>
            <a:ext cx="7179733" cy="4455835"/>
          </a:xfrm>
          <a:prstGeom prst="rect">
            <a:avLst/>
          </a:prstGeom>
          <a:ln w="19050">
            <a:solidFill>
              <a:schemeClr val="tx1"/>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2474557">
            <a:off x="16318721" y="7891435"/>
            <a:ext cx="3504455" cy="4360130"/>
          </a:xfrm>
          <a:custGeom>
            <a:avLst/>
            <a:gdLst/>
            <a:ahLst/>
            <a:cxnLst/>
            <a:rect l="l" t="t" r="r" b="b"/>
            <a:pathLst>
              <a:path w="3504455" h="4360130">
                <a:moveTo>
                  <a:pt x="0" y="0"/>
                </a:moveTo>
                <a:lnTo>
                  <a:pt x="3504454" y="0"/>
                </a:lnTo>
                <a:lnTo>
                  <a:pt x="3504454" y="4360130"/>
                </a:lnTo>
                <a:lnTo>
                  <a:pt x="0" y="43601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Freeform 22"/>
          <p:cNvSpPr/>
          <p:nvPr/>
        </p:nvSpPr>
        <p:spPr>
          <a:xfrm rot="1710852">
            <a:off x="-1133736" y="-1102301"/>
            <a:ext cx="2267472" cy="2598822"/>
          </a:xfrm>
          <a:custGeom>
            <a:avLst/>
            <a:gdLst/>
            <a:ahLst/>
            <a:cxnLst/>
            <a:rect l="l" t="t" r="r" b="b"/>
            <a:pathLst>
              <a:path w="2267472" h="2598822">
                <a:moveTo>
                  <a:pt x="0" y="0"/>
                </a:moveTo>
                <a:lnTo>
                  <a:pt x="2267472" y="0"/>
                </a:lnTo>
                <a:lnTo>
                  <a:pt x="2267472" y="2598822"/>
                </a:lnTo>
                <a:lnTo>
                  <a:pt x="0" y="25988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0" name="TextBox 14">
            <a:extLst>
              <a:ext uri="{FF2B5EF4-FFF2-40B4-BE49-F238E27FC236}">
                <a16:creationId xmlns:a16="http://schemas.microsoft.com/office/drawing/2014/main" id="{0CDC2F70-9E71-4169-853C-90E555CB67CA}"/>
              </a:ext>
            </a:extLst>
          </p:cNvPr>
          <p:cNvSpPr txBox="1"/>
          <p:nvPr/>
        </p:nvSpPr>
        <p:spPr>
          <a:xfrm>
            <a:off x="2514600" y="1456749"/>
            <a:ext cx="13258799" cy="2154436"/>
          </a:xfrm>
          <a:prstGeom prst="rect">
            <a:avLst/>
          </a:prstGeom>
        </p:spPr>
        <p:txBody>
          <a:bodyPr wrap="square" lIns="0" tIns="0" rIns="0" bIns="0" rtlCol="0" anchor="t">
            <a:spAutoFit/>
          </a:bodyPr>
          <a:lstStyle/>
          <a:p>
            <a:pPr algn="ctr">
              <a:lnSpc>
                <a:spcPts val="8356"/>
              </a:lnSpc>
            </a:pPr>
            <a:r>
              <a:rPr lang="en-US" sz="8000" b="1" dirty="0">
                <a:solidFill>
                  <a:srgbClr val="2E2E2E"/>
                </a:solidFill>
                <a:latin typeface="Arial" panose="020B0604020202020204" pitchFamily="34" charset="0"/>
                <a:ea typeface="Bernoru"/>
                <a:cs typeface="Arial" panose="020B0604020202020204" pitchFamily="34" charset="0"/>
                <a:sym typeface="Bernoru"/>
              </a:rPr>
              <a:t>Chinese Cultural Profile Face and Harmony</a:t>
            </a:r>
          </a:p>
        </p:txBody>
      </p:sp>
      <p:sp>
        <p:nvSpPr>
          <p:cNvPr id="31" name="TextBox 30">
            <a:extLst>
              <a:ext uri="{FF2B5EF4-FFF2-40B4-BE49-F238E27FC236}">
                <a16:creationId xmlns:a16="http://schemas.microsoft.com/office/drawing/2014/main" id="{C7BEA034-8B76-4E06-9490-91CB94BF4315}"/>
              </a:ext>
            </a:extLst>
          </p:cNvPr>
          <p:cNvSpPr txBox="1"/>
          <p:nvPr/>
        </p:nvSpPr>
        <p:spPr>
          <a:xfrm>
            <a:off x="9143998" y="4222888"/>
            <a:ext cx="8153401" cy="3501728"/>
          </a:xfrm>
          <a:prstGeom prst="rect">
            <a:avLst/>
          </a:prstGeom>
          <a:noFill/>
        </p:spPr>
        <p:txBody>
          <a:bodyPr wrap="square">
            <a:spAutoFit/>
          </a:bodyPr>
          <a:lstStyle/>
          <a:p>
            <a:pPr marL="342900" indent="-342900" algn="just">
              <a:lnSpc>
                <a:spcPct val="150000"/>
              </a:lnSpc>
              <a:spcBef>
                <a:spcPts val="600"/>
              </a:spcBef>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Mianzi ("face") refers to dignity, prestige, and respect.</a:t>
            </a:r>
          </a:p>
          <a:p>
            <a:pPr marL="342900" indent="-342900" algn="just">
              <a:lnSpc>
                <a:spcPct val="150000"/>
              </a:lnSpc>
              <a:spcBef>
                <a:spcPts val="600"/>
              </a:spcBef>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Public confrontation or direct rejection causes a loss of face and destroys relationships (Dai and Chen, 2017).</a:t>
            </a:r>
          </a:p>
          <a:p>
            <a:pPr marL="342900" indent="-342900" algn="just">
              <a:lnSpc>
                <a:spcPct val="150000"/>
              </a:lnSpc>
              <a:spcBef>
                <a:spcPts val="600"/>
              </a:spcBef>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Harmony is paramount; "yes" may mean "I hear you," and silence may indicate disagreement to avoid open conflict.</a:t>
            </a:r>
          </a:p>
        </p:txBody>
      </p:sp>
      <p:sp>
        <p:nvSpPr>
          <p:cNvPr id="34" name="Freeform 28">
            <a:extLst>
              <a:ext uri="{FF2B5EF4-FFF2-40B4-BE49-F238E27FC236}">
                <a16:creationId xmlns:a16="http://schemas.microsoft.com/office/drawing/2014/main" id="{FCE00130-697F-4E92-87C4-E60DA8367445}"/>
              </a:ext>
            </a:extLst>
          </p:cNvPr>
          <p:cNvSpPr/>
          <p:nvPr/>
        </p:nvSpPr>
        <p:spPr>
          <a:xfrm>
            <a:off x="16763999" y="495300"/>
            <a:ext cx="827122" cy="827122"/>
          </a:xfrm>
          <a:custGeom>
            <a:avLst/>
            <a:gdLst/>
            <a:ahLst/>
            <a:cxnLst/>
            <a:rect l="l" t="t" r="r" b="b"/>
            <a:pathLst>
              <a:path w="827122" h="827122">
                <a:moveTo>
                  <a:pt x="0" y="0"/>
                </a:moveTo>
                <a:lnTo>
                  <a:pt x="827121" y="0"/>
                </a:lnTo>
                <a:lnTo>
                  <a:pt x="827121" y="827121"/>
                </a:lnTo>
                <a:lnTo>
                  <a:pt x="0" y="82712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35" name="Picture 34">
            <a:extLst>
              <a:ext uri="{FF2B5EF4-FFF2-40B4-BE49-F238E27FC236}">
                <a16:creationId xmlns:a16="http://schemas.microsoft.com/office/drawing/2014/main" id="{5A529766-0E2D-4129-9909-CF4C3468CEF7}"/>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133600" y="4000500"/>
            <a:ext cx="6534149" cy="4900612"/>
          </a:xfrm>
          <a:prstGeom prst="rect">
            <a:avLst/>
          </a:prstGeom>
          <a:ln w="19050">
            <a:solidFill>
              <a:schemeClr val="tx1"/>
            </a:solid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6724820">
            <a:off x="16430085" y="-1296478"/>
            <a:ext cx="4436442" cy="4114800"/>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218064" y="8819432"/>
            <a:ext cx="2063776" cy="1808384"/>
          </a:xfrm>
          <a:custGeom>
            <a:avLst/>
            <a:gdLst/>
            <a:ahLst/>
            <a:cxnLst/>
            <a:rect l="l" t="t" r="r" b="b"/>
            <a:pathLst>
              <a:path w="2063776" h="1808384">
                <a:moveTo>
                  <a:pt x="0" y="0"/>
                </a:moveTo>
                <a:lnTo>
                  <a:pt x="2063776" y="0"/>
                </a:lnTo>
                <a:lnTo>
                  <a:pt x="2063776" y="1808384"/>
                </a:lnTo>
                <a:lnTo>
                  <a:pt x="0" y="1808384"/>
                </a:lnTo>
                <a:lnTo>
                  <a:pt x="0" y="0"/>
                </a:lnTo>
                <a:close/>
              </a:path>
            </a:pathLst>
          </a:custGeom>
          <a: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304800" y="495300"/>
            <a:ext cx="1018049" cy="1018049"/>
          </a:xfrm>
          <a:custGeom>
            <a:avLst/>
            <a:gdLst/>
            <a:ahLst/>
            <a:cxnLst/>
            <a:rect l="l" t="t" r="r" b="b"/>
            <a:pathLst>
              <a:path w="1018049" h="1018049">
                <a:moveTo>
                  <a:pt x="0" y="0"/>
                </a:moveTo>
                <a:lnTo>
                  <a:pt x="1018049" y="0"/>
                </a:lnTo>
                <a:lnTo>
                  <a:pt x="1018049" y="1018050"/>
                </a:lnTo>
                <a:lnTo>
                  <a:pt x="0" y="10180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TextBox 16">
            <a:extLst>
              <a:ext uri="{FF2B5EF4-FFF2-40B4-BE49-F238E27FC236}">
                <a16:creationId xmlns:a16="http://schemas.microsoft.com/office/drawing/2014/main" id="{5E983D89-2960-4EAA-9CAE-3BF70BEA87A4}"/>
              </a:ext>
            </a:extLst>
          </p:cNvPr>
          <p:cNvSpPr txBox="1"/>
          <p:nvPr/>
        </p:nvSpPr>
        <p:spPr>
          <a:xfrm>
            <a:off x="1181100" y="1004324"/>
            <a:ext cx="15925800" cy="2031325"/>
          </a:xfrm>
          <a:prstGeom prst="rect">
            <a:avLst/>
          </a:prstGeom>
        </p:spPr>
        <p:txBody>
          <a:bodyPr wrap="square" lIns="0" tIns="0" rIns="0" bIns="0" rtlCol="0" anchor="t">
            <a:spAutoFit/>
          </a:bodyPr>
          <a:lstStyle/>
          <a:p>
            <a:pPr algn="ctr"/>
            <a:r>
              <a:rPr lang="en-US" sz="6600" b="1" dirty="0">
                <a:latin typeface="Arial" panose="020B0604020202020204" pitchFamily="34" charset="0"/>
                <a:ea typeface="Bernoru"/>
                <a:cs typeface="Arial" panose="020B0604020202020204" pitchFamily="34" charset="0"/>
                <a:sym typeface="Bernoru"/>
              </a:rPr>
              <a:t>Chinese Cultural Profile Communication and Decision-Making</a:t>
            </a:r>
          </a:p>
        </p:txBody>
      </p:sp>
      <p:sp>
        <p:nvSpPr>
          <p:cNvPr id="20" name="TextBox 19">
            <a:extLst>
              <a:ext uri="{FF2B5EF4-FFF2-40B4-BE49-F238E27FC236}">
                <a16:creationId xmlns:a16="http://schemas.microsoft.com/office/drawing/2014/main" id="{986C42E9-AD33-403F-8FE7-3C6F2509DEB1}"/>
              </a:ext>
            </a:extLst>
          </p:cNvPr>
          <p:cNvSpPr txBox="1"/>
          <p:nvPr/>
        </p:nvSpPr>
        <p:spPr>
          <a:xfrm>
            <a:off x="2158718" y="3821909"/>
            <a:ext cx="6985282" cy="445583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Communication is evasive; rejection is often phrased as "that may be difficult" (Wang, 2025).</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Silence indicates reflection, not necessarily agreement.</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Decision-making involves consensus-building before formal meetings.</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Awareness of these trends helps JLR build credibility.</a:t>
            </a:r>
          </a:p>
        </p:txBody>
      </p:sp>
      <p:pic>
        <p:nvPicPr>
          <p:cNvPr id="4098" name="Picture 2" descr="Guanxi and Face- Understanding Chinese Business Culture - Go Abroad China">
            <a:extLst>
              <a:ext uri="{FF2B5EF4-FFF2-40B4-BE49-F238E27FC236}">
                <a16:creationId xmlns:a16="http://schemas.microsoft.com/office/drawing/2014/main" id="{2B7D35D7-24B9-4E7A-A41B-D1AC421CB244}"/>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9617448" y="3835449"/>
            <a:ext cx="7001530" cy="4488425"/>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8593385">
            <a:off x="-556341" y="8963633"/>
            <a:ext cx="2010052" cy="1864323"/>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15736158" y="0"/>
            <a:ext cx="3294221" cy="2742439"/>
          </a:xfrm>
          <a:custGeom>
            <a:avLst/>
            <a:gdLst/>
            <a:ahLst/>
            <a:cxnLst/>
            <a:rect l="l" t="t" r="r" b="b"/>
            <a:pathLst>
              <a:path w="7913215" h="6587751">
                <a:moveTo>
                  <a:pt x="7913215" y="0"/>
                </a:moveTo>
                <a:lnTo>
                  <a:pt x="0" y="0"/>
                </a:lnTo>
                <a:lnTo>
                  <a:pt x="0" y="6587751"/>
                </a:lnTo>
                <a:lnTo>
                  <a:pt x="7913215" y="6587751"/>
                </a:lnTo>
                <a:lnTo>
                  <a:pt x="7913215" y="0"/>
                </a:lnTo>
                <a:close/>
              </a:path>
            </a:pathLst>
          </a:custGeom>
          <a: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762000" y="660793"/>
            <a:ext cx="712758" cy="691376"/>
          </a:xfrm>
          <a:custGeom>
            <a:avLst/>
            <a:gdLst/>
            <a:ahLst/>
            <a:cxnLst/>
            <a:rect l="l" t="t" r="r" b="b"/>
            <a:pathLst>
              <a:path w="712758" h="691376">
                <a:moveTo>
                  <a:pt x="0" y="0"/>
                </a:moveTo>
                <a:lnTo>
                  <a:pt x="712759" y="0"/>
                </a:lnTo>
                <a:lnTo>
                  <a:pt x="712759" y="691376"/>
                </a:lnTo>
                <a:lnTo>
                  <a:pt x="0" y="6913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16695440" y="8343900"/>
            <a:ext cx="2334939" cy="2634628"/>
          </a:xfrm>
          <a:custGeom>
            <a:avLst/>
            <a:gdLst/>
            <a:ahLst/>
            <a:cxnLst/>
            <a:rect l="l" t="t" r="r" b="b"/>
            <a:pathLst>
              <a:path w="2334939" h="2634628">
                <a:moveTo>
                  <a:pt x="0" y="0"/>
                </a:moveTo>
                <a:lnTo>
                  <a:pt x="2334939" y="0"/>
                </a:lnTo>
                <a:lnTo>
                  <a:pt x="2334939" y="2634628"/>
                </a:lnTo>
                <a:lnTo>
                  <a:pt x="0" y="26346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14">
            <a:extLst>
              <a:ext uri="{FF2B5EF4-FFF2-40B4-BE49-F238E27FC236}">
                <a16:creationId xmlns:a16="http://schemas.microsoft.com/office/drawing/2014/main" id="{226A5BC0-DD91-4428-A83D-1E5CF8BE45C7}"/>
              </a:ext>
            </a:extLst>
          </p:cNvPr>
          <p:cNvSpPr txBox="1"/>
          <p:nvPr/>
        </p:nvSpPr>
        <p:spPr>
          <a:xfrm>
            <a:off x="2514600" y="1456749"/>
            <a:ext cx="13258799" cy="2154436"/>
          </a:xfrm>
          <a:prstGeom prst="rect">
            <a:avLst/>
          </a:prstGeom>
        </p:spPr>
        <p:txBody>
          <a:bodyPr wrap="square" lIns="0" tIns="0" rIns="0" bIns="0" rtlCol="0" anchor="t">
            <a:spAutoFit/>
          </a:bodyPr>
          <a:lstStyle/>
          <a:p>
            <a:pPr algn="ctr">
              <a:lnSpc>
                <a:spcPts val="8356"/>
              </a:lnSpc>
            </a:pPr>
            <a:r>
              <a:rPr lang="en-US" sz="8000" b="1" dirty="0">
                <a:solidFill>
                  <a:srgbClr val="2E2E2E"/>
                </a:solidFill>
                <a:latin typeface="Arial" panose="020B0604020202020204" pitchFamily="34" charset="0"/>
                <a:ea typeface="Bernoru"/>
                <a:cs typeface="Arial" panose="020B0604020202020204" pitchFamily="34" charset="0"/>
                <a:sym typeface="Bernoru"/>
              </a:rPr>
              <a:t>Cultural Elements to Overcome</a:t>
            </a:r>
          </a:p>
        </p:txBody>
      </p:sp>
      <p:sp>
        <p:nvSpPr>
          <p:cNvPr id="31" name="TextBox 30">
            <a:extLst>
              <a:ext uri="{FF2B5EF4-FFF2-40B4-BE49-F238E27FC236}">
                <a16:creationId xmlns:a16="http://schemas.microsoft.com/office/drawing/2014/main" id="{82846061-4021-4A09-9D8F-ED5DD38CEB45}"/>
              </a:ext>
            </a:extLst>
          </p:cNvPr>
          <p:cNvSpPr txBox="1"/>
          <p:nvPr/>
        </p:nvSpPr>
        <p:spPr>
          <a:xfrm>
            <a:off x="8229600" y="4000500"/>
            <a:ext cx="9601200" cy="334784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Shift from deal-oriented to relationship-based thinking.</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Learn to "read between the lines" rather than relying on direct language.</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View contracts as dynamic documents where ongoing trust is key.</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Practice patience and suppress frustration to avoid causing a loss of face (Gross and Ford, 2024).</a:t>
            </a:r>
          </a:p>
        </p:txBody>
      </p:sp>
      <p:pic>
        <p:nvPicPr>
          <p:cNvPr id="34" name="Picture 33">
            <a:extLst>
              <a:ext uri="{FF2B5EF4-FFF2-40B4-BE49-F238E27FC236}">
                <a16:creationId xmlns:a16="http://schemas.microsoft.com/office/drawing/2014/main" id="{C9C9AD75-ED4F-45E4-B678-C9D343B28645}"/>
              </a:ext>
            </a:extLst>
          </p:cNvPr>
          <p:cNvPicPr>
            <a:picLocks noChangeAspect="1"/>
          </p:cNvPicPr>
          <p:nvPr/>
        </p:nvPicPr>
        <p:blipFill rotWithShape="1">
          <a:blip r:embed="rId11" cstate="email">
            <a:extLst>
              <a:ext uri="{28A0092B-C50C-407E-A947-70E740481C1C}">
                <a14:useLocalDpi xmlns:a14="http://schemas.microsoft.com/office/drawing/2010/main"/>
              </a:ext>
            </a:extLst>
          </a:blip>
          <a:srcRect/>
          <a:stretch/>
        </p:blipFill>
        <p:spPr>
          <a:xfrm>
            <a:off x="990600" y="3864251"/>
            <a:ext cx="6722630" cy="4455836"/>
          </a:xfrm>
          <a:prstGeom prst="rect">
            <a:avLst/>
          </a:prstGeom>
          <a:ln w="12700">
            <a:solidFill>
              <a:schemeClr val="tx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173312" y="-1051312"/>
            <a:ext cx="3230712" cy="3287068"/>
          </a:xfrm>
          <a:custGeom>
            <a:avLst/>
            <a:gdLst/>
            <a:ahLst/>
            <a:cxnLst/>
            <a:rect l="l" t="t" r="r" b="b"/>
            <a:pathLst>
              <a:path w="3918636" h="4421592">
                <a:moveTo>
                  <a:pt x="0" y="0"/>
                </a:moveTo>
                <a:lnTo>
                  <a:pt x="3918636" y="0"/>
                </a:lnTo>
                <a:lnTo>
                  <a:pt x="3918636" y="4421593"/>
                </a:lnTo>
                <a:lnTo>
                  <a:pt x="0" y="44215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2030763">
            <a:off x="14416345" y="9191628"/>
            <a:ext cx="5833619" cy="1006299"/>
          </a:xfrm>
          <a:custGeom>
            <a:avLst/>
            <a:gdLst/>
            <a:ahLst/>
            <a:cxnLst/>
            <a:rect l="l" t="t" r="r" b="b"/>
            <a:pathLst>
              <a:path w="5833619" h="1006299">
                <a:moveTo>
                  <a:pt x="0" y="0"/>
                </a:moveTo>
                <a:lnTo>
                  <a:pt x="5833619" y="0"/>
                </a:lnTo>
                <a:lnTo>
                  <a:pt x="5833619" y="1006300"/>
                </a:lnTo>
                <a:lnTo>
                  <a:pt x="0" y="10063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9" name="Freeform 29"/>
          <p:cNvSpPr/>
          <p:nvPr/>
        </p:nvSpPr>
        <p:spPr>
          <a:xfrm>
            <a:off x="16085008" y="592222"/>
            <a:ext cx="849693" cy="824203"/>
          </a:xfrm>
          <a:custGeom>
            <a:avLst/>
            <a:gdLst/>
            <a:ahLst/>
            <a:cxnLst/>
            <a:rect l="l" t="t" r="r" b="b"/>
            <a:pathLst>
              <a:path w="849693" h="824203">
                <a:moveTo>
                  <a:pt x="0" y="0"/>
                </a:moveTo>
                <a:lnTo>
                  <a:pt x="849694" y="0"/>
                </a:lnTo>
                <a:lnTo>
                  <a:pt x="849694" y="824202"/>
                </a:lnTo>
                <a:lnTo>
                  <a:pt x="0" y="82420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1" name="TextBox 16">
            <a:extLst>
              <a:ext uri="{FF2B5EF4-FFF2-40B4-BE49-F238E27FC236}">
                <a16:creationId xmlns:a16="http://schemas.microsoft.com/office/drawing/2014/main" id="{E1A84BAC-4DD3-4BDE-9028-5F10AEF6721A}"/>
              </a:ext>
            </a:extLst>
          </p:cNvPr>
          <p:cNvSpPr txBox="1"/>
          <p:nvPr/>
        </p:nvSpPr>
        <p:spPr>
          <a:xfrm>
            <a:off x="3786801" y="893782"/>
            <a:ext cx="10020300" cy="2031325"/>
          </a:xfrm>
          <a:prstGeom prst="rect">
            <a:avLst/>
          </a:prstGeom>
        </p:spPr>
        <p:txBody>
          <a:bodyPr wrap="square" lIns="0" tIns="0" rIns="0" bIns="0" rtlCol="0" anchor="t">
            <a:spAutoFit/>
          </a:bodyPr>
          <a:lstStyle/>
          <a:p>
            <a:pPr algn="ctr"/>
            <a:r>
              <a:rPr lang="en-US" sz="6600" b="1" dirty="0">
                <a:latin typeface="Arial" panose="020B0604020202020204" pitchFamily="34" charset="0"/>
                <a:ea typeface="Bernoru"/>
                <a:cs typeface="Arial" panose="020B0604020202020204" pitchFamily="34" charset="0"/>
                <a:sym typeface="Bernoru"/>
              </a:rPr>
              <a:t>Pre-Negotiation Strategies</a:t>
            </a:r>
          </a:p>
        </p:txBody>
      </p:sp>
      <p:sp>
        <p:nvSpPr>
          <p:cNvPr id="32" name="TextBox 31">
            <a:extLst>
              <a:ext uri="{FF2B5EF4-FFF2-40B4-BE49-F238E27FC236}">
                <a16:creationId xmlns:a16="http://schemas.microsoft.com/office/drawing/2014/main" id="{53004A7B-08CD-44B7-B12B-E9C9F9DBAE45}"/>
              </a:ext>
            </a:extLst>
          </p:cNvPr>
          <p:cNvSpPr txBox="1"/>
          <p:nvPr/>
        </p:nvSpPr>
        <p:spPr>
          <a:xfrm>
            <a:off x="1295400" y="3416717"/>
            <a:ext cx="8534400" cy="500983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Build initial connection through </a:t>
            </a:r>
            <a:r>
              <a:rPr lang="en-US" sz="2400" b="0" i="0" dirty="0" err="1">
                <a:effectLst/>
                <a:latin typeface="Arial" panose="020B0604020202020204" pitchFamily="34" charset="0"/>
                <a:cs typeface="Arial" panose="020B0604020202020204" pitchFamily="34" charset="0"/>
              </a:rPr>
              <a:t>socialising</a:t>
            </a:r>
            <a:r>
              <a:rPr lang="en-US" sz="2400" b="0" i="0" dirty="0">
                <a:effectLst/>
                <a:latin typeface="Arial" panose="020B0604020202020204" pitchFamily="34" charset="0"/>
                <a:cs typeface="Arial" panose="020B0604020202020204" pitchFamily="34" charset="0"/>
              </a:rPr>
              <a:t> (e.g., dinners) to establish guanxi (Berger, 2022).</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Research the partner's </a:t>
            </a:r>
            <a:r>
              <a:rPr lang="en-US" sz="2400" b="0" i="0" dirty="0" err="1">
                <a:effectLst/>
                <a:latin typeface="Arial" panose="020B0604020202020204" pitchFamily="34" charset="0"/>
                <a:cs typeface="Arial" panose="020B0604020202020204" pitchFamily="34" charset="0"/>
              </a:rPr>
              <a:t>organisational</a:t>
            </a:r>
            <a:r>
              <a:rPr lang="en-US" sz="2400" b="0" i="0" dirty="0">
                <a:effectLst/>
                <a:latin typeface="Arial" panose="020B0604020202020204" pitchFamily="34" charset="0"/>
                <a:cs typeface="Arial" panose="020B0604020202020204" pitchFamily="34" charset="0"/>
              </a:rPr>
              <a:t> structure, leaders, and concerns.</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Ensure senior representation matches the counterpart's hierarchy.</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Provide materials in Mandarin and engage local consultants.</a:t>
            </a:r>
          </a:p>
          <a:p>
            <a:pPr marL="342900" indent="-342900" algn="just">
              <a:lnSpc>
                <a:spcPct val="150000"/>
              </a:lnSpc>
              <a:buFont typeface="Arial" panose="020B0604020202020204" pitchFamily="34" charset="0"/>
              <a:buChar char="•"/>
            </a:pPr>
            <a:r>
              <a:rPr lang="en-US" sz="2400" b="0" i="0" dirty="0" err="1">
                <a:effectLst/>
                <a:latin typeface="Arial" panose="020B0604020202020204" pitchFamily="34" charset="0"/>
                <a:cs typeface="Arial" panose="020B0604020202020204" pitchFamily="34" charset="0"/>
              </a:rPr>
              <a:t>Analyse</a:t>
            </a:r>
            <a:r>
              <a:rPr lang="en-US" sz="2400" b="0" i="0" dirty="0">
                <a:effectLst/>
                <a:latin typeface="Arial" panose="020B0604020202020204" pitchFamily="34" charset="0"/>
                <a:cs typeface="Arial" panose="020B0604020202020204" pitchFamily="34" charset="0"/>
              </a:rPr>
              <a:t> the counterpart's history to find common ground.</a:t>
            </a:r>
          </a:p>
        </p:txBody>
      </p:sp>
      <p:pic>
        <p:nvPicPr>
          <p:cNvPr id="35" name="Picture 34">
            <a:extLst>
              <a:ext uri="{FF2B5EF4-FFF2-40B4-BE49-F238E27FC236}">
                <a16:creationId xmlns:a16="http://schemas.microsoft.com/office/drawing/2014/main" id="{F422D482-418D-4746-A26F-007830CFCBF5}"/>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0591800" y="3397667"/>
            <a:ext cx="7262012" cy="50598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6724820">
            <a:off x="15609728" y="7972422"/>
            <a:ext cx="4436442" cy="4114800"/>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381000" y="-19050"/>
            <a:ext cx="1852299" cy="1623077"/>
          </a:xfrm>
          <a:custGeom>
            <a:avLst/>
            <a:gdLst/>
            <a:ahLst/>
            <a:cxnLst/>
            <a:rect l="l" t="t" r="r" b="b"/>
            <a:pathLst>
              <a:path w="1852299" h="1623077">
                <a:moveTo>
                  <a:pt x="0" y="0"/>
                </a:moveTo>
                <a:lnTo>
                  <a:pt x="1852299" y="0"/>
                </a:lnTo>
                <a:lnTo>
                  <a:pt x="1852299" y="1623077"/>
                </a:lnTo>
                <a:lnTo>
                  <a:pt x="0" y="1623077"/>
                </a:lnTo>
                <a:lnTo>
                  <a:pt x="0" y="0"/>
                </a:lnTo>
                <a:close/>
              </a:path>
            </a:pathLst>
          </a:custGeom>
          <a: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p:spPr>
        <p:txBody>
          <a:bodyPr/>
          <a:lstStyle/>
          <a:p>
            <a:endParaRPr lang="en-GB"/>
          </a:p>
        </p:txBody>
      </p:sp>
      <p:sp>
        <p:nvSpPr>
          <p:cNvPr id="18" name="TextBox 14">
            <a:extLst>
              <a:ext uri="{FF2B5EF4-FFF2-40B4-BE49-F238E27FC236}">
                <a16:creationId xmlns:a16="http://schemas.microsoft.com/office/drawing/2014/main" id="{6A092FD7-2BDE-4C9F-85D0-0BD612C43629}"/>
              </a:ext>
            </a:extLst>
          </p:cNvPr>
          <p:cNvSpPr txBox="1"/>
          <p:nvPr/>
        </p:nvSpPr>
        <p:spPr>
          <a:xfrm>
            <a:off x="2019299" y="1104900"/>
            <a:ext cx="14249399" cy="2154436"/>
          </a:xfrm>
          <a:prstGeom prst="rect">
            <a:avLst/>
          </a:prstGeom>
        </p:spPr>
        <p:txBody>
          <a:bodyPr wrap="square" lIns="0" tIns="0" rIns="0" bIns="0" rtlCol="0" anchor="t">
            <a:spAutoFit/>
          </a:bodyPr>
          <a:lstStyle/>
          <a:p>
            <a:pPr algn="ctr">
              <a:lnSpc>
                <a:spcPts val="8356"/>
              </a:lnSpc>
            </a:pPr>
            <a:r>
              <a:rPr lang="en-US" sz="8000" b="1" dirty="0">
                <a:solidFill>
                  <a:srgbClr val="2E2E2E"/>
                </a:solidFill>
                <a:latin typeface="Arial" panose="020B0604020202020204" pitchFamily="34" charset="0"/>
                <a:ea typeface="Bernoru"/>
                <a:cs typeface="Arial" panose="020B0604020202020204" pitchFamily="34" charset="0"/>
                <a:sym typeface="Bernoru"/>
              </a:rPr>
              <a:t>During Negotiation Strategies – Communication</a:t>
            </a:r>
          </a:p>
        </p:txBody>
      </p:sp>
      <p:sp>
        <p:nvSpPr>
          <p:cNvPr id="19" name="TextBox 18">
            <a:extLst>
              <a:ext uri="{FF2B5EF4-FFF2-40B4-BE49-F238E27FC236}">
                <a16:creationId xmlns:a16="http://schemas.microsoft.com/office/drawing/2014/main" id="{3ACF22CE-29E2-4046-88D5-F79C42456FB4}"/>
              </a:ext>
            </a:extLst>
          </p:cNvPr>
          <p:cNvSpPr txBox="1"/>
          <p:nvPr/>
        </p:nvSpPr>
        <p:spPr>
          <a:xfrm>
            <a:off x="8305800" y="4115732"/>
            <a:ext cx="7962898" cy="390183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Begin meetings with social talk (family, culture, interests) before discussing business (Barge, 2022).</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Listening is more important.</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Avoid saying "no"; use softeners like "we will discuss this" or "that might be difficult."</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Pay close attention to non-verbal cues and evasion, as these often carry the true message.</a:t>
            </a:r>
          </a:p>
        </p:txBody>
      </p:sp>
      <p:pic>
        <p:nvPicPr>
          <p:cNvPr id="22" name="Picture 21">
            <a:extLst>
              <a:ext uri="{FF2B5EF4-FFF2-40B4-BE49-F238E27FC236}">
                <a16:creationId xmlns:a16="http://schemas.microsoft.com/office/drawing/2014/main" id="{3426A92F-5484-4A68-A075-99798D75EA9D}"/>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43000" y="4115731"/>
            <a:ext cx="5890909" cy="4455835"/>
          </a:xfrm>
          <a:prstGeom prst="rect">
            <a:avLst/>
          </a:prstGeom>
          <a:ln w="19050">
            <a:solidFill>
              <a:schemeClr val="tx1"/>
            </a:solid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721818" y="-2393286"/>
            <a:ext cx="3918636" cy="4421592"/>
          </a:xfrm>
          <a:custGeom>
            <a:avLst/>
            <a:gdLst/>
            <a:ahLst/>
            <a:cxnLst/>
            <a:rect l="l" t="t" r="r" b="b"/>
            <a:pathLst>
              <a:path w="3918636" h="4421592">
                <a:moveTo>
                  <a:pt x="0" y="0"/>
                </a:moveTo>
                <a:lnTo>
                  <a:pt x="3918636" y="0"/>
                </a:lnTo>
                <a:lnTo>
                  <a:pt x="3918636" y="4421593"/>
                </a:lnTo>
                <a:lnTo>
                  <a:pt x="0" y="44215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2030763">
            <a:off x="14017891" y="8779528"/>
            <a:ext cx="5833619" cy="1006299"/>
          </a:xfrm>
          <a:custGeom>
            <a:avLst/>
            <a:gdLst/>
            <a:ahLst/>
            <a:cxnLst/>
            <a:rect l="l" t="t" r="r" b="b"/>
            <a:pathLst>
              <a:path w="5833619" h="1006299">
                <a:moveTo>
                  <a:pt x="0" y="0"/>
                </a:moveTo>
                <a:lnTo>
                  <a:pt x="5833619" y="0"/>
                </a:lnTo>
                <a:lnTo>
                  <a:pt x="5833619" y="1006300"/>
                </a:lnTo>
                <a:lnTo>
                  <a:pt x="0" y="10063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9" name="Freeform 29"/>
          <p:cNvSpPr/>
          <p:nvPr/>
        </p:nvSpPr>
        <p:spPr>
          <a:xfrm>
            <a:off x="16085008" y="592222"/>
            <a:ext cx="849693" cy="824203"/>
          </a:xfrm>
          <a:custGeom>
            <a:avLst/>
            <a:gdLst/>
            <a:ahLst/>
            <a:cxnLst/>
            <a:rect l="l" t="t" r="r" b="b"/>
            <a:pathLst>
              <a:path w="849693" h="824203">
                <a:moveTo>
                  <a:pt x="0" y="0"/>
                </a:moveTo>
                <a:lnTo>
                  <a:pt x="849694" y="0"/>
                </a:lnTo>
                <a:lnTo>
                  <a:pt x="849694" y="824202"/>
                </a:lnTo>
                <a:lnTo>
                  <a:pt x="0" y="82420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1" name="TextBox 16">
            <a:extLst>
              <a:ext uri="{FF2B5EF4-FFF2-40B4-BE49-F238E27FC236}">
                <a16:creationId xmlns:a16="http://schemas.microsoft.com/office/drawing/2014/main" id="{E1A84BAC-4DD3-4BDE-9028-5F10AEF6721A}"/>
              </a:ext>
            </a:extLst>
          </p:cNvPr>
          <p:cNvSpPr txBox="1"/>
          <p:nvPr/>
        </p:nvSpPr>
        <p:spPr>
          <a:xfrm>
            <a:off x="2991809" y="1004323"/>
            <a:ext cx="12298207" cy="2031325"/>
          </a:xfrm>
          <a:prstGeom prst="rect">
            <a:avLst/>
          </a:prstGeom>
        </p:spPr>
        <p:txBody>
          <a:bodyPr wrap="square" lIns="0" tIns="0" rIns="0" bIns="0" rtlCol="0" anchor="t">
            <a:spAutoFit/>
          </a:bodyPr>
          <a:lstStyle/>
          <a:p>
            <a:pPr algn="ctr"/>
            <a:r>
              <a:rPr lang="en-US" sz="6600" b="1" dirty="0">
                <a:latin typeface="Arial" panose="020B0604020202020204" pitchFamily="34" charset="0"/>
                <a:ea typeface="Bernoru"/>
                <a:cs typeface="Arial" panose="020B0604020202020204" pitchFamily="34" charset="0"/>
                <a:sym typeface="Bernoru"/>
              </a:rPr>
              <a:t>During Negotiation Strategies  Process and Relationship</a:t>
            </a:r>
          </a:p>
        </p:txBody>
      </p:sp>
      <p:sp>
        <p:nvSpPr>
          <p:cNvPr id="32" name="TextBox 31">
            <a:extLst>
              <a:ext uri="{FF2B5EF4-FFF2-40B4-BE49-F238E27FC236}">
                <a16:creationId xmlns:a16="http://schemas.microsoft.com/office/drawing/2014/main" id="{53004A7B-08CD-44B7-B12B-E9C9F9DBAE45}"/>
              </a:ext>
            </a:extLst>
          </p:cNvPr>
          <p:cNvSpPr txBox="1"/>
          <p:nvPr/>
        </p:nvSpPr>
        <p:spPr>
          <a:xfrm>
            <a:off x="2054312" y="3619500"/>
            <a:ext cx="7086600" cy="445583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Never interrupt or correct a counterpart publicly; address sensitive issues privately (Li, Kong and Zhang, 2016).</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Demonstrate respect through patience to foster consensus.</a:t>
            </a:r>
          </a:p>
          <a:p>
            <a:pPr marL="342900" indent="-342900" algn="just">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Show respect for hierarchy by directing communication to the most senior person present.</a:t>
            </a:r>
          </a:p>
        </p:txBody>
      </p:sp>
      <p:pic>
        <p:nvPicPr>
          <p:cNvPr id="4" name="Picture 3">
            <a:extLst>
              <a:ext uri="{FF2B5EF4-FFF2-40B4-BE49-F238E27FC236}">
                <a16:creationId xmlns:a16="http://schemas.microsoft.com/office/drawing/2014/main" id="{C5925306-8D52-4152-85A2-B9F1E5B8D5B2}"/>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9514401" y="3657599"/>
            <a:ext cx="7014503" cy="4417735"/>
          </a:xfrm>
          <a:prstGeom prst="rect">
            <a:avLst/>
          </a:prstGeom>
          <a:ln w="12700">
            <a:solidFill>
              <a:schemeClr val="tx1"/>
            </a:solidFill>
          </a:ln>
        </p:spPr>
      </p:pic>
    </p:spTree>
    <p:extLst>
      <p:ext uri="{BB962C8B-B14F-4D97-AF65-F5344CB8AC3E}">
        <p14:creationId xmlns:p14="http://schemas.microsoft.com/office/powerpoint/2010/main" val="445911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4000" y="2304655"/>
            <a:ext cx="7341038" cy="836704"/>
          </a:xfrm>
          <a:prstGeom prst="rect">
            <a:avLst/>
          </a:prstGeom>
        </p:spPr>
        <p:txBody>
          <a:bodyPr wrap="square" lIns="0" tIns="0" rIns="0" bIns="0" rtlCol="0" anchor="t">
            <a:spAutoFit/>
          </a:bodyPr>
          <a:lstStyle/>
          <a:p>
            <a:pPr>
              <a:lnSpc>
                <a:spcPts val="5902"/>
              </a:lnSpc>
            </a:pPr>
            <a:r>
              <a:rPr lang="en-US" sz="8800" b="1" dirty="0">
                <a:latin typeface="Arial" panose="020B0604020202020204" pitchFamily="34" charset="0"/>
                <a:ea typeface="Bernoru"/>
                <a:cs typeface="Arial" panose="020B0604020202020204" pitchFamily="34" charset="0"/>
                <a:sym typeface="Bernoru"/>
              </a:rPr>
              <a:t>Conclusion</a:t>
            </a:r>
          </a:p>
        </p:txBody>
      </p:sp>
      <p:grpSp>
        <p:nvGrpSpPr>
          <p:cNvPr id="3" name="Group 3"/>
          <p:cNvGrpSpPr/>
          <p:nvPr/>
        </p:nvGrpSpPr>
        <p:grpSpPr>
          <a:xfrm>
            <a:off x="1028700" y="1738237"/>
            <a:ext cx="7341021" cy="7520063"/>
            <a:chOff x="0" y="0"/>
            <a:chExt cx="6144514" cy="6294374"/>
          </a:xfrm>
        </p:grpSpPr>
        <p:sp>
          <p:nvSpPr>
            <p:cNvPr id="4" name="Freeform 4"/>
            <p:cNvSpPr/>
            <p:nvPr/>
          </p:nvSpPr>
          <p:spPr>
            <a:xfrm>
              <a:off x="0" y="-44"/>
              <a:ext cx="6144528" cy="6294418"/>
            </a:xfrm>
            <a:custGeom>
              <a:avLst/>
              <a:gdLst/>
              <a:ahLst/>
              <a:cxnLst/>
              <a:rect l="l" t="t" r="r" b="b"/>
              <a:pathLst>
                <a:path w="6144528" h="6294418">
                  <a:moveTo>
                    <a:pt x="5918073" y="1233214"/>
                  </a:moveTo>
                  <a:cubicBezTo>
                    <a:pt x="6075045" y="1267377"/>
                    <a:pt x="6173470" y="1423333"/>
                    <a:pt x="6136894" y="1579797"/>
                  </a:cubicBezTo>
                  <a:lnTo>
                    <a:pt x="5099685" y="6010065"/>
                  </a:lnTo>
                  <a:cubicBezTo>
                    <a:pt x="5063109" y="6166529"/>
                    <a:pt x="4901692" y="6294418"/>
                    <a:pt x="4741037" y="6294418"/>
                  </a:cubicBezTo>
                  <a:lnTo>
                    <a:pt x="292100" y="6294418"/>
                  </a:lnTo>
                  <a:cubicBezTo>
                    <a:pt x="131445" y="6294418"/>
                    <a:pt x="0" y="6162973"/>
                    <a:pt x="0" y="6002318"/>
                  </a:cubicBezTo>
                  <a:lnTo>
                    <a:pt x="0" y="236518"/>
                  </a:lnTo>
                  <a:cubicBezTo>
                    <a:pt x="0" y="75863"/>
                    <a:pt x="128397" y="-27642"/>
                    <a:pt x="285369" y="6521"/>
                  </a:cubicBezTo>
                  <a:lnTo>
                    <a:pt x="5918073" y="1233214"/>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grpSp>
      <p:sp>
        <p:nvSpPr>
          <p:cNvPr id="5" name="Freeform 5"/>
          <p:cNvSpPr/>
          <p:nvPr/>
        </p:nvSpPr>
        <p:spPr>
          <a:xfrm flipH="1">
            <a:off x="6400800" y="7854127"/>
            <a:ext cx="3193918" cy="2658937"/>
          </a:xfrm>
          <a:custGeom>
            <a:avLst/>
            <a:gdLst/>
            <a:ahLst/>
            <a:cxnLst/>
            <a:rect l="l" t="t" r="r" b="b"/>
            <a:pathLst>
              <a:path w="4749954" h="3954337">
                <a:moveTo>
                  <a:pt x="4749954" y="0"/>
                </a:moveTo>
                <a:lnTo>
                  <a:pt x="0" y="0"/>
                </a:lnTo>
                <a:lnTo>
                  <a:pt x="0" y="3954337"/>
                </a:lnTo>
                <a:lnTo>
                  <a:pt x="4749954" y="3954337"/>
                </a:lnTo>
                <a:lnTo>
                  <a:pt x="4749954" y="0"/>
                </a:lnTo>
                <a:close/>
              </a:path>
            </a:pathLst>
          </a:custGeom>
          <a: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513820" y="1534251"/>
            <a:ext cx="1029760" cy="1188756"/>
          </a:xfrm>
          <a:custGeom>
            <a:avLst/>
            <a:gdLst/>
            <a:ahLst/>
            <a:cxnLst/>
            <a:rect l="l" t="t" r="r" b="b"/>
            <a:pathLst>
              <a:path w="1029760" h="1188756">
                <a:moveTo>
                  <a:pt x="0" y="0"/>
                </a:moveTo>
                <a:lnTo>
                  <a:pt x="1029760" y="0"/>
                </a:lnTo>
                <a:lnTo>
                  <a:pt x="1029760" y="1188757"/>
                </a:lnTo>
                <a:lnTo>
                  <a:pt x="0" y="118875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9144000" y="3543300"/>
            <a:ext cx="7655558" cy="5471498"/>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ea typeface="Canva Sans Medium"/>
                <a:cs typeface="Arial" panose="020B0604020202020204" pitchFamily="34" charset="0"/>
                <a:sym typeface="Canva Sans Medium"/>
              </a:rPr>
              <a:t>Cultural differences (directness vs. indirectness, individualism vs. guanxi) pose risks of miscommunication.</a:t>
            </a:r>
          </a:p>
          <a:p>
            <a:pPr marL="342900" indent="-342900" algn="just">
              <a:lnSpc>
                <a:spcPct val="150000"/>
              </a:lnSpc>
              <a:buFont typeface="Arial" panose="020B0604020202020204" pitchFamily="34" charset="0"/>
              <a:buChar char="•"/>
            </a:pPr>
            <a:r>
              <a:rPr lang="en-US" sz="2400" dirty="0">
                <a:latin typeface="Arial" panose="020B0604020202020204" pitchFamily="34" charset="0"/>
                <a:ea typeface="Canva Sans Medium"/>
                <a:cs typeface="Arial" panose="020B0604020202020204" pitchFamily="34" charset="0"/>
                <a:sym typeface="Canva Sans Medium"/>
              </a:rPr>
              <a:t>Success requires JLR to demonstrate cultural flexibility.</a:t>
            </a:r>
          </a:p>
          <a:p>
            <a:pPr marL="342900" indent="-342900" algn="just">
              <a:lnSpc>
                <a:spcPct val="150000"/>
              </a:lnSpc>
              <a:buFont typeface="Arial" panose="020B0604020202020204" pitchFamily="34" charset="0"/>
              <a:buChar char="•"/>
            </a:pPr>
            <a:r>
              <a:rPr lang="en-US" sz="2400" dirty="0">
                <a:latin typeface="Arial" panose="020B0604020202020204" pitchFamily="34" charset="0"/>
                <a:ea typeface="Canva Sans Medium"/>
                <a:cs typeface="Arial" panose="020B0604020202020204" pitchFamily="34" charset="0"/>
                <a:sym typeface="Canva Sans Medium"/>
              </a:rPr>
              <a:t>By valuing guanxi, saving face, communicating indirectly, and building genuine relationships, JLR can build the trust necessary for long-term success.</a:t>
            </a:r>
          </a:p>
          <a:p>
            <a:pPr algn="just">
              <a:lnSpc>
                <a:spcPct val="150000"/>
              </a:lnSpc>
            </a:pPr>
            <a:br>
              <a:rPr lang="en-US" sz="2400" dirty="0">
                <a:latin typeface="Arial" panose="020B0604020202020204" pitchFamily="34" charset="0"/>
                <a:ea typeface="Canva Sans Medium"/>
                <a:cs typeface="Arial" panose="020B0604020202020204" pitchFamily="34" charset="0"/>
                <a:sym typeface="Canva Sans Medium"/>
              </a:rPr>
            </a:br>
            <a:endParaRPr lang="en-US" sz="2400" dirty="0">
              <a:latin typeface="Arial" panose="020B0604020202020204" pitchFamily="34" charset="0"/>
              <a:ea typeface="Canva Sans Medium"/>
              <a:cs typeface="Arial" panose="020B0604020202020204" pitchFamily="34" charset="0"/>
              <a:sym typeface="Canva Sans Medium"/>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2">
            <a:extLst>
              <a:ext uri="{FF2B5EF4-FFF2-40B4-BE49-F238E27FC236}">
                <a16:creationId xmlns:a16="http://schemas.microsoft.com/office/drawing/2014/main" id="{89D9381B-B2AB-403E-92FF-2672A573E62A}"/>
              </a:ext>
            </a:extLst>
          </p:cNvPr>
          <p:cNvSpPr txBox="1"/>
          <p:nvPr/>
        </p:nvSpPr>
        <p:spPr>
          <a:xfrm>
            <a:off x="5473481" y="342900"/>
            <a:ext cx="7341038" cy="760080"/>
          </a:xfrm>
          <a:prstGeom prst="rect">
            <a:avLst/>
          </a:prstGeom>
        </p:spPr>
        <p:txBody>
          <a:bodyPr wrap="square" lIns="0" tIns="0" rIns="0" bIns="0" rtlCol="0" anchor="t">
            <a:spAutoFit/>
          </a:bodyPr>
          <a:lstStyle/>
          <a:p>
            <a:pPr algn="ctr">
              <a:lnSpc>
                <a:spcPts val="5902"/>
              </a:lnSpc>
            </a:pPr>
            <a:r>
              <a:rPr lang="en-US" sz="6600" b="1" dirty="0">
                <a:latin typeface="Arial" panose="020B0604020202020204" pitchFamily="34" charset="0"/>
                <a:ea typeface="Bernoru"/>
                <a:cs typeface="Arial" panose="020B0604020202020204" pitchFamily="34" charset="0"/>
                <a:sym typeface="Bernoru"/>
              </a:rPr>
              <a:t>References</a:t>
            </a:r>
          </a:p>
        </p:txBody>
      </p:sp>
      <p:sp>
        <p:nvSpPr>
          <p:cNvPr id="20" name="TextBox 19">
            <a:extLst>
              <a:ext uri="{FF2B5EF4-FFF2-40B4-BE49-F238E27FC236}">
                <a16:creationId xmlns:a16="http://schemas.microsoft.com/office/drawing/2014/main" id="{0275E319-E35F-4603-AB9B-8FAF30DC389E}"/>
              </a:ext>
            </a:extLst>
          </p:cNvPr>
          <p:cNvSpPr txBox="1"/>
          <p:nvPr/>
        </p:nvSpPr>
        <p:spPr>
          <a:xfrm>
            <a:off x="647700" y="1257300"/>
            <a:ext cx="16992600" cy="835953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Barge, J.K. (2022) “Rethinking the design of communication theory pedagogy,” </a:t>
            </a:r>
            <a:r>
              <a:rPr lang="en-GB" sz="1500" i="1" dirty="0">
                <a:effectLst/>
                <a:latin typeface="Arial" panose="020B0604020202020204" pitchFamily="34" charset="0"/>
                <a:ea typeface="Calibri" panose="020F0502020204030204" pitchFamily="34" charset="0"/>
                <a:cs typeface="Arial" panose="020B0604020202020204" pitchFamily="34" charset="0"/>
              </a:rPr>
              <a:t>Communication Education</a:t>
            </a:r>
            <a:r>
              <a:rPr lang="en-GB" sz="1500" dirty="0">
                <a:effectLst/>
                <a:latin typeface="Arial" panose="020B0604020202020204" pitchFamily="34" charset="0"/>
                <a:ea typeface="Calibri" panose="020F0502020204030204" pitchFamily="34" charset="0"/>
                <a:cs typeface="Arial" panose="020B0604020202020204" pitchFamily="34" charset="0"/>
              </a:rPr>
              <a:t>, 71(4), pp. 267–285. Available at: https://doi.org/10.1080/03634523.2022.2103163.</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Berger, K. (2022) </a:t>
            </a:r>
            <a:r>
              <a:rPr lang="en-GB" sz="1500" i="1" dirty="0">
                <a:effectLst/>
                <a:latin typeface="Arial" panose="020B0604020202020204" pitchFamily="34" charset="0"/>
                <a:ea typeface="Calibri" panose="020F0502020204030204" pitchFamily="34" charset="0"/>
                <a:cs typeface="Arial" panose="020B0604020202020204" pitchFamily="34" charset="0"/>
              </a:rPr>
              <a:t>The types, phases and instances of socialization</a:t>
            </a:r>
            <a:r>
              <a:rPr lang="en-GB" sz="1500" dirty="0">
                <a:effectLst/>
                <a:latin typeface="Arial" panose="020B0604020202020204" pitchFamily="34" charset="0"/>
                <a:ea typeface="Calibri" panose="020F0502020204030204" pitchFamily="34" charset="0"/>
                <a:cs typeface="Arial" panose="020B0604020202020204" pitchFamily="34" charset="0"/>
              </a:rPr>
              <a:t>. GRIN Verlag. Available at: https://books.google.com/books?id=fB96EAAAQBAJ&amp;pg=PA3&amp;dq=socialize&amp;hl=en&amp;newbks=1&amp;newbks_redir=1&amp;sa=X&amp;ved=2ahUKEwj0tNm6zZCTAxU9TGwGHQoxMEwQ6AF6BAgPEAM.</a:t>
            </a:r>
          </a:p>
          <a:p>
            <a:pPr marL="285750" indent="-285750" algn="just">
              <a:lnSpc>
                <a:spcPct val="150000"/>
              </a:lnSpc>
              <a:buFont typeface="Arial" panose="020B0604020202020204" pitchFamily="34" charset="0"/>
              <a:buChar char="•"/>
            </a:pPr>
            <a:r>
              <a:rPr lang="en-GB" sz="1500" dirty="0" err="1">
                <a:effectLst/>
                <a:latin typeface="Arial" panose="020B0604020202020204" pitchFamily="34" charset="0"/>
                <a:ea typeface="Calibri" panose="020F0502020204030204" pitchFamily="34" charset="0"/>
                <a:cs typeface="Arial" panose="020B0604020202020204" pitchFamily="34" charset="0"/>
              </a:rPr>
              <a:t>Cimminiello</a:t>
            </a:r>
            <a:r>
              <a:rPr lang="en-GB" sz="1500" dirty="0">
                <a:effectLst/>
                <a:latin typeface="Arial" panose="020B0604020202020204" pitchFamily="34" charset="0"/>
                <a:ea typeface="Calibri" panose="020F0502020204030204" pitchFamily="34" charset="0"/>
                <a:cs typeface="Arial" panose="020B0604020202020204" pitchFamily="34" charset="0"/>
              </a:rPr>
              <a:t>, M. (2021) </a:t>
            </a:r>
            <a:r>
              <a:rPr lang="en-GB" sz="1500" i="1" dirty="0">
                <a:effectLst/>
                <a:latin typeface="Arial" panose="020B0604020202020204" pitchFamily="34" charset="0"/>
                <a:ea typeface="Calibri" panose="020F0502020204030204" pitchFamily="34" charset="0"/>
                <a:cs typeface="Arial" panose="020B0604020202020204" pitchFamily="34" charset="0"/>
              </a:rPr>
              <a:t>Web design in high and low context cultures: An analysis of Starbucks’ websites in the German and Korean markets</a:t>
            </a:r>
            <a:r>
              <a:rPr lang="en-GB" sz="1500" dirty="0">
                <a:effectLst/>
                <a:latin typeface="Arial" panose="020B0604020202020204" pitchFamily="34" charset="0"/>
                <a:ea typeface="Calibri" panose="020F0502020204030204" pitchFamily="34" charset="0"/>
                <a:cs typeface="Arial" panose="020B0604020202020204" pitchFamily="34" charset="0"/>
              </a:rPr>
              <a:t>. GRIN Verlag. Available at: https://books.google.com/books?id=mecfEAAAQBAJ&amp;pg=PA5&amp;dq=culture&amp;hl=en&amp;newbks=1&amp;newbks_redir=1&amp;sa=X&amp;ved=2ahUKEwiP3qqjypCTAxUFSWwGHRZcK2EQ6AF6BAgIEAM.</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Dai, X. and Chen, G.-M. (2017) </a:t>
            </a:r>
            <a:r>
              <a:rPr lang="en-GB" sz="1500" i="1" dirty="0">
                <a:effectLst/>
                <a:latin typeface="Arial" panose="020B0604020202020204" pitchFamily="34" charset="0"/>
                <a:ea typeface="Calibri" panose="020F0502020204030204" pitchFamily="34" charset="0"/>
                <a:cs typeface="Arial" panose="020B0604020202020204" pitchFamily="34" charset="0"/>
              </a:rPr>
              <a:t>Conflict management and intercultural communication: the art of intercultural harmony</a:t>
            </a:r>
            <a:r>
              <a:rPr lang="en-GB" sz="1500" dirty="0">
                <a:effectLst/>
                <a:latin typeface="Arial" panose="020B0604020202020204" pitchFamily="34" charset="0"/>
                <a:ea typeface="Calibri" panose="020F0502020204030204" pitchFamily="34" charset="0"/>
                <a:cs typeface="Arial" panose="020B0604020202020204" pitchFamily="34" charset="0"/>
              </a:rPr>
              <a:t>. Taylor &amp; Francis. Available at: https://books.google.com/books?id=hTUlDwAAQBAJ&amp;pg=PA314&amp;dq=Conflict+and+face&amp;hl=en&amp;newbks=1&amp;newbks_redir=1&amp;sa=X&amp;ved=2ahUKEwj6sbzdv-OSAxXtT2wGHQpAKRkQ6AF6BAgPEAM.</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Gross, J.J. and Ford, B.Q. (2024) </a:t>
            </a:r>
            <a:r>
              <a:rPr lang="en-GB" sz="1500" i="1" dirty="0">
                <a:effectLst/>
                <a:latin typeface="Arial" panose="020B0604020202020204" pitchFamily="34" charset="0"/>
                <a:ea typeface="Calibri" panose="020F0502020204030204" pitchFamily="34" charset="0"/>
                <a:cs typeface="Arial" panose="020B0604020202020204" pitchFamily="34" charset="0"/>
              </a:rPr>
              <a:t>Handbook of emotion regulation</a:t>
            </a:r>
            <a:r>
              <a:rPr lang="en-GB" sz="1500" dirty="0">
                <a:effectLst/>
                <a:latin typeface="Arial" panose="020B0604020202020204" pitchFamily="34" charset="0"/>
                <a:ea typeface="Calibri" panose="020F0502020204030204" pitchFamily="34" charset="0"/>
                <a:cs typeface="Arial" panose="020B0604020202020204" pitchFamily="34" charset="0"/>
              </a:rPr>
              <a:t>. Guilford Publications. Available at: https://books.google.com/books?id=xOzaEAAAQBAJ&amp;pg=PA484&amp;dq=suppressing+emotions&amp;hl=en&amp;newbks=1&amp;newbks_redir=1&amp;sa=X&amp;ved=2ahUKEwjC4om4zJCTAxWNWnADHbRVHRwQ6AF6BAgIEAM.</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Li, Y., Zhao, Y., Peng, F. and Lu, Q. (2025) “Negotiating leisure conflicts in urban square dancing: a Chinese </a:t>
            </a:r>
            <a:r>
              <a:rPr lang="en-GB" sz="1500" i="1" dirty="0">
                <a:effectLst/>
                <a:latin typeface="Arial" panose="020B0604020202020204" pitchFamily="34" charset="0"/>
                <a:ea typeface="Calibri" panose="020F0502020204030204" pitchFamily="34" charset="0"/>
                <a:cs typeface="Arial" panose="020B0604020202020204" pitchFamily="34" charset="0"/>
              </a:rPr>
              <a:t>Guanxi</a:t>
            </a:r>
            <a:r>
              <a:rPr lang="en-GB" sz="1500" dirty="0">
                <a:effectLst/>
                <a:latin typeface="Arial" panose="020B0604020202020204" pitchFamily="34" charset="0"/>
                <a:ea typeface="Calibri" panose="020F0502020204030204" pitchFamily="34" charset="0"/>
                <a:cs typeface="Arial" panose="020B0604020202020204" pitchFamily="34" charset="0"/>
              </a:rPr>
              <a:t> perspective,” </a:t>
            </a:r>
            <a:r>
              <a:rPr lang="en-GB" sz="1500" i="1" dirty="0">
                <a:effectLst/>
                <a:latin typeface="Arial" panose="020B0604020202020204" pitchFamily="34" charset="0"/>
                <a:ea typeface="Calibri" panose="020F0502020204030204" pitchFamily="34" charset="0"/>
                <a:cs typeface="Arial" panose="020B0604020202020204" pitchFamily="34" charset="0"/>
              </a:rPr>
              <a:t>Leisure Studies</a:t>
            </a:r>
            <a:r>
              <a:rPr lang="en-GB" sz="1500" dirty="0">
                <a:effectLst/>
                <a:latin typeface="Arial" panose="020B0604020202020204" pitchFamily="34" charset="0"/>
                <a:ea typeface="Calibri" panose="020F0502020204030204" pitchFamily="34" charset="0"/>
                <a:cs typeface="Arial" panose="020B0604020202020204" pitchFamily="34" charset="0"/>
              </a:rPr>
              <a:t>, pp. 1–21. Available at: https://doi.org/10.1080/02614367.2025.2549979.</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Li, Y.S., Kong, X.X. and Zhang, M. (2016) “Industrial upgrading in global production networks: the case of the Chinese automotive industry,” </a:t>
            </a:r>
            <a:r>
              <a:rPr lang="en-GB" sz="1500" i="1" dirty="0">
                <a:effectLst/>
                <a:latin typeface="Arial" panose="020B0604020202020204" pitchFamily="34" charset="0"/>
                <a:ea typeface="Calibri" panose="020F0502020204030204" pitchFamily="34" charset="0"/>
                <a:cs typeface="Arial" panose="020B0604020202020204" pitchFamily="34" charset="0"/>
              </a:rPr>
              <a:t>Asia Pacific Business Review</a:t>
            </a:r>
            <a:r>
              <a:rPr lang="en-GB" sz="1500" dirty="0">
                <a:effectLst/>
                <a:latin typeface="Arial" panose="020B0604020202020204" pitchFamily="34" charset="0"/>
                <a:ea typeface="Calibri" panose="020F0502020204030204" pitchFamily="34" charset="0"/>
                <a:cs typeface="Arial" panose="020B0604020202020204" pitchFamily="34" charset="0"/>
              </a:rPr>
              <a:t>, 22(1), pp. 21–37. Available at: https://doi.org/10.1080/13602381.2014.990203.</a:t>
            </a:r>
          </a:p>
          <a:p>
            <a:pPr marL="285750" indent="-285750" algn="just">
              <a:lnSpc>
                <a:spcPct val="150000"/>
              </a:lnSpc>
              <a:buFont typeface="Arial" panose="020B0604020202020204" pitchFamily="34" charset="0"/>
              <a:buChar char="•"/>
            </a:pPr>
            <a:r>
              <a:rPr lang="en-GB" sz="1500" dirty="0" err="1">
                <a:effectLst/>
                <a:latin typeface="Arial" panose="020B0604020202020204" pitchFamily="34" charset="0"/>
                <a:ea typeface="Calibri" panose="020F0502020204030204" pitchFamily="34" charset="0"/>
                <a:cs typeface="Arial" panose="020B0604020202020204" pitchFamily="34" charset="0"/>
              </a:rPr>
              <a:t>Magala</a:t>
            </a:r>
            <a:r>
              <a:rPr lang="en-GB" sz="1500" dirty="0">
                <a:effectLst/>
                <a:latin typeface="Arial" panose="020B0604020202020204" pitchFamily="34" charset="0"/>
                <a:ea typeface="Calibri" panose="020F0502020204030204" pitchFamily="34" charset="0"/>
                <a:cs typeface="Arial" panose="020B0604020202020204" pitchFamily="34" charset="0"/>
              </a:rPr>
              <a:t>, S.J., </a:t>
            </a:r>
            <a:r>
              <a:rPr lang="en-GB" sz="1500" dirty="0" err="1">
                <a:effectLst/>
                <a:latin typeface="Arial" panose="020B0604020202020204" pitchFamily="34" charset="0"/>
                <a:ea typeface="Calibri" panose="020F0502020204030204" pitchFamily="34" charset="0"/>
                <a:cs typeface="Arial" panose="020B0604020202020204" pitchFamily="34" charset="0"/>
              </a:rPr>
              <a:t>Erten</a:t>
            </a:r>
            <a:r>
              <a:rPr lang="en-GB" sz="1500" dirty="0">
                <a:effectLst/>
                <a:latin typeface="Arial" panose="020B0604020202020204" pitchFamily="34" charset="0"/>
                <a:ea typeface="Calibri" panose="020F0502020204030204" pitchFamily="34" charset="0"/>
                <a:cs typeface="Arial" panose="020B0604020202020204" pitchFamily="34" charset="0"/>
              </a:rPr>
              <a:t>, C., Bell, R.M., Claes, M.-T., </a:t>
            </a:r>
            <a:r>
              <a:rPr lang="en-GB" sz="1500" dirty="0" err="1">
                <a:effectLst/>
                <a:latin typeface="Arial" panose="020B0604020202020204" pitchFamily="34" charset="0"/>
                <a:ea typeface="Calibri" panose="020F0502020204030204" pitchFamily="34" charset="0"/>
                <a:cs typeface="Arial" panose="020B0604020202020204" pitchFamily="34" charset="0"/>
              </a:rPr>
              <a:t>Yazici</a:t>
            </a:r>
            <a:r>
              <a:rPr lang="en-GB" sz="1500" dirty="0">
                <a:effectLst/>
                <a:latin typeface="Arial" panose="020B0604020202020204" pitchFamily="34" charset="0"/>
                <a:ea typeface="Calibri" panose="020F0502020204030204" pitchFamily="34" charset="0"/>
                <a:cs typeface="Arial" panose="020B0604020202020204" pitchFamily="34" charset="0"/>
              </a:rPr>
              <a:t>, S. and </a:t>
            </a:r>
            <a:r>
              <a:rPr lang="en-GB" sz="1500" dirty="0" err="1">
                <a:effectLst/>
                <a:latin typeface="Arial" panose="020B0604020202020204" pitchFamily="34" charset="0"/>
                <a:ea typeface="Calibri" panose="020F0502020204030204" pitchFamily="34" charset="0"/>
                <a:cs typeface="Arial" panose="020B0604020202020204" pitchFamily="34" charset="0"/>
              </a:rPr>
              <a:t>Karabag</a:t>
            </a:r>
            <a:r>
              <a:rPr lang="en-GB" sz="1500" dirty="0">
                <a:effectLst/>
                <a:latin typeface="Arial" panose="020B0604020202020204" pitchFamily="34" charset="0"/>
                <a:ea typeface="Calibri" panose="020F0502020204030204" pitchFamily="34" charset="0"/>
                <a:cs typeface="Arial" panose="020B0604020202020204" pitchFamily="34" charset="0"/>
              </a:rPr>
              <a:t>, A. (2024) </a:t>
            </a:r>
            <a:r>
              <a:rPr lang="en-GB" sz="1500" i="1" dirty="0">
                <a:effectLst/>
                <a:latin typeface="Arial" panose="020B0604020202020204" pitchFamily="34" charset="0"/>
                <a:ea typeface="Calibri" panose="020F0502020204030204" pitchFamily="34" charset="0"/>
                <a:cs typeface="Arial" panose="020B0604020202020204" pitchFamily="34" charset="0"/>
              </a:rPr>
              <a:t>Hofstede matters</a:t>
            </a:r>
            <a:r>
              <a:rPr lang="en-GB" sz="1500" dirty="0">
                <a:effectLst/>
                <a:latin typeface="Arial" panose="020B0604020202020204" pitchFamily="34" charset="0"/>
                <a:ea typeface="Calibri" panose="020F0502020204030204" pitchFamily="34" charset="0"/>
                <a:cs typeface="Arial" panose="020B0604020202020204" pitchFamily="34" charset="0"/>
              </a:rPr>
              <a:t>. Taylor &amp; Francis. Available at: https://books.google.com/books?id=_Bz-EAAAQBAJ&amp;pg=PA1998&amp;dq=Hofstede%27s+Cultural+Dimensions&amp;hl=en&amp;newbks=1&amp;newbks_redir=1&amp;sa=X&amp;ved=2ahUKEwjL3e3GzJCTAxXJS3ADHfyaAecQ6AF6BAgMEAM</a:t>
            </a:r>
          </a:p>
          <a:p>
            <a:pPr marL="285750" indent="-285750" algn="just">
              <a:lnSpc>
                <a:spcPct val="150000"/>
              </a:lnSpc>
              <a:buFont typeface="Arial" panose="020B0604020202020204" pitchFamily="34" charset="0"/>
              <a:buChar char="•"/>
            </a:pPr>
            <a:r>
              <a:rPr lang="en-GB" sz="1500" dirty="0" err="1">
                <a:effectLst/>
                <a:latin typeface="Arial" panose="020B0604020202020204" pitchFamily="34" charset="0"/>
                <a:ea typeface="Calibri" panose="020F0502020204030204" pitchFamily="34" charset="0"/>
                <a:cs typeface="Arial" panose="020B0604020202020204" pitchFamily="34" charset="0"/>
              </a:rPr>
              <a:t>Maheshkar</a:t>
            </a:r>
            <a:r>
              <a:rPr lang="en-GB" sz="1500" dirty="0">
                <a:effectLst/>
                <a:latin typeface="Arial" panose="020B0604020202020204" pitchFamily="34" charset="0"/>
                <a:ea typeface="Calibri" panose="020F0502020204030204" pitchFamily="34" charset="0"/>
                <a:cs typeface="Arial" panose="020B0604020202020204" pitchFamily="34" charset="0"/>
              </a:rPr>
              <a:t>, C. and Sharma, V. (2023) </a:t>
            </a:r>
            <a:r>
              <a:rPr lang="en-GB" sz="1500" i="1" dirty="0">
                <a:effectLst/>
                <a:latin typeface="Arial" panose="020B0604020202020204" pitchFamily="34" charset="0"/>
                <a:ea typeface="Calibri" panose="020F0502020204030204" pitchFamily="34" charset="0"/>
                <a:cs typeface="Arial" panose="020B0604020202020204" pitchFamily="34" charset="0"/>
              </a:rPr>
              <a:t>Cross-cultural business and management: perspectives and practices</a:t>
            </a:r>
            <a:r>
              <a:rPr lang="en-GB" sz="1500" dirty="0">
                <a:effectLst/>
                <a:latin typeface="Arial" panose="020B0604020202020204" pitchFamily="34" charset="0"/>
                <a:ea typeface="Calibri" panose="020F0502020204030204" pitchFamily="34" charset="0"/>
                <a:cs typeface="Arial" panose="020B0604020202020204" pitchFamily="34" charset="0"/>
              </a:rPr>
              <a:t>. Vernon Press. Available at: https://books.google.com/books?id=R13DEAAAQBAJ&amp;pg=PA173&amp;dq=High-Context+and+Low-Context+Theory&amp;hl=en&amp;newbks=1&amp;newbks_redir=1&amp;sa=X&amp;ved=2ahUKEwix1q-zypCTAxXpTGwGHSsVMX0Q6AF6BAgJEAM.</a:t>
            </a:r>
          </a:p>
          <a:p>
            <a:pPr marL="285750" indent="-285750" algn="just">
              <a:lnSpc>
                <a:spcPct val="150000"/>
              </a:lnSpc>
              <a:buFont typeface="Arial" panose="020B0604020202020204" pitchFamily="34" charset="0"/>
              <a:buChar char="•"/>
            </a:pPr>
            <a:r>
              <a:rPr lang="en-GB" sz="1500" dirty="0" err="1">
                <a:effectLst/>
                <a:latin typeface="Arial" panose="020B0604020202020204" pitchFamily="34" charset="0"/>
                <a:ea typeface="Calibri" panose="020F0502020204030204" pitchFamily="34" charset="0"/>
                <a:cs typeface="Arial" panose="020B0604020202020204" pitchFamily="34" charset="0"/>
              </a:rPr>
              <a:t>Shuming</a:t>
            </a:r>
            <a:r>
              <a:rPr lang="en-GB" sz="1500" dirty="0">
                <a:effectLst/>
                <a:latin typeface="Arial" panose="020B0604020202020204" pitchFamily="34" charset="0"/>
                <a:ea typeface="Calibri" panose="020F0502020204030204" pitchFamily="34" charset="0"/>
                <a:cs typeface="Arial" panose="020B0604020202020204" pitchFamily="34" charset="0"/>
              </a:rPr>
              <a:t>, L. (2025) </a:t>
            </a:r>
            <a:r>
              <a:rPr lang="en-GB" sz="1500" i="1" dirty="0">
                <a:effectLst/>
                <a:latin typeface="Arial" panose="020B0604020202020204" pitchFamily="34" charset="0"/>
                <a:ea typeface="Calibri" panose="020F0502020204030204" pitchFamily="34" charset="0"/>
                <a:cs typeface="Arial" panose="020B0604020202020204" pitchFamily="34" charset="0"/>
              </a:rPr>
              <a:t>Fundamentals of </a:t>
            </a:r>
            <a:r>
              <a:rPr lang="en-GB" sz="1500" i="1" dirty="0" err="1">
                <a:effectLst/>
                <a:latin typeface="Arial" panose="020B0604020202020204" pitchFamily="34" charset="0"/>
                <a:ea typeface="Calibri" panose="020F0502020204030204" pitchFamily="34" charset="0"/>
                <a:cs typeface="Arial" panose="020B0604020202020204" pitchFamily="34" charset="0"/>
              </a:rPr>
              <a:t>chinese</a:t>
            </a:r>
            <a:r>
              <a:rPr lang="en-GB" sz="1500" i="1" dirty="0">
                <a:effectLst/>
                <a:latin typeface="Arial" panose="020B0604020202020204" pitchFamily="34" charset="0"/>
                <a:ea typeface="Calibri" panose="020F0502020204030204" pitchFamily="34" charset="0"/>
                <a:cs typeface="Arial" panose="020B0604020202020204" pitchFamily="34" charset="0"/>
              </a:rPr>
              <a:t> culture</a:t>
            </a:r>
            <a:r>
              <a:rPr lang="en-GB" sz="1500" dirty="0">
                <a:effectLst/>
                <a:latin typeface="Arial" panose="020B0604020202020204" pitchFamily="34" charset="0"/>
                <a:ea typeface="Calibri" panose="020F0502020204030204" pitchFamily="34" charset="0"/>
                <a:cs typeface="Arial" panose="020B0604020202020204" pitchFamily="34" charset="0"/>
              </a:rPr>
              <a:t>. Taylor &amp; Francis. Available at: https://books.google.com/books?id=eHiNEQAAQBAJ&amp;pg=PT10&amp;dq=chinese+culture&amp;hl=en&amp;newbks=1&amp;newbks_redir=1&amp;sa=X&amp;ved=2ahUKEwizpeLpzJCTAxWc3TgGHeVvCpkQ6AF6BAgKEAM</a:t>
            </a:r>
          </a:p>
          <a:p>
            <a:pPr marL="285750" indent="-285750" algn="just">
              <a:lnSpc>
                <a:spcPct val="150000"/>
              </a:lnSpc>
              <a:buFont typeface="Arial" panose="020B0604020202020204" pitchFamily="34" charset="0"/>
              <a:buChar char="•"/>
            </a:pPr>
            <a:r>
              <a:rPr lang="en-GB" sz="1500" dirty="0">
                <a:effectLst/>
                <a:latin typeface="Arial" panose="020B0604020202020204" pitchFamily="34" charset="0"/>
                <a:ea typeface="Calibri" panose="020F0502020204030204" pitchFamily="34" charset="0"/>
                <a:cs typeface="Arial" panose="020B0604020202020204" pitchFamily="34" charset="0"/>
              </a:rPr>
              <a:t>Wang, M. (2025) </a:t>
            </a:r>
            <a:r>
              <a:rPr lang="en-GB" sz="1500" i="1" dirty="0">
                <a:effectLst/>
                <a:latin typeface="Arial" panose="020B0604020202020204" pitchFamily="34" charset="0"/>
                <a:ea typeface="Calibri" panose="020F0502020204030204" pitchFamily="34" charset="0"/>
                <a:cs typeface="Arial" panose="020B0604020202020204" pitchFamily="34" charset="0"/>
              </a:rPr>
              <a:t>Chinese cultural diplomacy in the 21st century: the </a:t>
            </a:r>
            <a:r>
              <a:rPr lang="en-GB" sz="1500" i="1" dirty="0" err="1">
                <a:effectLst/>
                <a:latin typeface="Arial" panose="020B0604020202020204" pitchFamily="34" charset="0"/>
                <a:ea typeface="Calibri" panose="020F0502020204030204" pitchFamily="34" charset="0"/>
                <a:cs typeface="Arial" panose="020B0604020202020204" pitchFamily="34" charset="0"/>
              </a:rPr>
              <a:t>china</a:t>
            </a:r>
            <a:r>
              <a:rPr lang="en-GB" sz="1500" i="1" dirty="0">
                <a:effectLst/>
                <a:latin typeface="Arial" panose="020B0604020202020204" pitchFamily="34" charset="0"/>
                <a:ea typeface="Calibri" panose="020F0502020204030204" pitchFamily="34" charset="0"/>
                <a:cs typeface="Arial" panose="020B0604020202020204" pitchFamily="34" charset="0"/>
              </a:rPr>
              <a:t> cultural centre project</a:t>
            </a:r>
            <a:r>
              <a:rPr lang="en-GB" sz="1500" dirty="0">
                <a:effectLst/>
                <a:latin typeface="Arial" panose="020B0604020202020204" pitchFamily="34" charset="0"/>
                <a:ea typeface="Calibri" panose="020F0502020204030204" pitchFamily="34" charset="0"/>
                <a:cs typeface="Arial" panose="020B0604020202020204" pitchFamily="34" charset="0"/>
              </a:rPr>
              <a:t>. Taylor &amp; Francis. Available at: https://books.google.com/books?id=gHmAEQAAQBAJ&amp;pg=RA1-PT20&amp;dq=Chinese+Cultural&amp;hl=en&amp;newbks=1&amp;newbks_redir=1&amp;sa=X&amp;ved=2ahUKEwjP6bCLzJCTAxVAe2wGHV0SEKcQ6AF6BAgKEAM.</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3154</Words>
  <Application>Microsoft Office PowerPoint</Application>
  <PresentationFormat>Custom</PresentationFormat>
  <Paragraphs>116</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lastModifiedBy>
  <cp:revision>5</cp:revision>
  <dcterms:created xsi:type="dcterms:W3CDTF">2026-03-08T16:29:18Z</dcterms:created>
  <dcterms:modified xsi:type="dcterms:W3CDTF">2026-03-08T20:46:50Z</dcterms:modified>
  <dc:identifier/>
</cp:coreProperties>
</file>