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media/image15.svg" ContentType="image/svg+xml"/>
  <Override PartName="/ppt/media/image21.svg" ContentType="image/svg+xml"/>
  <Override PartName="/ppt/media/image5.svg" ContentType="image/svg+xml"/>
  <Override PartName="/ppt/media/image7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</p:sldIdLst>
  <p:sldSz cx="18288000" cy="10287000"/>
  <p:notesSz cx="6858000" cy="9144000"/>
  <p:embeddedFontLst>
    <p:embeddedFont>
      <p:font typeface="Codec Pro" panose="00000600000000000000"/>
      <p:regular r:id="rId22"/>
    </p:embeddedFont>
    <p:embeddedFont>
      <p:font typeface="DM Sans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 showGuides="1">
      <p:cViewPr varScale="1">
        <p:scale>
          <a:sx n="74" d="100"/>
          <a:sy n="74" d="100"/>
        </p:scale>
        <p:origin x="-1092" y="-90"/>
      </p:cViewPr>
      <p:guideLst>
        <p:guide orient="horz" pos="218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3" Type="http://schemas.openxmlformats.org/officeDocument/2006/relationships/font" Target="fonts/font2.fntdata"/><Relationship Id="rId22" Type="http://schemas.openxmlformats.org/officeDocument/2006/relationships/font" Target="fonts/font1.fntdata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6.xml"/><Relationship Id="rId8" Type="http://schemas.openxmlformats.org/officeDocument/2006/relationships/image" Target="../media/image5.svg"/><Relationship Id="rId7" Type="http://schemas.openxmlformats.org/officeDocument/2006/relationships/image" Target="../media/image4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6" Type="http://schemas.openxmlformats.org/officeDocument/2006/relationships/slideLayout" Target="../slideLayouts/slideLayout7.xml"/><Relationship Id="rId15" Type="http://schemas.openxmlformats.org/officeDocument/2006/relationships/tags" Target="../tags/tag10.xml"/><Relationship Id="rId14" Type="http://schemas.openxmlformats.org/officeDocument/2006/relationships/tags" Target="../tags/tag9.xml"/><Relationship Id="rId13" Type="http://schemas.openxmlformats.org/officeDocument/2006/relationships/tags" Target="../tags/tag8.xml"/><Relationship Id="rId12" Type="http://schemas.openxmlformats.org/officeDocument/2006/relationships/tags" Target="../tags/tag7.xml"/><Relationship Id="rId11" Type="http://schemas.openxmlformats.org/officeDocument/2006/relationships/image" Target="../media/image7.svg"/><Relationship Id="rId10" Type="http://schemas.openxmlformats.org/officeDocument/2006/relationships/image" Target="../media/image6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3" Type="http://schemas.openxmlformats.org/officeDocument/2006/relationships/image" Target="../media/image16.jpeg"/><Relationship Id="rId2" Type="http://schemas.openxmlformats.org/officeDocument/2006/relationships/image" Target="../media/image15.svg"/><Relationship Id="rId1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1.svg"/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2.jpeg"/><Relationship Id="rId1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3.png"/><Relationship Id="rId1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6517113">
            <a:off x="5883917" y="1234359"/>
            <a:ext cx="14781302" cy="8437523"/>
          </a:xfrm>
          <a:custGeom>
            <a:avLst/>
            <a:gdLst/>
            <a:ahLst/>
            <a:cxnLst/>
            <a:rect l="l" t="t" r="r" b="b"/>
            <a:pathLst>
              <a:path w="14781302" h="8437523">
                <a:moveTo>
                  <a:pt x="0" y="0"/>
                </a:moveTo>
                <a:lnTo>
                  <a:pt x="14781301" y="0"/>
                </a:lnTo>
                <a:lnTo>
                  <a:pt x="14781301" y="8437524"/>
                </a:lnTo>
                <a:lnTo>
                  <a:pt x="0" y="8437524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r="-45348"/>
            </a:stretch>
          </a:blipFill>
        </p:spPr>
      </p:sp>
      <p:sp>
        <p:nvSpPr>
          <p:cNvPr id="3" name="Freeform 3"/>
          <p:cNvSpPr/>
          <p:nvPr/>
        </p:nvSpPr>
        <p:spPr>
          <a:xfrm rot="-7073236">
            <a:off x="-7114306" y="4625135"/>
            <a:ext cx="14228613" cy="8122035"/>
          </a:xfrm>
          <a:custGeom>
            <a:avLst/>
            <a:gdLst/>
            <a:ahLst/>
            <a:cxnLst/>
            <a:rect l="l" t="t" r="r" b="b"/>
            <a:pathLst>
              <a:path w="14228613" h="8122035">
                <a:moveTo>
                  <a:pt x="0" y="0"/>
                </a:moveTo>
                <a:lnTo>
                  <a:pt x="14228612" y="0"/>
                </a:lnTo>
                <a:lnTo>
                  <a:pt x="14228612" y="8122036"/>
                </a:lnTo>
                <a:lnTo>
                  <a:pt x="0" y="81220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5000"/>
            </a:blip>
            <a:stretch>
              <a:fillRect r="-45348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752600" y="8345158"/>
            <a:ext cx="8457083" cy="295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10"/>
              </a:lnSpc>
            </a:pPr>
            <a:r>
              <a:rPr lang="en-US" sz="2800" b="1">
                <a:solidFill>
                  <a:srgbClr val="0B132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Speakers: </a:t>
            </a:r>
            <a:r>
              <a:rPr lang="en-US" sz="2800">
                <a:solidFill>
                  <a:srgbClr val="0B132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Yixing Wang</a:t>
            </a:r>
            <a:endParaRPr lang="en-US" sz="2800">
              <a:solidFill>
                <a:srgbClr val="0B132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52600" y="8917305"/>
            <a:ext cx="8457083" cy="295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10"/>
              </a:lnSpc>
            </a:pPr>
            <a:r>
              <a:rPr lang="en-US" sz="2800" b="1">
                <a:solidFill>
                  <a:srgbClr val="0B132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Module Code：</a:t>
            </a:r>
            <a:r>
              <a:rPr lang="en-US" sz="2800">
                <a:solidFill>
                  <a:srgbClr val="0B132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ECDE7017</a:t>
            </a:r>
            <a:endParaRPr lang="en-US" sz="2800">
              <a:solidFill>
                <a:srgbClr val="0B132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99913" y="2019367"/>
            <a:ext cx="15173862" cy="4811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US" sz="7200" b="1">
                <a:solidFill>
                  <a:srgbClr val="1C191A"/>
                </a:solidFill>
                <a:latin typeface="Times New Roman Regular" panose="02020503050405090304" charset="0"/>
                <a:ea typeface="Codec Pro Bold"/>
                <a:cs typeface="Times New Roman Regular" panose="02020503050405090304" charset="0"/>
                <a:sym typeface="Codec Pro Bold"/>
              </a:rPr>
              <a:t>Arts Education Equity in China: A </a:t>
            </a:r>
            <a:r>
              <a:rPr lang="en-US" sz="7200">
                <a:solidFill>
                  <a:srgbClr val="1C191A"/>
                </a:solidFill>
                <a:latin typeface="Times New Roman Regular" panose="02020503050405090304" charset="0"/>
                <a:ea typeface="Codec Pro Bold"/>
                <a:cs typeface="Times New Roman Regular" panose="02020503050405090304" charset="0"/>
                <a:sym typeface="Codec Pro Bold"/>
              </a:rPr>
              <a:t>Critical </a:t>
            </a:r>
            <a:r>
              <a:rPr lang="en-US" sz="7200" b="1">
                <a:solidFill>
                  <a:srgbClr val="1C191A"/>
                </a:solidFill>
                <a:latin typeface="Times New Roman Regular" panose="02020503050405090304" charset="0"/>
                <a:ea typeface="Codec Pro Bold"/>
                <a:cs typeface="Times New Roman Regular" panose="02020503050405090304" charset="0"/>
                <a:sym typeface="Codec Pro Bold"/>
              </a:rPr>
              <a:t>Evaluation of Aesthetic Education Policy</a:t>
            </a:r>
            <a:endParaRPr lang="en-US" sz="7200" b="1">
              <a:solidFill>
                <a:srgbClr val="1C191A"/>
              </a:solidFill>
              <a:latin typeface="Times New Roman Regular" panose="02020503050405090304" charset="0"/>
              <a:ea typeface="Codec Pro Bold"/>
              <a:cs typeface="Times New Roman Regular" panose="02020503050405090304" charset="0"/>
              <a:sym typeface="Codec Pro Bold"/>
            </a:endParaRPr>
          </a:p>
          <a:p>
            <a:pPr algn="l">
              <a:lnSpc>
                <a:spcPts val="11600"/>
              </a:lnSpc>
            </a:pPr>
            <a:endParaRPr lang="en-US" sz="7200" b="1">
              <a:solidFill>
                <a:srgbClr val="1C191A"/>
              </a:solidFill>
              <a:latin typeface="Times New Roman Regular" panose="02020503050405090304" charset="0"/>
              <a:ea typeface="Codec Pro Bold"/>
              <a:cs typeface="Times New Roman Regular" panose="02020503050405090304" charset="0"/>
              <a:sym typeface="Codec Pro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59547" flipV="1">
            <a:off x="2351295" y="-4813490"/>
            <a:ext cx="13585410" cy="19913980"/>
          </a:xfrm>
          <a:custGeom>
            <a:avLst/>
            <a:gdLst/>
            <a:ahLst/>
            <a:cxnLst/>
            <a:rect l="l" t="t" r="r" b="b"/>
            <a:pathLst>
              <a:path w="13585410" h="19913980">
                <a:moveTo>
                  <a:pt x="3487153" y="0"/>
                </a:moveTo>
                <a:lnTo>
                  <a:pt x="0" y="17952457"/>
                </a:lnTo>
                <a:lnTo>
                  <a:pt x="10098257" y="19913980"/>
                </a:lnTo>
                <a:lnTo>
                  <a:pt x="13585410" y="1961523"/>
                </a:lnTo>
                <a:lnTo>
                  <a:pt x="3487153" y="0"/>
                </a:lnTo>
                <a:close/>
              </a:path>
            </a:pathLst>
          </a:custGeom>
          <a:blipFill>
            <a:blip r:embed="rId1"/>
            <a:stretch>
              <a:fillRect t="-31145" r="-114611" b="-25517"/>
            </a:stretch>
          </a:blipFill>
        </p:spPr>
      </p:sp>
      <p:grpSp>
        <p:nvGrpSpPr>
          <p:cNvPr id="3" name="Group 3"/>
          <p:cNvGrpSpPr/>
          <p:nvPr>
            <p:custDataLst>
              <p:tags r:id="rId2"/>
            </p:custDataLst>
          </p:nvPr>
        </p:nvGrpSpPr>
        <p:grpSpPr>
          <a:xfrm rot="0">
            <a:off x="1553877" y="3074617"/>
            <a:ext cx="7480295" cy="6022003"/>
            <a:chOff x="0" y="0"/>
            <a:chExt cx="1970119" cy="1586042"/>
          </a:xfrm>
        </p:grpSpPr>
        <p:sp>
          <p:nvSpPr>
            <p:cNvPr id="4" name="Freeform 4"/>
            <p:cNvSpPr/>
            <p:nvPr>
              <p:custDataLst>
                <p:tags r:id="rId3"/>
              </p:custDataLst>
            </p:nvPr>
          </p:nvSpPr>
          <p:spPr>
            <a:xfrm>
              <a:off x="0" y="0"/>
              <a:ext cx="1970119" cy="1586042"/>
            </a:xfrm>
            <a:custGeom>
              <a:avLst/>
              <a:gdLst/>
              <a:ahLst/>
              <a:cxnLst/>
              <a:rect l="l" t="t" r="r" b="b"/>
              <a:pathLst>
                <a:path w="1970119" h="1586042">
                  <a:moveTo>
                    <a:pt x="0" y="0"/>
                  </a:moveTo>
                  <a:lnTo>
                    <a:pt x="1970119" y="0"/>
                  </a:lnTo>
                  <a:lnTo>
                    <a:pt x="1970119" y="1586042"/>
                  </a:lnTo>
                  <a:lnTo>
                    <a:pt x="0" y="1586042"/>
                  </a:lnTo>
                  <a:close/>
                </a:path>
              </a:pathLst>
            </a:custGeom>
            <a:solidFill>
              <a:srgbClr val="F3F5F8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1970119" cy="16050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0"/>
                </a:lnSpc>
              </a:pPr>
            </a:p>
          </p:txBody>
        </p:sp>
      </p:grpSp>
      <p:grpSp>
        <p:nvGrpSpPr>
          <p:cNvPr id="6" name="Group 6"/>
          <p:cNvGrpSpPr/>
          <p:nvPr>
            <p:custDataLst>
              <p:tags r:id="rId4"/>
            </p:custDataLst>
          </p:nvPr>
        </p:nvGrpSpPr>
        <p:grpSpPr>
          <a:xfrm rot="0">
            <a:off x="9253828" y="3074617"/>
            <a:ext cx="7480295" cy="6022003"/>
            <a:chOff x="0" y="0"/>
            <a:chExt cx="1970119" cy="1586042"/>
          </a:xfrm>
        </p:grpSpPr>
        <p:sp>
          <p:nvSpPr>
            <p:cNvPr id="7" name="Freeform 7"/>
            <p:cNvSpPr/>
            <p:nvPr>
              <p:custDataLst>
                <p:tags r:id="rId5"/>
              </p:custDataLst>
            </p:nvPr>
          </p:nvSpPr>
          <p:spPr>
            <a:xfrm>
              <a:off x="0" y="0"/>
              <a:ext cx="1970119" cy="1586042"/>
            </a:xfrm>
            <a:custGeom>
              <a:avLst/>
              <a:gdLst/>
              <a:ahLst/>
              <a:cxnLst/>
              <a:rect l="l" t="t" r="r" b="b"/>
              <a:pathLst>
                <a:path w="1970119" h="1586042">
                  <a:moveTo>
                    <a:pt x="0" y="0"/>
                  </a:moveTo>
                  <a:lnTo>
                    <a:pt x="1970119" y="0"/>
                  </a:lnTo>
                  <a:lnTo>
                    <a:pt x="1970119" y="1586042"/>
                  </a:lnTo>
                  <a:lnTo>
                    <a:pt x="0" y="1586042"/>
                  </a:lnTo>
                  <a:close/>
                </a:path>
              </a:pathLst>
            </a:custGeom>
            <a:solidFill>
              <a:srgbClr val="F3F5F8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970119" cy="16050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0"/>
                </a:lnSpc>
              </a:pPr>
            </a:p>
          </p:txBody>
        </p:sp>
      </p:grpSp>
      <p:sp>
        <p:nvSpPr>
          <p:cNvPr id="9" name="Freeform 9"/>
          <p:cNvSpPr/>
          <p:nvPr>
            <p:custDataLst>
              <p:tags r:id="rId6"/>
            </p:custDataLst>
          </p:nvPr>
        </p:nvSpPr>
        <p:spPr>
          <a:xfrm>
            <a:off x="1904923" y="3264433"/>
            <a:ext cx="1293330" cy="1327111"/>
          </a:xfrm>
          <a:custGeom>
            <a:avLst/>
            <a:gdLst/>
            <a:ahLst/>
            <a:cxnLst/>
            <a:rect l="l" t="t" r="r" b="b"/>
            <a:pathLst>
              <a:path w="1293330" h="1327111">
                <a:moveTo>
                  <a:pt x="0" y="0"/>
                </a:moveTo>
                <a:lnTo>
                  <a:pt x="1293331" y="0"/>
                </a:lnTo>
                <a:lnTo>
                  <a:pt x="1293331" y="1327112"/>
                </a:lnTo>
                <a:lnTo>
                  <a:pt x="0" y="132711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>
            <p:custDataLst>
              <p:tags r:id="rId9"/>
            </p:custDataLst>
          </p:nvPr>
        </p:nvSpPr>
        <p:spPr>
          <a:xfrm>
            <a:off x="9253720" y="3357778"/>
            <a:ext cx="1268658" cy="1285013"/>
          </a:xfrm>
          <a:custGeom>
            <a:avLst/>
            <a:gdLst/>
            <a:ahLst/>
            <a:cxnLst/>
            <a:rect l="l" t="t" r="r" b="b"/>
            <a:pathLst>
              <a:path w="1268658" h="1285013">
                <a:moveTo>
                  <a:pt x="0" y="0"/>
                </a:moveTo>
                <a:lnTo>
                  <a:pt x="1268658" y="0"/>
                </a:lnTo>
                <a:lnTo>
                  <a:pt x="1268658" y="1285013"/>
                </a:lnTo>
                <a:lnTo>
                  <a:pt x="0" y="128501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828800" y="1258252"/>
            <a:ext cx="16310947" cy="768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altLang="zh-CN" sz="6600" b="1">
                <a:solidFill>
                  <a:srgbClr val="C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Why This Issue?</a:t>
            </a:r>
            <a:endParaRPr lang="en-US" altLang="zh-CN" sz="6600" b="1">
              <a:solidFill>
                <a:srgbClr val="C0000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3" name="TextBox 13"/>
          <p:cNvSpPr txBox="1"/>
          <p:nvPr>
            <p:custDataLst>
              <p:tags r:id="rId12"/>
            </p:custDataLst>
          </p:nvPr>
        </p:nvSpPr>
        <p:spPr>
          <a:xfrm>
            <a:off x="9429115" y="6134100"/>
            <a:ext cx="6251575" cy="273939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altLang="zh-CN" sz="2400" u="none" strike="noStrike" spc="-43">
                <a:solidFill>
                  <a:srgbClr val="2A2E3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To critically evaluate the design problem</a:t>
            </a:r>
            <a:r>
              <a:rPr lang="en-US" altLang="zh-CN" sz="2400" u="none" strike="noStrike" spc="-43">
                <a:solidFill>
                  <a:srgbClr val="2A2E3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 of the 2020 policy.</a:t>
            </a:r>
            <a:endParaRPr lang="en-US" altLang="zh-CN" sz="2400" u="none" strike="noStrike" spc="-43">
              <a:solidFill>
                <a:srgbClr val="2A2E3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altLang="zh-CN" sz="2400" u="none" strike="noStrike" spc="-43">
              <a:solidFill>
                <a:srgbClr val="2A2E3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altLang="zh-CN" sz="2400" u="none" strike="noStrike" spc="-43">
                <a:solidFill>
                  <a:srgbClr val="2A2E3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To examine how uniform standards have not dealt with unequal resource distribution</a:t>
            </a:r>
            <a:endParaRPr lang="en-US" altLang="zh-CN" sz="2400" u="none" strike="noStrike" spc="-43">
              <a:solidFill>
                <a:srgbClr val="2A2E3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4" name="TextBox 14"/>
          <p:cNvSpPr txBox="1"/>
          <p:nvPr>
            <p:custDataLst>
              <p:tags r:id="rId13"/>
            </p:custDataLst>
          </p:nvPr>
        </p:nvSpPr>
        <p:spPr>
          <a:xfrm>
            <a:off x="1905000" y="5295900"/>
            <a:ext cx="1207770" cy="34163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Why </a:t>
            </a:r>
            <a:endParaRPr lang="en-US" sz="2800" b="1">
              <a:solidFill>
                <a:srgbClr val="1C191A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5" name="TextBox 15"/>
          <p:cNvSpPr txBox="1"/>
          <p:nvPr>
            <p:custDataLst>
              <p:tags r:id="rId14"/>
            </p:custDataLst>
          </p:nvPr>
        </p:nvSpPr>
        <p:spPr>
          <a:xfrm>
            <a:off x="9428980" y="5233530"/>
            <a:ext cx="6276552" cy="394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Ai</a:t>
            </a: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m </a:t>
            </a:r>
            <a:endParaRPr lang="en-US" sz="2800" b="1">
              <a:solidFill>
                <a:srgbClr val="1C191A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1828800" y="5829300"/>
            <a:ext cx="609600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latin typeface="Times New Roman" panose="02020503050405090304" charset="0"/>
                <a:cs typeface="Times New Roman" panose="02020503050405090304" charset="0"/>
              </a:rPr>
              <a:t>Aesthetic education is a key focus of Chinese education</a:t>
            </a:r>
            <a:endParaRPr lang="en-US" altLang="zh-CN" sz="24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en-US" altLang="zh-CN" sz="2400">
                <a:latin typeface="Times New Roman" panose="02020503050405090304" charset="0"/>
                <a:cs typeface="Times New Roman" panose="02020503050405090304" charset="0"/>
              </a:rPr>
              <a:t>A series of national aesthetic education policies have continuously emphasized equity in </a:t>
            </a:r>
            <a:r>
              <a:rPr lang="en-US" altLang="zh-CN" sz="2400">
                <a:latin typeface="Times New Roman" panose="02020503050405090304" charset="0"/>
                <a:cs typeface="Times New Roman" panose="02020503050405090304" charset="0"/>
                <a:sym typeface="+mn-ea"/>
              </a:rPr>
              <a:t>art </a:t>
            </a:r>
            <a:r>
              <a:rPr lang="en-US" altLang="zh-CN" sz="2400">
                <a:latin typeface="Times New Roman" panose="02020503050405090304" charset="0"/>
                <a:cs typeface="Times New Roman" panose="02020503050405090304" charset="0"/>
              </a:rPr>
              <a:t>education</a:t>
            </a:r>
            <a:endParaRPr lang="en-US" altLang="zh-CN" sz="24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en-US" altLang="zh-CN" sz="2400">
                <a:latin typeface="Times New Roman" panose="02020503050405090304" charset="0"/>
                <a:cs typeface="Times New Roman" panose="02020503050405090304" charset="0"/>
              </a:rPr>
              <a:t>To fully achieve the goal of aesthetic education for everyone, educational equity must be emphasized</a:t>
            </a:r>
            <a:endParaRPr lang="en-US" altLang="zh-CN" sz="2400"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6572" y="916340"/>
            <a:ext cx="12962000" cy="845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00"/>
              </a:lnSpc>
              <a:spcBef>
                <a:spcPct val="0"/>
              </a:spcBef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Why Does Equity Matter ?</a:t>
            </a: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714992" y="3238535"/>
            <a:ext cx="10166935" cy="1076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Directly affected by unequal access.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Country students: limited high-quality arts learning.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Restricts cultural, creative and educational development.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791192" y="5815767"/>
            <a:ext cx="10399799" cy="1076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The “last mile” of policy implementation.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Lack funding, equipment and professional development.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Face “expectations without adequate resources.”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714992" y="2702595"/>
            <a:ext cx="4839724" cy="394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‍🎓 Students </a:t>
            </a:r>
            <a:endParaRPr lang="en-US" sz="2800" b="1">
              <a:solidFill>
                <a:srgbClr val="1C191A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714992" y="5235916"/>
            <a:ext cx="6683229" cy="394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👩‍Teachers </a:t>
            </a:r>
            <a:endParaRPr lang="en-US" sz="2800" b="1">
              <a:solidFill>
                <a:srgbClr val="1C191A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714992" y="8301957"/>
            <a:ext cx="10399799" cy="1076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Rural schools often don’t have specialist arts teachers.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Limited facilities make it difficult to implement the policy.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marL="342900" lvl="0" indent="-342900" algn="l">
              <a:lnSpc>
                <a:spcPts val="28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2000" u="none" strike="noStrike" spc="-39">
                <a:solidFill>
                  <a:srgbClr val="2A2E3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Policy goals are hard to achieve in practice.</a:t>
            </a:r>
            <a:endParaRPr lang="en-US" altLang="zh-CN" sz="2000" u="none" strike="noStrike" spc="-39">
              <a:solidFill>
                <a:srgbClr val="2A2E30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5714717" y="7658385"/>
            <a:ext cx="6683229" cy="394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1C191A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🏫 Schools </a:t>
            </a:r>
            <a:endParaRPr lang="en-US" sz="2800" b="1">
              <a:solidFill>
                <a:srgbClr val="1C191A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pic>
        <p:nvPicPr>
          <p:cNvPr id="15" name="图片 14" descr="images-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9600" y="2552700"/>
            <a:ext cx="4864100" cy="66294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724400" y="2324100"/>
            <a:ext cx="7970520" cy="2563495"/>
          </a:xfrm>
          <a:custGeom>
            <a:avLst/>
            <a:gdLst/>
            <a:ahLst/>
            <a:cxnLst/>
            <a:rect l="l" t="t" r="r" b="b"/>
            <a:pathLst>
              <a:path w="9668041" h="3508563">
                <a:moveTo>
                  <a:pt x="0" y="0"/>
                </a:moveTo>
                <a:lnTo>
                  <a:pt x="9668041" y="0"/>
                </a:lnTo>
                <a:lnTo>
                  <a:pt x="9668041" y="3508563"/>
                </a:lnTo>
                <a:lnTo>
                  <a:pt x="0" y="3508563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254592" y="1237932"/>
            <a:ext cx="14890786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600"/>
              </a:lnSpc>
              <a:spcBef>
                <a:spcPct val="0"/>
              </a:spcBef>
            </a:pPr>
            <a:r>
              <a:rPr lang="en-US" sz="4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Government Policy: 2020 Aesthetic Education Policy</a:t>
            </a:r>
            <a:endParaRPr lang="en-US" sz="4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71620" y="7048500"/>
            <a:ext cx="9765030" cy="3225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20"/>
              </a:lnSpc>
              <a:spcBef>
                <a:spcPct val="0"/>
              </a:spcBef>
            </a:pPr>
            <a:endParaRPr lang="en-US" sz="2400" spc="-36">
              <a:solidFill>
                <a:srgbClr val="1C191A"/>
              </a:solidFill>
              <a:latin typeface="Times New Roman Regular" panose="02020503050405090304" charset="0"/>
              <a:ea typeface="Codec Pro" panose="00000600000000000000"/>
              <a:cs typeface="Times New Roman Regular" panose="02020503050405090304" charset="0"/>
              <a:sym typeface="Codec Pro" panose="0000060000000000000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33600" y="6362700"/>
            <a:ext cx="13703300" cy="13296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lnSpc>
                <a:spcPts val="3220"/>
              </a:lnSpc>
            </a:pPr>
            <a:r>
              <a:rPr lang="en-US" altLang="zh-CN" sz="2300" b="1" spc="-45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Opinions on Comprehensively Strengthening and Improving Aesthetic Education in Schools in the New Era</a:t>
            </a:r>
            <a:r>
              <a:rPr lang="en-US" altLang="zh-CN" sz="2300" spc="-45">
                <a:solidFill>
                  <a:srgbClr val="1C191A"/>
                </a:solidFill>
                <a:latin typeface="Times New Roman Regular" panose="02020503050405090304" charset="0"/>
                <a:ea typeface="Codec Pro" panose="00000600000000000000"/>
                <a:cs typeface="Times New Roman Regular" panose="02020503050405090304" charset="0"/>
                <a:sym typeface="Codec Pro" panose="00000600000000000000"/>
              </a:rPr>
              <a:t>, </a:t>
            </a:r>
            <a:r>
              <a:rPr lang="en-US" altLang="zh-CN" sz="2300" spc="-45">
                <a:solidFill>
                  <a:schemeClr val="tx1">
                    <a:lumMod val="65000"/>
                    <a:lumOff val="35000"/>
                  </a:schemeClr>
                </a:solidFill>
                <a:latin typeface="Times New Roman Regular" panose="02020503050405090304" charset="0"/>
                <a:ea typeface="Codec Pro" panose="00000600000000000000"/>
                <a:cs typeface="Times New Roman Regular" panose="02020503050405090304" charset="0"/>
                <a:sym typeface="Codec Pro" panose="00000600000000000000"/>
              </a:rPr>
              <a:t>issued by the General Office of the Central Committee of the Communist Party of China and the General Office of the State Council.</a:t>
            </a:r>
            <a:endParaRPr lang="en-US" altLang="zh-CN" sz="2300" spc="-45">
              <a:solidFill>
                <a:schemeClr val="tx1">
                  <a:lumMod val="65000"/>
                  <a:lumOff val="35000"/>
                </a:schemeClr>
              </a:solidFill>
              <a:latin typeface="Times New Roman Regular" panose="02020503050405090304" charset="0"/>
              <a:ea typeface="Codec Pro" panose="00000600000000000000"/>
              <a:cs typeface="Times New Roman Regular" panose="02020503050405090304" charset="0"/>
              <a:sym typeface="Codec Pro" panose="0000060000000000000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0">
            <a:off x="4277388" y="3816242"/>
            <a:ext cx="4392115" cy="6470758"/>
            <a:chOff x="0" y="0"/>
            <a:chExt cx="680454" cy="100249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80454" cy="1002490"/>
            </a:xfrm>
            <a:custGeom>
              <a:avLst/>
              <a:gdLst/>
              <a:ahLst/>
              <a:cxnLst/>
              <a:rect l="l" t="t" r="r" b="b"/>
              <a:pathLst>
                <a:path w="680454" h="1002490">
                  <a:moveTo>
                    <a:pt x="0" y="0"/>
                  </a:moveTo>
                  <a:lnTo>
                    <a:pt x="680454" y="0"/>
                  </a:lnTo>
                  <a:lnTo>
                    <a:pt x="680454" y="1002490"/>
                  </a:lnTo>
                  <a:lnTo>
                    <a:pt x="0" y="1002490"/>
                  </a:lnTo>
                  <a:close/>
                </a:path>
              </a:pathLst>
            </a:custGeom>
            <a:blipFill>
              <a:blip r:embed="rId1"/>
              <a:stretch>
                <a:fillRect l="-60564" r="-60564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 rot="0">
            <a:off x="-424628" y="-460422"/>
            <a:ext cx="4392115" cy="11073951"/>
            <a:chOff x="0" y="0"/>
            <a:chExt cx="680454" cy="171564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80454" cy="1715645"/>
            </a:xfrm>
            <a:custGeom>
              <a:avLst/>
              <a:gdLst/>
              <a:ahLst/>
              <a:cxnLst/>
              <a:rect l="l" t="t" r="r" b="b"/>
              <a:pathLst>
                <a:path w="680454" h="1715645">
                  <a:moveTo>
                    <a:pt x="0" y="0"/>
                  </a:moveTo>
                  <a:lnTo>
                    <a:pt x="680454" y="0"/>
                  </a:lnTo>
                  <a:lnTo>
                    <a:pt x="680454" y="1715645"/>
                  </a:lnTo>
                  <a:lnTo>
                    <a:pt x="0" y="1715645"/>
                  </a:lnTo>
                  <a:close/>
                </a:path>
              </a:pathLst>
            </a:custGeom>
            <a:blipFill>
              <a:blip r:embed="rId2"/>
              <a:stretch>
                <a:fillRect l="-139217" r="-139217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 rot="0">
            <a:off x="1028700" y="4087075"/>
            <a:ext cx="6807764" cy="4726560"/>
            <a:chOff x="0" y="0"/>
            <a:chExt cx="1792991" cy="124485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92991" cy="1244855"/>
            </a:xfrm>
            <a:custGeom>
              <a:avLst/>
              <a:gdLst/>
              <a:ahLst/>
              <a:cxnLst/>
              <a:rect l="l" t="t" r="r" b="b"/>
              <a:pathLst>
                <a:path w="1792991" h="1244855">
                  <a:moveTo>
                    <a:pt x="0" y="0"/>
                  </a:moveTo>
                  <a:lnTo>
                    <a:pt x="1792991" y="0"/>
                  </a:lnTo>
                  <a:lnTo>
                    <a:pt x="1792991" y="1244855"/>
                  </a:lnTo>
                  <a:lnTo>
                    <a:pt x="0" y="1244855"/>
                  </a:lnTo>
                  <a:close/>
                </a:path>
              </a:pathLst>
            </a:custGeom>
            <a:solidFill>
              <a:srgbClr val="F3F5F8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1792991" cy="12639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0"/>
                </a:lnSpc>
              </a:pPr>
            </a:p>
          </p:txBody>
        </p:sp>
      </p:grpSp>
      <p:sp>
        <p:nvSpPr>
          <p:cNvPr id="10" name="Freeform 10"/>
          <p:cNvSpPr/>
          <p:nvPr/>
        </p:nvSpPr>
        <p:spPr>
          <a:xfrm>
            <a:off x="1195115" y="4292044"/>
            <a:ext cx="6474934" cy="4316622"/>
          </a:xfrm>
          <a:custGeom>
            <a:avLst/>
            <a:gdLst/>
            <a:ahLst/>
            <a:cxnLst/>
            <a:rect l="l" t="t" r="r" b="b"/>
            <a:pathLst>
              <a:path w="6474934" h="4316622">
                <a:moveTo>
                  <a:pt x="0" y="0"/>
                </a:moveTo>
                <a:lnTo>
                  <a:pt x="6474934" y="0"/>
                </a:lnTo>
                <a:lnTo>
                  <a:pt x="6474934" y="4316622"/>
                </a:lnTo>
                <a:lnTo>
                  <a:pt x="0" y="43166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5902570" y="1330661"/>
            <a:ext cx="10601174" cy="909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100"/>
              </a:lnSpc>
              <a:spcBef>
                <a:spcPct val="0"/>
              </a:spcBef>
            </a:pPr>
            <a:r>
              <a:rPr lang="en-US" sz="6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Why</a:t>
            </a:r>
            <a:r>
              <a:rPr lang="en-US" sz="66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 </a:t>
            </a:r>
            <a:r>
              <a:rPr lang="en-US" sz="71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this</a:t>
            </a:r>
            <a:r>
              <a:rPr lang="en-US" sz="71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 policy </a:t>
            </a:r>
            <a:r>
              <a:rPr lang="en-US" sz="71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matters?</a:t>
            </a:r>
            <a:endParaRPr lang="en-US" sz="7100" u="none" strike="noStrike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220048" y="4448702"/>
            <a:ext cx="7618247" cy="4003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406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3200">
                <a:latin typeface="Times New Roman" panose="02020503050405090304" charset="0"/>
                <a:cs typeface="Times New Roman" panose="02020503050405090304" charset="0"/>
              </a:rPr>
              <a:t>Source policies: “Top-level Design” for the Reform of Aesthetic Education in Schools in the New Era</a:t>
            </a:r>
            <a:endParaRPr lang="en-US" altLang="zh-CN" sz="3200">
              <a:latin typeface="Times New Roman" panose="02020503050405090304" charset="0"/>
              <a:cs typeface="Times New Roman" panose="02020503050405090304" charset="0"/>
            </a:endParaRPr>
          </a:p>
          <a:p>
            <a:pPr marL="457200" indent="-457200" algn="l">
              <a:lnSpc>
                <a:spcPts val="406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endParaRPr lang="en-US" altLang="zh-CN" sz="3200">
              <a:latin typeface="Times New Roman" panose="02020503050405090304" charset="0"/>
              <a:cs typeface="Times New Roman" panose="02020503050405090304" charset="0"/>
            </a:endParaRPr>
          </a:p>
          <a:p>
            <a:pPr marL="457200" indent="-457200" algn="l">
              <a:lnSpc>
                <a:spcPts val="406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sz="3200">
                <a:latin typeface="Times New Roman" panose="02020503050405090304" charset="0"/>
                <a:cs typeface="Times New Roman" panose="02020503050405090304" charset="0"/>
              </a:rPr>
              <a:t>Core Objective: Adhere to "facing everyone" and narrow the gap between urban and rural areas</a:t>
            </a:r>
            <a:endParaRPr lang="en-US" altLang="zh-CN" sz="3200">
              <a:latin typeface="Times New Roman" panose="02020503050405090304" charset="0"/>
              <a:cs typeface="Times New Roman" panose="02020503050405090304" charset="0"/>
            </a:endParaRPr>
          </a:p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endParaRPr lang="en-US" altLang="zh-CN" sz="3200"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402676" y="1348920"/>
            <a:ext cx="14203723" cy="923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00"/>
              </a:lnSpc>
              <a:spcBef>
                <a:spcPct val="0"/>
              </a:spcBef>
            </a:pPr>
            <a:r>
              <a:rPr lang="en-US" sz="6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Ev</a:t>
            </a:r>
            <a:r>
              <a:rPr lang="en-US" sz="66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aluating t</a:t>
            </a:r>
            <a:r>
              <a:rPr lang="en-US" sz="6600" u="none" strike="noStrike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he 2020 Policy</a:t>
            </a:r>
            <a:endParaRPr lang="en-US" sz="6600" u="none" strike="noStrike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grpSp>
        <p:nvGrpSpPr>
          <p:cNvPr id="3" name="Group 3"/>
          <p:cNvGrpSpPr/>
          <p:nvPr/>
        </p:nvGrpSpPr>
        <p:grpSpPr>
          <a:xfrm rot="0">
            <a:off x="1028700" y="5711632"/>
            <a:ext cx="3526424" cy="1281257"/>
            <a:chOff x="0" y="0"/>
            <a:chExt cx="928770" cy="3374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28770" cy="337450"/>
            </a:xfrm>
            <a:custGeom>
              <a:avLst/>
              <a:gdLst/>
              <a:ahLst/>
              <a:cxnLst/>
              <a:rect l="l" t="t" r="r" b="b"/>
              <a:pathLst>
                <a:path w="928770" h="337450">
                  <a:moveTo>
                    <a:pt x="160264" y="0"/>
                  </a:moveTo>
                  <a:lnTo>
                    <a:pt x="768506" y="0"/>
                  </a:lnTo>
                  <a:cubicBezTo>
                    <a:pt x="857017" y="0"/>
                    <a:pt x="928770" y="71753"/>
                    <a:pt x="928770" y="160264"/>
                  </a:cubicBezTo>
                  <a:lnTo>
                    <a:pt x="928770" y="177186"/>
                  </a:lnTo>
                  <a:cubicBezTo>
                    <a:pt x="928770" y="265698"/>
                    <a:pt x="857017" y="337450"/>
                    <a:pt x="768506" y="337450"/>
                  </a:cubicBezTo>
                  <a:lnTo>
                    <a:pt x="160264" y="337450"/>
                  </a:lnTo>
                  <a:cubicBezTo>
                    <a:pt x="71753" y="337450"/>
                    <a:pt x="0" y="265698"/>
                    <a:pt x="0" y="177186"/>
                  </a:cubicBezTo>
                  <a:lnTo>
                    <a:pt x="0" y="160264"/>
                  </a:lnTo>
                  <a:cubicBezTo>
                    <a:pt x="0" y="71753"/>
                    <a:pt x="71753" y="0"/>
                    <a:pt x="160264" y="0"/>
                  </a:cubicBezTo>
                  <a:close/>
                </a:path>
              </a:pathLst>
            </a:custGeom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928770" cy="413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  <a:r>
                <a:rPr lang="en-US" sz="2800" spc="-39">
                  <a:solidFill>
                    <a:srgbClr val="000000"/>
                  </a:solidFill>
                  <a:latin typeface="Times New Roman" panose="02020503050405090304" charset="0"/>
                  <a:ea typeface="Codec Pro" panose="00000600000000000000"/>
                  <a:cs typeface="Times New Roman" panose="02020503050405090304" charset="0"/>
                  <a:sym typeface="Codec Pro" panose="00000600000000000000"/>
                </a:rPr>
                <a:t>2020 policy</a:t>
              </a:r>
              <a:endParaRPr lang="en-US" sz="2800" spc="-39">
                <a:solidFill>
                  <a:srgbClr val="00000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 rot="0">
            <a:off x="4998894" y="3736172"/>
            <a:ext cx="4248384" cy="5251228"/>
            <a:chOff x="0" y="0"/>
            <a:chExt cx="1118917" cy="138328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18917" cy="1383284"/>
            </a:xfrm>
            <a:custGeom>
              <a:avLst/>
              <a:gdLst/>
              <a:ahLst/>
              <a:cxnLst/>
              <a:rect l="l" t="t" r="r" b="b"/>
              <a:pathLst>
                <a:path w="1118917" h="1383284">
                  <a:moveTo>
                    <a:pt x="1118917" y="43736"/>
                  </a:moveTo>
                  <a:lnTo>
                    <a:pt x="1118917" y="1339548"/>
                  </a:lnTo>
                  <a:cubicBezTo>
                    <a:pt x="1118917" y="1351148"/>
                    <a:pt x="1114309" y="1362272"/>
                    <a:pt x="1106107" y="1370474"/>
                  </a:cubicBezTo>
                  <a:cubicBezTo>
                    <a:pt x="1097905" y="1378676"/>
                    <a:pt x="1086780" y="1383284"/>
                    <a:pt x="1075181" y="1383284"/>
                  </a:cubicBezTo>
                  <a:lnTo>
                    <a:pt x="43736" y="1383284"/>
                  </a:lnTo>
                  <a:cubicBezTo>
                    <a:pt x="32136" y="1383284"/>
                    <a:pt x="21012" y="1378676"/>
                    <a:pt x="12810" y="1370474"/>
                  </a:cubicBezTo>
                  <a:cubicBezTo>
                    <a:pt x="4608" y="1362272"/>
                    <a:pt x="0" y="1351148"/>
                    <a:pt x="0" y="1339548"/>
                  </a:cubicBezTo>
                  <a:lnTo>
                    <a:pt x="0" y="43736"/>
                  </a:lnTo>
                  <a:cubicBezTo>
                    <a:pt x="0" y="32136"/>
                    <a:pt x="4608" y="21012"/>
                    <a:pt x="12810" y="12810"/>
                  </a:cubicBezTo>
                  <a:cubicBezTo>
                    <a:pt x="21012" y="4608"/>
                    <a:pt x="32136" y="0"/>
                    <a:pt x="43736" y="0"/>
                  </a:cubicBezTo>
                  <a:lnTo>
                    <a:pt x="1075181" y="0"/>
                  </a:lnTo>
                  <a:cubicBezTo>
                    <a:pt x="1086780" y="0"/>
                    <a:pt x="1097905" y="4608"/>
                    <a:pt x="1106107" y="12810"/>
                  </a:cubicBezTo>
                  <a:cubicBezTo>
                    <a:pt x="1114309" y="21012"/>
                    <a:pt x="1118917" y="32136"/>
                    <a:pt x="1118917" y="43736"/>
                  </a:cubicBezTo>
                  <a:close/>
                </a:path>
              </a:pathLst>
            </a:custGeom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76200"/>
              <a:ext cx="1118917" cy="14594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id="9" name="Group 9"/>
          <p:cNvGrpSpPr/>
          <p:nvPr/>
        </p:nvGrpSpPr>
        <p:grpSpPr>
          <a:xfrm rot="0">
            <a:off x="5359874" y="4293340"/>
            <a:ext cx="3526424" cy="1281257"/>
            <a:chOff x="0" y="0"/>
            <a:chExt cx="928770" cy="33745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28770" cy="337450"/>
            </a:xfrm>
            <a:custGeom>
              <a:avLst/>
              <a:gdLst/>
              <a:ahLst/>
              <a:cxnLst/>
              <a:rect l="l" t="t" r="r" b="b"/>
              <a:pathLst>
                <a:path w="928770" h="337450">
                  <a:moveTo>
                    <a:pt x="160264" y="0"/>
                  </a:moveTo>
                  <a:lnTo>
                    <a:pt x="768506" y="0"/>
                  </a:lnTo>
                  <a:cubicBezTo>
                    <a:pt x="857017" y="0"/>
                    <a:pt x="928770" y="71753"/>
                    <a:pt x="928770" y="160264"/>
                  </a:cubicBezTo>
                  <a:lnTo>
                    <a:pt x="928770" y="177186"/>
                  </a:lnTo>
                  <a:cubicBezTo>
                    <a:pt x="928770" y="265698"/>
                    <a:pt x="857017" y="337450"/>
                    <a:pt x="768506" y="337450"/>
                  </a:cubicBezTo>
                  <a:lnTo>
                    <a:pt x="160264" y="337450"/>
                  </a:lnTo>
                  <a:cubicBezTo>
                    <a:pt x="71753" y="337450"/>
                    <a:pt x="0" y="265698"/>
                    <a:pt x="0" y="177186"/>
                  </a:cubicBezTo>
                  <a:lnTo>
                    <a:pt x="0" y="160264"/>
                  </a:lnTo>
                  <a:cubicBezTo>
                    <a:pt x="0" y="71753"/>
                    <a:pt x="71753" y="0"/>
                    <a:pt x="160264" y="0"/>
                  </a:cubicBezTo>
                  <a:close/>
                </a:path>
              </a:pathLst>
            </a:custGeom>
            <a:solidFill>
              <a:srgbClr val="F3F5F8"/>
            </a:solidFill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76200"/>
              <a:ext cx="928770" cy="413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  <a:r>
                <a:rPr lang="en-US" sz="2800" spc="-39">
                  <a:solidFill>
                    <a:srgbClr val="000000"/>
                  </a:solidFill>
                  <a:latin typeface="Times New Roman" panose="02020503050405090304" charset="0"/>
                  <a:ea typeface="Codec Pro" panose="00000600000000000000"/>
                  <a:cs typeface="Times New Roman" panose="02020503050405090304" charset="0"/>
                  <a:sym typeface="Codec Pro" panose="00000600000000000000"/>
                </a:rPr>
                <a:t>policy intentions</a:t>
              </a:r>
              <a:endParaRPr lang="en-US" sz="2800" spc="-39">
                <a:solidFill>
                  <a:srgbClr val="00000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 rot="0">
            <a:off x="5359874" y="7210145"/>
            <a:ext cx="3526424" cy="1281257"/>
            <a:chOff x="0" y="0"/>
            <a:chExt cx="928770" cy="33745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28770" cy="337450"/>
            </a:xfrm>
            <a:custGeom>
              <a:avLst/>
              <a:gdLst/>
              <a:ahLst/>
              <a:cxnLst/>
              <a:rect l="l" t="t" r="r" b="b"/>
              <a:pathLst>
                <a:path w="928770" h="337450">
                  <a:moveTo>
                    <a:pt x="160264" y="0"/>
                  </a:moveTo>
                  <a:lnTo>
                    <a:pt x="768506" y="0"/>
                  </a:lnTo>
                  <a:cubicBezTo>
                    <a:pt x="857017" y="0"/>
                    <a:pt x="928770" y="71753"/>
                    <a:pt x="928770" y="160264"/>
                  </a:cubicBezTo>
                  <a:lnTo>
                    <a:pt x="928770" y="177186"/>
                  </a:lnTo>
                  <a:cubicBezTo>
                    <a:pt x="928770" y="265698"/>
                    <a:pt x="857017" y="337450"/>
                    <a:pt x="768506" y="337450"/>
                  </a:cubicBezTo>
                  <a:lnTo>
                    <a:pt x="160264" y="337450"/>
                  </a:lnTo>
                  <a:cubicBezTo>
                    <a:pt x="71753" y="337450"/>
                    <a:pt x="0" y="265698"/>
                    <a:pt x="0" y="177186"/>
                  </a:cubicBezTo>
                  <a:lnTo>
                    <a:pt x="0" y="160264"/>
                  </a:lnTo>
                  <a:cubicBezTo>
                    <a:pt x="0" y="71753"/>
                    <a:pt x="71753" y="0"/>
                    <a:pt x="160264" y="0"/>
                  </a:cubicBezTo>
                  <a:close/>
                </a:path>
              </a:pathLst>
            </a:custGeom>
            <a:solidFill>
              <a:srgbClr val="F3F5F8"/>
            </a:solidFill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76200"/>
              <a:ext cx="928770" cy="413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  <a:r>
                <a:rPr lang="en-US" sz="2800" spc="-39">
                  <a:solidFill>
                    <a:srgbClr val="000000"/>
                  </a:solidFill>
                  <a:latin typeface="Times New Roman" panose="02020503050405090304" charset="0"/>
                  <a:ea typeface="Codec Pro" panose="00000600000000000000"/>
                  <a:cs typeface="Times New Roman" panose="02020503050405090304" charset="0"/>
                  <a:sym typeface="Codec Pro" panose="00000600000000000000"/>
                </a:rPr>
                <a:t>Policy Updates（2023）</a:t>
              </a:r>
              <a:endParaRPr lang="en-US" sz="2800" spc="-39">
                <a:solidFill>
                  <a:srgbClr val="00000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 rot="0">
            <a:off x="10122145" y="5711632"/>
            <a:ext cx="3333397" cy="1281257"/>
            <a:chOff x="0" y="0"/>
            <a:chExt cx="877932" cy="33745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77932" cy="337450"/>
            </a:xfrm>
            <a:custGeom>
              <a:avLst/>
              <a:gdLst/>
              <a:ahLst/>
              <a:cxnLst/>
              <a:rect l="l" t="t" r="r" b="b"/>
              <a:pathLst>
                <a:path w="877932" h="337450">
                  <a:moveTo>
                    <a:pt x="168725" y="0"/>
                  </a:moveTo>
                  <a:lnTo>
                    <a:pt x="709206" y="0"/>
                  </a:lnTo>
                  <a:cubicBezTo>
                    <a:pt x="802391" y="0"/>
                    <a:pt x="877932" y="75541"/>
                    <a:pt x="877932" y="168725"/>
                  </a:cubicBezTo>
                  <a:lnTo>
                    <a:pt x="877932" y="168725"/>
                  </a:lnTo>
                  <a:cubicBezTo>
                    <a:pt x="877932" y="213474"/>
                    <a:pt x="860155" y="256390"/>
                    <a:pt x="828513" y="288032"/>
                  </a:cubicBezTo>
                  <a:cubicBezTo>
                    <a:pt x="796871" y="319674"/>
                    <a:pt x="753955" y="337450"/>
                    <a:pt x="709206" y="337450"/>
                  </a:cubicBezTo>
                  <a:lnTo>
                    <a:pt x="168725" y="337450"/>
                  </a:lnTo>
                  <a:cubicBezTo>
                    <a:pt x="123977" y="337450"/>
                    <a:pt x="81061" y="319674"/>
                    <a:pt x="49418" y="288032"/>
                  </a:cubicBezTo>
                  <a:cubicBezTo>
                    <a:pt x="17776" y="256390"/>
                    <a:pt x="0" y="213474"/>
                    <a:pt x="0" y="168725"/>
                  </a:cubicBezTo>
                  <a:lnTo>
                    <a:pt x="0" y="168725"/>
                  </a:lnTo>
                  <a:cubicBezTo>
                    <a:pt x="0" y="123977"/>
                    <a:pt x="17776" y="81061"/>
                    <a:pt x="49418" y="49418"/>
                  </a:cubicBezTo>
                  <a:cubicBezTo>
                    <a:pt x="81061" y="17776"/>
                    <a:pt x="123977" y="0"/>
                    <a:pt x="168725" y="0"/>
                  </a:cubicBezTo>
                  <a:close/>
                </a:path>
              </a:pathLst>
            </a:custGeom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-76200"/>
              <a:ext cx="877932" cy="413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080"/>
                </a:lnSpc>
                <a:spcBef>
                  <a:spcPct val="0"/>
                </a:spcBef>
              </a:pPr>
              <a:r>
                <a:rPr lang="en-US" sz="2800" spc="-43">
                  <a:solidFill>
                    <a:srgbClr val="C10404"/>
                  </a:solidFill>
                  <a:latin typeface="Times New Roman" panose="02020503050405090304" charset="0"/>
                  <a:ea typeface="Codec Pro Bold"/>
                  <a:cs typeface="Times New Roman" panose="02020503050405090304" charset="0"/>
                  <a:sym typeface="Codec Pro Bold"/>
                </a:rPr>
                <a:t>Implemen</a:t>
              </a:r>
              <a:r>
                <a:rPr lang="en-US" sz="2800" u="none" strike="noStrike" spc="-43">
                  <a:solidFill>
                    <a:srgbClr val="C10404"/>
                  </a:solidFill>
                  <a:latin typeface="Times New Roman" panose="02020503050405090304" charset="0"/>
                  <a:ea typeface="Codec Pro Bold"/>
                  <a:cs typeface="Times New Roman" panose="02020503050405090304" charset="0"/>
                  <a:sym typeface="Codec Pro Bold"/>
                </a:rPr>
                <a:t>tation Gap</a:t>
              </a:r>
              <a:endParaRPr lang="en-US" sz="2800" u="none" strike="noStrike" spc="-43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 rot="0">
            <a:off x="14022496" y="5692582"/>
            <a:ext cx="4017935" cy="1281257"/>
            <a:chOff x="0" y="0"/>
            <a:chExt cx="1058222" cy="33745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058222" cy="337450"/>
            </a:xfrm>
            <a:custGeom>
              <a:avLst/>
              <a:gdLst/>
              <a:ahLst/>
              <a:cxnLst/>
              <a:rect l="l" t="t" r="r" b="b"/>
              <a:pathLst>
                <a:path w="1058222" h="337450">
                  <a:moveTo>
                    <a:pt x="140659" y="0"/>
                  </a:moveTo>
                  <a:lnTo>
                    <a:pt x="917562" y="0"/>
                  </a:lnTo>
                  <a:cubicBezTo>
                    <a:pt x="954867" y="0"/>
                    <a:pt x="990645" y="14819"/>
                    <a:pt x="1017023" y="41198"/>
                  </a:cubicBezTo>
                  <a:cubicBezTo>
                    <a:pt x="1043402" y="67577"/>
                    <a:pt x="1058222" y="103354"/>
                    <a:pt x="1058222" y="140659"/>
                  </a:cubicBezTo>
                  <a:lnTo>
                    <a:pt x="1058222" y="196791"/>
                  </a:lnTo>
                  <a:cubicBezTo>
                    <a:pt x="1058222" y="234096"/>
                    <a:pt x="1043402" y="269873"/>
                    <a:pt x="1017023" y="296252"/>
                  </a:cubicBezTo>
                  <a:cubicBezTo>
                    <a:pt x="990645" y="322631"/>
                    <a:pt x="954867" y="337450"/>
                    <a:pt x="917562" y="337450"/>
                  </a:cubicBezTo>
                  <a:lnTo>
                    <a:pt x="140659" y="337450"/>
                  </a:lnTo>
                  <a:cubicBezTo>
                    <a:pt x="103354" y="337450"/>
                    <a:pt x="67577" y="322631"/>
                    <a:pt x="41198" y="296252"/>
                  </a:cubicBezTo>
                  <a:cubicBezTo>
                    <a:pt x="14819" y="269873"/>
                    <a:pt x="0" y="234096"/>
                    <a:pt x="0" y="196791"/>
                  </a:cubicBezTo>
                  <a:lnTo>
                    <a:pt x="0" y="140659"/>
                  </a:lnTo>
                  <a:cubicBezTo>
                    <a:pt x="0" y="103354"/>
                    <a:pt x="14819" y="67577"/>
                    <a:pt x="41198" y="41198"/>
                  </a:cubicBezTo>
                  <a:cubicBezTo>
                    <a:pt x="67577" y="14819"/>
                    <a:pt x="103354" y="0"/>
                    <a:pt x="140659" y="0"/>
                  </a:cubicBezTo>
                  <a:close/>
                </a:path>
              </a:pathLst>
            </a:custGeom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0" y="-76200"/>
              <a:ext cx="1058222" cy="4136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  <a:r>
                <a:rPr lang="en-US" sz="2800" spc="-39">
                  <a:solidFill>
                    <a:srgbClr val="000000"/>
                  </a:solidFill>
                  <a:latin typeface="Times New Roman" panose="02020503050405090304" charset="0"/>
                  <a:ea typeface="Codec Pro" panose="00000600000000000000"/>
                  <a:cs typeface="Times New Roman" panose="02020503050405090304" charset="0"/>
                  <a:sym typeface="Codec Pro" panose="00000600000000000000"/>
                </a:rPr>
                <a:t>The problem s</a:t>
              </a:r>
              <a:r>
                <a:rPr lang="en-US" sz="2800" u="none" strike="noStrike" spc="-39">
                  <a:solidFill>
                    <a:srgbClr val="000000"/>
                  </a:solidFill>
                  <a:latin typeface="Times New Roman" panose="02020503050405090304" charset="0"/>
                  <a:ea typeface="Codec Pro" panose="00000600000000000000"/>
                  <a:cs typeface="Times New Roman" panose="02020503050405090304" charset="0"/>
                  <a:sym typeface="Codec Pro" panose="00000600000000000000"/>
                </a:rPr>
                <a:t>till persists</a:t>
              </a:r>
              <a:endParaRPr lang="en-US" sz="2800" u="none" strike="noStrike" spc="-39">
                <a:solidFill>
                  <a:srgbClr val="000000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endParaRPr>
            </a:p>
          </p:txBody>
        </p:sp>
      </p:grpSp>
      <p:sp>
        <p:nvSpPr>
          <p:cNvPr id="21" name="AutoShape 21"/>
          <p:cNvSpPr/>
          <p:nvPr/>
        </p:nvSpPr>
        <p:spPr>
          <a:xfrm flipV="1">
            <a:off x="4555124" y="6361786"/>
            <a:ext cx="444144" cy="9525"/>
          </a:xfrm>
          <a:prstGeom prst="line">
            <a:avLst/>
          </a:prstGeom>
          <a:ln w="19050" cap="flat">
            <a:solidFill>
              <a:srgbClr val="1C191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2" name="AutoShape 22"/>
          <p:cNvSpPr/>
          <p:nvPr/>
        </p:nvSpPr>
        <p:spPr>
          <a:xfrm>
            <a:off x="9234606" y="6333211"/>
            <a:ext cx="887540" cy="0"/>
          </a:xfrm>
          <a:prstGeom prst="line">
            <a:avLst/>
          </a:prstGeom>
          <a:ln w="19050" cap="flat">
            <a:solidFill>
              <a:srgbClr val="1C191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3" name="AutoShape 23"/>
          <p:cNvSpPr/>
          <p:nvPr/>
        </p:nvSpPr>
        <p:spPr>
          <a:xfrm>
            <a:off x="13418735" y="6342736"/>
            <a:ext cx="603761" cy="9525"/>
          </a:xfrm>
          <a:prstGeom prst="line">
            <a:avLst/>
          </a:prstGeom>
          <a:ln w="19050" cap="flat">
            <a:solidFill>
              <a:srgbClr val="1C191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4" name="Freeform 24"/>
          <p:cNvSpPr/>
          <p:nvPr/>
        </p:nvSpPr>
        <p:spPr>
          <a:xfrm rot="-10658011">
            <a:off x="12302379" y="6707968"/>
            <a:ext cx="24289370" cy="9539098"/>
          </a:xfrm>
          <a:custGeom>
            <a:avLst/>
            <a:gdLst/>
            <a:ahLst/>
            <a:cxnLst/>
            <a:rect l="l" t="t" r="r" b="b"/>
            <a:pathLst>
              <a:path w="24289370" h="9539098">
                <a:moveTo>
                  <a:pt x="0" y="0"/>
                </a:moveTo>
                <a:lnTo>
                  <a:pt x="24289370" y="0"/>
                </a:lnTo>
                <a:lnTo>
                  <a:pt x="24289370" y="9539099"/>
                </a:lnTo>
                <a:lnTo>
                  <a:pt x="0" y="9539099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89000"/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 rot="-2700000">
            <a:off x="-8337255" y="-10601712"/>
            <a:ext cx="24289370" cy="9539098"/>
          </a:xfrm>
          <a:custGeom>
            <a:avLst/>
            <a:gdLst/>
            <a:ahLst/>
            <a:cxnLst/>
            <a:rect l="l" t="t" r="r" b="b"/>
            <a:pathLst>
              <a:path w="24289370" h="9539098">
                <a:moveTo>
                  <a:pt x="0" y="0"/>
                </a:moveTo>
                <a:lnTo>
                  <a:pt x="24289370" y="0"/>
                </a:lnTo>
                <a:lnTo>
                  <a:pt x="24289370" y="9539099"/>
                </a:lnTo>
                <a:lnTo>
                  <a:pt x="0" y="9539099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alphaModFix amt="89000"/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59547" flipV="1">
            <a:off x="2351295" y="-4813490"/>
            <a:ext cx="13585410" cy="19913980"/>
          </a:xfrm>
          <a:custGeom>
            <a:avLst/>
            <a:gdLst/>
            <a:ahLst/>
            <a:cxnLst/>
            <a:rect l="l" t="t" r="r" b="b"/>
            <a:pathLst>
              <a:path w="13585410" h="19913980">
                <a:moveTo>
                  <a:pt x="3487153" y="0"/>
                </a:moveTo>
                <a:lnTo>
                  <a:pt x="0" y="17952457"/>
                </a:lnTo>
                <a:lnTo>
                  <a:pt x="10098257" y="19913980"/>
                </a:lnTo>
                <a:lnTo>
                  <a:pt x="13585410" y="1961523"/>
                </a:lnTo>
                <a:lnTo>
                  <a:pt x="3487153" y="0"/>
                </a:lnTo>
                <a:close/>
              </a:path>
            </a:pathLst>
          </a:custGeom>
          <a:blipFill>
            <a:blip r:embed="rId1"/>
            <a:stretch>
              <a:fillRect t="-31145" r="-114611" b="-25517"/>
            </a:stretch>
          </a:blipFill>
        </p:spPr>
      </p:sp>
      <p:grpSp>
        <p:nvGrpSpPr>
          <p:cNvPr id="3" name="Group 3"/>
          <p:cNvGrpSpPr/>
          <p:nvPr/>
        </p:nvGrpSpPr>
        <p:grpSpPr>
          <a:xfrm rot="0">
            <a:off x="2362200" y="3009900"/>
            <a:ext cx="4297680" cy="4507230"/>
            <a:chOff x="0" y="-76263"/>
            <a:chExt cx="1302216" cy="145936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02216" cy="1383098"/>
            </a:xfrm>
            <a:custGeom>
              <a:avLst/>
              <a:gdLst/>
              <a:ahLst/>
              <a:cxnLst/>
              <a:rect l="l" t="t" r="r" b="b"/>
              <a:pathLst>
                <a:path w="1302216" h="1383098">
                  <a:moveTo>
                    <a:pt x="37579" y="0"/>
                  </a:moveTo>
                  <a:lnTo>
                    <a:pt x="1264636" y="0"/>
                  </a:lnTo>
                  <a:cubicBezTo>
                    <a:pt x="1285391" y="0"/>
                    <a:pt x="1302216" y="16825"/>
                    <a:pt x="1302216" y="37579"/>
                  </a:cubicBezTo>
                  <a:lnTo>
                    <a:pt x="1302216" y="1345519"/>
                  </a:lnTo>
                  <a:cubicBezTo>
                    <a:pt x="1302216" y="1366273"/>
                    <a:pt x="1285391" y="1383098"/>
                    <a:pt x="1264636" y="1383098"/>
                  </a:cubicBezTo>
                  <a:lnTo>
                    <a:pt x="37579" y="1383098"/>
                  </a:lnTo>
                  <a:cubicBezTo>
                    <a:pt x="16825" y="1383098"/>
                    <a:pt x="0" y="1366273"/>
                    <a:pt x="0" y="1345519"/>
                  </a:cubicBezTo>
                  <a:lnTo>
                    <a:pt x="0" y="37579"/>
                  </a:lnTo>
                  <a:cubicBezTo>
                    <a:pt x="0" y="16825"/>
                    <a:pt x="16825" y="0"/>
                    <a:pt x="37579" y="0"/>
                  </a:cubicBezTo>
                  <a:close/>
                </a:path>
              </a:pathLst>
            </a:custGeom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76263"/>
              <a:ext cx="1249639" cy="11046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grpSp>
        <p:nvGrpSpPr>
          <p:cNvPr id="6" name="Group 6"/>
          <p:cNvGrpSpPr/>
          <p:nvPr/>
        </p:nvGrpSpPr>
        <p:grpSpPr>
          <a:xfrm rot="0">
            <a:off x="10058400" y="3242945"/>
            <a:ext cx="4584065" cy="4213860"/>
            <a:chOff x="0" y="0"/>
            <a:chExt cx="1302216" cy="138309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02216" cy="1383098"/>
            </a:xfrm>
            <a:custGeom>
              <a:avLst/>
              <a:gdLst/>
              <a:ahLst/>
              <a:cxnLst/>
              <a:rect l="l" t="t" r="r" b="b"/>
              <a:pathLst>
                <a:path w="1302216" h="1383098">
                  <a:moveTo>
                    <a:pt x="37579" y="0"/>
                  </a:moveTo>
                  <a:lnTo>
                    <a:pt x="1264636" y="0"/>
                  </a:lnTo>
                  <a:cubicBezTo>
                    <a:pt x="1285391" y="0"/>
                    <a:pt x="1302216" y="16825"/>
                    <a:pt x="1302216" y="37579"/>
                  </a:cubicBezTo>
                  <a:lnTo>
                    <a:pt x="1302216" y="1345519"/>
                  </a:lnTo>
                  <a:cubicBezTo>
                    <a:pt x="1302216" y="1366273"/>
                    <a:pt x="1285391" y="1383098"/>
                    <a:pt x="1264636" y="1383098"/>
                  </a:cubicBezTo>
                  <a:lnTo>
                    <a:pt x="37579" y="1383098"/>
                  </a:lnTo>
                  <a:cubicBezTo>
                    <a:pt x="16825" y="1383098"/>
                    <a:pt x="0" y="1366273"/>
                    <a:pt x="0" y="1345519"/>
                  </a:cubicBezTo>
                  <a:lnTo>
                    <a:pt x="0" y="37579"/>
                  </a:lnTo>
                  <a:cubicBezTo>
                    <a:pt x="0" y="16825"/>
                    <a:pt x="16825" y="0"/>
                    <a:pt x="37579" y="0"/>
                  </a:cubicBezTo>
                  <a:close/>
                </a:path>
              </a:pathLst>
            </a:custGeom>
            <a:solidFill>
              <a:srgbClr val="FFFFFF"/>
            </a:solidFill>
            <a:ln w="19050" cap="rnd">
              <a:solidFill>
                <a:srgbClr val="1C191A"/>
              </a:solidFill>
              <a:prstDash val="solid"/>
              <a:round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76200"/>
              <a:ext cx="1302216" cy="14592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  <a:spcBef>
                  <a:spcPct val="0"/>
                </a:spcBef>
              </a:pP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772155" y="4163592"/>
            <a:ext cx="4032717" cy="46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Article 11</a:t>
            </a:r>
            <a:endParaRPr lang="en-US" sz="3600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487642" y="4163592"/>
            <a:ext cx="4032717" cy="46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Article 17</a:t>
            </a:r>
            <a:endParaRPr lang="en-US" sz="3600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771553" y="4990910"/>
            <a:ext cx="4032717" cy="186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Inclusion of the Arts in the High School Ent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rance Exam 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Scorin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g (Reform of the Eva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luati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on Mec</a:t>
            </a: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hanism)</a:t>
            </a:r>
            <a:endParaRPr lang="en-US" sz="2600" u="none" strike="noStrike" spc="-51">
              <a:solidFill>
                <a:srgbClr val="1C191A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515469" y="5143310"/>
            <a:ext cx="4032717" cy="1400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40"/>
              </a:lnSpc>
              <a:spcBef>
                <a:spcPct val="0"/>
              </a:spcBef>
            </a:pPr>
            <a:r>
              <a:rPr lang="en-US" sz="2600" u="none" strike="noStrike" spc="-51">
                <a:solidFill>
                  <a:srgbClr val="1C191A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Local Fiscal Coordination (Delegation of Responsibility for Resources and Funds)</a:t>
            </a:r>
            <a:endParaRPr lang="en-US" sz="2600" u="none" strike="noStrike" spc="-51">
              <a:solidFill>
                <a:srgbClr val="1C191A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465563" y="1604469"/>
            <a:ext cx="17839913" cy="820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00"/>
              </a:lnSpc>
              <a:spcBef>
                <a:spcPct val="0"/>
              </a:spcBef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Official </a:t>
            </a: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Statement</a:t>
            </a: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6666865" y="4424045"/>
            <a:ext cx="3363595" cy="635"/>
          </a:xfrm>
          <a:prstGeom prst="line">
            <a:avLst/>
          </a:prstGeom>
          <a:ln w="19050" cap="flat">
            <a:solidFill>
              <a:srgbClr val="1C191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文本框 14"/>
          <p:cNvSpPr txBox="1"/>
          <p:nvPr/>
        </p:nvSpPr>
        <p:spPr>
          <a:xfrm>
            <a:off x="2345690" y="8039100"/>
            <a:ext cx="1327086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latin typeface="Times New Roman" panose="02020503050405090304" charset="0"/>
                <a:cs typeface="Times New Roman" panose="02020503050405090304" charset="0"/>
              </a:rPr>
              <a:t>The government sets unified requirements, but the resources and funding are determined by local governments. </a:t>
            </a:r>
            <a:endParaRPr lang="en-US" altLang="zh-CN" sz="28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en-US" altLang="zh-CN" sz="2800">
                <a:latin typeface="Times New Roman" panose="02020503050405090304" charset="0"/>
                <a:cs typeface="Times New Roman" panose="02020503050405090304" charset="0"/>
              </a:rPr>
              <a:t>This is precisely the root cause of the differences in policy implementation.</a:t>
            </a:r>
            <a:endParaRPr lang="en-US" altLang="zh-CN" sz="2800">
              <a:latin typeface="Times New Roman" panose="02020503050405090304" charset="0"/>
              <a:cs typeface="Times New Roman" panose="0202050305040509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345690" y="9715500"/>
            <a:ext cx="6096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>
                    <a:lumMod val="50000"/>
                  </a:schemeClr>
                </a:solidFill>
                <a:latin typeface="Times New Roman" panose="02020503050405090304" charset="0"/>
                <a:cs typeface="Times New Roman" panose="02020503050405090304" charset="0"/>
              </a:rPr>
              <a:t>Source: 2020 Policy (Articles 11 &amp; 17)</a:t>
            </a:r>
            <a:endParaRPr lang="en-US" altLang="zh-CN">
              <a:solidFill>
                <a:schemeClr val="bg1">
                  <a:lumMod val="50000"/>
                </a:schemeClr>
              </a:solidFill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700000">
            <a:off x="5840488" y="4773120"/>
            <a:ext cx="484073" cy="484073"/>
          </a:xfrm>
          <a:custGeom>
            <a:avLst/>
            <a:gdLst/>
            <a:ahLst/>
            <a:cxnLst/>
            <a:rect l="l" t="t" r="r" b="b"/>
            <a:pathLst>
              <a:path w="484073" h="484073">
                <a:moveTo>
                  <a:pt x="0" y="0"/>
                </a:moveTo>
                <a:lnTo>
                  <a:pt x="484073" y="0"/>
                </a:lnTo>
                <a:lnTo>
                  <a:pt x="484073" y="484073"/>
                </a:lnTo>
                <a:lnTo>
                  <a:pt x="0" y="484073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2700000">
            <a:off x="11991197" y="4720398"/>
            <a:ext cx="466582" cy="466582"/>
          </a:xfrm>
          <a:custGeom>
            <a:avLst/>
            <a:gdLst/>
            <a:ahLst/>
            <a:cxnLst/>
            <a:rect l="l" t="t" r="r" b="b"/>
            <a:pathLst>
              <a:path w="466582" h="466582">
                <a:moveTo>
                  <a:pt x="0" y="0"/>
                </a:moveTo>
                <a:lnTo>
                  <a:pt x="466582" y="0"/>
                </a:lnTo>
                <a:lnTo>
                  <a:pt x="466582" y="466582"/>
                </a:lnTo>
                <a:lnTo>
                  <a:pt x="0" y="466582"/>
                </a:lnTo>
                <a:lnTo>
                  <a:pt x="0" y="0"/>
                </a:lnTo>
                <a:close/>
              </a:path>
            </a:pathLst>
          </a:custGeom>
          <a:blipFill>
            <a:blip r:embed="rId1"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120141" y="3855640"/>
            <a:ext cx="4377152" cy="2640242"/>
          </a:xfrm>
          <a:custGeom>
            <a:avLst/>
            <a:gdLst/>
            <a:ahLst/>
            <a:cxnLst/>
            <a:rect l="l" t="t" r="r" b="b"/>
            <a:pathLst>
              <a:path w="4377152" h="2640242">
                <a:moveTo>
                  <a:pt x="0" y="0"/>
                </a:moveTo>
                <a:lnTo>
                  <a:pt x="4377152" y="0"/>
                </a:lnTo>
                <a:lnTo>
                  <a:pt x="4377152" y="2640242"/>
                </a:lnTo>
                <a:lnTo>
                  <a:pt x="0" y="26402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5161" b="-5161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68894" y="3855640"/>
            <a:ext cx="4271290" cy="2680916"/>
          </a:xfrm>
          <a:custGeom>
            <a:avLst/>
            <a:gdLst/>
            <a:ahLst/>
            <a:cxnLst/>
            <a:rect l="l" t="t" r="r" b="b"/>
            <a:pathLst>
              <a:path w="4271290" h="2680916">
                <a:moveTo>
                  <a:pt x="0" y="0"/>
                </a:moveTo>
                <a:lnTo>
                  <a:pt x="4271290" y="0"/>
                </a:lnTo>
                <a:lnTo>
                  <a:pt x="4271290" y="2680916"/>
                </a:lnTo>
                <a:lnTo>
                  <a:pt x="0" y="26809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375273" y="3855640"/>
            <a:ext cx="4138678" cy="2545596"/>
          </a:xfrm>
          <a:custGeom>
            <a:avLst/>
            <a:gdLst/>
            <a:ahLst/>
            <a:cxnLst/>
            <a:rect l="l" t="t" r="r" b="b"/>
            <a:pathLst>
              <a:path w="4138678" h="2545596">
                <a:moveTo>
                  <a:pt x="0" y="0"/>
                </a:moveTo>
                <a:lnTo>
                  <a:pt x="4138677" y="0"/>
                </a:lnTo>
                <a:lnTo>
                  <a:pt x="4138677" y="2545596"/>
                </a:lnTo>
                <a:lnTo>
                  <a:pt x="0" y="25455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4243" b="-4243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91251" y="1257614"/>
            <a:ext cx="15056509" cy="820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400"/>
              </a:lnSpc>
              <a:spcBef>
                <a:spcPct val="0"/>
              </a:spcBef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Ozga’s Critical Evaluation</a:t>
            </a: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68717" y="6635118"/>
            <a:ext cx="3168727" cy="445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S</a:t>
            </a:r>
            <a:r>
              <a:rPr lang="en-US" sz="280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ource</a:t>
            </a:r>
            <a:endParaRPr lang="en-US" sz="2800" b="1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1577" y="3248692"/>
            <a:ext cx="3168727" cy="382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40"/>
              </a:lnSpc>
              <a:spcBef>
                <a:spcPct val="0"/>
              </a:spcBef>
            </a:pPr>
            <a:r>
              <a:rPr lang="en-US" sz="2400" b="1" u="none" strike="noStrike">
                <a:solidFill>
                  <a:srgbClr val="C10404"/>
                </a:solidFill>
                <a:latin typeface="Codec Pro Ultra-Bold"/>
                <a:ea typeface="Codec Pro Ultra-Bold"/>
                <a:cs typeface="Codec Pro Ultra-Bold"/>
                <a:sym typeface="Codec Pro Ultra-Bold"/>
              </a:rPr>
              <a:t>Step 1</a:t>
            </a:r>
            <a:endParaRPr lang="en-US" sz="2400" b="1" u="none" strike="noStrike">
              <a:solidFill>
                <a:srgbClr val="C10404"/>
              </a:solidFill>
              <a:latin typeface="Codec Pro Ultra-Bold"/>
              <a:ea typeface="Codec Pro Ultra-Bold"/>
              <a:cs typeface="Codec Pro Ultra-Bold"/>
              <a:sym typeface="Codec Pro Ultra-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20141" y="3248692"/>
            <a:ext cx="3168727" cy="382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40"/>
              </a:lnSpc>
              <a:spcBef>
                <a:spcPct val="0"/>
              </a:spcBef>
            </a:pPr>
            <a:r>
              <a:rPr lang="en-US" sz="2400" b="1" u="none" strike="noStrike">
                <a:solidFill>
                  <a:srgbClr val="C10404"/>
                </a:solidFill>
                <a:latin typeface="Codec Pro Ultra-Bold"/>
                <a:ea typeface="Codec Pro Ultra-Bold"/>
                <a:cs typeface="Codec Pro Ultra-Bold"/>
                <a:sym typeface="Codec Pro Ultra-Bold"/>
              </a:rPr>
              <a:t>Step 2</a:t>
            </a:r>
            <a:endParaRPr lang="en-US" sz="2400" b="1" u="none" strike="noStrike">
              <a:solidFill>
                <a:srgbClr val="C10404"/>
              </a:solidFill>
              <a:latin typeface="Codec Pro Ultra-Bold"/>
              <a:ea typeface="Codec Pro Ultra-Bold"/>
              <a:cs typeface="Codec Pro Ultra-Bold"/>
              <a:sym typeface="Codec Pro Ultra-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3375273" y="3248692"/>
            <a:ext cx="3168727" cy="382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40"/>
              </a:lnSpc>
              <a:spcBef>
                <a:spcPct val="0"/>
              </a:spcBef>
            </a:pPr>
            <a:r>
              <a:rPr lang="en-US" sz="2400" b="1" u="none" strike="noStrike">
                <a:solidFill>
                  <a:srgbClr val="C10404"/>
                </a:solidFill>
                <a:latin typeface="Codec Pro Ultra-Bold"/>
                <a:ea typeface="Codec Pro Ultra-Bold"/>
                <a:cs typeface="Codec Pro Ultra-Bold"/>
                <a:sym typeface="Codec Pro Ultra-Bold"/>
              </a:rPr>
              <a:t>Step 3</a:t>
            </a:r>
            <a:endParaRPr lang="en-US" sz="2400" b="1" u="none" strike="noStrike">
              <a:solidFill>
                <a:srgbClr val="C10404"/>
              </a:solidFill>
              <a:latin typeface="Codec Pro Ultra-Bold"/>
              <a:ea typeface="Codec Pro Ultra-Bold"/>
              <a:cs typeface="Codec Pro Ultra-Bold"/>
              <a:sym typeface="Codec Pro Ultra-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221741" y="6614163"/>
            <a:ext cx="2716848" cy="445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S</a:t>
            </a:r>
            <a:r>
              <a:rPr lang="en-US" sz="280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cope</a:t>
            </a:r>
            <a:endParaRPr lang="en-US" sz="2800" b="1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3375273" y="6610786"/>
            <a:ext cx="2579319" cy="445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Pattern</a:t>
            </a:r>
            <a:endParaRPr lang="en-US" sz="2800" b="1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68705" y="7254875"/>
            <a:ext cx="4305300" cy="9232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00"/>
              </a:lnSpc>
            </a:pPr>
            <a:r>
              <a:rPr lang="en-US" sz="2400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Nati</a:t>
            </a:r>
            <a:r>
              <a:rPr lang="en-US" sz="24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onal political will, aiming for educational equity (“Aesthetic education for all”)</a:t>
            </a:r>
            <a:r>
              <a:rPr lang="en-US" sz="24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.</a:t>
            </a:r>
            <a:endParaRPr lang="en-US" sz="2400" u="none" strike="noStrike" spc="-39">
              <a:solidFill>
                <a:srgbClr val="323232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117715" y="7107555"/>
            <a:ext cx="4407535" cy="9232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00"/>
              </a:lnSpc>
            </a:pPr>
            <a:r>
              <a:rPr lang="en-US" sz="2400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C</a:t>
            </a:r>
            <a:r>
              <a:rPr lang="en-US" sz="24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ritical omission — No central fiscal guarantee (Responsibility delegated to local governments，Article 17</a:t>
            </a:r>
            <a:r>
              <a:rPr lang="en-US" sz="24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).</a:t>
            </a:r>
            <a:endParaRPr lang="en-US" sz="2400" u="none" strike="noStrike" spc="-39">
              <a:solidFill>
                <a:srgbClr val="323232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375005" y="7246620"/>
            <a:ext cx="4138930" cy="9232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400"/>
              </a:lnSpc>
            </a:pP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Local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c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oord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ina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tion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→ Rur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al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s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ch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ool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 la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ck r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eso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urces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→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Ex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am ref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orm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(A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rtic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le 11)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w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iden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 th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e e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quity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 gap</a:t>
            </a:r>
            <a:r>
              <a:rPr lang="en-US" sz="2000" u="none" strike="noStrike" spc="-39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.</a:t>
            </a:r>
            <a:endParaRPr lang="en-US" sz="2000" u="none" strike="noStrike" spc="-39">
              <a:solidFill>
                <a:srgbClr val="323232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81000" y="9182100"/>
            <a:ext cx="6349365" cy="35179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>
                <a:solidFill>
                  <a:srgbClr val="94A0A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Source: Ozga (2000); 2020 Policy (Art. 11, 17)</a:t>
            </a:r>
            <a:endParaRPr lang="en-US" sz="2000">
              <a:solidFill>
                <a:srgbClr val="94A0A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1098276" y="1212141"/>
            <a:ext cx="16413174" cy="8198559"/>
            <a:chOff x="0" y="0"/>
            <a:chExt cx="2288640" cy="1143201"/>
          </a:xfrm>
        </p:grpSpPr>
        <p:sp>
          <p:nvSpPr>
            <p:cNvPr id="3" name="Freeform 3"/>
            <p:cNvSpPr/>
            <p:nvPr/>
          </p:nvSpPr>
          <p:spPr>
            <a:xfrm rot="-6517113">
              <a:off x="237292" y="-695324"/>
              <a:ext cx="1814057" cy="2533849"/>
            </a:xfrm>
            <a:custGeom>
              <a:avLst/>
              <a:gdLst/>
              <a:ahLst/>
              <a:cxnLst/>
              <a:rect l="l" t="t" r="r" b="b"/>
              <a:pathLst>
                <a:path w="1814057" h="2533849">
                  <a:moveTo>
                    <a:pt x="1814056" y="364985"/>
                  </a:moveTo>
                  <a:lnTo>
                    <a:pt x="1083371" y="2533849"/>
                  </a:lnTo>
                  <a:lnTo>
                    <a:pt x="0" y="2168864"/>
                  </a:lnTo>
                  <a:lnTo>
                    <a:pt x="730685" y="0"/>
                  </a:lnTo>
                  <a:close/>
                </a:path>
              </a:pathLst>
            </a:custGeom>
            <a:blipFill>
              <a:blip r:embed="rId1">
                <a:alphaModFix amt="69000"/>
              </a:blip>
              <a:stretch>
                <a:fillRect l="-61645" r="-194017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 rot="0">
            <a:off x="928950" y="1028700"/>
            <a:ext cx="16413174" cy="8198559"/>
            <a:chOff x="0" y="0"/>
            <a:chExt cx="2288640" cy="1143201"/>
          </a:xfrm>
        </p:grpSpPr>
        <p:sp>
          <p:nvSpPr>
            <p:cNvPr id="5" name="Freeform 5"/>
            <p:cNvSpPr/>
            <p:nvPr/>
          </p:nvSpPr>
          <p:spPr>
            <a:xfrm rot="-6517113">
              <a:off x="237292" y="-695324"/>
              <a:ext cx="1814057" cy="2533849"/>
            </a:xfrm>
            <a:custGeom>
              <a:avLst/>
              <a:gdLst/>
              <a:ahLst/>
              <a:cxnLst/>
              <a:rect l="l" t="t" r="r" b="b"/>
              <a:pathLst>
                <a:path w="1814057" h="2533849">
                  <a:moveTo>
                    <a:pt x="1814056" y="364985"/>
                  </a:moveTo>
                  <a:lnTo>
                    <a:pt x="1083371" y="2533849"/>
                  </a:lnTo>
                  <a:lnTo>
                    <a:pt x="0" y="2168864"/>
                  </a:lnTo>
                  <a:lnTo>
                    <a:pt x="730685" y="0"/>
                  </a:lnTo>
                  <a:close/>
                </a:path>
              </a:pathLst>
            </a:custGeom>
            <a:blipFill>
              <a:blip r:embed="rId2">
                <a:alphaModFix amt="69000"/>
              </a:blip>
              <a:stretch>
                <a:fillRect l="-61645" r="-194017"/>
              </a:stretch>
            </a:blipFill>
          </p:spPr>
        </p:sp>
      </p:grpSp>
      <p:sp>
        <p:nvSpPr>
          <p:cNvPr id="6" name="Freeform 6"/>
          <p:cNvSpPr/>
          <p:nvPr/>
        </p:nvSpPr>
        <p:spPr>
          <a:xfrm rot="2335109">
            <a:off x="7808674" y="2167644"/>
            <a:ext cx="5208639" cy="4479430"/>
          </a:xfrm>
          <a:custGeom>
            <a:avLst/>
            <a:gdLst/>
            <a:ahLst/>
            <a:cxnLst/>
            <a:rect l="l" t="t" r="r" b="b"/>
            <a:pathLst>
              <a:path w="5208639" h="4479430">
                <a:moveTo>
                  <a:pt x="0" y="0"/>
                </a:moveTo>
                <a:lnTo>
                  <a:pt x="5208639" y="0"/>
                </a:lnTo>
                <a:lnTo>
                  <a:pt x="5208639" y="4479430"/>
                </a:lnTo>
                <a:lnTo>
                  <a:pt x="0" y="44794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2067560" y="4057650"/>
            <a:ext cx="14180820" cy="345503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5825"/>
              </a:lnSpc>
            </a:pPr>
            <a:r>
              <a:rPr lang="en-US" sz="4160">
                <a:solidFill>
                  <a:srgbClr val="1C191A"/>
                </a:solidFill>
                <a:latin typeface="Times New Roman Regular" panose="02020503050405090304" charset="0"/>
                <a:ea typeface="Codec Pro" panose="00000600000000000000"/>
                <a:cs typeface="Times New Roman Regular" panose="02020503050405090304" charset="0"/>
                <a:sym typeface="Codec Pro" panose="00000600000000000000"/>
              </a:rPr>
              <a:t>Inequity stems from </a:t>
            </a:r>
            <a:r>
              <a:rPr lang="en-US" sz="4160" b="1">
                <a:solidFill>
                  <a:srgbClr val="1C191A"/>
                </a:solidFill>
                <a:latin typeface="Times New Roman Regular" panose="02020503050405090304" charset="0"/>
                <a:ea typeface="Codec Pro Bold"/>
                <a:cs typeface="Times New Roman Regular" panose="02020503050405090304" charset="0"/>
                <a:sym typeface="Codec Pro Bold"/>
              </a:rPr>
              <a:t>a structural design flaw</a:t>
            </a:r>
            <a:r>
              <a:rPr lang="en-US" sz="4160">
                <a:solidFill>
                  <a:srgbClr val="1C191A"/>
                </a:solidFill>
                <a:latin typeface="Times New Roman Regular" panose="02020503050405090304" charset="0"/>
                <a:ea typeface="Codec Pro" panose="00000600000000000000"/>
                <a:cs typeface="Times New Roman Regular" panose="02020503050405090304" charset="0"/>
                <a:sym typeface="Codec Pro" panose="00000600000000000000"/>
              </a:rPr>
              <a:t>, not merely implementation failure.</a:t>
            </a:r>
            <a:endParaRPr lang="en-US" altLang="zh-CN" sz="4160">
              <a:solidFill>
                <a:srgbClr val="1C191A"/>
              </a:solidFill>
              <a:latin typeface="Times New Roman Regular" panose="02020503050405090304" charset="0"/>
              <a:ea typeface="Codec Pro" panose="00000600000000000000"/>
              <a:cs typeface="Times New Roman Regular" panose="02020503050405090304" charset="0"/>
              <a:sym typeface="Codec Pro" panose="0000060000000000000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14400" y="1790700"/>
            <a:ext cx="10009505" cy="11487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60"/>
              </a:lnSpc>
              <a:spcBef>
                <a:spcPct val="0"/>
              </a:spcBef>
            </a:pPr>
            <a:r>
              <a:rPr lang="en-US" altLang="zh-CN" sz="6600" spc="-127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Critically evaluate issues</a:t>
            </a:r>
            <a:endParaRPr lang="en-US" altLang="zh-CN" sz="6600" spc="-127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6517113">
            <a:off x="1350314" y="-5164095"/>
            <a:ext cx="15587372" cy="20615191"/>
          </a:xfrm>
          <a:custGeom>
            <a:avLst/>
            <a:gdLst/>
            <a:ahLst/>
            <a:cxnLst/>
            <a:rect l="l" t="t" r="r" b="b"/>
            <a:pathLst>
              <a:path w="15587372" h="20615191">
                <a:moveTo>
                  <a:pt x="15587372" y="3284292"/>
                </a:moveTo>
                <a:lnTo>
                  <a:pt x="9748630" y="20615190"/>
                </a:lnTo>
                <a:lnTo>
                  <a:pt x="0" y="17330898"/>
                </a:lnTo>
                <a:lnTo>
                  <a:pt x="5838742" y="0"/>
                </a:lnTo>
                <a:lnTo>
                  <a:pt x="15587372" y="3284292"/>
                </a:lnTo>
                <a:close/>
              </a:path>
            </a:pathLst>
          </a:custGeom>
          <a:blipFill>
            <a:blip r:embed="rId1"/>
            <a:stretch>
              <a:fillRect l="-65846" r="-170915"/>
            </a:stretch>
          </a:blipFill>
        </p:spPr>
      </p:sp>
      <p:grpSp>
        <p:nvGrpSpPr>
          <p:cNvPr id="3" name="Group 3"/>
          <p:cNvGrpSpPr/>
          <p:nvPr/>
        </p:nvGrpSpPr>
        <p:grpSpPr>
          <a:xfrm rot="0">
            <a:off x="1028700" y="859228"/>
            <a:ext cx="16230600" cy="8568545"/>
            <a:chOff x="0" y="0"/>
            <a:chExt cx="1720256" cy="908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20256" cy="908167"/>
            </a:xfrm>
            <a:custGeom>
              <a:avLst/>
              <a:gdLst/>
              <a:ahLst/>
              <a:cxnLst/>
              <a:rect l="l" t="t" r="r" b="b"/>
              <a:pathLst>
                <a:path w="1720256" h="908167">
                  <a:moveTo>
                    <a:pt x="2981" y="0"/>
                  </a:moveTo>
                  <a:lnTo>
                    <a:pt x="1717275" y="0"/>
                  </a:lnTo>
                  <a:cubicBezTo>
                    <a:pt x="1718065" y="0"/>
                    <a:pt x="1718824" y="314"/>
                    <a:pt x="1719383" y="873"/>
                  </a:cubicBezTo>
                  <a:cubicBezTo>
                    <a:pt x="1719942" y="1432"/>
                    <a:pt x="1720256" y="2191"/>
                    <a:pt x="1720256" y="2981"/>
                  </a:cubicBezTo>
                  <a:lnTo>
                    <a:pt x="1720256" y="905186"/>
                  </a:lnTo>
                  <a:cubicBezTo>
                    <a:pt x="1720256" y="905976"/>
                    <a:pt x="1719942" y="906734"/>
                    <a:pt x="1719383" y="907294"/>
                  </a:cubicBezTo>
                  <a:cubicBezTo>
                    <a:pt x="1718824" y="907853"/>
                    <a:pt x="1718065" y="908167"/>
                    <a:pt x="1717275" y="908167"/>
                  </a:cubicBezTo>
                  <a:lnTo>
                    <a:pt x="2981" y="908167"/>
                  </a:lnTo>
                  <a:cubicBezTo>
                    <a:pt x="2191" y="908167"/>
                    <a:pt x="1432" y="907853"/>
                    <a:pt x="873" y="907294"/>
                  </a:cubicBezTo>
                  <a:cubicBezTo>
                    <a:pt x="314" y="906734"/>
                    <a:pt x="0" y="905976"/>
                    <a:pt x="0" y="905186"/>
                  </a:cubicBezTo>
                  <a:lnTo>
                    <a:pt x="0" y="2981"/>
                  </a:lnTo>
                  <a:cubicBezTo>
                    <a:pt x="0" y="2191"/>
                    <a:pt x="314" y="1432"/>
                    <a:pt x="873" y="873"/>
                  </a:cubicBezTo>
                  <a:cubicBezTo>
                    <a:pt x="1432" y="314"/>
                    <a:pt x="2191" y="0"/>
                    <a:pt x="298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720256" cy="9462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id="6" name="Freeform 6"/>
          <p:cNvSpPr/>
          <p:nvPr/>
        </p:nvSpPr>
        <p:spPr>
          <a:xfrm>
            <a:off x="1815152" y="1246130"/>
            <a:ext cx="5439748" cy="7794740"/>
          </a:xfrm>
          <a:custGeom>
            <a:avLst/>
            <a:gdLst/>
            <a:ahLst/>
            <a:cxnLst/>
            <a:rect l="l" t="t" r="r" b="b"/>
            <a:pathLst>
              <a:path w="5439748" h="7794740">
                <a:moveTo>
                  <a:pt x="0" y="0"/>
                </a:moveTo>
                <a:lnTo>
                  <a:pt x="5439748" y="0"/>
                </a:lnTo>
                <a:lnTo>
                  <a:pt x="5439748" y="7794740"/>
                </a:lnTo>
                <a:lnTo>
                  <a:pt x="0" y="77947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843" t="-1032" b="-3105"/>
            </a:stretch>
          </a:blipFill>
        </p:spPr>
        <p:txBody>
          <a:bodyPr/>
          <a:p>
            <a:endParaRPr lang="zh-CN" altLang="en-US"/>
          </a:p>
        </p:txBody>
      </p:sp>
      <p:sp>
        <p:nvSpPr>
          <p:cNvPr id="7" name="TextBox 7"/>
          <p:cNvSpPr txBox="1"/>
          <p:nvPr/>
        </p:nvSpPr>
        <p:spPr>
          <a:xfrm>
            <a:off x="8668707" y="5038725"/>
            <a:ext cx="7133771" cy="1561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60"/>
              </a:lnSpc>
              <a:spcBef>
                <a:spcPct val="0"/>
              </a:spcBef>
            </a:pPr>
            <a:r>
              <a:rPr lang="en-US" sz="2900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esthetic education entering the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hi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gh s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chool entra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nce exam is e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as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y,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achie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ving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hig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h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sco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res is eas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y, an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d teac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hing re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sourc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es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are 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abun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da</a:t>
            </a:r>
            <a:r>
              <a:rPr lang="en-US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nt</a:t>
            </a:r>
            <a:endParaRPr lang="en-US" sz="2900" u="none" strike="noStrike" spc="-57">
              <a:solidFill>
                <a:srgbClr val="323232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668707" y="1747404"/>
            <a:ext cx="7486517" cy="1435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00"/>
              </a:lnSpc>
              <a:spcBef>
                <a:spcPct val="0"/>
              </a:spcBef>
            </a:pPr>
            <a:r>
              <a:rPr lang="en-US" sz="5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Media Cover</a:t>
            </a:r>
            <a:r>
              <a:rPr lang="en-US" sz="5600" u="none" strike="noStrike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age &amp; Equity</a:t>
            </a:r>
            <a:endParaRPr lang="en-US" sz="5600" u="none" strike="noStrike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694864" y="3954087"/>
            <a:ext cx="7592648" cy="43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0"/>
              </a:lnSpc>
            </a:pPr>
            <a:r>
              <a:rPr lang="en-US" sz="3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City perspective</a:t>
            </a:r>
            <a:endParaRPr lang="en-US" sz="3600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9600" y="9012555"/>
            <a:ext cx="5439410" cy="49276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>
                <a:solidFill>
                  <a:srgbClr val="94A0A4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Source: China CCTV, 10/2020</a:t>
            </a:r>
            <a:endParaRPr lang="en-US" sz="2000">
              <a:solidFill>
                <a:srgbClr val="94A0A4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6517113">
            <a:off x="1350314" y="-5164095"/>
            <a:ext cx="15587372" cy="20615191"/>
          </a:xfrm>
          <a:custGeom>
            <a:avLst/>
            <a:gdLst/>
            <a:ahLst/>
            <a:cxnLst/>
            <a:rect l="l" t="t" r="r" b="b"/>
            <a:pathLst>
              <a:path w="15587372" h="20615191">
                <a:moveTo>
                  <a:pt x="15587372" y="3284292"/>
                </a:moveTo>
                <a:lnTo>
                  <a:pt x="9748630" y="20615190"/>
                </a:lnTo>
                <a:lnTo>
                  <a:pt x="0" y="17330898"/>
                </a:lnTo>
                <a:lnTo>
                  <a:pt x="5838742" y="0"/>
                </a:lnTo>
                <a:lnTo>
                  <a:pt x="15587372" y="3284292"/>
                </a:lnTo>
                <a:close/>
              </a:path>
            </a:pathLst>
          </a:custGeom>
          <a:blipFill>
            <a:blip r:embed="rId1"/>
            <a:stretch>
              <a:fillRect l="-65846" r="-170915"/>
            </a:stretch>
          </a:blipFill>
        </p:spPr>
      </p:sp>
      <p:grpSp>
        <p:nvGrpSpPr>
          <p:cNvPr id="3" name="Group 3"/>
          <p:cNvGrpSpPr/>
          <p:nvPr/>
        </p:nvGrpSpPr>
        <p:grpSpPr>
          <a:xfrm rot="0">
            <a:off x="1028700" y="859228"/>
            <a:ext cx="16230600" cy="8568545"/>
            <a:chOff x="0" y="0"/>
            <a:chExt cx="1720256" cy="9081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20256" cy="908167"/>
            </a:xfrm>
            <a:custGeom>
              <a:avLst/>
              <a:gdLst/>
              <a:ahLst/>
              <a:cxnLst/>
              <a:rect l="l" t="t" r="r" b="b"/>
              <a:pathLst>
                <a:path w="1720256" h="908167">
                  <a:moveTo>
                    <a:pt x="2981" y="0"/>
                  </a:moveTo>
                  <a:lnTo>
                    <a:pt x="1717275" y="0"/>
                  </a:lnTo>
                  <a:cubicBezTo>
                    <a:pt x="1718065" y="0"/>
                    <a:pt x="1718824" y="314"/>
                    <a:pt x="1719383" y="873"/>
                  </a:cubicBezTo>
                  <a:cubicBezTo>
                    <a:pt x="1719942" y="1432"/>
                    <a:pt x="1720256" y="2191"/>
                    <a:pt x="1720256" y="2981"/>
                  </a:cubicBezTo>
                  <a:lnTo>
                    <a:pt x="1720256" y="905186"/>
                  </a:lnTo>
                  <a:cubicBezTo>
                    <a:pt x="1720256" y="905976"/>
                    <a:pt x="1719942" y="906734"/>
                    <a:pt x="1719383" y="907294"/>
                  </a:cubicBezTo>
                  <a:cubicBezTo>
                    <a:pt x="1718824" y="907853"/>
                    <a:pt x="1718065" y="908167"/>
                    <a:pt x="1717275" y="908167"/>
                  </a:cubicBezTo>
                  <a:lnTo>
                    <a:pt x="2981" y="908167"/>
                  </a:lnTo>
                  <a:cubicBezTo>
                    <a:pt x="2191" y="908167"/>
                    <a:pt x="1432" y="907853"/>
                    <a:pt x="873" y="907294"/>
                  </a:cubicBezTo>
                  <a:cubicBezTo>
                    <a:pt x="314" y="906734"/>
                    <a:pt x="0" y="905976"/>
                    <a:pt x="0" y="905186"/>
                  </a:cubicBezTo>
                  <a:lnTo>
                    <a:pt x="0" y="2981"/>
                  </a:lnTo>
                  <a:cubicBezTo>
                    <a:pt x="0" y="2191"/>
                    <a:pt x="314" y="1432"/>
                    <a:pt x="873" y="873"/>
                  </a:cubicBezTo>
                  <a:cubicBezTo>
                    <a:pt x="1432" y="314"/>
                    <a:pt x="2191" y="0"/>
                    <a:pt x="298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720256" cy="9462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523808" y="4838994"/>
            <a:ext cx="7133771" cy="104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60"/>
              </a:lnSpc>
              <a:spcBef>
                <a:spcPct val="0"/>
              </a:spcBef>
            </a:pPr>
            <a:r>
              <a:rPr lang="en-US" altLang="zh-CN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Due to a lack of educational resources and qualified teachers, </a:t>
            </a:r>
            <a:r>
              <a:rPr lang="en-US" altLang="zh-CN" sz="2900" u="none" strike="noStrike" spc="-57">
                <a:solidFill>
                  <a:srgbClr val="323232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unable to offer classes.</a:t>
            </a:r>
            <a:endParaRPr lang="en-US" altLang="zh-CN" sz="2900" u="none" strike="noStrike" spc="-57">
              <a:solidFill>
                <a:srgbClr val="323232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523808" y="1864753"/>
            <a:ext cx="7486517" cy="14357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600"/>
              </a:lnSpc>
              <a:spcBef>
                <a:spcPct val="0"/>
              </a:spcBef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Media Cover</a:t>
            </a:r>
            <a:r>
              <a:rPr lang="en-US" sz="6600" u="none" strike="noStrike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age &amp; Equity</a:t>
            </a:r>
            <a:endParaRPr lang="en-US" sz="6600" u="none" strike="noStrike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523808" y="4012762"/>
            <a:ext cx="7592648" cy="436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0"/>
              </a:lnSpc>
            </a:pPr>
            <a:r>
              <a:rPr lang="en-US" sz="36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Rural perspective</a:t>
            </a:r>
            <a:endParaRPr lang="en-US" sz="3600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28700" y="8343900"/>
            <a:ext cx="5342890" cy="563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200"/>
              </a:lnSpc>
              <a:spcBef>
                <a:spcPct val="0"/>
              </a:spcBef>
            </a:pPr>
            <a:r>
              <a:rPr lang="en-US" sz="2000">
                <a:solidFill>
                  <a:srgbClr val="94A0A4"/>
                </a:solidFill>
                <a:latin typeface="Times New Roman" panose="02020503050405090304" charset="0"/>
                <a:ea typeface="Codec Pro" panose="00000600000000000000"/>
                <a:cs typeface="Times New Roman" panose="02020503050405090304" charset="0"/>
                <a:sym typeface="Codec Pro" panose="00000600000000000000"/>
              </a:rPr>
              <a:t>Source 2: Sohu Education, March 2021</a:t>
            </a:r>
            <a:endParaRPr lang="en-US" sz="2000">
              <a:solidFill>
                <a:srgbClr val="94A0A4"/>
              </a:solidFill>
              <a:latin typeface="Times New Roman" panose="02020503050405090304" charset="0"/>
              <a:ea typeface="Codec Pro" panose="00000600000000000000"/>
              <a:cs typeface="Times New Roman" panose="02020503050405090304" charset="0"/>
              <a:sym typeface="Codec Pro" panose="00000600000000000000"/>
            </a:endParaRPr>
          </a:p>
          <a:p>
            <a:pPr algn="ctr">
              <a:lnSpc>
                <a:spcPts val="2200"/>
              </a:lnSpc>
              <a:spcBef>
                <a:spcPct val="0"/>
              </a:spcBef>
            </a:pPr>
            <a:endParaRPr>
              <a:latin typeface="Times New Roman" panose="02020503050405090304" charset="0"/>
              <a:cs typeface="Times New Roman" panose="02020503050405090304" charset="0"/>
            </a:endParaRPr>
          </a:p>
        </p:txBody>
      </p:sp>
      <p:pic>
        <p:nvPicPr>
          <p:cNvPr id="13" name="图片 12" descr="截屏2026-10-09 22.39.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333500"/>
            <a:ext cx="7738110" cy="677418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9523730" y="6743700"/>
            <a:ext cx="740664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i="1">
                <a:latin typeface="Times New Roman" panose="02020503050405090304" charset="0"/>
                <a:cs typeface="Times New Roman" panose="02020503050405090304" charset="0"/>
              </a:rPr>
              <a:t>When these two reports are put together, they create a contrast. They clearly demonstrate that, under uniform policy standards, the huge gap in implementation conditions between urban and rural is leading to substantial unfairness.</a:t>
            </a:r>
            <a:endParaRPr lang="en-US" altLang="zh-CN" sz="2400" i="1"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59547" flipV="1">
            <a:off x="2351295" y="-4813490"/>
            <a:ext cx="13585410" cy="19913980"/>
          </a:xfrm>
          <a:custGeom>
            <a:avLst/>
            <a:gdLst/>
            <a:ahLst/>
            <a:cxnLst/>
            <a:rect l="l" t="t" r="r" b="b"/>
            <a:pathLst>
              <a:path w="13585410" h="19913980">
                <a:moveTo>
                  <a:pt x="3487153" y="0"/>
                </a:moveTo>
                <a:lnTo>
                  <a:pt x="0" y="17952457"/>
                </a:lnTo>
                <a:lnTo>
                  <a:pt x="10098257" y="19913980"/>
                </a:lnTo>
                <a:lnTo>
                  <a:pt x="13585410" y="1961523"/>
                </a:lnTo>
                <a:lnTo>
                  <a:pt x="3487153" y="0"/>
                </a:lnTo>
                <a:close/>
              </a:path>
            </a:pathLst>
          </a:custGeom>
          <a:blipFill>
            <a:blip r:embed="rId1"/>
            <a:stretch>
              <a:fillRect t="-31145" r="-114611" b="-25517"/>
            </a:stretch>
          </a:blipFill>
        </p:spPr>
      </p:sp>
      <p:grpSp>
        <p:nvGrpSpPr>
          <p:cNvPr id="3" name="Group 3"/>
          <p:cNvGrpSpPr/>
          <p:nvPr/>
        </p:nvGrpSpPr>
        <p:grpSpPr>
          <a:xfrm rot="0">
            <a:off x="1553877" y="3074617"/>
            <a:ext cx="7480295" cy="6022003"/>
            <a:chOff x="0" y="0"/>
            <a:chExt cx="1970119" cy="158604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970119" cy="1586042"/>
            </a:xfrm>
            <a:custGeom>
              <a:avLst/>
              <a:gdLst/>
              <a:ahLst/>
              <a:cxnLst/>
              <a:rect l="l" t="t" r="r" b="b"/>
              <a:pathLst>
                <a:path w="1970119" h="1586042">
                  <a:moveTo>
                    <a:pt x="0" y="0"/>
                  </a:moveTo>
                  <a:lnTo>
                    <a:pt x="1970119" y="0"/>
                  </a:lnTo>
                  <a:lnTo>
                    <a:pt x="1970119" y="1586042"/>
                  </a:lnTo>
                  <a:lnTo>
                    <a:pt x="0" y="1586042"/>
                  </a:lnTo>
                  <a:close/>
                </a:path>
              </a:pathLst>
            </a:custGeom>
            <a:solidFill>
              <a:srgbClr val="F3F5F8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1970119" cy="16050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40"/>
                </a:lnSpc>
              </a:p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1050554"/>
            <a:ext cx="16310947" cy="1461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0"/>
              </a:lnSpc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Research Questions</a:t>
            </a: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442335" y="3467100"/>
            <a:ext cx="12437110" cy="88265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l">
              <a:lnSpc>
                <a:spcPts val="3080"/>
              </a:lnSpc>
            </a:pPr>
            <a:r>
              <a:rPr lang="en-US" sz="28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The 2020 policy sets a uniform standard for “aesthetic education for all” — is this equitable when it ignores unequal resource distribution ?</a:t>
            </a:r>
            <a:endParaRPr lang="en-US" sz="28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3080"/>
              </a:lnSpc>
            </a:pPr>
            <a:endParaRPr>
              <a:latin typeface="Times New Roman" panose="02020503050405090304" charset="0"/>
              <a:cs typeface="Times New Roman" panose="02020503050405090304" charset="0"/>
            </a:endParaRPr>
          </a:p>
          <a:p>
            <a:pPr algn="l">
              <a:lnSpc>
                <a:spcPts val="3080"/>
              </a:lnSpc>
            </a:pPr>
            <a:endParaRPr>
              <a:latin typeface="Times New Roman" panose="02020503050405090304" charset="0"/>
              <a:cs typeface="Times New Roman" panose="02020503050405090304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42256" y="5829250"/>
            <a:ext cx="11790665" cy="789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8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Is a unified exam score for arts fair when rural students lack basic resources ?</a:t>
            </a:r>
            <a:endParaRPr lang="en-US" sz="28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3080"/>
              </a:lnSpc>
            </a:pPr>
            <a:endParaRPr>
              <a:latin typeface="Times New Roman" panose="02020503050405090304" charset="0"/>
              <a:cs typeface="Times New Roman" panose="02020503050405090304" charset="0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3442335" y="8267700"/>
            <a:ext cx="11878310" cy="73660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just">
              <a:lnSpc>
                <a:spcPts val="3080"/>
              </a:lnSpc>
            </a:pPr>
            <a:r>
              <a:rPr lang="en-US" sz="28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Who should be the main actor in narrowing the gap — government, schools, or teachers ?</a:t>
            </a:r>
            <a:endParaRPr lang="en-US" sz="28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3080"/>
              </a:lnSpc>
            </a:pPr>
            <a:endParaRPr>
              <a:latin typeface="Times New Roman" panose="02020503050405090304" charset="0"/>
              <a:cs typeface="Times New Roman" panose="02020503050405090304" charset="0"/>
            </a:endParaRPr>
          </a:p>
        </p:txBody>
      </p:sp>
      <p:sp>
        <p:nvSpPr>
          <p:cNvPr id="13" name="TextBox 9"/>
          <p:cNvSpPr txBox="1"/>
          <p:nvPr/>
        </p:nvSpPr>
        <p:spPr>
          <a:xfrm>
            <a:off x="1676400" y="3419475"/>
            <a:ext cx="924560" cy="103505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marL="0" lvl="0" indent="0" algn="r">
              <a:lnSpc>
                <a:spcPts val="7890"/>
              </a:lnSpc>
              <a:spcBef>
                <a:spcPct val="0"/>
              </a:spcBef>
            </a:pPr>
            <a:r>
              <a:rPr lang="en-US" sz="7890" b="1" u="none" strike="noStrike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1</a:t>
            </a:r>
            <a:endParaRPr lang="en-US" sz="7890" b="1" u="none" strike="noStrike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905000" y="5361940"/>
            <a:ext cx="795655" cy="13049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789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2</a:t>
            </a:r>
            <a:endParaRPr lang="en-US" altLang="en-US" sz="7890" b="1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  <p:sp>
        <p:nvSpPr>
          <p:cNvPr id="17" name="文本框 16"/>
          <p:cNvSpPr txBox="1"/>
          <p:nvPr/>
        </p:nvSpPr>
        <p:spPr>
          <a:xfrm flipH="1">
            <a:off x="1958340" y="7962900"/>
            <a:ext cx="894715" cy="13049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7890" b="1">
                <a:solidFill>
                  <a:srgbClr val="C10404"/>
                </a:solidFill>
                <a:latin typeface="Codec Pro Bold"/>
                <a:ea typeface="Codec Pro Bold"/>
                <a:cs typeface="Codec Pro Bold"/>
                <a:sym typeface="Codec Pro Bold"/>
              </a:rPr>
              <a:t>3</a:t>
            </a:r>
            <a:endParaRPr lang="en-US" altLang="en-US" sz="7890" b="1">
              <a:solidFill>
                <a:srgbClr val="C10404"/>
              </a:solidFill>
              <a:latin typeface="Codec Pro Bold"/>
              <a:ea typeface="Codec Pro Bold"/>
              <a:cs typeface="Codec Pro Bold"/>
              <a:sym typeface="Codec Pro 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4194878">
            <a:off x="-1332722" y="-3850741"/>
            <a:ext cx="14212134" cy="14034482"/>
          </a:xfrm>
          <a:custGeom>
            <a:avLst/>
            <a:gdLst/>
            <a:ahLst/>
            <a:cxnLst/>
            <a:rect l="l" t="t" r="r" b="b"/>
            <a:pathLst>
              <a:path w="14212134" h="14034482">
                <a:moveTo>
                  <a:pt x="0" y="0"/>
                </a:moveTo>
                <a:lnTo>
                  <a:pt x="14212133" y="0"/>
                </a:lnTo>
                <a:lnTo>
                  <a:pt x="14212133" y="14034482"/>
                </a:lnTo>
                <a:lnTo>
                  <a:pt x="0" y="14034482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28701" y="3166500"/>
            <a:ext cx="16230600" cy="4762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1276580" y="1129102"/>
            <a:ext cx="11790782" cy="1076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  <a:spcBef>
                <a:spcPct val="0"/>
              </a:spcBef>
            </a:pPr>
            <a:r>
              <a:rPr lang="en-US" sz="6600">
                <a:solidFill>
                  <a:srgbClr val="000000"/>
                </a:solidFill>
                <a:latin typeface="Times New Roman" panose="02020503050405090304" charset="0"/>
                <a:ea typeface="DM Sans Bold"/>
                <a:cs typeface="Times New Roman" panose="02020503050405090304" charset="0"/>
                <a:sym typeface="DM Sans Bold"/>
              </a:rPr>
              <a:t>Related Research</a:t>
            </a:r>
            <a:endParaRPr lang="en-US" sz="6600">
              <a:solidFill>
                <a:srgbClr val="000000"/>
              </a:solidFill>
              <a:latin typeface="Times New Roman" panose="02020503050405090304" charset="0"/>
              <a:ea typeface="DM Sans Bold"/>
              <a:cs typeface="Times New Roman" panose="02020503050405090304" charset="0"/>
              <a:sym typeface="DM Sans Bold"/>
            </a:endParaRPr>
          </a:p>
        </p:txBody>
      </p:sp>
      <p:grpSp>
        <p:nvGrpSpPr>
          <p:cNvPr id="6" name="Group 6"/>
          <p:cNvGrpSpPr/>
          <p:nvPr/>
        </p:nvGrpSpPr>
        <p:grpSpPr>
          <a:xfrm rot="0">
            <a:off x="8305800" y="4275121"/>
            <a:ext cx="7982585" cy="4968240"/>
            <a:chOff x="0" y="0"/>
            <a:chExt cx="11834055" cy="81349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834055" cy="8134940"/>
            </a:xfrm>
            <a:custGeom>
              <a:avLst/>
              <a:gdLst/>
              <a:ahLst/>
              <a:cxnLst/>
              <a:rect l="l" t="t" r="r" b="b"/>
              <a:pathLst>
                <a:path w="11714500" h="7543873">
                  <a:moveTo>
                    <a:pt x="19594" y="0"/>
                  </a:moveTo>
                  <a:lnTo>
                    <a:pt x="11694906" y="0"/>
                  </a:lnTo>
                  <a:cubicBezTo>
                    <a:pt x="11705728" y="0"/>
                    <a:pt x="11714500" y="8773"/>
                    <a:pt x="11714500" y="19594"/>
                  </a:cubicBezTo>
                  <a:lnTo>
                    <a:pt x="11714500" y="7524279"/>
                  </a:lnTo>
                  <a:cubicBezTo>
                    <a:pt x="11714500" y="7535101"/>
                    <a:pt x="11705728" y="7543873"/>
                    <a:pt x="11694906" y="7543873"/>
                  </a:cubicBezTo>
                  <a:lnTo>
                    <a:pt x="19594" y="7543873"/>
                  </a:lnTo>
                  <a:cubicBezTo>
                    <a:pt x="8773" y="7543873"/>
                    <a:pt x="0" y="7535101"/>
                    <a:pt x="0" y="7524279"/>
                  </a:cubicBezTo>
                  <a:lnTo>
                    <a:pt x="0" y="19594"/>
                  </a:lnTo>
                  <a:cubicBezTo>
                    <a:pt x="0" y="8773"/>
                    <a:pt x="8773" y="0"/>
                    <a:pt x="19594" y="0"/>
                  </a:cubicBezTo>
                  <a:close/>
                </a:path>
              </a:pathLst>
            </a:custGeom>
            <a:solidFill>
              <a:srgbClr val="FFFFFF"/>
            </a:solidFill>
            <a:ln w="28575" cap="sq">
              <a:gradFill>
                <a:gsLst>
                  <a:gs pos="0">
                    <a:srgbClr val="00C4CC">
                      <a:alpha val="100000"/>
                    </a:srgbClr>
                  </a:gs>
                  <a:gs pos="50000">
                    <a:srgbClr val="5A32FA">
                      <a:alpha val="100000"/>
                    </a:srgbClr>
                  </a:gs>
                  <a:gs pos="100000">
                    <a:srgbClr val="7D2AE8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112964" y="235528"/>
              <a:ext cx="10813602" cy="7072324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marL="259080" lvl="1" indent="0" algn="l">
                <a:lnSpc>
                  <a:spcPts val="3360"/>
                </a:lnSpc>
                <a:buFont typeface="Arial" panose="020B0604020202090204"/>
                <a:buNone/>
              </a:pPr>
              <a:endParaRPr lang="en-US" sz="2400" b="1">
                <a:solidFill>
                  <a:srgbClr val="000000"/>
                </a:solidFill>
                <a:latin typeface="Times New Roman Regular" panose="02020503050405090304" charset="0"/>
                <a:ea typeface="DM Sans Bold"/>
                <a:cs typeface="Times New Roman Regular" panose="02020503050405090304" charset="0"/>
                <a:sym typeface="DM Sans Bold"/>
              </a:endParaRPr>
            </a:p>
            <a:p>
              <a:pPr marL="259080" lvl="1" indent="0" algn="l">
                <a:lnSpc>
                  <a:spcPts val="3360"/>
                </a:lnSpc>
                <a:buFont typeface="Arial" panose="020B0604020202090204"/>
                <a:buNone/>
              </a:pPr>
              <a:r>
                <a:rPr lang="en-US" sz="2400" b="1">
                  <a:solidFill>
                    <a:srgbClr val="000000"/>
                  </a:solidFill>
                  <a:latin typeface="Times New Roman" panose="02020503050405090304" charset="0"/>
                  <a:ea typeface="DM Sans Bold"/>
                  <a:cs typeface="Times New Roman" panose="02020503050405090304" charset="0"/>
                  <a:sym typeface="DM Sans Bold"/>
                </a:rPr>
                <a:t>International Context (2010 → 2024)</a:t>
              </a:r>
              <a:endParaRPr lang="en-US" sz="2400" b="1">
                <a:solidFill>
                  <a:srgbClr val="000000"/>
                </a:solidFill>
                <a:latin typeface="Times New Roman Regular" panose="02020503050405090304" charset="0"/>
                <a:ea typeface="DM Sans Bold"/>
                <a:cs typeface="Times New Roman Regular" panose="02020503050405090304" charset="0"/>
                <a:sym typeface="DM Sans Bold"/>
              </a:endParaRPr>
            </a:p>
            <a:p>
              <a:pPr marL="1033780" lvl="2" indent="-342900" algn="l">
                <a:lnSpc>
                  <a:spcPts val="3360"/>
                </a:lnSpc>
                <a:buFont typeface="Arial" panose="020B0604020202090204" pitchFamily="34" charset="0"/>
                <a:buChar char="•"/>
              </a:pPr>
              <a:r>
                <a:rPr lang="en-US" sz="2400" b="1">
                  <a:solidFill>
                    <a:srgbClr val="000000"/>
                  </a:solidFill>
                  <a:latin typeface="Times New Roman Regular" panose="02020503050405090304" charset="0"/>
                  <a:ea typeface="DM Sans Bold"/>
                  <a:cs typeface="Times New Roman Regular" panose="02020503050405090304" charset="0"/>
                  <a:sym typeface="DM Sans Bold"/>
                </a:rPr>
                <a:t>UNESCO Seoul Agenda (2010):</a:t>
              </a:r>
              <a:r>
                <a:rPr lang="en-US" sz="2400">
                  <a:solidFill>
                    <a:srgbClr val="000000"/>
                  </a:solidFill>
                  <a:latin typeface="Times New Roman Regular" panose="02020503050405090304" charset="0"/>
                  <a:ea typeface="DM Sans"/>
                  <a:cs typeface="Times New Roman Regular" panose="02020503050405090304" charset="0"/>
                  <a:sym typeface="DM Sans"/>
                </a:rPr>
                <a:t> Mandates equitable distribution of arts education and prioritizes marginalized populations (Action Items 2.c.iii, 1.d.i)</a:t>
              </a:r>
              <a:endParaRPr lang="en-US" sz="2400">
                <a:solidFill>
                  <a:srgbClr val="000000"/>
                </a:solidFill>
                <a:latin typeface="Times New Roman Regular" panose="02020503050405090304" charset="0"/>
                <a:ea typeface="DM Sans"/>
                <a:cs typeface="Times New Roman Regular" panose="02020503050405090304" charset="0"/>
                <a:sym typeface="DM Sans"/>
              </a:endParaRPr>
            </a:p>
            <a:p>
              <a:pPr marL="690880" lvl="2" indent="0" algn="l">
                <a:lnSpc>
                  <a:spcPts val="3360"/>
                </a:lnSpc>
                <a:buFont typeface="Arial" panose="020B0604020202090204"/>
                <a:buNone/>
              </a:pPr>
              <a:endParaRPr lang="en-US" sz="2400">
                <a:solidFill>
                  <a:srgbClr val="000000"/>
                </a:solidFill>
                <a:latin typeface="Times New Roman Regular" panose="02020503050405090304" charset="0"/>
                <a:ea typeface="DM Sans"/>
                <a:cs typeface="Times New Roman Regular" panose="02020503050405090304" charset="0"/>
                <a:sym typeface="DM Sans"/>
              </a:endParaRPr>
            </a:p>
            <a:p>
              <a:pPr marL="1033780" lvl="2" indent="-342900" algn="l">
                <a:lnSpc>
                  <a:spcPts val="3360"/>
                </a:lnSpc>
                <a:buFont typeface="Arial" panose="020B0604020202090204" pitchFamily="34" charset="0"/>
                <a:buChar char="•"/>
              </a:pPr>
              <a:r>
                <a:rPr lang="en-US" sz="2400" b="1">
                  <a:solidFill>
                    <a:srgbClr val="000000"/>
                  </a:solidFill>
                  <a:latin typeface="Times New Roman Regular" panose="02020503050405090304" charset="0"/>
                  <a:ea typeface="DM Sans Bold"/>
                  <a:cs typeface="Times New Roman Regular" panose="02020503050405090304" charset="0"/>
                  <a:sym typeface="DM Sans Bold"/>
                </a:rPr>
                <a:t>UNESCO Framework (2024):</a:t>
              </a:r>
              <a:r>
                <a:rPr lang="en-US" sz="2400">
                  <a:solidFill>
                    <a:srgbClr val="000000"/>
                  </a:solidFill>
                  <a:latin typeface="Times New Roman Regular" panose="02020503050405090304" charset="0"/>
                  <a:ea typeface="DM Sans"/>
                  <a:cs typeface="Times New Roman Regular" panose="02020503050405090304" charset="0"/>
                  <a:sym typeface="DM Sans"/>
                </a:rPr>
                <a:t> Explicitly targets access, inclusion and equity, identifying infrastructure shortages and qualified teacher deficits in rural areas as critical barriers (Articles 12, 32)</a:t>
              </a:r>
              <a:endParaRPr>
                <a:latin typeface="Times New Roman Regular" panose="02020503050405090304" charset="0"/>
                <a:cs typeface="Times New Roman Regular" panose="02020503050405090304" charset="0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143000" y="4168775"/>
            <a:ext cx="6096000" cy="49390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0" lvl="1" indent="0" algn="just" fontAlgn="auto">
              <a:lnSpc>
                <a:spcPts val="4200"/>
              </a:lnSpc>
              <a:buNone/>
            </a:pPr>
            <a:r>
              <a:rPr lang="en-US" sz="2400" b="1">
                <a:solidFill>
                  <a:srgbClr val="000000"/>
                </a:solidFill>
                <a:latin typeface="Times New Roman" panose="02020503050405090304" charset="0"/>
                <a:ea typeface="DM Sans"/>
                <a:cs typeface="Times New Roman" panose="02020503050405090304" charset="0"/>
                <a:sym typeface="DM Sans"/>
              </a:rPr>
              <a:t>Impact on students/teachers/</a:t>
            </a:r>
            <a:r>
              <a:rPr lang="en-US" sz="2400" b="1">
                <a:solidFill>
                  <a:srgbClr val="000000"/>
                </a:solidFill>
                <a:latin typeface="Times New Roman" panose="02020503050405090304" charset="0"/>
                <a:ea typeface="DM Sans"/>
                <a:cs typeface="Times New Roman" panose="02020503050405090304" charset="0"/>
                <a:sym typeface="DM Sans"/>
              </a:rPr>
              <a:t>school</a:t>
            </a:r>
            <a:endParaRPr lang="en-US" sz="2400" b="1">
              <a:solidFill>
                <a:srgbClr val="000000"/>
              </a:solidFill>
              <a:latin typeface="Times New Roman" panose="02020503050405090304" charset="0"/>
              <a:ea typeface="DM Sans"/>
              <a:cs typeface="Times New Roman" panose="02020503050405090304" charset="0"/>
              <a:sym typeface="DM Sans"/>
            </a:endParaRPr>
          </a:p>
          <a:p>
            <a:pPr marL="800100" lvl="1" indent="-342900" algn="just" fontAlgn="auto">
              <a:lnSpc>
                <a:spcPts val="4200"/>
              </a:lnSpc>
              <a:buFont typeface="Arial" panose="020B0604020202090204" pitchFamily="34" charset="0"/>
              <a:buChar char="•"/>
            </a:pPr>
            <a:r>
              <a:rPr lang="en-US" altLang="zh-CN" sz="2400">
                <a:solidFill>
                  <a:srgbClr val="000000"/>
                </a:solidFill>
                <a:latin typeface="Times New Roman" panose="02020503050405090304" charset="0"/>
                <a:ea typeface="DM Sans"/>
                <a:cs typeface="Times New Roman" panose="02020503050405090304" charset="0"/>
                <a:sym typeface="DM Sans"/>
              </a:rPr>
              <a:t>Improve the high school arts exam system, strengthen the rural teacher workforce, and lower exam thresholds. (Liu, 2020)</a:t>
            </a:r>
            <a:endParaRPr lang="en-US" altLang="zh-CN" sz="2400">
              <a:solidFill>
                <a:srgbClr val="000000"/>
              </a:solidFill>
              <a:latin typeface="Times New Roman" panose="02020503050405090304" charset="0"/>
              <a:ea typeface="DM Sans"/>
              <a:cs typeface="Times New Roman" panose="02020503050405090304" charset="0"/>
              <a:sym typeface="DM Sans"/>
            </a:endParaRPr>
          </a:p>
          <a:p>
            <a:pPr lvl="1" indent="0" algn="just" fontAlgn="auto">
              <a:lnSpc>
                <a:spcPts val="4200"/>
              </a:lnSpc>
              <a:buNone/>
            </a:pPr>
            <a:endParaRPr lang="en-US" altLang="zh-CN" sz="2400">
              <a:solidFill>
                <a:srgbClr val="000000"/>
              </a:solidFill>
              <a:latin typeface="Times New Roman" panose="02020503050405090304" charset="0"/>
              <a:ea typeface="DM Sans"/>
              <a:cs typeface="Times New Roman" panose="02020503050405090304" charset="0"/>
              <a:sym typeface="DM Sans"/>
            </a:endParaRPr>
          </a:p>
          <a:p>
            <a:pPr marL="800100" lvl="1" indent="-342900" algn="just" fontAlgn="auto">
              <a:lnSpc>
                <a:spcPts val="4200"/>
              </a:lnSpc>
              <a:buFont typeface="Arial" panose="020B0604020202090204" pitchFamily="34" charset="0"/>
              <a:buChar char="•"/>
            </a:pPr>
            <a:r>
              <a:rPr lang="en-US" altLang="zh-CN" sz="2400">
                <a:solidFill>
                  <a:srgbClr val="000000"/>
                </a:solidFill>
                <a:latin typeface="Times New Roman" panose="02020503050405090304" charset="0"/>
                <a:ea typeface="DM Sans"/>
                <a:cs typeface="Times New Roman" panose="02020503050405090304" charset="0"/>
                <a:sym typeface="DM Sans"/>
              </a:rPr>
              <a:t>Structural barriers: urban-rural resource gaps, exam pressure, and limited teacher capacity. (Wang, 2026, pp. 411-416)</a:t>
            </a:r>
            <a:endParaRPr lang="en-US" altLang="zh-CN" sz="2400">
              <a:solidFill>
                <a:srgbClr val="000000"/>
              </a:solidFill>
              <a:latin typeface="Times New Roman" panose="02020503050405090304" charset="0"/>
              <a:ea typeface="DM Sans"/>
              <a:cs typeface="Times New Roman" panose="02020503050405090304" charset="0"/>
              <a:sym typeface="DM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378340" y="-7155056"/>
            <a:ext cx="12165203" cy="13017240"/>
          </a:xfrm>
          <a:custGeom>
            <a:avLst/>
            <a:gdLst/>
            <a:ahLst/>
            <a:cxnLst/>
            <a:rect l="l" t="t" r="r" b="b"/>
            <a:pathLst>
              <a:path w="12165203" h="13017240">
                <a:moveTo>
                  <a:pt x="12165203" y="0"/>
                </a:moveTo>
                <a:lnTo>
                  <a:pt x="0" y="0"/>
                </a:lnTo>
                <a:lnTo>
                  <a:pt x="0" y="13017240"/>
                </a:lnTo>
                <a:lnTo>
                  <a:pt x="12165203" y="13017240"/>
                </a:lnTo>
                <a:lnTo>
                  <a:pt x="12165203" y="0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028700" y="1047750"/>
            <a:ext cx="15981209" cy="1628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0"/>
              </a:lnSpc>
            </a:pPr>
            <a:r>
              <a:rPr lang="en-US" sz="6600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Conclusion</a:t>
            </a:r>
            <a:r>
              <a:rPr lang="en-US" sz="3200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 </a:t>
            </a:r>
            <a:endParaRPr lang="en-US" sz="3200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algn="l">
              <a:lnSpc>
                <a:spcPts val="4900"/>
              </a:lnSpc>
            </a:pPr>
            <a:r>
              <a:rPr lang="en-US" sz="3200">
                <a:solidFill>
                  <a:srgbClr val="C10404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From Textual to Substantive Equity</a:t>
            </a:r>
            <a:endParaRPr lang="en-US" sz="3200">
              <a:solidFill>
                <a:srgbClr val="C10404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8700" y="3455256"/>
            <a:ext cx="15566159" cy="879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>
              <a:lnSpc>
                <a:spcPts val="343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Aim: </a:t>
            </a:r>
            <a:r>
              <a:rPr lang="en-US" sz="3200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Critically examine the limits of China’s aesthetic education policy in ensuring equitable access</a:t>
            </a:r>
            <a:endParaRPr lang="en-US" sz="3200">
              <a:solidFill>
                <a:srgbClr val="00000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66800" y="5067159"/>
            <a:ext cx="15566159" cy="44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35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Problem: </a:t>
            </a:r>
            <a:r>
              <a:rPr lang="en-US" altLang="zh-CN" sz="3200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Grand policy words vs. weak local delivery → a persistent implementation gap</a:t>
            </a:r>
            <a:endParaRPr lang="en-US" altLang="zh-CN" sz="3200">
              <a:solidFill>
                <a:srgbClr val="00000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66800" y="6515066"/>
            <a:ext cx="10617994" cy="450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20"/>
              </a:lnSpc>
              <a:spcBef>
                <a:spcPct val="0"/>
              </a:spcBef>
            </a:pPr>
            <a:r>
              <a:rPr lang="en-US" sz="3200" b="1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Call: </a:t>
            </a:r>
            <a:r>
              <a:rPr lang="en-US" sz="3200">
                <a:solidFill>
                  <a:srgbClr val="000000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Shift from “textual equity” to “substantive equity.”</a:t>
            </a:r>
            <a:endParaRPr lang="en-US" sz="3200">
              <a:solidFill>
                <a:srgbClr val="000000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036320" y="7902575"/>
            <a:ext cx="1561782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latin typeface="Times New Roman" panose="02020503050405090304" charset="0"/>
                <a:cs typeface="Times New Roman" panose="02020503050405090304" charset="0"/>
              </a:rPr>
              <a:t>Questions: </a:t>
            </a:r>
            <a:r>
              <a:rPr lang="en-US" altLang="zh-CN" sz="3200">
                <a:latin typeface="Times New Roman" panose="02020503050405090304" charset="0"/>
                <a:cs typeface="Times New Roman" panose="02020503050405090304" charset="0"/>
              </a:rPr>
              <a:t>Uniform standard vs. unequal resources? Unified exam fairness? Who implements equity?</a:t>
            </a:r>
            <a:endParaRPr lang="en-US" altLang="zh-CN" sz="3200"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5400" y="525462"/>
            <a:ext cx="10128823" cy="8972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000"/>
              </a:lnSpc>
              <a:spcBef>
                <a:spcPct val="0"/>
              </a:spcBef>
            </a:pPr>
            <a:r>
              <a:rPr lang="en-US" sz="6600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References</a:t>
            </a:r>
            <a:endParaRPr lang="en-US" sz="6600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62000" y="1562100"/>
            <a:ext cx="15693390" cy="88169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CCTV (2020) ‘江苏淮安：艺术进中考 满分10分平均得分9分’, 新闻袋袋裤, 26 October. Available at:        https://tv.cctv.com/2020/10/26/VIDETAPIgXk7X62iYujMTLII201026.shtml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Central Committee of the Communist Party of China and State Council (2020) Opinions on Comprehensively Strengthening and Improving Aesthetic Education in Schools in the New Era. Beijing. Available at: http://www.moe.gov.cn/jyb_xxgk/moe_1777/moe_1778/202010/t20201015_494794.html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Liu, Y. (2020) ‘提升学生艺术素养不能一考了之’, Guangming Daily, 28 October, p. 02. Available at: https://epaper.gmw.cn/gmrb/html/2020-10/28/nw.D110000gmrb_20201028_2-02.htm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Ministry of Education of the People‘s Republic of China (2023) Notice on the Comprehensive Implementation of the Aesthetic Education Immersion Action in Schools. Beijing. Available at: http://www.moe.gov.cn/srcsite/A17/moe_794/moe_628/202401/t20240102_1097467.html (Accessed: 10 October 2026).</a:t>
            </a:r>
            <a:endParaRPr lang="en-US" altLang="zh-CN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Ozga, J. (2000) Policy Research in Educational Settings: Contested Terrain. Buckingham: Open University Press.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Sohu Education (2021) ‘乡村教师结构性严重缺编，美育功能教室成摆设’, Sohu, 3 March. Available at: https://www.sohu.com/a/453740287_484992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UNESCO (2010) The Seoul Agenda: Goals for the Development of Arts Education. Paris: UNESCO. Available at: https://unesdoc.unesco.org/ark:/48223/pf0000190692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UNESCO (2024) UNESCO Member States Adopt Global Framework to Strengthen Culture and Arts Education. Paris: UNESCO. Available at: https://www.unesco.org/sdg4education2030/en/articles/unesco-member-states-adopt-global-framework-strengthen-culture-and-arts-education (Accessed: 10 October 2026).</a:t>
            </a:r>
            <a:endParaRPr lang="en-US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 lvl="1" indent="-457200" algn="l" fontAlgn="auto">
              <a:lnSpc>
                <a:spcPct val="150000"/>
              </a:lnSpc>
              <a:spcBef>
                <a:spcPct val="0"/>
              </a:spcBef>
              <a:buFont typeface="Arial" panose="020B0604020202090204" pitchFamily="34" charset="0"/>
              <a:buChar char="•"/>
            </a:pPr>
            <a:r>
              <a:rPr lang="en-US" altLang="zh-CN" b="1">
                <a:solidFill>
                  <a:srgbClr val="1C191A"/>
                </a:solidFill>
                <a:latin typeface="Times New Roman" panose="02020503050405090304" charset="0"/>
                <a:ea typeface="Codec Pro Bold"/>
                <a:cs typeface="Times New Roman" panose="02020503050405090304" charset="0"/>
                <a:sym typeface="Codec Pro Bold"/>
              </a:rPr>
              <a:t>Wang, Y. (2026) ‘Aesthetic education in Chinese schools: regulatory foundations, systemic contradictions and pedagogical mechanisms of implementation’, Modern Scientist, (9), pp. 411-416. Available at: https://journals.rcsi.science/2541-8459/article/view/468591 (Accessed: 11 October 2026).</a:t>
            </a:r>
            <a:endParaRPr lang="en-US" altLang="zh-CN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  <a:p>
            <a:pPr>
              <a:lnSpc>
                <a:spcPct val="150000"/>
              </a:lnSpc>
            </a:pPr>
            <a:endParaRPr lang="en-US" altLang="zh-CN" b="1">
              <a:solidFill>
                <a:srgbClr val="1C191A"/>
              </a:solidFill>
              <a:latin typeface="Times New Roman" panose="02020503050405090304" charset="0"/>
              <a:ea typeface="Codec Pro Bold"/>
              <a:cs typeface="Times New Roman" panose="02020503050405090304" charset="0"/>
              <a:sym typeface="Codec Pro Bol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059547" flipV="1">
            <a:off x="2351295" y="-4813490"/>
            <a:ext cx="13585410" cy="19913980"/>
          </a:xfrm>
          <a:custGeom>
            <a:avLst/>
            <a:gdLst/>
            <a:ahLst/>
            <a:cxnLst/>
            <a:rect l="l" t="t" r="r" b="b"/>
            <a:pathLst>
              <a:path w="13585410" h="19913980">
                <a:moveTo>
                  <a:pt x="3487153" y="0"/>
                </a:moveTo>
                <a:lnTo>
                  <a:pt x="0" y="17952457"/>
                </a:lnTo>
                <a:lnTo>
                  <a:pt x="10098257" y="19913980"/>
                </a:lnTo>
                <a:lnTo>
                  <a:pt x="13585410" y="1961523"/>
                </a:lnTo>
                <a:lnTo>
                  <a:pt x="3487153" y="0"/>
                </a:lnTo>
                <a:close/>
              </a:path>
            </a:pathLst>
          </a:custGeom>
          <a:blipFill>
            <a:blip r:embed="rId1"/>
            <a:stretch>
              <a:fillRect l="-100934" t="-50173" r="-13676" b="-6489"/>
            </a:stretch>
          </a:blipFill>
        </p:spPr>
      </p:sp>
      <p:grpSp>
        <p:nvGrpSpPr>
          <p:cNvPr id="3" name="Group 3"/>
          <p:cNvGrpSpPr/>
          <p:nvPr/>
        </p:nvGrpSpPr>
        <p:grpSpPr>
          <a:xfrm rot="-5400000">
            <a:off x="2074873" y="1223174"/>
            <a:ext cx="7840652" cy="784065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33333">
                  <a:srgbClr val="FFFFFF">
                    <a:alpha val="56800"/>
                  </a:srgbClr>
                </a:gs>
                <a:gs pos="66667">
                  <a:srgbClr val="FFFFFF">
                    <a:alpha val="568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</p:sp>
        <p:sp>
          <p:nvSpPr>
            <p:cNvPr id="5" name="TextBox 5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8372475" y="1223174"/>
            <a:ext cx="7840652" cy="7840652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33333">
                  <a:srgbClr val="FFFFFF">
                    <a:alpha val="56800"/>
                  </a:srgbClr>
                </a:gs>
                <a:gs pos="66667">
                  <a:srgbClr val="FFFFFF">
                    <a:alpha val="568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870840" y="3463290"/>
            <a:ext cx="9828825" cy="3323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60"/>
              </a:lnSpc>
            </a:pPr>
            <a:r>
              <a:rPr lang="en-US" sz="9600">
                <a:solidFill>
                  <a:srgbClr val="1C191A"/>
                </a:solidFill>
                <a:latin typeface="Times New Roman" panose="02020503050405090304" charset="0"/>
                <a:ea typeface="思源黑体-超粗体"/>
                <a:cs typeface="Times New Roman" panose="02020503050405090304" charset="0"/>
                <a:sym typeface="思源黑体-超粗体"/>
              </a:rPr>
              <a:t>Thank you for listening</a:t>
            </a:r>
            <a:endParaRPr lang="en-US" sz="9600">
              <a:solidFill>
                <a:srgbClr val="1C191A"/>
              </a:solidFill>
              <a:latin typeface="Times New Roman" panose="02020503050405090304" charset="0"/>
              <a:ea typeface="思源黑体-超粗体"/>
              <a:cs typeface="Times New Roman" panose="02020503050405090304" charset="0"/>
              <a:sym typeface="思源黑体-超粗体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2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3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4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5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6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7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8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9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ags/tag10.xml><?xml version="1.0" encoding="utf-8"?>
<p:tagLst xmlns:p="http://schemas.openxmlformats.org/presentationml/2006/main">
  <p:tag name="KSO_WM_DIAGRAM_VIRTUALLY_FRAME" val="{&quot;height&quot;:474.1734645669291,&quot;left&quot;:122.35251968503937,&quot;top&quot;:242.09582677165355,&quot;width&quot;:1195.2949606299212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6610</Words>
  <Application>WPS 文字</Application>
  <PresentationFormat>On-screen Show (4:3)</PresentationFormat>
  <Paragraphs>181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47" baseType="lpstr">
      <vt:lpstr>Arial</vt:lpstr>
      <vt:lpstr>宋体</vt:lpstr>
      <vt:lpstr>Wingdings</vt:lpstr>
      <vt:lpstr>Times New Roman</vt:lpstr>
      <vt:lpstr>Codec Pro Bold</vt:lpstr>
      <vt:lpstr>Thonburi</vt:lpstr>
      <vt:lpstr>Codec Pro</vt:lpstr>
      <vt:lpstr>Times New Roman Regular</vt:lpstr>
      <vt:lpstr>Codec Pro Ultra-Bold</vt:lpstr>
      <vt:lpstr>DM Sans Bold</vt:lpstr>
      <vt:lpstr>Arial</vt:lpstr>
      <vt:lpstr>DM Sans</vt:lpstr>
      <vt:lpstr>思源黑体-超粗体</vt:lpstr>
      <vt:lpstr>汉仪中黑KW</vt:lpstr>
      <vt:lpstr>汉仪书宋二KW</vt:lpstr>
      <vt:lpstr>微软雅黑</vt:lpstr>
      <vt:lpstr>方正雅意黑 GB18030L2</vt:lpstr>
      <vt:lpstr>Calibri</vt:lpstr>
      <vt:lpstr>Helvetica Neue</vt:lpstr>
      <vt:lpstr>宋体</vt:lpstr>
      <vt:lpstr>Arial Unicode MS</vt:lpstr>
      <vt:lpstr>Codec Pro</vt:lpstr>
      <vt:lpstr>Codec Pro Bold</vt:lpstr>
      <vt:lpstr>Codec Pro Ultra-Bold</vt:lpstr>
      <vt:lpstr>DM Sans</vt:lpstr>
      <vt:lpstr>DM Sans Bold</vt:lpstr>
      <vt:lpstr>思源黑体-超粗体</vt:lpstr>
      <vt:lpstr>苹方-简</vt:lpstr>
      <vt:lpstr>Apple Color Emoji</vt:lpstr>
      <vt:lpstr>Thonburi Regular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Arts Education Equity in China: A Critical Evaluation of Aesthetic Education Policy</dc:title>
  <dc:creator/>
  <cp:lastModifiedBy>星</cp:lastModifiedBy>
  <cp:revision>31</cp:revision>
  <dcterms:created xsi:type="dcterms:W3CDTF">2026-10-12T19:16:47Z</dcterms:created>
  <dcterms:modified xsi:type="dcterms:W3CDTF">2026-10-12T19:16:47Z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2052-12.1.28496.28496</vt:lpwstr>
  </property>
  <property fmtid="{D5CDD505-2E9C-101B-9397-08002B2CF9AE}" pid="3" name="ICV">
    <vt:lpwstr>5CF5C0669C5D1D1E4BDFCA6A6FC3DA7D_43</vt:lpwstr>
  </property>
</Properties>
</file>