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2" r:id="rId5"/>
    <p:sldId id="272" r:id="rId6"/>
    <p:sldId id="263" r:id="rId7"/>
    <p:sldId id="264" r:id="rId8"/>
    <p:sldId id="266" r:id="rId9"/>
    <p:sldId id="267" r:id="rId10"/>
    <p:sldId id="268" r:id="rId11"/>
    <p:sldId id="292" r:id="rId12"/>
    <p:sldId id="269" r:id="rId13"/>
    <p:sldId id="270" r:id="rId14"/>
    <p:sldId id="271" r:id="rId15"/>
    <p:sldId id="273" r:id="rId16"/>
    <p:sldId id="274" r:id="rId17"/>
    <p:sldId id="275" r:id="rId18"/>
    <p:sldId id="276" r:id="rId19"/>
    <p:sldId id="293" r:id="rId20"/>
    <p:sldId id="278" r:id="rId21"/>
    <p:sldId id="279" r:id="rId22"/>
    <p:sldId id="290" r:id="rId23"/>
    <p:sldId id="282" r:id="rId24"/>
    <p:sldId id="283" r:id="rId25"/>
    <p:sldId id="284" r:id="rId26"/>
    <p:sldId id="28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96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23/09/2021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a:t>Click to edit Master title style</a:t>
            </a:r>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a:t>Click icon to add picture</a:t>
            </a:r>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23/09/2021</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23/09/2021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23/09/2021</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1752600"/>
          </a:xfrm>
        </p:spPr>
        <p:txBody>
          <a:bodyPr/>
          <a:lstStyle/>
          <a:p>
            <a:r>
              <a:rPr lang="en-GB" dirty="0"/>
              <a:t>HPAH5037; HPAH6037</a:t>
            </a:r>
          </a:p>
          <a:p>
            <a:endParaRPr lang="en-GB" dirty="0"/>
          </a:p>
          <a:p>
            <a:r>
              <a:rPr lang="en-GB" dirty="0"/>
              <a:t>The Great Fire of Rome</a:t>
            </a:r>
          </a:p>
        </p:txBody>
      </p:sp>
      <p:sp>
        <p:nvSpPr>
          <p:cNvPr id="2" name="Title 1"/>
          <p:cNvSpPr>
            <a:spLocks noGrp="1"/>
          </p:cNvSpPr>
          <p:nvPr>
            <p:ph type="ctrTitle"/>
          </p:nvPr>
        </p:nvSpPr>
        <p:spPr/>
        <p:txBody>
          <a:bodyPr>
            <a:normAutofit fontScale="90000"/>
          </a:bodyPr>
          <a:lstStyle/>
          <a:p>
            <a:r>
              <a:rPr lang="en-GB" dirty="0"/>
              <a:t>Murder, Mayhem and Megalomania: The Life and Times of the Emperor Nero</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798013" y="3832560"/>
            <a:ext cx="3547974" cy="2850480"/>
          </a:xfrm>
          <a:prstGeom prst="rect">
            <a:avLst/>
          </a:prstGeom>
        </p:spPr>
      </p:pic>
    </p:spTree>
    <p:extLst>
      <p:ext uri="{BB962C8B-B14F-4D97-AF65-F5344CB8AC3E}">
        <p14:creationId xmlns:p14="http://schemas.microsoft.com/office/powerpoint/2010/main" val="1004288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Frequency of </a:t>
            </a:r>
          </a:p>
          <a:p>
            <a:pPr marL="274320" indent="-274320" algn="ctr">
              <a:spcBef>
                <a:spcPct val="20000"/>
              </a:spcBef>
              <a:buClr>
                <a:srgbClr val="D16349"/>
              </a:buClr>
              <a:buSzPct val="85000"/>
              <a:defRPr/>
            </a:pPr>
            <a:r>
              <a:rPr lang="en-GB" sz="6000" b="1" dirty="0">
                <a:solidFill>
                  <a:prstClr val="black"/>
                </a:solidFill>
              </a:rPr>
              <a:t>Fire in Rome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Evidence for Fires in Rome</a:t>
            </a:r>
          </a:p>
        </p:txBody>
      </p:sp>
      <p:sp>
        <p:nvSpPr>
          <p:cNvPr id="3" name="Content Placeholder 2"/>
          <p:cNvSpPr>
            <a:spLocks noGrp="1"/>
          </p:cNvSpPr>
          <p:nvPr>
            <p:ph idx="1"/>
          </p:nvPr>
        </p:nvSpPr>
        <p:spPr>
          <a:xfrm>
            <a:off x="179512" y="1556792"/>
            <a:ext cx="8784976" cy="2592288"/>
          </a:xfrm>
          <a:solidFill>
            <a:schemeClr val="accent5">
              <a:lumMod val="20000"/>
              <a:lumOff val="80000"/>
            </a:schemeClr>
          </a:solidFill>
        </p:spPr>
        <p:txBody>
          <a:bodyPr>
            <a:noAutofit/>
          </a:bodyPr>
          <a:lstStyle/>
          <a:p>
            <a:pPr marL="0" indent="0">
              <a:buNone/>
            </a:pPr>
            <a:r>
              <a:rPr lang="en-GB" sz="2000" b="1" dirty="0"/>
              <a:t>How do we know about fires which occurred in Roman history?</a:t>
            </a:r>
          </a:p>
          <a:p>
            <a:r>
              <a:rPr lang="en-GB" sz="2000" dirty="0"/>
              <a:t>Literary sources may note major outbreaks of fire – e.g. funeral pyre of </a:t>
            </a:r>
            <a:r>
              <a:rPr lang="en-GB" sz="2000" dirty="0" err="1"/>
              <a:t>Clodius</a:t>
            </a:r>
            <a:r>
              <a:rPr lang="en-GB" sz="2000" dirty="0"/>
              <a:t> and the Curia. </a:t>
            </a:r>
          </a:p>
          <a:p>
            <a:endParaRPr lang="en-GB" sz="500" dirty="0"/>
          </a:p>
          <a:p>
            <a:r>
              <a:rPr lang="en-GB" sz="2000" dirty="0"/>
              <a:t>Many outbreaks probably unrecorded.</a:t>
            </a:r>
          </a:p>
          <a:p>
            <a:endParaRPr lang="en-GB" sz="500" dirty="0"/>
          </a:p>
          <a:p>
            <a:r>
              <a:rPr lang="en-GB" sz="2000" dirty="0"/>
              <a:t>Inscriptions referring to reconstructions.</a:t>
            </a:r>
          </a:p>
          <a:p>
            <a:endParaRPr lang="en-GB" sz="500" dirty="0"/>
          </a:p>
          <a:p>
            <a:r>
              <a:rPr lang="en-GB" sz="2000" dirty="0"/>
              <a:t>Layers of destruction or ash in the archaeological record.</a:t>
            </a:r>
          </a:p>
        </p:txBody>
      </p:sp>
      <p:sp>
        <p:nvSpPr>
          <p:cNvPr id="8" name="Content Placeholder 2">
            <a:extLst>
              <a:ext uri="{FF2B5EF4-FFF2-40B4-BE49-F238E27FC236}">
                <a16:creationId xmlns:a16="http://schemas.microsoft.com/office/drawing/2014/main" id="{8C971034-C2FE-4DEE-BC9C-5BEA55EE1D45}"/>
              </a:ext>
            </a:extLst>
          </p:cNvPr>
          <p:cNvSpPr txBox="1">
            <a:spLocks/>
          </p:cNvSpPr>
          <p:nvPr/>
        </p:nvSpPr>
        <p:spPr>
          <a:xfrm>
            <a:off x="179512" y="4293095"/>
            <a:ext cx="8784976" cy="2448273"/>
          </a:xfrm>
          <a:prstGeom prst="rect">
            <a:avLst/>
          </a:prstGeom>
          <a:solidFill>
            <a:schemeClr val="accent6">
              <a:lumMod val="40000"/>
              <a:lumOff val="60000"/>
            </a:schemeClr>
          </a:solidFill>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137160" indent="0">
              <a:buFont typeface="Wingdings 2"/>
              <a:buNone/>
            </a:pPr>
            <a:r>
              <a:rPr lang="en-GB" sz="1900" dirty="0"/>
              <a:t>“Fire also consumed a considerable portion of the Circus itself, along with the temple of Ceres, another shrine dedicated to </a:t>
            </a:r>
            <a:r>
              <a:rPr lang="en-GB" sz="1900" dirty="0" err="1"/>
              <a:t>Spes</a:t>
            </a:r>
            <a:r>
              <a:rPr lang="en-GB" sz="1900" dirty="0"/>
              <a:t>, and a large number of other structures. The freedmen were thought to have caused this; for all of them who were in Italy and possessed property worth two hundred thousand sesterces or more had been ordered to contribute an eighth of it. This resulted in numerous riots, murders, and the burning of many buildings on their part, and they were not brought to order until they were subdued by armed force.” – </a:t>
            </a:r>
            <a:r>
              <a:rPr lang="en-GB" sz="1900" b="1" dirty="0" err="1"/>
              <a:t>Dio</a:t>
            </a:r>
            <a:r>
              <a:rPr lang="en-GB" sz="1900" b="1" dirty="0"/>
              <a:t> Cassius 50.10.3-5 </a:t>
            </a:r>
            <a:r>
              <a:rPr lang="en-GB" sz="1900" dirty="0"/>
              <a:t>(31 BC).</a:t>
            </a:r>
          </a:p>
        </p:txBody>
      </p:sp>
      <p:sp>
        <p:nvSpPr>
          <p:cNvPr id="9" name="Content Placeholder 3">
            <a:extLst>
              <a:ext uri="{FF2B5EF4-FFF2-40B4-BE49-F238E27FC236}">
                <a16:creationId xmlns:a16="http://schemas.microsoft.com/office/drawing/2014/main" id="{69A0D278-3B96-4500-ACD6-0D833A4E34DB}"/>
              </a:ext>
            </a:extLst>
          </p:cNvPr>
          <p:cNvSpPr txBox="1">
            <a:spLocks/>
          </p:cNvSpPr>
          <p:nvPr/>
        </p:nvSpPr>
        <p:spPr>
          <a:xfrm>
            <a:off x="5200708" y="4022534"/>
            <a:ext cx="2000600" cy="1944216"/>
          </a:xfrm>
          <a:prstGeom prst="rect">
            <a:avLst/>
          </a:prstGeom>
          <a:solidFill>
            <a:srgbClr val="FFFF00"/>
          </a:solidFill>
        </p:spPr>
        <p:txBody>
          <a:bodyPr vert="horz">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800" dirty="0"/>
              <a:t>“The Senate and People of Rome restored this temple after it was destroyed by fire.” </a:t>
            </a:r>
          </a:p>
        </p:txBody>
      </p:sp>
      <p:pic>
        <p:nvPicPr>
          <p:cNvPr id="10" name="Picture 9">
            <a:extLst>
              <a:ext uri="{FF2B5EF4-FFF2-40B4-BE49-F238E27FC236}">
                <a16:creationId xmlns:a16="http://schemas.microsoft.com/office/drawing/2014/main" id="{B2F86BB8-9231-4D1A-8922-3CA4A650FF29}"/>
              </a:ext>
            </a:extLst>
          </p:cNvPr>
          <p:cNvPicPr>
            <a:picLocks noChangeAspect="1"/>
          </p:cNvPicPr>
          <p:nvPr/>
        </p:nvPicPr>
        <p:blipFill>
          <a:blip r:embed="rId2"/>
          <a:stretch>
            <a:fillRect/>
          </a:stretch>
        </p:blipFill>
        <p:spPr>
          <a:xfrm>
            <a:off x="6995658" y="3429000"/>
            <a:ext cx="2026781" cy="2473360"/>
          </a:xfrm>
          <a:prstGeom prst="rect">
            <a:avLst/>
          </a:prstGeom>
        </p:spPr>
      </p:pic>
      <p:sp>
        <p:nvSpPr>
          <p:cNvPr id="11" name="Rectangle 10">
            <a:extLst>
              <a:ext uri="{FF2B5EF4-FFF2-40B4-BE49-F238E27FC236}">
                <a16:creationId xmlns:a16="http://schemas.microsoft.com/office/drawing/2014/main" id="{E6CFB559-F633-4FE6-A951-11411A5300EF}"/>
              </a:ext>
            </a:extLst>
          </p:cNvPr>
          <p:cNvSpPr/>
          <p:nvPr/>
        </p:nvSpPr>
        <p:spPr>
          <a:xfrm>
            <a:off x="5200708" y="5826190"/>
            <a:ext cx="3616080" cy="892552"/>
          </a:xfrm>
          <a:prstGeom prst="rect">
            <a:avLst/>
          </a:prstGeom>
          <a:solidFill>
            <a:srgbClr val="FFFF00"/>
          </a:solidFill>
        </p:spPr>
        <p:txBody>
          <a:bodyPr wrap="square">
            <a:spAutoFit/>
          </a:bodyPr>
          <a:lstStyle/>
          <a:p>
            <a:pPr>
              <a:buFont typeface="Wingdings 2"/>
              <a:buNone/>
            </a:pPr>
            <a:endParaRPr lang="en-GB" sz="1000" dirty="0"/>
          </a:p>
          <a:p>
            <a:r>
              <a:rPr lang="en-GB" sz="1400" dirty="0"/>
              <a:t>SENATUS POPULUSQUE ROMANUS INCENDIO CONSUMPIUM RESTITUIT – </a:t>
            </a:r>
            <a:r>
              <a:rPr lang="en-GB" sz="1400" b="1" i="1" dirty="0"/>
              <a:t>ILS </a:t>
            </a:r>
            <a:r>
              <a:rPr lang="en-GB" sz="1400" b="1" dirty="0"/>
              <a:t>3326 </a:t>
            </a:r>
            <a:r>
              <a:rPr lang="en-GB" sz="1400" b="1" i="1" dirty="0"/>
              <a:t>= CIL </a:t>
            </a:r>
            <a:r>
              <a:rPr lang="en-GB" sz="1400" b="1" dirty="0"/>
              <a:t>VI 6,937</a:t>
            </a:r>
            <a:r>
              <a:rPr lang="en-GB" sz="1400" b="1" i="1" dirty="0"/>
              <a:t>. </a:t>
            </a:r>
            <a:endParaRPr lang="en-GB" sz="1400" dirty="0"/>
          </a:p>
        </p:txBody>
      </p:sp>
      <p:pic>
        <p:nvPicPr>
          <p:cNvPr id="12" name="Picture 11">
            <a:extLst>
              <a:ext uri="{FF2B5EF4-FFF2-40B4-BE49-F238E27FC236}">
                <a16:creationId xmlns:a16="http://schemas.microsoft.com/office/drawing/2014/main" id="{89E71ECF-4E07-4EAB-B143-7E511B98EE90}"/>
              </a:ext>
            </a:extLst>
          </p:cNvPr>
          <p:cNvPicPr>
            <a:picLocks noChangeAspect="1"/>
          </p:cNvPicPr>
          <p:nvPr/>
        </p:nvPicPr>
        <p:blipFill rotWithShape="1">
          <a:blip r:embed="rId3"/>
          <a:srcRect l="36612" t="19385" r="46329" b="45123"/>
          <a:stretch/>
        </p:blipFill>
        <p:spPr>
          <a:xfrm>
            <a:off x="109806" y="4112601"/>
            <a:ext cx="3822571" cy="2568291"/>
          </a:xfrm>
          <a:prstGeom prst="rect">
            <a:avLst/>
          </a:prstGeom>
        </p:spPr>
      </p:pic>
      <p:sp>
        <p:nvSpPr>
          <p:cNvPr id="13" name="Content Placeholder 2">
            <a:extLst>
              <a:ext uri="{FF2B5EF4-FFF2-40B4-BE49-F238E27FC236}">
                <a16:creationId xmlns:a16="http://schemas.microsoft.com/office/drawing/2014/main" id="{B780285D-B245-4AFF-B7F0-FCBFB7DD9396}"/>
              </a:ext>
            </a:extLst>
          </p:cNvPr>
          <p:cNvSpPr txBox="1">
            <a:spLocks/>
          </p:cNvSpPr>
          <p:nvPr/>
        </p:nvSpPr>
        <p:spPr>
          <a:xfrm>
            <a:off x="3810450" y="5065815"/>
            <a:ext cx="5198987" cy="1659640"/>
          </a:xfrm>
          <a:prstGeom prst="rect">
            <a:avLst/>
          </a:prstGeom>
          <a:solidFill>
            <a:srgbClr val="FF6969"/>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000" b="1" dirty="0"/>
              <a:t>The steps leading up to the sanctuary of the curiae </a:t>
            </a:r>
            <a:r>
              <a:rPr lang="en-GB" sz="2000" b="1" dirty="0" err="1"/>
              <a:t>Veteres</a:t>
            </a:r>
            <a:r>
              <a:rPr lang="en-GB" sz="2000" b="1" dirty="0"/>
              <a:t> below the Palatine</a:t>
            </a:r>
          </a:p>
          <a:p>
            <a:pPr marL="0" indent="0">
              <a:buFont typeface="Wingdings 2"/>
              <a:buNone/>
            </a:pPr>
            <a:r>
              <a:rPr lang="en-GB" sz="1600" dirty="0"/>
              <a:t>Scorch marks on the travertine blocks (connected to AD 64)</a:t>
            </a:r>
          </a:p>
          <a:p>
            <a:pPr marL="0" indent="0">
              <a:buFont typeface="Wingdings 2"/>
              <a:buNone/>
            </a:pPr>
            <a:endParaRPr lang="en-GB" dirty="0"/>
          </a:p>
        </p:txBody>
      </p:sp>
    </p:spTree>
    <p:extLst>
      <p:ext uri="{BB962C8B-B14F-4D97-AF65-F5344CB8AC3E}">
        <p14:creationId xmlns:p14="http://schemas.microsoft.com/office/powerpoint/2010/main" val="1247446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barn(inVertical)">
                                      <p:cBhvr>
                                        <p:cTn id="7" dur="500"/>
                                        <p:tgtEl>
                                          <p:spTgt spid="3">
                                            <p:txEl>
                                              <p:pRg st="1" end="1"/>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barn(inVertical)">
                                      <p:cBhvr>
                                        <p:cTn id="10" dur="500"/>
                                        <p:tgtEl>
                                          <p:spTgt spid="3">
                                            <p:txEl>
                                              <p:pRg st="3" end="3"/>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barn(inVertical)">
                                      <p:cBhvr>
                                        <p:cTn id="15" dur="500"/>
                                        <p:tgtEl>
                                          <p:spTgt spid="8"/>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3">
                                            <p:txEl>
                                              <p:pRg st="5" end="5"/>
                                            </p:txEl>
                                          </p:spTgt>
                                        </p:tgtEl>
                                        <p:attrNameLst>
                                          <p:attrName>style.visibility</p:attrName>
                                        </p:attrNameLst>
                                      </p:cBhvr>
                                      <p:to>
                                        <p:strVal val="visible"/>
                                      </p:to>
                                    </p:set>
                                    <p:animEffect transition="in" filter="circle(in)">
                                      <p:cBhvr>
                                        <p:cTn id="20" dur="2000"/>
                                        <p:tgtEl>
                                          <p:spTgt spid="3">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down)">
                                      <p:cBhvr>
                                        <p:cTn id="25" dur="580">
                                          <p:stCondLst>
                                            <p:cond delay="0"/>
                                          </p:stCondLst>
                                        </p:cTn>
                                        <p:tgtEl>
                                          <p:spTgt spid="11"/>
                                        </p:tgtEl>
                                      </p:cBhvr>
                                    </p:animEffect>
                                    <p:anim calcmode="lin" valueType="num">
                                      <p:cBhvr>
                                        <p:cTn id="26"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31" dur="26">
                                          <p:stCondLst>
                                            <p:cond delay="650"/>
                                          </p:stCondLst>
                                        </p:cTn>
                                        <p:tgtEl>
                                          <p:spTgt spid="11"/>
                                        </p:tgtEl>
                                      </p:cBhvr>
                                      <p:to x="100000" y="60000"/>
                                    </p:animScale>
                                    <p:animScale>
                                      <p:cBhvr>
                                        <p:cTn id="32" dur="166" decel="50000">
                                          <p:stCondLst>
                                            <p:cond delay="676"/>
                                          </p:stCondLst>
                                        </p:cTn>
                                        <p:tgtEl>
                                          <p:spTgt spid="11"/>
                                        </p:tgtEl>
                                      </p:cBhvr>
                                      <p:to x="100000" y="100000"/>
                                    </p:animScale>
                                    <p:animScale>
                                      <p:cBhvr>
                                        <p:cTn id="33" dur="26">
                                          <p:stCondLst>
                                            <p:cond delay="1312"/>
                                          </p:stCondLst>
                                        </p:cTn>
                                        <p:tgtEl>
                                          <p:spTgt spid="11"/>
                                        </p:tgtEl>
                                      </p:cBhvr>
                                      <p:to x="100000" y="80000"/>
                                    </p:animScale>
                                    <p:animScale>
                                      <p:cBhvr>
                                        <p:cTn id="34" dur="166" decel="50000">
                                          <p:stCondLst>
                                            <p:cond delay="1338"/>
                                          </p:stCondLst>
                                        </p:cTn>
                                        <p:tgtEl>
                                          <p:spTgt spid="11"/>
                                        </p:tgtEl>
                                      </p:cBhvr>
                                      <p:to x="100000" y="100000"/>
                                    </p:animScale>
                                    <p:animScale>
                                      <p:cBhvr>
                                        <p:cTn id="35" dur="26">
                                          <p:stCondLst>
                                            <p:cond delay="1642"/>
                                          </p:stCondLst>
                                        </p:cTn>
                                        <p:tgtEl>
                                          <p:spTgt spid="11"/>
                                        </p:tgtEl>
                                      </p:cBhvr>
                                      <p:to x="100000" y="90000"/>
                                    </p:animScale>
                                    <p:animScale>
                                      <p:cBhvr>
                                        <p:cTn id="36" dur="166" decel="50000">
                                          <p:stCondLst>
                                            <p:cond delay="1668"/>
                                          </p:stCondLst>
                                        </p:cTn>
                                        <p:tgtEl>
                                          <p:spTgt spid="11"/>
                                        </p:tgtEl>
                                      </p:cBhvr>
                                      <p:to x="100000" y="100000"/>
                                    </p:animScale>
                                    <p:animScale>
                                      <p:cBhvr>
                                        <p:cTn id="37" dur="26">
                                          <p:stCondLst>
                                            <p:cond delay="1808"/>
                                          </p:stCondLst>
                                        </p:cTn>
                                        <p:tgtEl>
                                          <p:spTgt spid="11"/>
                                        </p:tgtEl>
                                      </p:cBhvr>
                                      <p:to x="100000" y="95000"/>
                                    </p:animScale>
                                    <p:animScale>
                                      <p:cBhvr>
                                        <p:cTn id="38" dur="166" decel="50000">
                                          <p:stCondLst>
                                            <p:cond delay="1834"/>
                                          </p:stCondLst>
                                        </p:cTn>
                                        <p:tgtEl>
                                          <p:spTgt spid="11"/>
                                        </p:tgtEl>
                                      </p:cBhvr>
                                      <p:to x="100000" y="100000"/>
                                    </p:animScale>
                                  </p:childTnLst>
                                </p:cTn>
                              </p:par>
                              <p:par>
                                <p:cTn id="39" presetID="26" presetClass="entr" presetSubtype="0" fill="hold" nodeType="withEffect">
                                  <p:stCondLst>
                                    <p:cond delay="0"/>
                                  </p:stCondLst>
                                  <p:childTnLst>
                                    <p:set>
                                      <p:cBhvr>
                                        <p:cTn id="40" dur="1" fill="hold">
                                          <p:stCondLst>
                                            <p:cond delay="0"/>
                                          </p:stCondLst>
                                        </p:cTn>
                                        <p:tgtEl>
                                          <p:spTgt spid="10"/>
                                        </p:tgtEl>
                                        <p:attrNameLst>
                                          <p:attrName>style.visibility</p:attrName>
                                        </p:attrNameLst>
                                      </p:cBhvr>
                                      <p:to>
                                        <p:strVal val="visible"/>
                                      </p:to>
                                    </p:set>
                                    <p:animEffect transition="in" filter="wipe(down)">
                                      <p:cBhvr>
                                        <p:cTn id="41" dur="580">
                                          <p:stCondLst>
                                            <p:cond delay="0"/>
                                          </p:stCondLst>
                                        </p:cTn>
                                        <p:tgtEl>
                                          <p:spTgt spid="10"/>
                                        </p:tgtEl>
                                      </p:cBhvr>
                                    </p:animEffect>
                                    <p:anim calcmode="lin" valueType="num">
                                      <p:cBhvr>
                                        <p:cTn id="42" dur="1822" tmFilter="0,0; 0.14,0.36; 0.43,0.73; 0.71,0.91; 1.0,1.0">
                                          <p:stCondLst>
                                            <p:cond delay="0"/>
                                          </p:stCondLst>
                                        </p:cTn>
                                        <p:tgtEl>
                                          <p:spTgt spid="10"/>
                                        </p:tgtEl>
                                        <p:attrNameLst>
                                          <p:attrName>ppt_x</p:attrName>
                                        </p:attrNameLst>
                                      </p:cBhvr>
                                      <p:tavLst>
                                        <p:tav tm="0">
                                          <p:val>
                                            <p:strVal val="#ppt_x-0.25"/>
                                          </p:val>
                                        </p:tav>
                                        <p:tav tm="100000">
                                          <p:val>
                                            <p:strVal val="#ppt_x"/>
                                          </p:val>
                                        </p:tav>
                                      </p:tavLst>
                                    </p:anim>
                                    <p:anim calcmode="lin" valueType="num">
                                      <p:cBhvr>
                                        <p:cTn id="43" dur="664" tmFilter="0.0,0.0; 0.25,0.07; 0.50,0.2; 0.75,0.467; 1.0,1.0">
                                          <p:stCondLst>
                                            <p:cond delay="0"/>
                                          </p:stCondLst>
                                        </p:cTn>
                                        <p:tgtEl>
                                          <p:spTgt spid="10"/>
                                        </p:tgtEl>
                                        <p:attrNameLst>
                                          <p:attrName>ppt_y</p:attrName>
                                        </p:attrNameLst>
                                      </p:cBhvr>
                                      <p:tavLst>
                                        <p:tav tm="0" fmla="#ppt_y-sin(pi*$)/3">
                                          <p:val>
                                            <p:fltVal val="0.5"/>
                                          </p:val>
                                        </p:tav>
                                        <p:tav tm="100000">
                                          <p:val>
                                            <p:fltVal val="1"/>
                                          </p:val>
                                        </p:tav>
                                      </p:tavLst>
                                    </p:anim>
                                    <p:anim calcmode="lin" valueType="num">
                                      <p:cBhvr>
                                        <p:cTn id="44" dur="664" tmFilter="0, 0; 0.125,0.2665; 0.25,0.4; 0.375,0.465; 0.5,0.5;  0.625,0.535; 0.75,0.6; 0.875,0.7335; 1,1">
                                          <p:stCondLst>
                                            <p:cond delay="664"/>
                                          </p:stCondLst>
                                        </p:cTn>
                                        <p:tgtEl>
                                          <p:spTgt spid="10"/>
                                        </p:tgtEl>
                                        <p:attrNameLst>
                                          <p:attrName>ppt_y</p:attrName>
                                        </p:attrNameLst>
                                      </p:cBhvr>
                                      <p:tavLst>
                                        <p:tav tm="0" fmla="#ppt_y-sin(pi*$)/9">
                                          <p:val>
                                            <p:fltVal val="0"/>
                                          </p:val>
                                        </p:tav>
                                        <p:tav tm="100000">
                                          <p:val>
                                            <p:fltVal val="1"/>
                                          </p:val>
                                        </p:tav>
                                      </p:tavLst>
                                    </p:anim>
                                    <p:anim calcmode="lin" valueType="num">
                                      <p:cBhvr>
                                        <p:cTn id="45" dur="332" tmFilter="0, 0; 0.125,0.2665; 0.25,0.4; 0.375,0.465; 0.5,0.5;  0.625,0.535; 0.75,0.6; 0.875,0.7335; 1,1">
                                          <p:stCondLst>
                                            <p:cond delay="1324"/>
                                          </p:stCondLst>
                                        </p:cTn>
                                        <p:tgtEl>
                                          <p:spTgt spid="10"/>
                                        </p:tgtEl>
                                        <p:attrNameLst>
                                          <p:attrName>ppt_y</p:attrName>
                                        </p:attrNameLst>
                                      </p:cBhvr>
                                      <p:tavLst>
                                        <p:tav tm="0" fmla="#ppt_y-sin(pi*$)/27">
                                          <p:val>
                                            <p:fltVal val="0"/>
                                          </p:val>
                                        </p:tav>
                                        <p:tav tm="100000">
                                          <p:val>
                                            <p:fltVal val="1"/>
                                          </p:val>
                                        </p:tav>
                                      </p:tavLst>
                                    </p:anim>
                                    <p:anim calcmode="lin" valueType="num">
                                      <p:cBhvr>
                                        <p:cTn id="46" dur="164" tmFilter="0, 0; 0.125,0.2665; 0.25,0.4; 0.375,0.465; 0.5,0.5;  0.625,0.535; 0.75,0.6; 0.875,0.7335; 1,1">
                                          <p:stCondLst>
                                            <p:cond delay="1656"/>
                                          </p:stCondLst>
                                        </p:cTn>
                                        <p:tgtEl>
                                          <p:spTgt spid="10"/>
                                        </p:tgtEl>
                                        <p:attrNameLst>
                                          <p:attrName>ppt_y</p:attrName>
                                        </p:attrNameLst>
                                      </p:cBhvr>
                                      <p:tavLst>
                                        <p:tav tm="0" fmla="#ppt_y-sin(pi*$)/81">
                                          <p:val>
                                            <p:fltVal val="0"/>
                                          </p:val>
                                        </p:tav>
                                        <p:tav tm="100000">
                                          <p:val>
                                            <p:fltVal val="1"/>
                                          </p:val>
                                        </p:tav>
                                      </p:tavLst>
                                    </p:anim>
                                    <p:animScale>
                                      <p:cBhvr>
                                        <p:cTn id="47" dur="26">
                                          <p:stCondLst>
                                            <p:cond delay="650"/>
                                          </p:stCondLst>
                                        </p:cTn>
                                        <p:tgtEl>
                                          <p:spTgt spid="10"/>
                                        </p:tgtEl>
                                      </p:cBhvr>
                                      <p:to x="100000" y="60000"/>
                                    </p:animScale>
                                    <p:animScale>
                                      <p:cBhvr>
                                        <p:cTn id="48" dur="166" decel="50000">
                                          <p:stCondLst>
                                            <p:cond delay="676"/>
                                          </p:stCondLst>
                                        </p:cTn>
                                        <p:tgtEl>
                                          <p:spTgt spid="10"/>
                                        </p:tgtEl>
                                      </p:cBhvr>
                                      <p:to x="100000" y="100000"/>
                                    </p:animScale>
                                    <p:animScale>
                                      <p:cBhvr>
                                        <p:cTn id="49" dur="26">
                                          <p:stCondLst>
                                            <p:cond delay="1312"/>
                                          </p:stCondLst>
                                        </p:cTn>
                                        <p:tgtEl>
                                          <p:spTgt spid="10"/>
                                        </p:tgtEl>
                                      </p:cBhvr>
                                      <p:to x="100000" y="80000"/>
                                    </p:animScale>
                                    <p:animScale>
                                      <p:cBhvr>
                                        <p:cTn id="50" dur="166" decel="50000">
                                          <p:stCondLst>
                                            <p:cond delay="1338"/>
                                          </p:stCondLst>
                                        </p:cTn>
                                        <p:tgtEl>
                                          <p:spTgt spid="10"/>
                                        </p:tgtEl>
                                      </p:cBhvr>
                                      <p:to x="100000" y="100000"/>
                                    </p:animScale>
                                    <p:animScale>
                                      <p:cBhvr>
                                        <p:cTn id="51" dur="26">
                                          <p:stCondLst>
                                            <p:cond delay="1642"/>
                                          </p:stCondLst>
                                        </p:cTn>
                                        <p:tgtEl>
                                          <p:spTgt spid="10"/>
                                        </p:tgtEl>
                                      </p:cBhvr>
                                      <p:to x="100000" y="90000"/>
                                    </p:animScale>
                                    <p:animScale>
                                      <p:cBhvr>
                                        <p:cTn id="52" dur="166" decel="50000">
                                          <p:stCondLst>
                                            <p:cond delay="1668"/>
                                          </p:stCondLst>
                                        </p:cTn>
                                        <p:tgtEl>
                                          <p:spTgt spid="10"/>
                                        </p:tgtEl>
                                      </p:cBhvr>
                                      <p:to x="100000" y="100000"/>
                                    </p:animScale>
                                    <p:animScale>
                                      <p:cBhvr>
                                        <p:cTn id="53" dur="26">
                                          <p:stCondLst>
                                            <p:cond delay="1808"/>
                                          </p:stCondLst>
                                        </p:cTn>
                                        <p:tgtEl>
                                          <p:spTgt spid="10"/>
                                        </p:tgtEl>
                                      </p:cBhvr>
                                      <p:to x="100000" y="95000"/>
                                    </p:animScale>
                                    <p:animScale>
                                      <p:cBhvr>
                                        <p:cTn id="54" dur="166" decel="50000">
                                          <p:stCondLst>
                                            <p:cond delay="1834"/>
                                          </p:stCondLst>
                                        </p:cTn>
                                        <p:tgtEl>
                                          <p:spTgt spid="10"/>
                                        </p:tgtEl>
                                      </p:cBhvr>
                                      <p:to x="100000" y="100000"/>
                                    </p:animScale>
                                  </p:childTnLst>
                                </p:cTn>
                              </p:par>
                              <p:par>
                                <p:cTn id="55" presetID="26" presetClass="entr" presetSubtype="0" fill="hold" grpId="0" nodeType="withEffect">
                                  <p:stCondLst>
                                    <p:cond delay="0"/>
                                  </p:stCondLst>
                                  <p:childTnLst>
                                    <p:set>
                                      <p:cBhvr>
                                        <p:cTn id="56" dur="1" fill="hold">
                                          <p:stCondLst>
                                            <p:cond delay="0"/>
                                          </p:stCondLst>
                                        </p:cTn>
                                        <p:tgtEl>
                                          <p:spTgt spid="9"/>
                                        </p:tgtEl>
                                        <p:attrNameLst>
                                          <p:attrName>style.visibility</p:attrName>
                                        </p:attrNameLst>
                                      </p:cBhvr>
                                      <p:to>
                                        <p:strVal val="visible"/>
                                      </p:to>
                                    </p:set>
                                    <p:animEffect transition="in" filter="wipe(down)">
                                      <p:cBhvr>
                                        <p:cTn id="57" dur="580">
                                          <p:stCondLst>
                                            <p:cond delay="0"/>
                                          </p:stCondLst>
                                        </p:cTn>
                                        <p:tgtEl>
                                          <p:spTgt spid="9"/>
                                        </p:tgtEl>
                                      </p:cBhvr>
                                    </p:animEffect>
                                    <p:anim calcmode="lin" valueType="num">
                                      <p:cBhvr>
                                        <p:cTn id="58" dur="1822" tmFilter="0,0; 0.14,0.36; 0.43,0.73; 0.71,0.91; 1.0,1.0">
                                          <p:stCondLst>
                                            <p:cond delay="0"/>
                                          </p:stCondLst>
                                        </p:cTn>
                                        <p:tgtEl>
                                          <p:spTgt spid="9"/>
                                        </p:tgtEl>
                                        <p:attrNameLst>
                                          <p:attrName>ppt_x</p:attrName>
                                        </p:attrNameLst>
                                      </p:cBhvr>
                                      <p:tavLst>
                                        <p:tav tm="0">
                                          <p:val>
                                            <p:strVal val="#ppt_x-0.25"/>
                                          </p:val>
                                        </p:tav>
                                        <p:tav tm="100000">
                                          <p:val>
                                            <p:strVal val="#ppt_x"/>
                                          </p:val>
                                        </p:tav>
                                      </p:tavLst>
                                    </p:anim>
                                    <p:anim calcmode="lin" valueType="num">
                                      <p:cBhvr>
                                        <p:cTn id="59" dur="664" tmFilter="0.0,0.0; 0.25,0.07; 0.50,0.2; 0.75,0.467; 1.0,1.0">
                                          <p:stCondLst>
                                            <p:cond delay="0"/>
                                          </p:stCondLst>
                                        </p:cTn>
                                        <p:tgtEl>
                                          <p:spTgt spid="9"/>
                                        </p:tgtEl>
                                        <p:attrNameLst>
                                          <p:attrName>ppt_y</p:attrName>
                                        </p:attrNameLst>
                                      </p:cBhvr>
                                      <p:tavLst>
                                        <p:tav tm="0" fmla="#ppt_y-sin(pi*$)/3">
                                          <p:val>
                                            <p:fltVal val="0.5"/>
                                          </p:val>
                                        </p:tav>
                                        <p:tav tm="100000">
                                          <p:val>
                                            <p:fltVal val="1"/>
                                          </p:val>
                                        </p:tav>
                                      </p:tavLst>
                                    </p:anim>
                                    <p:anim calcmode="lin" valueType="num">
                                      <p:cBhvr>
                                        <p:cTn id="60" dur="664" tmFilter="0, 0; 0.125,0.2665; 0.25,0.4; 0.375,0.465; 0.5,0.5;  0.625,0.535; 0.75,0.6; 0.875,0.7335; 1,1">
                                          <p:stCondLst>
                                            <p:cond delay="664"/>
                                          </p:stCondLst>
                                        </p:cTn>
                                        <p:tgtEl>
                                          <p:spTgt spid="9"/>
                                        </p:tgtEl>
                                        <p:attrNameLst>
                                          <p:attrName>ppt_y</p:attrName>
                                        </p:attrNameLst>
                                      </p:cBhvr>
                                      <p:tavLst>
                                        <p:tav tm="0" fmla="#ppt_y-sin(pi*$)/9">
                                          <p:val>
                                            <p:fltVal val="0"/>
                                          </p:val>
                                        </p:tav>
                                        <p:tav tm="100000">
                                          <p:val>
                                            <p:fltVal val="1"/>
                                          </p:val>
                                        </p:tav>
                                      </p:tavLst>
                                    </p:anim>
                                    <p:anim calcmode="lin" valueType="num">
                                      <p:cBhvr>
                                        <p:cTn id="61" dur="332" tmFilter="0, 0; 0.125,0.2665; 0.25,0.4; 0.375,0.465; 0.5,0.5;  0.625,0.535; 0.75,0.6; 0.875,0.7335; 1,1">
                                          <p:stCondLst>
                                            <p:cond delay="1324"/>
                                          </p:stCondLst>
                                        </p:cTn>
                                        <p:tgtEl>
                                          <p:spTgt spid="9"/>
                                        </p:tgtEl>
                                        <p:attrNameLst>
                                          <p:attrName>ppt_y</p:attrName>
                                        </p:attrNameLst>
                                      </p:cBhvr>
                                      <p:tavLst>
                                        <p:tav tm="0" fmla="#ppt_y-sin(pi*$)/27">
                                          <p:val>
                                            <p:fltVal val="0"/>
                                          </p:val>
                                        </p:tav>
                                        <p:tav tm="100000">
                                          <p:val>
                                            <p:fltVal val="1"/>
                                          </p:val>
                                        </p:tav>
                                      </p:tavLst>
                                    </p:anim>
                                    <p:anim calcmode="lin" valueType="num">
                                      <p:cBhvr>
                                        <p:cTn id="62" dur="164" tmFilter="0, 0; 0.125,0.2665; 0.25,0.4; 0.375,0.465; 0.5,0.5;  0.625,0.535; 0.75,0.6; 0.875,0.7335; 1,1">
                                          <p:stCondLst>
                                            <p:cond delay="1656"/>
                                          </p:stCondLst>
                                        </p:cTn>
                                        <p:tgtEl>
                                          <p:spTgt spid="9"/>
                                        </p:tgtEl>
                                        <p:attrNameLst>
                                          <p:attrName>ppt_y</p:attrName>
                                        </p:attrNameLst>
                                      </p:cBhvr>
                                      <p:tavLst>
                                        <p:tav tm="0" fmla="#ppt_y-sin(pi*$)/81">
                                          <p:val>
                                            <p:fltVal val="0"/>
                                          </p:val>
                                        </p:tav>
                                        <p:tav tm="100000">
                                          <p:val>
                                            <p:fltVal val="1"/>
                                          </p:val>
                                        </p:tav>
                                      </p:tavLst>
                                    </p:anim>
                                    <p:animScale>
                                      <p:cBhvr>
                                        <p:cTn id="63" dur="26">
                                          <p:stCondLst>
                                            <p:cond delay="650"/>
                                          </p:stCondLst>
                                        </p:cTn>
                                        <p:tgtEl>
                                          <p:spTgt spid="9"/>
                                        </p:tgtEl>
                                      </p:cBhvr>
                                      <p:to x="100000" y="60000"/>
                                    </p:animScale>
                                    <p:animScale>
                                      <p:cBhvr>
                                        <p:cTn id="64" dur="166" decel="50000">
                                          <p:stCondLst>
                                            <p:cond delay="676"/>
                                          </p:stCondLst>
                                        </p:cTn>
                                        <p:tgtEl>
                                          <p:spTgt spid="9"/>
                                        </p:tgtEl>
                                      </p:cBhvr>
                                      <p:to x="100000" y="100000"/>
                                    </p:animScale>
                                    <p:animScale>
                                      <p:cBhvr>
                                        <p:cTn id="65" dur="26">
                                          <p:stCondLst>
                                            <p:cond delay="1312"/>
                                          </p:stCondLst>
                                        </p:cTn>
                                        <p:tgtEl>
                                          <p:spTgt spid="9"/>
                                        </p:tgtEl>
                                      </p:cBhvr>
                                      <p:to x="100000" y="80000"/>
                                    </p:animScale>
                                    <p:animScale>
                                      <p:cBhvr>
                                        <p:cTn id="66" dur="166" decel="50000">
                                          <p:stCondLst>
                                            <p:cond delay="1338"/>
                                          </p:stCondLst>
                                        </p:cTn>
                                        <p:tgtEl>
                                          <p:spTgt spid="9"/>
                                        </p:tgtEl>
                                      </p:cBhvr>
                                      <p:to x="100000" y="100000"/>
                                    </p:animScale>
                                    <p:animScale>
                                      <p:cBhvr>
                                        <p:cTn id="67" dur="26">
                                          <p:stCondLst>
                                            <p:cond delay="1642"/>
                                          </p:stCondLst>
                                        </p:cTn>
                                        <p:tgtEl>
                                          <p:spTgt spid="9"/>
                                        </p:tgtEl>
                                      </p:cBhvr>
                                      <p:to x="100000" y="90000"/>
                                    </p:animScale>
                                    <p:animScale>
                                      <p:cBhvr>
                                        <p:cTn id="68" dur="166" decel="50000">
                                          <p:stCondLst>
                                            <p:cond delay="1668"/>
                                          </p:stCondLst>
                                        </p:cTn>
                                        <p:tgtEl>
                                          <p:spTgt spid="9"/>
                                        </p:tgtEl>
                                      </p:cBhvr>
                                      <p:to x="100000" y="100000"/>
                                    </p:animScale>
                                    <p:animScale>
                                      <p:cBhvr>
                                        <p:cTn id="69" dur="26">
                                          <p:stCondLst>
                                            <p:cond delay="1808"/>
                                          </p:stCondLst>
                                        </p:cTn>
                                        <p:tgtEl>
                                          <p:spTgt spid="9"/>
                                        </p:tgtEl>
                                      </p:cBhvr>
                                      <p:to x="100000" y="95000"/>
                                    </p:animScale>
                                    <p:animScale>
                                      <p:cBhvr>
                                        <p:cTn id="70" dur="166" decel="50000">
                                          <p:stCondLst>
                                            <p:cond delay="1834"/>
                                          </p:stCondLst>
                                        </p:cTn>
                                        <p:tgtEl>
                                          <p:spTgt spid="9"/>
                                        </p:tgtEl>
                                      </p:cBhvr>
                                      <p:to x="100000" y="100000"/>
                                    </p:animScale>
                                  </p:childTnLst>
                                </p:cTn>
                              </p:par>
                            </p:childTnLst>
                          </p:cTn>
                        </p:par>
                      </p:childTnLst>
                    </p:cTn>
                  </p:par>
                  <p:par>
                    <p:cTn id="71" fill="hold">
                      <p:stCondLst>
                        <p:cond delay="indefinite"/>
                      </p:stCondLst>
                      <p:childTnLst>
                        <p:par>
                          <p:cTn id="72" fill="hold">
                            <p:stCondLst>
                              <p:cond delay="0"/>
                            </p:stCondLst>
                            <p:childTnLst>
                              <p:par>
                                <p:cTn id="73" presetID="14" presetClass="entr" presetSubtype="10" fill="hold" nodeType="clickEffect">
                                  <p:stCondLst>
                                    <p:cond delay="0"/>
                                  </p:stCondLst>
                                  <p:childTnLst>
                                    <p:set>
                                      <p:cBhvr>
                                        <p:cTn id="74" dur="1" fill="hold">
                                          <p:stCondLst>
                                            <p:cond delay="0"/>
                                          </p:stCondLst>
                                        </p:cTn>
                                        <p:tgtEl>
                                          <p:spTgt spid="3">
                                            <p:txEl>
                                              <p:pRg st="7" end="7"/>
                                            </p:txEl>
                                          </p:spTgt>
                                        </p:tgtEl>
                                        <p:attrNameLst>
                                          <p:attrName>style.visibility</p:attrName>
                                        </p:attrNameLst>
                                      </p:cBhvr>
                                      <p:to>
                                        <p:strVal val="visible"/>
                                      </p:to>
                                    </p:set>
                                    <p:animEffect transition="in" filter="randombar(horizontal)">
                                      <p:cBhvr>
                                        <p:cTn id="75" dur="500"/>
                                        <p:tgtEl>
                                          <p:spTgt spid="3">
                                            <p:txEl>
                                              <p:pRg st="7" end="7"/>
                                            </p:txEl>
                                          </p:spTgt>
                                        </p:tgtEl>
                                      </p:cBhvr>
                                    </p:animEffect>
                                  </p:childTnLst>
                                </p:cTn>
                              </p:par>
                            </p:childTnLst>
                          </p:cTn>
                        </p:par>
                      </p:childTnLst>
                    </p:cTn>
                  </p:par>
                  <p:par>
                    <p:cTn id="76" fill="hold">
                      <p:stCondLst>
                        <p:cond delay="indefinite"/>
                      </p:stCondLst>
                      <p:childTnLst>
                        <p:par>
                          <p:cTn id="77" fill="hold">
                            <p:stCondLst>
                              <p:cond delay="0"/>
                            </p:stCondLst>
                            <p:childTnLst>
                              <p:par>
                                <p:cTn id="78" presetID="31" presetClass="entr" presetSubtype="0" fill="hold" grpId="0" nodeType="clickEffect">
                                  <p:stCondLst>
                                    <p:cond delay="0"/>
                                  </p:stCondLst>
                                  <p:childTnLst>
                                    <p:set>
                                      <p:cBhvr>
                                        <p:cTn id="79" dur="1" fill="hold">
                                          <p:stCondLst>
                                            <p:cond delay="0"/>
                                          </p:stCondLst>
                                        </p:cTn>
                                        <p:tgtEl>
                                          <p:spTgt spid="13"/>
                                        </p:tgtEl>
                                        <p:attrNameLst>
                                          <p:attrName>style.visibility</p:attrName>
                                        </p:attrNameLst>
                                      </p:cBhvr>
                                      <p:to>
                                        <p:strVal val="visible"/>
                                      </p:to>
                                    </p:set>
                                    <p:anim calcmode="lin" valueType="num">
                                      <p:cBhvr>
                                        <p:cTn id="80" dur="1000" fill="hold"/>
                                        <p:tgtEl>
                                          <p:spTgt spid="13"/>
                                        </p:tgtEl>
                                        <p:attrNameLst>
                                          <p:attrName>ppt_w</p:attrName>
                                        </p:attrNameLst>
                                      </p:cBhvr>
                                      <p:tavLst>
                                        <p:tav tm="0">
                                          <p:val>
                                            <p:fltVal val="0"/>
                                          </p:val>
                                        </p:tav>
                                        <p:tav tm="100000">
                                          <p:val>
                                            <p:strVal val="#ppt_w"/>
                                          </p:val>
                                        </p:tav>
                                      </p:tavLst>
                                    </p:anim>
                                    <p:anim calcmode="lin" valueType="num">
                                      <p:cBhvr>
                                        <p:cTn id="81" dur="1000" fill="hold"/>
                                        <p:tgtEl>
                                          <p:spTgt spid="13"/>
                                        </p:tgtEl>
                                        <p:attrNameLst>
                                          <p:attrName>ppt_h</p:attrName>
                                        </p:attrNameLst>
                                      </p:cBhvr>
                                      <p:tavLst>
                                        <p:tav tm="0">
                                          <p:val>
                                            <p:fltVal val="0"/>
                                          </p:val>
                                        </p:tav>
                                        <p:tav tm="100000">
                                          <p:val>
                                            <p:strVal val="#ppt_h"/>
                                          </p:val>
                                        </p:tav>
                                      </p:tavLst>
                                    </p:anim>
                                    <p:anim calcmode="lin" valueType="num">
                                      <p:cBhvr>
                                        <p:cTn id="82" dur="1000" fill="hold"/>
                                        <p:tgtEl>
                                          <p:spTgt spid="13"/>
                                        </p:tgtEl>
                                        <p:attrNameLst>
                                          <p:attrName>style.rotation</p:attrName>
                                        </p:attrNameLst>
                                      </p:cBhvr>
                                      <p:tavLst>
                                        <p:tav tm="0">
                                          <p:val>
                                            <p:fltVal val="90"/>
                                          </p:val>
                                        </p:tav>
                                        <p:tav tm="100000">
                                          <p:val>
                                            <p:fltVal val="0"/>
                                          </p:val>
                                        </p:tav>
                                      </p:tavLst>
                                    </p:anim>
                                    <p:animEffect transition="in" filter="fade">
                                      <p:cBhvr>
                                        <p:cTn id="83" dur="1000"/>
                                        <p:tgtEl>
                                          <p:spTgt spid="13"/>
                                        </p:tgtEl>
                                      </p:cBhvr>
                                    </p:animEffect>
                                  </p:childTnLst>
                                </p:cTn>
                              </p:par>
                              <p:par>
                                <p:cTn id="84" presetID="31" presetClass="entr" presetSubtype="0" fill="hold" nodeType="withEffect">
                                  <p:stCondLst>
                                    <p:cond delay="0"/>
                                  </p:stCondLst>
                                  <p:childTnLst>
                                    <p:set>
                                      <p:cBhvr>
                                        <p:cTn id="85" dur="1" fill="hold">
                                          <p:stCondLst>
                                            <p:cond delay="0"/>
                                          </p:stCondLst>
                                        </p:cTn>
                                        <p:tgtEl>
                                          <p:spTgt spid="12"/>
                                        </p:tgtEl>
                                        <p:attrNameLst>
                                          <p:attrName>style.visibility</p:attrName>
                                        </p:attrNameLst>
                                      </p:cBhvr>
                                      <p:to>
                                        <p:strVal val="visible"/>
                                      </p:to>
                                    </p:set>
                                    <p:anim calcmode="lin" valueType="num">
                                      <p:cBhvr>
                                        <p:cTn id="86" dur="1000" fill="hold"/>
                                        <p:tgtEl>
                                          <p:spTgt spid="12"/>
                                        </p:tgtEl>
                                        <p:attrNameLst>
                                          <p:attrName>ppt_w</p:attrName>
                                        </p:attrNameLst>
                                      </p:cBhvr>
                                      <p:tavLst>
                                        <p:tav tm="0">
                                          <p:val>
                                            <p:fltVal val="0"/>
                                          </p:val>
                                        </p:tav>
                                        <p:tav tm="100000">
                                          <p:val>
                                            <p:strVal val="#ppt_w"/>
                                          </p:val>
                                        </p:tav>
                                      </p:tavLst>
                                    </p:anim>
                                    <p:anim calcmode="lin" valueType="num">
                                      <p:cBhvr>
                                        <p:cTn id="87" dur="1000" fill="hold"/>
                                        <p:tgtEl>
                                          <p:spTgt spid="12"/>
                                        </p:tgtEl>
                                        <p:attrNameLst>
                                          <p:attrName>ppt_h</p:attrName>
                                        </p:attrNameLst>
                                      </p:cBhvr>
                                      <p:tavLst>
                                        <p:tav tm="0">
                                          <p:val>
                                            <p:fltVal val="0"/>
                                          </p:val>
                                        </p:tav>
                                        <p:tav tm="100000">
                                          <p:val>
                                            <p:strVal val="#ppt_h"/>
                                          </p:val>
                                        </p:tav>
                                      </p:tavLst>
                                    </p:anim>
                                    <p:anim calcmode="lin" valueType="num">
                                      <p:cBhvr>
                                        <p:cTn id="88" dur="1000" fill="hold"/>
                                        <p:tgtEl>
                                          <p:spTgt spid="12"/>
                                        </p:tgtEl>
                                        <p:attrNameLst>
                                          <p:attrName>style.rotation</p:attrName>
                                        </p:attrNameLst>
                                      </p:cBhvr>
                                      <p:tavLst>
                                        <p:tav tm="0">
                                          <p:val>
                                            <p:fltVal val="90"/>
                                          </p:val>
                                        </p:tav>
                                        <p:tav tm="100000">
                                          <p:val>
                                            <p:fltVal val="0"/>
                                          </p:val>
                                        </p:tav>
                                      </p:tavLst>
                                    </p:anim>
                                    <p:animEffect transition="in" filter="fade">
                                      <p:cBhvr>
                                        <p:cTn id="89" dur="10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1" grpId="0" animBg="1"/>
      <p:bldP spid="13"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p:cNvSpPr>
            <a:spLocks noGrp="1"/>
          </p:cNvSpPr>
          <p:nvPr>
            <p:ph type="body" idx="1"/>
          </p:nvPr>
        </p:nvSpPr>
        <p:spPr/>
        <p:txBody>
          <a:bodyPr/>
          <a:lstStyle/>
          <a:p>
            <a:r>
              <a:rPr lang="en-GB" dirty="0"/>
              <a:t>Mid-Late Republic</a:t>
            </a:r>
          </a:p>
        </p:txBody>
      </p:sp>
      <p:sp>
        <p:nvSpPr>
          <p:cNvPr id="8" name="Text Placeholder 7"/>
          <p:cNvSpPr>
            <a:spLocks noGrp="1"/>
          </p:cNvSpPr>
          <p:nvPr>
            <p:ph type="body" sz="half" idx="3"/>
          </p:nvPr>
        </p:nvSpPr>
        <p:spPr/>
        <p:txBody>
          <a:bodyPr/>
          <a:lstStyle/>
          <a:p>
            <a:r>
              <a:rPr lang="en-GB" dirty="0"/>
              <a:t>Julio-Claudian Period</a:t>
            </a:r>
          </a:p>
        </p:txBody>
      </p:sp>
      <p:sp>
        <p:nvSpPr>
          <p:cNvPr id="7" name="Content Placeholder 6"/>
          <p:cNvSpPr>
            <a:spLocks noGrp="1"/>
          </p:cNvSpPr>
          <p:nvPr>
            <p:ph sz="quarter" idx="2"/>
          </p:nvPr>
        </p:nvSpPr>
        <p:spPr>
          <a:xfrm>
            <a:off x="107504" y="2348880"/>
            <a:ext cx="4536504" cy="4509120"/>
          </a:xfrm>
        </p:spPr>
        <p:txBody>
          <a:bodyPr>
            <a:normAutofit fontScale="77500" lnSpcReduction="20000"/>
          </a:bodyPr>
          <a:lstStyle/>
          <a:p>
            <a:pPr marL="137160" indent="0">
              <a:buNone/>
            </a:pPr>
            <a:r>
              <a:rPr lang="en-GB" dirty="0"/>
              <a:t>- </a:t>
            </a:r>
            <a:r>
              <a:rPr lang="en-GB" b="1" dirty="0"/>
              <a:t>241 BC </a:t>
            </a:r>
            <a:r>
              <a:rPr lang="en-GB" dirty="0"/>
              <a:t>- destruction of temple of </a:t>
            </a:r>
            <a:r>
              <a:rPr lang="en-GB" dirty="0" err="1"/>
              <a:t>Vesta</a:t>
            </a:r>
            <a:r>
              <a:rPr lang="en-GB" dirty="0"/>
              <a:t>.</a:t>
            </a:r>
          </a:p>
          <a:p>
            <a:pPr marL="137160" indent="0">
              <a:buNone/>
            </a:pPr>
            <a:r>
              <a:rPr lang="en-GB" dirty="0"/>
              <a:t>- </a:t>
            </a:r>
            <a:r>
              <a:rPr lang="en-GB" b="1" dirty="0"/>
              <a:t>213</a:t>
            </a:r>
            <a:r>
              <a:rPr lang="en-GB" dirty="0"/>
              <a:t> and </a:t>
            </a:r>
            <a:r>
              <a:rPr lang="en-GB" b="1" dirty="0"/>
              <a:t>210 BC </a:t>
            </a:r>
            <a:r>
              <a:rPr lang="en-GB" dirty="0"/>
              <a:t>- large parts of the forum set on fire.</a:t>
            </a:r>
          </a:p>
          <a:p>
            <a:pPr marL="137160" indent="0">
              <a:buNone/>
            </a:pPr>
            <a:r>
              <a:rPr lang="en-GB" dirty="0"/>
              <a:t>- </a:t>
            </a:r>
            <a:r>
              <a:rPr lang="en-GB" b="1" dirty="0"/>
              <a:t>192 BC </a:t>
            </a:r>
            <a:r>
              <a:rPr lang="en-GB" dirty="0"/>
              <a:t>- parts of the Forum </a:t>
            </a:r>
            <a:r>
              <a:rPr lang="en-GB" dirty="0" err="1"/>
              <a:t>Boarum</a:t>
            </a:r>
            <a:r>
              <a:rPr lang="en-GB" dirty="0"/>
              <a:t> destroyed.</a:t>
            </a:r>
          </a:p>
          <a:p>
            <a:pPr marL="137160" indent="0">
              <a:buNone/>
            </a:pPr>
            <a:r>
              <a:rPr lang="en-GB" dirty="0"/>
              <a:t>-</a:t>
            </a:r>
            <a:r>
              <a:rPr lang="en-GB" b="1" dirty="0"/>
              <a:t> 178 BC</a:t>
            </a:r>
            <a:r>
              <a:rPr lang="en-GB" dirty="0"/>
              <a:t> - temple of Venus destroyed.</a:t>
            </a:r>
          </a:p>
          <a:p>
            <a:pPr marL="137160" indent="0">
              <a:buNone/>
            </a:pPr>
            <a:r>
              <a:rPr lang="en-GB" dirty="0"/>
              <a:t>-</a:t>
            </a:r>
            <a:r>
              <a:rPr lang="en-GB" b="1" dirty="0"/>
              <a:t> 148 BC</a:t>
            </a:r>
            <a:r>
              <a:rPr lang="en-GB" dirty="0"/>
              <a:t> - fire in the </a:t>
            </a:r>
            <a:r>
              <a:rPr lang="en-GB" dirty="0" err="1"/>
              <a:t>Regia</a:t>
            </a:r>
            <a:r>
              <a:rPr lang="en-GB" dirty="0"/>
              <a:t>.</a:t>
            </a:r>
          </a:p>
          <a:p>
            <a:pPr marL="137160" indent="0">
              <a:buNone/>
            </a:pPr>
            <a:r>
              <a:rPr lang="en-GB" dirty="0"/>
              <a:t>- </a:t>
            </a:r>
            <a:r>
              <a:rPr lang="en-GB" b="1" dirty="0"/>
              <a:t>83 BC </a:t>
            </a:r>
            <a:r>
              <a:rPr lang="en-GB" dirty="0"/>
              <a:t>- temple of Jupiter </a:t>
            </a:r>
            <a:r>
              <a:rPr lang="en-GB" dirty="0" err="1"/>
              <a:t>Capitolinus</a:t>
            </a:r>
            <a:r>
              <a:rPr lang="en-GB" dirty="0"/>
              <a:t> burnt to ground.</a:t>
            </a:r>
          </a:p>
          <a:p>
            <a:pPr marL="137160" indent="0">
              <a:buNone/>
            </a:pPr>
            <a:r>
              <a:rPr lang="en-GB" dirty="0"/>
              <a:t>-</a:t>
            </a:r>
            <a:r>
              <a:rPr lang="en-GB" b="1" dirty="0"/>
              <a:t> 52 BC</a:t>
            </a:r>
            <a:r>
              <a:rPr lang="en-GB" dirty="0"/>
              <a:t> - destruction of senate house. </a:t>
            </a:r>
          </a:p>
          <a:p>
            <a:pPr marL="137160" indent="0">
              <a:buNone/>
            </a:pPr>
            <a:r>
              <a:rPr lang="en-GB" dirty="0"/>
              <a:t>- </a:t>
            </a:r>
            <a:r>
              <a:rPr lang="en-GB" b="1" dirty="0"/>
              <a:t>49 BC </a:t>
            </a:r>
            <a:r>
              <a:rPr lang="en-GB" dirty="0"/>
              <a:t>- temple of </a:t>
            </a:r>
            <a:r>
              <a:rPr lang="en-GB" dirty="0" err="1"/>
              <a:t>Quirinus</a:t>
            </a:r>
            <a:r>
              <a:rPr lang="en-GB" dirty="0"/>
              <a:t> damaged. </a:t>
            </a:r>
          </a:p>
          <a:p>
            <a:pPr>
              <a:buNone/>
            </a:pPr>
            <a:endParaRPr lang="en-GB" dirty="0"/>
          </a:p>
        </p:txBody>
      </p:sp>
      <p:sp>
        <p:nvSpPr>
          <p:cNvPr id="9" name="Content Placeholder 8"/>
          <p:cNvSpPr>
            <a:spLocks noGrp="1"/>
          </p:cNvSpPr>
          <p:nvPr>
            <p:ph sz="quarter" idx="4"/>
          </p:nvPr>
        </p:nvSpPr>
        <p:spPr>
          <a:xfrm>
            <a:off x="4644008" y="2348880"/>
            <a:ext cx="4320480" cy="4104455"/>
          </a:xfrm>
        </p:spPr>
        <p:txBody>
          <a:bodyPr>
            <a:normAutofit fontScale="85000" lnSpcReduction="20000"/>
          </a:bodyPr>
          <a:lstStyle/>
          <a:p>
            <a:pPr marL="137160" indent="0">
              <a:buNone/>
            </a:pPr>
            <a:r>
              <a:rPr lang="en-GB" dirty="0"/>
              <a:t>- </a:t>
            </a:r>
            <a:r>
              <a:rPr lang="en-GB" b="1" dirty="0"/>
              <a:t>12 BC </a:t>
            </a:r>
            <a:r>
              <a:rPr lang="en-GB" dirty="0"/>
              <a:t>– various buildings including hut of Romulus. </a:t>
            </a:r>
          </a:p>
          <a:p>
            <a:pPr marL="137160" indent="0">
              <a:buNone/>
            </a:pPr>
            <a:r>
              <a:rPr lang="en-GB" dirty="0"/>
              <a:t>- </a:t>
            </a:r>
            <a:r>
              <a:rPr lang="en-GB" b="1" dirty="0"/>
              <a:t>AD 6 </a:t>
            </a:r>
            <a:r>
              <a:rPr lang="en-GB" dirty="0"/>
              <a:t>– major fire (Augustan reforms).</a:t>
            </a:r>
          </a:p>
          <a:p>
            <a:pPr marL="137160" indent="0">
              <a:buNone/>
            </a:pPr>
            <a:r>
              <a:rPr lang="en-GB" dirty="0"/>
              <a:t>- </a:t>
            </a:r>
            <a:r>
              <a:rPr lang="en-GB" b="1" dirty="0"/>
              <a:t>AD 14 </a:t>
            </a:r>
            <a:r>
              <a:rPr lang="en-GB" dirty="0"/>
              <a:t>– Basilica </a:t>
            </a:r>
            <a:r>
              <a:rPr lang="en-GB" dirty="0" err="1"/>
              <a:t>Aemilia</a:t>
            </a:r>
            <a:r>
              <a:rPr lang="en-GB" dirty="0"/>
              <a:t> is destroyed.</a:t>
            </a:r>
          </a:p>
          <a:p>
            <a:pPr marL="137160" indent="0">
              <a:buNone/>
            </a:pPr>
            <a:r>
              <a:rPr lang="en-GB" dirty="0"/>
              <a:t>- </a:t>
            </a:r>
            <a:r>
              <a:rPr lang="en-GB" b="1" dirty="0"/>
              <a:t>AD 27 </a:t>
            </a:r>
            <a:r>
              <a:rPr lang="en-GB" dirty="0"/>
              <a:t>– fire destroys many buildings on the Caelian Hill.</a:t>
            </a:r>
          </a:p>
          <a:p>
            <a:pPr marL="137160" indent="0">
              <a:buNone/>
            </a:pPr>
            <a:r>
              <a:rPr lang="en-GB" dirty="0"/>
              <a:t>- </a:t>
            </a:r>
            <a:r>
              <a:rPr lang="en-GB" b="1" dirty="0"/>
              <a:t>AD 54 </a:t>
            </a:r>
            <a:r>
              <a:rPr lang="en-GB" dirty="0"/>
              <a:t>– the </a:t>
            </a:r>
            <a:r>
              <a:rPr lang="en-GB" dirty="0" err="1"/>
              <a:t>Aemiliana</a:t>
            </a:r>
            <a:r>
              <a:rPr lang="en-GB" dirty="0"/>
              <a:t> district (southern Campus </a:t>
            </a:r>
            <a:r>
              <a:rPr lang="en-GB" dirty="0" err="1"/>
              <a:t>Martius</a:t>
            </a:r>
            <a:r>
              <a:rPr lang="en-GB" dirty="0"/>
              <a:t>) is subject to a nearly two long day fire. </a:t>
            </a:r>
          </a:p>
          <a:p>
            <a:pPr marL="137160" indent="0">
              <a:buNone/>
            </a:pPr>
            <a:r>
              <a:rPr lang="en-GB" dirty="0"/>
              <a:t>- </a:t>
            </a:r>
            <a:r>
              <a:rPr lang="en-GB" b="1" dirty="0"/>
              <a:t>AD 64 </a:t>
            </a:r>
            <a:r>
              <a:rPr lang="en-GB" dirty="0"/>
              <a:t>– Great Fire of Rome.  </a:t>
            </a:r>
          </a:p>
          <a:p>
            <a:endParaRPr lang="en-GB" dirty="0"/>
          </a:p>
        </p:txBody>
      </p:sp>
      <p:sp>
        <p:nvSpPr>
          <p:cNvPr id="5" name="Title 4"/>
          <p:cNvSpPr>
            <a:spLocks noGrp="1"/>
          </p:cNvSpPr>
          <p:nvPr>
            <p:ph type="title"/>
          </p:nvPr>
        </p:nvSpPr>
        <p:spPr/>
        <p:txBody>
          <a:bodyPr/>
          <a:lstStyle/>
          <a:p>
            <a:r>
              <a:rPr lang="en-GB" dirty="0"/>
              <a:t>Notable Fires in Roman History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Fires Under Tiberius</a:t>
            </a:r>
          </a:p>
        </p:txBody>
      </p:sp>
      <p:sp>
        <p:nvSpPr>
          <p:cNvPr id="3" name="Content Placeholder 2"/>
          <p:cNvSpPr>
            <a:spLocks noGrp="1"/>
          </p:cNvSpPr>
          <p:nvPr>
            <p:ph sz="quarter" idx="1"/>
          </p:nvPr>
        </p:nvSpPr>
        <p:spPr>
          <a:xfrm>
            <a:off x="179512" y="1527048"/>
            <a:ext cx="8784976" cy="5142312"/>
          </a:xfrm>
        </p:spPr>
        <p:txBody>
          <a:bodyPr>
            <a:normAutofit fontScale="85000" lnSpcReduction="10000"/>
          </a:bodyPr>
          <a:lstStyle/>
          <a:p>
            <a:r>
              <a:rPr lang="en-GB" b="1" dirty="0"/>
              <a:t>AD 27 </a:t>
            </a:r>
            <a:r>
              <a:rPr lang="en-GB" dirty="0"/>
              <a:t>- “… a fierce outbreak of fire affected the city to an unusual degree by burning down the Caelian Hill… they [the people] detected an evil omen in the emperor’s decision to leave Rome. Tiberius disarmed the criticism by distributing money in proportion to the losses incurred. This earned him a vote of thanks in the senate by eminent members, and, as the news spread, a feeling of gratitude among the general public, because the donations were made without respecting persons or favouring relatives’ positions…” – </a:t>
            </a:r>
            <a:r>
              <a:rPr lang="en-GB" b="1" dirty="0"/>
              <a:t>Tacitus </a:t>
            </a:r>
            <a:r>
              <a:rPr lang="en-GB" b="1" i="1" dirty="0"/>
              <a:t>Annals </a:t>
            </a:r>
            <a:r>
              <a:rPr lang="en-GB" b="1" dirty="0"/>
              <a:t>4.64</a:t>
            </a:r>
            <a:r>
              <a:rPr lang="en-GB" dirty="0"/>
              <a:t>.</a:t>
            </a:r>
            <a:r>
              <a:rPr lang="en-GB" b="1" dirty="0"/>
              <a:t> </a:t>
            </a:r>
          </a:p>
          <a:p>
            <a:endParaRPr lang="en-GB" sz="1000" b="1" dirty="0"/>
          </a:p>
          <a:p>
            <a:r>
              <a:rPr lang="en-GB" b="1" dirty="0"/>
              <a:t>AD 36 </a:t>
            </a:r>
            <a:r>
              <a:rPr lang="en-GB" dirty="0"/>
              <a:t>- “In the same year there was a serious fire at Rome. The Aventine and adjacent parts of the Circus </a:t>
            </a:r>
            <a:r>
              <a:rPr lang="en-GB" dirty="0" err="1"/>
              <a:t>Maximus</a:t>
            </a:r>
            <a:r>
              <a:rPr lang="en-GB" dirty="0"/>
              <a:t> were devastated. Tiberius acquired prestige from this calamity by defraying the value of the houses and apartment blocks destroyed. This generosity cost him one hundred million sesterces.” – (</a:t>
            </a:r>
            <a:r>
              <a:rPr lang="en-GB" b="1" dirty="0"/>
              <a:t>6.45</a:t>
            </a:r>
            <a:r>
              <a:rPr lang="en-GB" dirty="0"/>
              <a: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692696"/>
            <a:ext cx="8352928" cy="5328592"/>
          </a:xfrm>
          <a:prstGeom prst="rect">
            <a:avLst/>
          </a:prstGeom>
        </p:spPr>
        <p:txBody>
          <a:bodyPr vert="horz">
            <a:normAutofit fontScale="92500" lnSpcReduction="10000"/>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500" b="1" dirty="0">
                <a:solidFill>
                  <a:prstClr val="black"/>
                </a:solidFill>
              </a:rPr>
              <a:t>Causes of Fire</a:t>
            </a:r>
          </a:p>
          <a:p>
            <a:pPr marL="274320" indent="-274320" algn="ctr">
              <a:spcBef>
                <a:spcPct val="20000"/>
              </a:spcBef>
              <a:buClr>
                <a:srgbClr val="D16349"/>
              </a:buClr>
              <a:buSzPct val="85000"/>
              <a:defRPr/>
            </a:pPr>
            <a:r>
              <a:rPr lang="en-GB" sz="4000" dirty="0"/>
              <a:t>“For where has one ever seen a place so dismal and so lonely that one would not deem it worse to live in unending dread of fires and falling houses, and the thousand perils of this terrible city…” – </a:t>
            </a:r>
            <a:r>
              <a:rPr lang="en-GB" sz="4000" b="1" dirty="0"/>
              <a:t>Juvenal </a:t>
            </a:r>
            <a:r>
              <a:rPr lang="en-GB" sz="4000" b="1" i="1" dirty="0"/>
              <a:t>Satires </a:t>
            </a:r>
            <a:r>
              <a:rPr lang="en-GB" sz="4000" b="1" dirty="0"/>
              <a:t>3.2</a:t>
            </a:r>
            <a:r>
              <a:rPr lang="en-GB" sz="4000" dirty="0"/>
              <a:t>.</a:t>
            </a:r>
            <a:r>
              <a:rPr lang="en-GB" sz="4000" b="1" dirty="0">
                <a:solidFill>
                  <a:prstClr val="black"/>
                </a:solidFill>
              </a:rPr>
              <a:t>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Flammable Materials and Open Flames</a:t>
            </a:r>
          </a:p>
        </p:txBody>
      </p:sp>
      <p:sp>
        <p:nvSpPr>
          <p:cNvPr id="3" name="Content Placeholder 2"/>
          <p:cNvSpPr>
            <a:spLocks noGrp="1"/>
          </p:cNvSpPr>
          <p:nvPr>
            <p:ph idx="1"/>
          </p:nvPr>
        </p:nvSpPr>
        <p:spPr>
          <a:xfrm>
            <a:off x="118980" y="1340768"/>
            <a:ext cx="8917516" cy="3168352"/>
          </a:xfrm>
        </p:spPr>
        <p:txBody>
          <a:bodyPr>
            <a:normAutofit fontScale="92500" lnSpcReduction="10000"/>
          </a:bodyPr>
          <a:lstStyle/>
          <a:p>
            <a:endParaRPr lang="en-GB" sz="500" dirty="0"/>
          </a:p>
          <a:p>
            <a:r>
              <a:rPr lang="en-GB" b="1" dirty="0"/>
              <a:t>Wood</a:t>
            </a:r>
            <a:r>
              <a:rPr lang="en-GB" dirty="0"/>
              <a:t> used in large amounts for construction at Rome.</a:t>
            </a:r>
          </a:p>
          <a:p>
            <a:pPr marL="137160" indent="0">
              <a:buNone/>
            </a:pPr>
            <a:endParaRPr lang="en-GB" sz="500" dirty="0"/>
          </a:p>
          <a:p>
            <a:r>
              <a:rPr lang="en-GB" b="1" dirty="0"/>
              <a:t>Wattle-and-daub</a:t>
            </a:r>
            <a:r>
              <a:rPr lang="en-GB" dirty="0"/>
              <a:t> (timber frames filled in with plaited willow and covered by stucco and mud) </a:t>
            </a:r>
          </a:p>
          <a:p>
            <a:pPr lvl="1"/>
            <a:r>
              <a:rPr lang="en-GB" dirty="0"/>
              <a:t>“As to wattled walls, if only they had never been invented, for though convenient and speedily made, they are conducive to great calamity from their acting almost like torches in case of fire. It is much better, therefore, in the first instance, to be at the expense of burnt bricks, than from stinginess to be in perpetual risk.” – </a:t>
            </a:r>
            <a:r>
              <a:rPr lang="en-GB" b="1" dirty="0" err="1"/>
              <a:t>Vetruvius</a:t>
            </a:r>
            <a:r>
              <a:rPr lang="en-GB" b="1" dirty="0"/>
              <a:t> </a:t>
            </a:r>
            <a:r>
              <a:rPr lang="en-GB" b="1" i="1" dirty="0"/>
              <a:t>On Architecture </a:t>
            </a:r>
            <a:r>
              <a:rPr lang="en-GB" b="1" dirty="0"/>
              <a:t>2.8.20</a:t>
            </a:r>
            <a:r>
              <a:rPr lang="en-GB" dirty="0"/>
              <a:t>.</a:t>
            </a:r>
          </a:p>
          <a:p>
            <a:endParaRPr lang="en-GB" dirty="0"/>
          </a:p>
        </p:txBody>
      </p:sp>
      <p:pic>
        <p:nvPicPr>
          <p:cNvPr id="5" name="Picture 4">
            <a:extLst>
              <a:ext uri="{FF2B5EF4-FFF2-40B4-BE49-F238E27FC236}">
                <a16:creationId xmlns:a16="http://schemas.microsoft.com/office/drawing/2014/main" id="{A21B7026-BFA8-4A75-A4D7-8FB0BB9720C5}"/>
              </a:ext>
            </a:extLst>
          </p:cNvPr>
          <p:cNvPicPr>
            <a:picLocks noChangeAspect="1"/>
          </p:cNvPicPr>
          <p:nvPr/>
        </p:nvPicPr>
        <p:blipFill>
          <a:blip r:embed="rId2"/>
          <a:stretch>
            <a:fillRect/>
          </a:stretch>
        </p:blipFill>
        <p:spPr>
          <a:xfrm>
            <a:off x="4741052" y="4183153"/>
            <a:ext cx="4283968" cy="2667513"/>
          </a:xfrm>
          <a:prstGeom prst="rect">
            <a:avLst/>
          </a:prstGeom>
        </p:spPr>
      </p:pic>
      <p:sp>
        <p:nvSpPr>
          <p:cNvPr id="7" name="TextBox 6">
            <a:extLst>
              <a:ext uri="{FF2B5EF4-FFF2-40B4-BE49-F238E27FC236}">
                <a16:creationId xmlns:a16="http://schemas.microsoft.com/office/drawing/2014/main" id="{1D7C1D32-B415-4719-BE92-D8435D79A20C}"/>
              </a:ext>
            </a:extLst>
          </p:cNvPr>
          <p:cNvSpPr txBox="1"/>
          <p:nvPr/>
        </p:nvSpPr>
        <p:spPr>
          <a:xfrm>
            <a:off x="118980" y="4437112"/>
            <a:ext cx="4741052" cy="1360372"/>
          </a:xfrm>
          <a:prstGeom prst="rect">
            <a:avLst/>
          </a:prstGeom>
          <a:noFill/>
        </p:spPr>
        <p:txBody>
          <a:bodyPr wrap="square">
            <a:spAutoFit/>
          </a:bodyPr>
          <a:lstStyle/>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r>
              <a:rPr kumimoji="0" lang="en-GB" sz="2500" b="0" i="0" u="none" strike="noStrike" kern="1200" cap="none" spc="0" normalizeH="0" baseline="0" noProof="0" dirty="0">
                <a:ln>
                  <a:noFill/>
                </a:ln>
                <a:solidFill>
                  <a:prstClr val="black"/>
                </a:solidFill>
                <a:effectLst/>
                <a:uLnTx/>
                <a:uFillTx/>
                <a:latin typeface="Georgia"/>
                <a:ea typeface="+mn-ea"/>
                <a:cs typeface="+mn-cs"/>
              </a:rPr>
              <a:t>Cooking, lighting and heating necessary for households.</a:t>
            </a:r>
          </a:p>
          <a:p>
            <a:pPr marL="274320" marR="0" lvl="0" indent="-274320" algn="l" defTabSz="914400" rtl="0" eaLnBrk="1" fontAlgn="auto" latinLnBrk="0" hangingPunct="1">
              <a:lnSpc>
                <a:spcPct val="100000"/>
              </a:lnSpc>
              <a:spcBef>
                <a:spcPct val="20000"/>
              </a:spcBef>
              <a:spcAft>
                <a:spcPts val="0"/>
              </a:spcAft>
              <a:buClr>
                <a:srgbClr val="D16349"/>
              </a:buClr>
              <a:buSzPct val="85000"/>
              <a:buFont typeface="Wingdings 2"/>
              <a:buChar char=""/>
              <a:tabLst/>
              <a:defRPr/>
            </a:pPr>
            <a:endParaRPr kumimoji="0" lang="en-GB" sz="2700" b="0" i="0" u="none" strike="noStrike" kern="1200" cap="none" spc="0" normalizeH="0" baseline="0" noProof="0" dirty="0">
              <a:ln>
                <a:noFill/>
              </a:ln>
              <a:solidFill>
                <a:prstClr val="black"/>
              </a:solidFill>
              <a:effectLst/>
              <a:uLnTx/>
              <a:uFillTx/>
              <a:latin typeface="Georgia"/>
              <a:ea typeface="+mn-ea"/>
              <a:cs typeface="+mn-cs"/>
            </a:endParaRPr>
          </a:p>
        </p:txBody>
      </p:sp>
      <p:pic>
        <p:nvPicPr>
          <p:cNvPr id="8" name="Picture 7">
            <a:extLst>
              <a:ext uri="{FF2B5EF4-FFF2-40B4-BE49-F238E27FC236}">
                <a16:creationId xmlns:a16="http://schemas.microsoft.com/office/drawing/2014/main" id="{BBF8495C-163C-4351-B03E-EC72E42AC475}"/>
              </a:ext>
            </a:extLst>
          </p:cNvPr>
          <p:cNvPicPr>
            <a:picLocks noChangeAspect="1"/>
          </p:cNvPicPr>
          <p:nvPr/>
        </p:nvPicPr>
        <p:blipFill>
          <a:blip r:embed="rId3"/>
          <a:stretch>
            <a:fillRect/>
          </a:stretch>
        </p:blipFill>
        <p:spPr>
          <a:xfrm>
            <a:off x="293585" y="5413556"/>
            <a:ext cx="2614064" cy="1215844"/>
          </a:xfrm>
          <a:prstGeom prst="rect">
            <a:avLst/>
          </a:prstGeom>
        </p:spPr>
      </p:pic>
      <p:sp>
        <p:nvSpPr>
          <p:cNvPr id="10" name="TextBox 9">
            <a:extLst>
              <a:ext uri="{FF2B5EF4-FFF2-40B4-BE49-F238E27FC236}">
                <a16:creationId xmlns:a16="http://schemas.microsoft.com/office/drawing/2014/main" id="{6078BF73-669F-4021-9696-E56650682D6F}"/>
              </a:ext>
            </a:extLst>
          </p:cNvPr>
          <p:cNvSpPr txBox="1"/>
          <p:nvPr/>
        </p:nvSpPr>
        <p:spPr>
          <a:xfrm>
            <a:off x="2907649" y="5662694"/>
            <a:ext cx="1658539" cy="1077218"/>
          </a:xfrm>
          <a:prstGeom prst="rect">
            <a:avLst/>
          </a:prstGeom>
          <a:noFill/>
        </p:spPr>
        <p:txBody>
          <a:bodyPr wrap="square">
            <a:spAutoFit/>
          </a:bodyPr>
          <a:lstStyle/>
          <a:p>
            <a:r>
              <a:rPr lang="en-GB" sz="1600" dirty="0" err="1"/>
              <a:t>Thermopolium</a:t>
            </a:r>
            <a:r>
              <a:rPr lang="en-GB" sz="1600" dirty="0"/>
              <a:t> of Via di Diana (Taberna) in the port of Ostia</a:t>
            </a:r>
          </a:p>
        </p:txBody>
      </p:sp>
      <p:sp>
        <p:nvSpPr>
          <p:cNvPr id="11" name="Content Placeholder 2">
            <a:extLst>
              <a:ext uri="{FF2B5EF4-FFF2-40B4-BE49-F238E27FC236}">
                <a16:creationId xmlns:a16="http://schemas.microsoft.com/office/drawing/2014/main" id="{DE3838C4-1E99-4B42-BF65-D6107036A5B3}"/>
              </a:ext>
            </a:extLst>
          </p:cNvPr>
          <p:cNvSpPr txBox="1">
            <a:spLocks/>
          </p:cNvSpPr>
          <p:nvPr/>
        </p:nvSpPr>
        <p:spPr>
          <a:xfrm>
            <a:off x="343072" y="328944"/>
            <a:ext cx="8503920" cy="3126088"/>
          </a:xfrm>
          <a:prstGeom prst="rect">
            <a:avLst/>
          </a:prstGeom>
          <a:solidFill>
            <a:srgbClr val="92D050"/>
          </a:solidFill>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2800" dirty="0"/>
              <a:t>“According to the regulations of the </a:t>
            </a:r>
            <a:r>
              <a:rPr lang="en-GB" sz="2800" dirty="0" err="1"/>
              <a:t>Hetrurian</a:t>
            </a:r>
            <a:r>
              <a:rPr lang="en-GB" sz="2800" dirty="0"/>
              <a:t> Haruspices… [Temples] of Vulcan [should] be away from the city, which would consequently be freed from the danger of fire; the divinity presiding over that element being drawn away by the rites and sacrifices performing in his temple.” – </a:t>
            </a:r>
            <a:r>
              <a:rPr lang="en-GB" sz="2800" b="1" dirty="0" err="1"/>
              <a:t>Vetruvius</a:t>
            </a:r>
            <a:r>
              <a:rPr lang="en-GB" sz="2800" b="1" dirty="0"/>
              <a:t> </a:t>
            </a:r>
            <a:r>
              <a:rPr lang="en-GB" sz="2800" b="1" i="1" dirty="0"/>
              <a:t>On Architecture</a:t>
            </a:r>
            <a:r>
              <a:rPr lang="en-GB" sz="2800" dirty="0"/>
              <a:t> </a:t>
            </a:r>
            <a:r>
              <a:rPr lang="en-GB" sz="2800" b="1" dirty="0"/>
              <a:t>1.7.1</a:t>
            </a:r>
            <a:r>
              <a:rPr lang="en-GB" sz="2800" dirty="0"/>
              <a:t>. </a:t>
            </a:r>
          </a:p>
          <a:p>
            <a:pPr marL="0" indent="0">
              <a:buFont typeface="Wingdings 2"/>
              <a:buNone/>
            </a:pPr>
            <a:endParaRPr lang="en-GB" dirty="0"/>
          </a:p>
        </p:txBody>
      </p:sp>
    </p:spTree>
    <p:extLst>
      <p:ext uri="{BB962C8B-B14F-4D97-AF65-F5344CB8AC3E}">
        <p14:creationId xmlns:p14="http://schemas.microsoft.com/office/powerpoint/2010/main" val="1984371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circle(in)">
                                      <p:cBhvr>
                                        <p:cTn id="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idx="4294967295"/>
          </p:nvPr>
        </p:nvSpPr>
        <p:spPr>
          <a:xfrm>
            <a:off x="0" y="115889"/>
            <a:ext cx="8964488" cy="576808"/>
          </a:xfrm>
        </p:spPr>
        <p:txBody>
          <a:bodyPr>
            <a:normAutofit fontScale="90000"/>
          </a:bodyPr>
          <a:lstStyle/>
          <a:p>
            <a:r>
              <a:rPr lang="en-GB" dirty="0"/>
              <a:t>Arson</a:t>
            </a:r>
          </a:p>
        </p:txBody>
      </p:sp>
      <p:sp>
        <p:nvSpPr>
          <p:cNvPr id="3" name="Content Placeholder 2"/>
          <p:cNvSpPr>
            <a:spLocks noGrp="1"/>
          </p:cNvSpPr>
          <p:nvPr>
            <p:ph idx="4294967295"/>
          </p:nvPr>
        </p:nvSpPr>
        <p:spPr>
          <a:xfrm>
            <a:off x="0" y="764705"/>
            <a:ext cx="8964488" cy="6093296"/>
          </a:xfrm>
        </p:spPr>
        <p:txBody>
          <a:bodyPr>
            <a:normAutofit fontScale="85000" lnSpcReduction="10000"/>
          </a:bodyPr>
          <a:lstStyle/>
          <a:p>
            <a:pPr marL="137160" indent="0">
              <a:buNone/>
            </a:pPr>
            <a:r>
              <a:rPr lang="en-GB" dirty="0"/>
              <a:t>“You had bought a house, </a:t>
            </a:r>
            <a:r>
              <a:rPr lang="en-GB" dirty="0" err="1"/>
              <a:t>Tongilianus</a:t>
            </a:r>
            <a:r>
              <a:rPr lang="en-GB" dirty="0"/>
              <a:t>, for two hundred thousand sesterces : an accident too common in the city destroyed it. A million was subscribed. I ask you, are you not open to the suspicion, </a:t>
            </a:r>
            <a:r>
              <a:rPr lang="en-GB" dirty="0" err="1"/>
              <a:t>Tongilianus</a:t>
            </a:r>
            <a:r>
              <a:rPr lang="en-GB" dirty="0"/>
              <a:t>, of having yourself set fire to your house?” – </a:t>
            </a:r>
            <a:r>
              <a:rPr lang="en-GB" b="1" dirty="0"/>
              <a:t>Martial </a:t>
            </a:r>
            <a:r>
              <a:rPr lang="en-GB" b="1" i="1" dirty="0"/>
              <a:t>Epigrams </a:t>
            </a:r>
            <a:r>
              <a:rPr lang="en-GB" b="1" dirty="0"/>
              <a:t>3.52</a:t>
            </a:r>
            <a:r>
              <a:rPr lang="en-GB" dirty="0"/>
              <a:t>. </a:t>
            </a:r>
          </a:p>
          <a:p>
            <a:pPr marL="137160" indent="0">
              <a:buNone/>
            </a:pPr>
            <a:endParaRPr lang="en-GB" sz="1300" dirty="0"/>
          </a:p>
          <a:p>
            <a:pPr marL="137160" indent="0">
              <a:buNone/>
            </a:pPr>
            <a:r>
              <a:rPr lang="en-GB" dirty="0"/>
              <a:t>“But if the grand house of </a:t>
            </a:r>
            <a:r>
              <a:rPr lang="en-GB" dirty="0" err="1"/>
              <a:t>Asturicus</a:t>
            </a:r>
            <a:r>
              <a:rPr lang="en-GB" dirty="0"/>
              <a:t> be destroyed, the matrons go dishevelled, your great men put on mourning, the praetor adjourns his court: then indeed do we deplore the calamities of the city, and bewail its fires! Before the house has ceased to burn, up comes one with a gift of marble or of building materials, another offers nude and glistening statues, a third some notable work of </a:t>
            </a:r>
            <a:r>
              <a:rPr lang="en-GB" dirty="0" err="1"/>
              <a:t>Euphranor</a:t>
            </a:r>
            <a:r>
              <a:rPr lang="en-GB" dirty="0"/>
              <a:t> or Polyclitus, or bronzes that had been the glory of old Asian shrines. Others will offer books and bookcases, or a bust of Minerva, or a hundredweight of silver-plate. Thus does </a:t>
            </a:r>
            <a:r>
              <a:rPr lang="en-GB" dirty="0" err="1"/>
              <a:t>Persicus</a:t>
            </a:r>
            <a:r>
              <a:rPr lang="en-GB" dirty="0"/>
              <a:t>, that most sumptuous of childless men, replace what he has lost with more and better things, and with good reason incurs the suspicion of having set his own house on fire.” – </a:t>
            </a:r>
            <a:r>
              <a:rPr lang="en-GB" b="1" dirty="0"/>
              <a:t>Juvenal </a:t>
            </a:r>
            <a:r>
              <a:rPr lang="en-GB" b="1" i="1" dirty="0"/>
              <a:t>Satires </a:t>
            </a:r>
            <a:r>
              <a:rPr lang="en-GB" b="1" dirty="0"/>
              <a:t>3.24-25</a:t>
            </a:r>
            <a:r>
              <a:rPr lang="en-GB" dirty="0"/>
              <a:t>.</a:t>
            </a:r>
          </a:p>
          <a:p>
            <a:pPr marL="137160" indent="0">
              <a:buNone/>
            </a:pPr>
            <a:endParaRPr lang="en-GB" sz="1200" dirty="0"/>
          </a:p>
        </p:txBody>
      </p:sp>
    </p:spTree>
    <p:extLst>
      <p:ext uri="{BB962C8B-B14F-4D97-AF65-F5344CB8AC3E}">
        <p14:creationId xmlns:p14="http://schemas.microsoft.com/office/powerpoint/2010/main" val="24395152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Fighting Fires -</a:t>
            </a:r>
          </a:p>
          <a:p>
            <a:pPr marL="274320" indent="-274320" algn="ctr">
              <a:spcBef>
                <a:spcPct val="20000"/>
              </a:spcBef>
              <a:buClr>
                <a:srgbClr val="D16349"/>
              </a:buClr>
              <a:buSzPct val="85000"/>
              <a:defRPr/>
            </a:pPr>
            <a:r>
              <a:rPr lang="en-GB" sz="6000" b="1" i="1" dirty="0" err="1">
                <a:solidFill>
                  <a:prstClr val="black"/>
                </a:solidFill>
              </a:rPr>
              <a:t>Vigiles</a:t>
            </a:r>
            <a:r>
              <a:rPr lang="en-GB" sz="6000" b="1" dirty="0">
                <a:solidFill>
                  <a:prstClr val="black"/>
                </a:solidFill>
              </a:rPr>
              <a:t>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Preventive Measures</a:t>
            </a:r>
          </a:p>
        </p:txBody>
      </p:sp>
      <p:sp>
        <p:nvSpPr>
          <p:cNvPr id="3" name="Content Placeholder 2"/>
          <p:cNvSpPr>
            <a:spLocks noGrp="1"/>
          </p:cNvSpPr>
          <p:nvPr>
            <p:ph idx="1"/>
          </p:nvPr>
        </p:nvSpPr>
        <p:spPr>
          <a:xfrm>
            <a:off x="179512" y="1600200"/>
            <a:ext cx="8712968" cy="5141168"/>
          </a:xfrm>
        </p:spPr>
        <p:txBody>
          <a:bodyPr>
            <a:normAutofit fontScale="92500" lnSpcReduction="10000"/>
          </a:bodyPr>
          <a:lstStyle/>
          <a:p>
            <a:r>
              <a:rPr lang="en-GB" dirty="0"/>
              <a:t>Boundary walls around some houses and stone enclosures around some temples. </a:t>
            </a:r>
          </a:p>
          <a:p>
            <a:endParaRPr lang="en-GB" sz="900" dirty="0"/>
          </a:p>
          <a:p>
            <a:r>
              <a:rPr lang="en-GB" dirty="0"/>
              <a:t>Building regulations – restrictions on height of buildings.</a:t>
            </a:r>
          </a:p>
          <a:p>
            <a:pPr marL="137160" indent="0">
              <a:buNone/>
            </a:pPr>
            <a:endParaRPr lang="en-GB" sz="900" dirty="0"/>
          </a:p>
          <a:p>
            <a:pPr marL="137160" indent="0">
              <a:buNone/>
            </a:pPr>
            <a:r>
              <a:rPr lang="en-GB" dirty="0"/>
              <a:t>“Anyone who, knowingly and maliciously, burns a building, or a heap of grain left near a building, after having been placed in chains and scourged, shall be put to death by fire. If, however, he caused the damage by accident, and without malice, he shall make it good; or, if he has not the means to do so, he shall receive a lighter punishment.” – </a:t>
            </a:r>
            <a:r>
              <a:rPr lang="en-GB" b="1" dirty="0"/>
              <a:t>Twelve Tablets 7.6</a:t>
            </a:r>
            <a:r>
              <a:rPr lang="en-GB" dirty="0"/>
              <a:t>.</a:t>
            </a:r>
          </a:p>
          <a:p>
            <a:pPr marL="137160" indent="0">
              <a:buNone/>
            </a:pPr>
            <a:endParaRPr lang="en-GB" sz="900" dirty="0"/>
          </a:p>
          <a:p>
            <a:pPr marL="137160" indent="0">
              <a:buNone/>
            </a:pPr>
            <a:r>
              <a:rPr lang="en-GB" dirty="0"/>
              <a:t>“A space of two feet and a half must be left between neighbouring buildings.” – (</a:t>
            </a:r>
            <a:r>
              <a:rPr lang="en-GB" b="1" dirty="0"/>
              <a:t>8.1</a:t>
            </a:r>
            <a:r>
              <a:rPr lang="en-GB" dirty="0"/>
              <a:t>).</a:t>
            </a:r>
          </a:p>
        </p:txBody>
      </p:sp>
    </p:spTree>
    <p:extLst>
      <p:ext uri="{BB962C8B-B14F-4D97-AF65-F5344CB8AC3E}">
        <p14:creationId xmlns:p14="http://schemas.microsoft.com/office/powerpoint/2010/main" val="624351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E608F7F-C7CF-4FFC-AFBC-38D62005603B}"/>
              </a:ext>
            </a:extLst>
          </p:cNvPr>
          <p:cNvPicPr>
            <a:picLocks noChangeAspect="1"/>
          </p:cNvPicPr>
          <p:nvPr/>
        </p:nvPicPr>
        <p:blipFill>
          <a:blip r:embed="rId2"/>
          <a:stretch>
            <a:fillRect/>
          </a:stretch>
        </p:blipFill>
        <p:spPr>
          <a:xfrm>
            <a:off x="246127" y="1052736"/>
            <a:ext cx="5894477" cy="4248472"/>
          </a:xfrm>
          <a:prstGeom prst="rect">
            <a:avLst/>
          </a:prstGeom>
        </p:spPr>
      </p:pic>
      <p:sp>
        <p:nvSpPr>
          <p:cNvPr id="3" name="TextBox 2">
            <a:extLst>
              <a:ext uri="{FF2B5EF4-FFF2-40B4-BE49-F238E27FC236}">
                <a16:creationId xmlns:a16="http://schemas.microsoft.com/office/drawing/2014/main" id="{2CF67691-AF73-442D-9020-1AB6BC5FF546}"/>
              </a:ext>
            </a:extLst>
          </p:cNvPr>
          <p:cNvSpPr txBox="1"/>
          <p:nvPr/>
        </p:nvSpPr>
        <p:spPr>
          <a:xfrm>
            <a:off x="226585" y="5445224"/>
            <a:ext cx="5894476" cy="923330"/>
          </a:xfrm>
          <a:prstGeom prst="rect">
            <a:avLst/>
          </a:prstGeom>
          <a:noFill/>
        </p:spPr>
        <p:txBody>
          <a:bodyPr wrap="square" rtlCol="0">
            <a:spAutoFit/>
          </a:bodyPr>
          <a:lstStyle/>
          <a:p>
            <a:r>
              <a:rPr lang="en-GB" dirty="0"/>
              <a:t>A 30 meter high fire wall was erected under Augustus at the back of his Forum – using fire resistant tufa-stone. A barrier adjacent to the notorious </a:t>
            </a:r>
            <a:r>
              <a:rPr lang="en-GB" dirty="0" err="1"/>
              <a:t>Subura</a:t>
            </a:r>
            <a:r>
              <a:rPr lang="en-GB" dirty="0"/>
              <a:t> district. </a:t>
            </a:r>
          </a:p>
        </p:txBody>
      </p:sp>
      <p:pic>
        <p:nvPicPr>
          <p:cNvPr id="4" name="Picture 3">
            <a:extLst>
              <a:ext uri="{FF2B5EF4-FFF2-40B4-BE49-F238E27FC236}">
                <a16:creationId xmlns:a16="http://schemas.microsoft.com/office/drawing/2014/main" id="{0831C8E6-4FE1-41FF-8EF9-5975016C11E4}"/>
              </a:ext>
            </a:extLst>
          </p:cNvPr>
          <p:cNvPicPr>
            <a:picLocks noChangeAspect="1"/>
          </p:cNvPicPr>
          <p:nvPr/>
        </p:nvPicPr>
        <p:blipFill>
          <a:blip r:embed="rId3"/>
          <a:stretch>
            <a:fillRect/>
          </a:stretch>
        </p:blipFill>
        <p:spPr>
          <a:xfrm>
            <a:off x="5796136" y="17371"/>
            <a:ext cx="3307782" cy="2532273"/>
          </a:xfrm>
          <a:prstGeom prst="rect">
            <a:avLst/>
          </a:prstGeom>
        </p:spPr>
      </p:pic>
      <p:pic>
        <p:nvPicPr>
          <p:cNvPr id="6" name="Picture 5">
            <a:extLst>
              <a:ext uri="{FF2B5EF4-FFF2-40B4-BE49-F238E27FC236}">
                <a16:creationId xmlns:a16="http://schemas.microsoft.com/office/drawing/2014/main" id="{A618BDC9-3149-4060-AE19-07CF381EC4AB}"/>
              </a:ext>
            </a:extLst>
          </p:cNvPr>
          <p:cNvPicPr>
            <a:picLocks noChangeAspect="1"/>
          </p:cNvPicPr>
          <p:nvPr/>
        </p:nvPicPr>
        <p:blipFill>
          <a:blip r:embed="rId4"/>
          <a:stretch>
            <a:fillRect/>
          </a:stretch>
        </p:blipFill>
        <p:spPr>
          <a:xfrm>
            <a:off x="6214699" y="2549644"/>
            <a:ext cx="2789677" cy="2556359"/>
          </a:xfrm>
          <a:prstGeom prst="rect">
            <a:avLst/>
          </a:prstGeom>
        </p:spPr>
      </p:pic>
    </p:spTree>
    <p:extLst>
      <p:ext uri="{BB962C8B-B14F-4D97-AF65-F5344CB8AC3E}">
        <p14:creationId xmlns:p14="http://schemas.microsoft.com/office/powerpoint/2010/main" val="3856375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a:t>Fire Fighting in the Republic</a:t>
            </a:r>
          </a:p>
        </p:txBody>
      </p:sp>
      <p:sp>
        <p:nvSpPr>
          <p:cNvPr id="3" name="Content Placeholder 2"/>
          <p:cNvSpPr>
            <a:spLocks noGrp="1"/>
          </p:cNvSpPr>
          <p:nvPr>
            <p:ph idx="1"/>
          </p:nvPr>
        </p:nvSpPr>
        <p:spPr>
          <a:xfrm>
            <a:off x="179512" y="1628800"/>
            <a:ext cx="8784976" cy="5040560"/>
          </a:xfrm>
        </p:spPr>
        <p:txBody>
          <a:bodyPr>
            <a:normAutofit fontScale="92500" lnSpcReduction="20000"/>
          </a:bodyPr>
          <a:lstStyle/>
          <a:p>
            <a:r>
              <a:rPr lang="en-GB" i="1" dirty="0" err="1"/>
              <a:t>Tresviri</a:t>
            </a:r>
            <a:r>
              <a:rPr lang="en-GB" i="1" dirty="0"/>
              <a:t> </a:t>
            </a:r>
            <a:r>
              <a:rPr lang="en-GB" i="1" dirty="0" err="1"/>
              <a:t>nocturni</a:t>
            </a:r>
            <a:r>
              <a:rPr lang="en-GB" i="1" dirty="0"/>
              <a:t> </a:t>
            </a:r>
            <a:r>
              <a:rPr lang="en-GB" dirty="0"/>
              <a:t>– responsible for watching over the safety of the city at night, including being present at outbreaks of fire. </a:t>
            </a:r>
          </a:p>
          <a:p>
            <a:endParaRPr lang="en-GB" sz="900" dirty="0"/>
          </a:p>
          <a:p>
            <a:r>
              <a:rPr lang="en-GB" dirty="0"/>
              <a:t>Marcus Crassus bought up houses on fire from desperate owners, then used gang of slaves to put fire out – </a:t>
            </a:r>
            <a:r>
              <a:rPr lang="en-GB" b="1" dirty="0"/>
              <a:t>Plutarch </a:t>
            </a:r>
            <a:r>
              <a:rPr lang="en-GB" b="1" i="1" dirty="0"/>
              <a:t>Life of Crassus </a:t>
            </a:r>
            <a:r>
              <a:rPr lang="en-GB" b="1" dirty="0"/>
              <a:t>2.4</a:t>
            </a:r>
            <a:r>
              <a:rPr lang="en-GB" dirty="0"/>
              <a:t>.</a:t>
            </a:r>
          </a:p>
          <a:p>
            <a:endParaRPr lang="en-GB" sz="900" dirty="0"/>
          </a:p>
          <a:p>
            <a:pPr>
              <a:buNone/>
            </a:pPr>
            <a:endParaRPr lang="en-GB" sz="1100" dirty="0"/>
          </a:p>
          <a:p>
            <a:pPr marL="137160" indent="0">
              <a:buNone/>
            </a:pPr>
            <a:r>
              <a:rPr lang="en-GB" dirty="0"/>
              <a:t>“He [Marcus </a:t>
            </a:r>
            <a:r>
              <a:rPr lang="en-GB" dirty="0" err="1"/>
              <a:t>Egnatius</a:t>
            </a:r>
            <a:r>
              <a:rPr lang="en-GB" dirty="0"/>
              <a:t> Rufus] had been an </a:t>
            </a:r>
            <a:r>
              <a:rPr lang="en-GB" dirty="0" err="1"/>
              <a:t>aedile</a:t>
            </a:r>
            <a:r>
              <a:rPr lang="en-GB" dirty="0"/>
              <a:t>, and in addition to having performed his duties well in many other ways, had with his own slaves and other persons whom he hired helped to save the houses that took fire during his year of office, and in return for all this he had received from the people the amount of the expenditures incurred in the discharge of his office and had been elected praetor contrary to law.” – </a:t>
            </a:r>
            <a:r>
              <a:rPr lang="en-GB" b="1" dirty="0" err="1"/>
              <a:t>Dio</a:t>
            </a:r>
            <a:r>
              <a:rPr lang="en-GB" b="1" dirty="0"/>
              <a:t> Cassius 53.24.4-5</a:t>
            </a:r>
            <a:r>
              <a:rPr lang="en-GB" dirty="0"/>
              <a:t>.</a:t>
            </a:r>
          </a:p>
        </p:txBody>
      </p:sp>
    </p:spTree>
    <p:extLst>
      <p:ext uri="{BB962C8B-B14F-4D97-AF65-F5344CB8AC3E}">
        <p14:creationId xmlns:p14="http://schemas.microsoft.com/office/powerpoint/2010/main" val="368134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363272" cy="648072"/>
          </a:xfrm>
        </p:spPr>
        <p:txBody>
          <a:bodyPr/>
          <a:lstStyle/>
          <a:p>
            <a:r>
              <a:rPr lang="en-GB" i="1" dirty="0" err="1"/>
              <a:t>Cohortes</a:t>
            </a:r>
            <a:r>
              <a:rPr lang="en-GB" i="1" dirty="0"/>
              <a:t> </a:t>
            </a:r>
            <a:r>
              <a:rPr lang="en-GB" i="1" dirty="0" err="1"/>
              <a:t>Vigilum</a:t>
            </a:r>
            <a:r>
              <a:rPr lang="en-GB" i="1" dirty="0"/>
              <a:t> </a:t>
            </a:r>
            <a:r>
              <a:rPr lang="en-GB" dirty="0"/>
              <a:t>– AD 6</a:t>
            </a:r>
            <a:endParaRPr lang="en-GB" i="1" dirty="0"/>
          </a:p>
        </p:txBody>
      </p:sp>
      <p:sp>
        <p:nvSpPr>
          <p:cNvPr id="3" name="Content Placeholder 2"/>
          <p:cNvSpPr>
            <a:spLocks noGrp="1"/>
          </p:cNvSpPr>
          <p:nvPr>
            <p:ph idx="1"/>
          </p:nvPr>
        </p:nvSpPr>
        <p:spPr>
          <a:xfrm>
            <a:off x="107504" y="1412776"/>
            <a:ext cx="5256584" cy="5301208"/>
          </a:xfrm>
        </p:spPr>
        <p:txBody>
          <a:bodyPr>
            <a:normAutofit fontScale="92500" lnSpcReduction="10000"/>
          </a:bodyPr>
          <a:lstStyle/>
          <a:p>
            <a:pPr marL="137160" indent="0">
              <a:buNone/>
            </a:pPr>
            <a:r>
              <a:rPr lang="en-GB" dirty="0"/>
              <a:t>“Now Augustus Caesar…  [organised] a militia composed of freedmen, whose duty it was to render assistance…” – </a:t>
            </a:r>
            <a:r>
              <a:rPr lang="en-GB" b="1" dirty="0"/>
              <a:t>Strabo </a:t>
            </a:r>
            <a:r>
              <a:rPr lang="en-GB" b="1" i="1" dirty="0"/>
              <a:t>Geography </a:t>
            </a:r>
            <a:r>
              <a:rPr lang="en-GB" b="1" dirty="0"/>
              <a:t> 5.3.7</a:t>
            </a:r>
            <a:r>
              <a:rPr lang="en-GB" dirty="0"/>
              <a:t>.</a:t>
            </a:r>
          </a:p>
          <a:p>
            <a:pPr marL="137160" indent="0">
              <a:buNone/>
            </a:pPr>
            <a:endParaRPr lang="en-GB" sz="1000" dirty="0"/>
          </a:p>
          <a:p>
            <a:pPr marL="137160" indent="0">
              <a:buNone/>
            </a:pPr>
            <a:r>
              <a:rPr lang="en-GB" dirty="0"/>
              <a:t>“Augustus divided the city into districts and wards, placing the districts under the control of magistrates annually chosen by lot and the wards under supervision locally elected. He organised stations of night-watchmen [</a:t>
            </a:r>
            <a:r>
              <a:rPr lang="en-GB" i="1" dirty="0" err="1"/>
              <a:t>vigiles</a:t>
            </a:r>
            <a:r>
              <a:rPr lang="en-GB" dirty="0"/>
              <a:t>] to watch for fires…” – </a:t>
            </a:r>
            <a:r>
              <a:rPr lang="en-GB" b="1" dirty="0"/>
              <a:t>Suetonius </a:t>
            </a:r>
            <a:r>
              <a:rPr lang="en-GB" b="1" i="1" dirty="0"/>
              <a:t>Augustus </a:t>
            </a:r>
            <a:r>
              <a:rPr lang="en-GB" b="1" dirty="0"/>
              <a:t>30. </a:t>
            </a:r>
          </a:p>
          <a:p>
            <a:pPr marL="137160" indent="0">
              <a:buNone/>
            </a:pPr>
            <a:endParaRPr lang="en-GB" sz="1000" b="1" dirty="0"/>
          </a:p>
        </p:txBody>
      </p:sp>
      <p:pic>
        <p:nvPicPr>
          <p:cNvPr id="4" name="Picture 3">
            <a:extLst>
              <a:ext uri="{FF2B5EF4-FFF2-40B4-BE49-F238E27FC236}">
                <a16:creationId xmlns:a16="http://schemas.microsoft.com/office/drawing/2014/main" id="{E9D1A700-D019-4F3D-9B21-50E8BAEC50BD}"/>
              </a:ext>
            </a:extLst>
          </p:cNvPr>
          <p:cNvPicPr>
            <a:picLocks noChangeAspect="1"/>
          </p:cNvPicPr>
          <p:nvPr/>
        </p:nvPicPr>
        <p:blipFill>
          <a:blip r:embed="rId2"/>
          <a:stretch>
            <a:fillRect/>
          </a:stretch>
        </p:blipFill>
        <p:spPr>
          <a:xfrm>
            <a:off x="5508104" y="1484784"/>
            <a:ext cx="3425277" cy="4841776"/>
          </a:xfrm>
          <a:prstGeom prst="rect">
            <a:avLst/>
          </a:prstGeom>
        </p:spPr>
      </p:pic>
      <p:sp>
        <p:nvSpPr>
          <p:cNvPr id="5" name="Content Placeholder 2">
            <a:extLst>
              <a:ext uri="{FF2B5EF4-FFF2-40B4-BE49-F238E27FC236}">
                <a16:creationId xmlns:a16="http://schemas.microsoft.com/office/drawing/2014/main" id="{240BD003-A4B2-4847-B37A-20E0AC3DAB1C}"/>
              </a:ext>
            </a:extLst>
          </p:cNvPr>
          <p:cNvSpPr txBox="1">
            <a:spLocks/>
          </p:cNvSpPr>
          <p:nvPr/>
        </p:nvSpPr>
        <p:spPr>
          <a:xfrm>
            <a:off x="107504" y="1340768"/>
            <a:ext cx="5359699" cy="5373216"/>
          </a:xfrm>
          <a:prstGeom prst="rect">
            <a:avLst/>
          </a:prstGeom>
          <a:solidFill>
            <a:schemeClr val="accent6">
              <a:lumMod val="60000"/>
              <a:lumOff val="40000"/>
            </a:schemeClr>
          </a:solidFill>
        </p:spPr>
        <p:txBody>
          <a:bodyPr vert="horz">
            <a:normAutofit fontScale="85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b="1" dirty="0"/>
              <a:t>“</a:t>
            </a:r>
            <a:r>
              <a:rPr lang="en-GB" dirty="0"/>
              <a:t>When many parts of the city were at this time destroyed by fire, he organized a company of freedmen, in seven divisions, to render assistance on such occasions, and appointed a knight in command over them, </a:t>
            </a:r>
            <a:r>
              <a:rPr lang="en-GB" b="1" dirty="0"/>
              <a:t>expecting to disband them in a short time</a:t>
            </a:r>
            <a:r>
              <a:rPr lang="en-GB" dirty="0"/>
              <a:t>. He did not do so, however; for he found by experience that the aid they gave was most valuable and necessary, and so retained them. </a:t>
            </a:r>
            <a:r>
              <a:rPr lang="en-GB" b="1" dirty="0"/>
              <a:t>These night-watchmen exist to the present day</a:t>
            </a:r>
            <a:r>
              <a:rPr lang="en-GB" dirty="0"/>
              <a:t>, as a special corps, one might say, </a:t>
            </a:r>
            <a:r>
              <a:rPr lang="en-GB" b="1" dirty="0"/>
              <a:t>recruited no longer from the freedmen only, but from the other classes as well</a:t>
            </a:r>
            <a:r>
              <a:rPr lang="en-GB" dirty="0"/>
              <a:t>. They have barracks in the city and draw pay from the public treasury.” – </a:t>
            </a:r>
            <a:r>
              <a:rPr lang="en-GB" b="1" dirty="0" err="1"/>
              <a:t>Dio</a:t>
            </a:r>
            <a:r>
              <a:rPr lang="en-GB" b="1" dirty="0"/>
              <a:t> Cassius 55.26.4-5</a:t>
            </a:r>
            <a:r>
              <a:rPr lang="en-GB" dirty="0"/>
              <a:t>.</a:t>
            </a:r>
          </a:p>
          <a:p>
            <a:pPr marL="0" indent="0">
              <a:buFont typeface="Wingdings 2"/>
              <a:buNone/>
            </a:pPr>
            <a:endParaRPr lang="en-GB" dirty="0"/>
          </a:p>
        </p:txBody>
      </p:sp>
    </p:spTree>
    <p:extLst>
      <p:ext uri="{BB962C8B-B14F-4D97-AF65-F5344CB8AC3E}">
        <p14:creationId xmlns:p14="http://schemas.microsoft.com/office/powerpoint/2010/main" val="2855605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274638"/>
            <a:ext cx="8784976" cy="778098"/>
          </a:xfrm>
        </p:spPr>
        <p:txBody>
          <a:bodyPr>
            <a:normAutofit/>
          </a:bodyPr>
          <a:lstStyle/>
          <a:p>
            <a:r>
              <a:rPr lang="en-GB" dirty="0"/>
              <a:t>Equipment</a:t>
            </a:r>
          </a:p>
        </p:txBody>
      </p:sp>
      <p:sp>
        <p:nvSpPr>
          <p:cNvPr id="3" name="Content Placeholder 2"/>
          <p:cNvSpPr>
            <a:spLocks noGrp="1"/>
          </p:cNvSpPr>
          <p:nvPr>
            <p:ph idx="1"/>
          </p:nvPr>
        </p:nvSpPr>
        <p:spPr>
          <a:xfrm>
            <a:off x="179512" y="1600200"/>
            <a:ext cx="8784976" cy="4853136"/>
          </a:xfrm>
        </p:spPr>
        <p:txBody>
          <a:bodyPr>
            <a:normAutofit fontScale="92500" lnSpcReduction="10000"/>
          </a:bodyPr>
          <a:lstStyle/>
          <a:p>
            <a:r>
              <a:rPr lang="en-GB" i="1" dirty="0" err="1"/>
              <a:t>Spartoli</a:t>
            </a:r>
            <a:r>
              <a:rPr lang="en-GB" i="1" dirty="0"/>
              <a:t> </a:t>
            </a:r>
            <a:r>
              <a:rPr lang="en-GB" dirty="0"/>
              <a:t>(</a:t>
            </a:r>
            <a:r>
              <a:rPr lang="en-GB" i="1" dirty="0" err="1"/>
              <a:t>spatrum</a:t>
            </a:r>
            <a:r>
              <a:rPr lang="en-GB" dirty="0"/>
              <a:t> = esparto?) – “little bucket fellows”.</a:t>
            </a:r>
            <a:endParaRPr lang="en-GB" sz="800" dirty="0"/>
          </a:p>
          <a:p>
            <a:endParaRPr lang="en-GB" sz="800" i="1" dirty="0"/>
          </a:p>
          <a:p>
            <a:r>
              <a:rPr lang="en-GB" i="1" dirty="0" err="1"/>
              <a:t>Centones</a:t>
            </a:r>
            <a:r>
              <a:rPr lang="en-GB" i="1" dirty="0"/>
              <a:t> </a:t>
            </a:r>
            <a:r>
              <a:rPr lang="en-GB" dirty="0"/>
              <a:t>– patchwork quilts, possibly for catching people jumping from buildings? – soaked to smother flames?  - Vinegar – chemical fire extinguisher?</a:t>
            </a:r>
          </a:p>
          <a:p>
            <a:pPr>
              <a:buNone/>
            </a:pPr>
            <a:endParaRPr lang="en-GB" sz="800" i="1" dirty="0"/>
          </a:p>
          <a:p>
            <a:r>
              <a:rPr lang="en-GB" i="1" dirty="0" err="1"/>
              <a:t>Scalae</a:t>
            </a:r>
            <a:r>
              <a:rPr lang="en-GB" i="1" dirty="0"/>
              <a:t> </a:t>
            </a:r>
            <a:r>
              <a:rPr lang="en-GB" dirty="0"/>
              <a:t>– ladders; </a:t>
            </a:r>
            <a:r>
              <a:rPr lang="en-GB" i="1" dirty="0" err="1"/>
              <a:t>perticae</a:t>
            </a:r>
            <a:r>
              <a:rPr lang="en-GB" i="1" dirty="0"/>
              <a:t> </a:t>
            </a:r>
            <a:r>
              <a:rPr lang="en-GB" dirty="0"/>
              <a:t>– poles for propping up walls in danger of falling or used to beat out flames?</a:t>
            </a:r>
          </a:p>
          <a:p>
            <a:endParaRPr lang="en-GB" sz="800" i="1" dirty="0"/>
          </a:p>
          <a:p>
            <a:r>
              <a:rPr lang="en-GB" dirty="0"/>
              <a:t>Hooks, picks and axes for breaking/bringing down doors and walls or clearing debris.</a:t>
            </a:r>
          </a:p>
          <a:p>
            <a:endParaRPr lang="en-GB" sz="800" dirty="0"/>
          </a:p>
          <a:p>
            <a:r>
              <a:rPr lang="en-GB" i="1" dirty="0" err="1"/>
              <a:t>Sipho</a:t>
            </a:r>
            <a:r>
              <a:rPr lang="en-GB" b="1" i="1" dirty="0"/>
              <a:t> </a:t>
            </a:r>
            <a:r>
              <a:rPr lang="en-GB" dirty="0"/>
              <a:t>– force pump? – literary sources do not make it clear if </a:t>
            </a:r>
            <a:r>
              <a:rPr lang="en-GB" i="1" dirty="0" err="1"/>
              <a:t>vigiles</a:t>
            </a:r>
            <a:r>
              <a:rPr lang="en-GB" i="1" dirty="0"/>
              <a:t> </a:t>
            </a:r>
            <a:r>
              <a:rPr lang="en-GB" dirty="0" err="1"/>
              <a:t>possed</a:t>
            </a:r>
            <a:r>
              <a:rPr lang="en-GB" dirty="0"/>
              <a:t> this.</a:t>
            </a:r>
          </a:p>
          <a:p>
            <a:endParaRPr lang="en-GB" sz="800" dirty="0"/>
          </a:p>
          <a:p>
            <a:r>
              <a:rPr lang="en-GB" i="1" dirty="0"/>
              <a:t>Ballistae</a:t>
            </a:r>
            <a:r>
              <a:rPr lang="en-GB" dirty="0"/>
              <a:t> – siege engines used to knock down walls?</a:t>
            </a:r>
          </a:p>
          <a:p>
            <a:endParaRPr lang="en-GB"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484784"/>
            <a:ext cx="8208912" cy="3672408"/>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Great Fire of Rome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Outbreak of the Fire</a:t>
            </a:r>
          </a:p>
        </p:txBody>
      </p:sp>
      <p:sp>
        <p:nvSpPr>
          <p:cNvPr id="3" name="Content Placeholder 2"/>
          <p:cNvSpPr>
            <a:spLocks noGrp="1"/>
          </p:cNvSpPr>
          <p:nvPr>
            <p:ph idx="1"/>
          </p:nvPr>
        </p:nvSpPr>
        <p:spPr>
          <a:xfrm>
            <a:off x="179512" y="1700808"/>
            <a:ext cx="8784976" cy="4824536"/>
          </a:xfrm>
        </p:spPr>
        <p:txBody>
          <a:bodyPr>
            <a:normAutofit/>
          </a:bodyPr>
          <a:lstStyle/>
          <a:p>
            <a:r>
              <a:rPr lang="en-GB" dirty="0"/>
              <a:t>Began on 19</a:t>
            </a:r>
            <a:r>
              <a:rPr lang="en-GB" baseline="30000" dirty="0"/>
              <a:t>th</a:t>
            </a:r>
            <a:r>
              <a:rPr lang="en-GB" dirty="0"/>
              <a:t> of July in the part of the Circus boarder on the Palatine and Caelian hills, feeding of flammable merchandise. After six day the initial conflagration dies down, but flares up again in the </a:t>
            </a:r>
            <a:r>
              <a:rPr lang="en-GB" dirty="0" err="1"/>
              <a:t>Aemilian</a:t>
            </a:r>
            <a:r>
              <a:rPr lang="en-GB" dirty="0"/>
              <a:t> estates (north of the Capitoline hill) – </a:t>
            </a:r>
            <a:r>
              <a:rPr lang="en-GB" b="1" dirty="0" err="1"/>
              <a:t>Tac</a:t>
            </a:r>
            <a:r>
              <a:rPr lang="en-GB" b="1" dirty="0"/>
              <a:t>. </a:t>
            </a:r>
            <a:r>
              <a:rPr lang="en-GB" b="1" i="1" dirty="0"/>
              <a:t>Ann. </a:t>
            </a:r>
            <a:r>
              <a:rPr lang="en-GB" b="1" dirty="0"/>
              <a:t>15.38-40. </a:t>
            </a:r>
          </a:p>
          <a:p>
            <a:endParaRPr lang="en-GB" sz="1400" dirty="0"/>
          </a:p>
          <a:p>
            <a:r>
              <a:rPr lang="en-GB" dirty="0"/>
              <a:t>Duration – six days and seven nights – </a:t>
            </a:r>
            <a:r>
              <a:rPr lang="en-GB" b="1" dirty="0"/>
              <a:t>Suet. </a:t>
            </a:r>
            <a:r>
              <a:rPr lang="en-GB" b="1" i="1" dirty="0"/>
              <a:t>Nero </a:t>
            </a:r>
            <a:r>
              <a:rPr lang="en-GB" b="1" dirty="0"/>
              <a:t>38. </a:t>
            </a:r>
          </a:p>
          <a:p>
            <a:endParaRPr lang="en-GB" sz="1400" dirty="0"/>
          </a:p>
          <a:p>
            <a:r>
              <a:rPr lang="en-GB" dirty="0"/>
              <a:t>Fire lasted for several days and nights – </a:t>
            </a:r>
            <a:r>
              <a:rPr lang="en-GB" b="1" dirty="0" err="1"/>
              <a:t>Dio</a:t>
            </a:r>
            <a:r>
              <a:rPr lang="en-GB" b="1" dirty="0"/>
              <a:t> 62.17.1. </a:t>
            </a:r>
            <a:endParaRPr lang="en-GB" dirty="0"/>
          </a:p>
          <a:p>
            <a:endParaRPr lang="en-GB" dirty="0"/>
          </a:p>
        </p:txBody>
      </p:sp>
    </p:spTree>
    <p:extLst>
      <p:ext uri="{BB962C8B-B14F-4D97-AF65-F5344CB8AC3E}">
        <p14:creationId xmlns:p14="http://schemas.microsoft.com/office/powerpoint/2010/main" val="331116425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0" y="4869160"/>
            <a:ext cx="8892480" cy="1799929"/>
          </a:xfrm>
        </p:spPr>
        <p:txBody>
          <a:bodyPr>
            <a:normAutofit fontScale="92500"/>
          </a:bodyPr>
          <a:lstStyle/>
          <a:p>
            <a:pPr marL="137160" indent="0">
              <a:buNone/>
            </a:pPr>
            <a:r>
              <a:rPr lang="en-GB" dirty="0"/>
              <a:t>“Rome, in fact, is divided into fourteen regions, of which four remained intact, while three were laid level with the ground: in the other seven nothing survived but a few dilapidated and half-burned relics of houses.” – </a:t>
            </a:r>
            <a:r>
              <a:rPr lang="en-GB" b="1" dirty="0"/>
              <a:t>Tacitus </a:t>
            </a:r>
            <a:r>
              <a:rPr lang="en-GB" b="1" i="1" dirty="0"/>
              <a:t>Annals </a:t>
            </a:r>
            <a:r>
              <a:rPr lang="en-GB" b="1" dirty="0"/>
              <a:t>15.40</a:t>
            </a:r>
            <a:r>
              <a:rPr lang="en-GB" dirty="0"/>
              <a: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67544" y="260648"/>
            <a:ext cx="8136904" cy="4680521"/>
          </a:xfrm>
          <a:prstGeom prst="rect">
            <a:avLst/>
          </a:prstGeom>
        </p:spPr>
      </p:pic>
      <p:sp>
        <p:nvSpPr>
          <p:cNvPr id="5" name="Text Box 10"/>
          <p:cNvSpPr txBox="1">
            <a:spLocks noChangeArrowheads="1"/>
          </p:cNvSpPr>
          <p:nvPr/>
        </p:nvSpPr>
        <p:spPr bwMode="auto">
          <a:xfrm>
            <a:off x="7020272" y="836712"/>
            <a:ext cx="1296144" cy="461665"/>
          </a:xfrm>
          <a:prstGeom prst="rect">
            <a:avLst/>
          </a:prstGeom>
          <a:solidFill>
            <a:srgbClr val="FF0000"/>
          </a:solidFill>
          <a:ln w="9525">
            <a:noFill/>
            <a:miter lim="800000"/>
            <a:headEnd/>
            <a:tailEnd/>
          </a:ln>
          <a:effectLst/>
        </p:spPr>
        <p:txBody>
          <a:bodyPr wrap="square">
            <a:spAutoFit/>
          </a:bodyPr>
          <a:lstStyle/>
          <a:p>
            <a:pPr algn="ctr">
              <a:spcBef>
                <a:spcPct val="50000"/>
              </a:spcBef>
            </a:pPr>
            <a:r>
              <a:rPr lang="en-GB" sz="1200" dirty="0">
                <a:solidFill>
                  <a:schemeClr val="bg1"/>
                </a:solidFill>
              </a:rPr>
              <a:t>Destroyed – Region 3, 10, 11 </a:t>
            </a:r>
          </a:p>
        </p:txBody>
      </p:sp>
      <p:sp>
        <p:nvSpPr>
          <p:cNvPr id="6" name="AutoShape 4"/>
          <p:cNvSpPr>
            <a:spLocks noChangeArrowheads="1"/>
          </p:cNvSpPr>
          <p:nvPr/>
        </p:nvSpPr>
        <p:spPr bwMode="auto">
          <a:xfrm rot="18934872">
            <a:off x="5403605" y="1871489"/>
            <a:ext cx="1934759" cy="86729"/>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7" name="AutoShape 4"/>
          <p:cNvSpPr>
            <a:spLocks noChangeArrowheads="1"/>
          </p:cNvSpPr>
          <p:nvPr/>
        </p:nvSpPr>
        <p:spPr bwMode="auto">
          <a:xfrm rot="19532593">
            <a:off x="4012748" y="1818096"/>
            <a:ext cx="3334127" cy="17938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8" name="AutoShape 4"/>
          <p:cNvSpPr>
            <a:spLocks noChangeArrowheads="1"/>
          </p:cNvSpPr>
          <p:nvPr/>
        </p:nvSpPr>
        <p:spPr bwMode="auto">
          <a:xfrm rot="20485939">
            <a:off x="3649082" y="2601370"/>
            <a:ext cx="1197767" cy="163486"/>
          </a:xfrm>
          <a:prstGeom prst="leftArrow">
            <a:avLst>
              <a:gd name="adj1" fmla="val 50000"/>
              <a:gd name="adj2" fmla="val 88767"/>
            </a:avLst>
          </a:prstGeom>
          <a:solidFill>
            <a:srgbClr val="FF0000"/>
          </a:solidFill>
          <a:ln w="9525">
            <a:solidFill>
              <a:schemeClr val="tx1"/>
            </a:solidFill>
            <a:miter lim="800000"/>
            <a:headEnd/>
            <a:tailEnd/>
          </a:ln>
          <a:effectLst/>
        </p:spPr>
        <p:txBody>
          <a:bodyPr wrap="none" anchor="ctr"/>
          <a:lstStyle/>
          <a:p>
            <a:endParaRPr lang="en-GB"/>
          </a:p>
        </p:txBody>
      </p:sp>
      <p:sp>
        <p:nvSpPr>
          <p:cNvPr id="9" name="Text Box 10"/>
          <p:cNvSpPr txBox="1">
            <a:spLocks noChangeArrowheads="1"/>
          </p:cNvSpPr>
          <p:nvPr/>
        </p:nvSpPr>
        <p:spPr bwMode="auto">
          <a:xfrm>
            <a:off x="827584" y="4437112"/>
            <a:ext cx="1368152" cy="461665"/>
          </a:xfrm>
          <a:prstGeom prst="rect">
            <a:avLst/>
          </a:prstGeom>
          <a:solidFill>
            <a:srgbClr val="92D050"/>
          </a:solidFill>
          <a:ln w="9525">
            <a:noFill/>
            <a:miter lim="800000"/>
            <a:headEnd/>
            <a:tailEnd/>
          </a:ln>
          <a:effectLst/>
        </p:spPr>
        <p:txBody>
          <a:bodyPr wrap="square">
            <a:spAutoFit/>
          </a:bodyPr>
          <a:lstStyle/>
          <a:p>
            <a:pPr algn="ctr">
              <a:spcBef>
                <a:spcPct val="50000"/>
              </a:spcBef>
            </a:pPr>
            <a:r>
              <a:rPr lang="en-GB" sz="1200" dirty="0">
                <a:solidFill>
                  <a:schemeClr val="bg1"/>
                </a:solidFill>
              </a:rPr>
              <a:t>Untouched – Region  1,5, 6, 14 </a:t>
            </a:r>
          </a:p>
        </p:txBody>
      </p:sp>
      <p:sp>
        <p:nvSpPr>
          <p:cNvPr id="10" name="AutoShape 4"/>
          <p:cNvSpPr>
            <a:spLocks noChangeArrowheads="1"/>
          </p:cNvSpPr>
          <p:nvPr/>
        </p:nvSpPr>
        <p:spPr bwMode="auto">
          <a:xfrm rot="9826110">
            <a:off x="1941480" y="3909323"/>
            <a:ext cx="3450028" cy="295778"/>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1" name="AutoShape 4"/>
          <p:cNvSpPr>
            <a:spLocks noChangeArrowheads="1"/>
          </p:cNvSpPr>
          <p:nvPr/>
        </p:nvSpPr>
        <p:spPr bwMode="auto">
          <a:xfrm rot="8141679">
            <a:off x="4922363" y="2646092"/>
            <a:ext cx="2069386" cy="404839"/>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2" name="AutoShape 4"/>
          <p:cNvSpPr>
            <a:spLocks noChangeArrowheads="1"/>
          </p:cNvSpPr>
          <p:nvPr/>
        </p:nvSpPr>
        <p:spPr bwMode="auto">
          <a:xfrm rot="4339442">
            <a:off x="3914589" y="2143018"/>
            <a:ext cx="2245951" cy="357888"/>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sp>
        <p:nvSpPr>
          <p:cNvPr id="13" name="AutoShape 4"/>
          <p:cNvSpPr>
            <a:spLocks noChangeArrowheads="1"/>
          </p:cNvSpPr>
          <p:nvPr/>
        </p:nvSpPr>
        <p:spPr bwMode="auto">
          <a:xfrm rot="5573887">
            <a:off x="-113469" y="3291984"/>
            <a:ext cx="2236675" cy="190810"/>
          </a:xfrm>
          <a:prstGeom prst="leftArrow">
            <a:avLst>
              <a:gd name="adj1" fmla="val 50000"/>
              <a:gd name="adj2" fmla="val 64160"/>
            </a:avLst>
          </a:prstGeom>
          <a:solidFill>
            <a:srgbClr val="92D050"/>
          </a:solidFill>
          <a:ln w="9525">
            <a:solidFill>
              <a:schemeClr val="tx1"/>
            </a:solidFill>
            <a:miter lim="800000"/>
            <a:headEnd/>
            <a:tailEnd/>
          </a:ln>
          <a:effectLst/>
        </p:spPr>
        <p:txBody>
          <a:bodyPr wrap="none" anchor="ctr"/>
          <a:lstStyle/>
          <a:p>
            <a:endParaRPr lang="en-GB"/>
          </a:p>
        </p:txBody>
      </p:sp>
      <p:pic>
        <p:nvPicPr>
          <p:cNvPr id="14" name="Picture 13">
            <a:extLst>
              <a:ext uri="{FF2B5EF4-FFF2-40B4-BE49-F238E27FC236}">
                <a16:creationId xmlns:a16="http://schemas.microsoft.com/office/drawing/2014/main" id="{C5736DF7-4FBC-4823-B661-45B16C77F506}"/>
              </a:ext>
            </a:extLst>
          </p:cNvPr>
          <p:cNvPicPr>
            <a:picLocks noChangeAspect="1"/>
          </p:cNvPicPr>
          <p:nvPr/>
        </p:nvPicPr>
        <p:blipFill rotWithShape="1">
          <a:blip r:embed="rId3"/>
          <a:srcRect l="28738" t="15657" r="46519" b="17294"/>
          <a:stretch/>
        </p:blipFill>
        <p:spPr>
          <a:xfrm>
            <a:off x="562604" y="110024"/>
            <a:ext cx="7488832" cy="6553130"/>
          </a:xfrm>
          <a:prstGeom prst="rect">
            <a:avLst/>
          </a:prstGeom>
        </p:spPr>
      </p:pic>
    </p:spTree>
    <p:extLst>
      <p:ext uri="{BB962C8B-B14F-4D97-AF65-F5344CB8AC3E}">
        <p14:creationId xmlns:p14="http://schemas.microsoft.com/office/powerpoint/2010/main" val="2660087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arn(inVertical)">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Physical Damage and Human Cost</a:t>
            </a:r>
          </a:p>
        </p:txBody>
      </p:sp>
      <p:sp>
        <p:nvSpPr>
          <p:cNvPr id="3" name="Content Placeholder 2"/>
          <p:cNvSpPr>
            <a:spLocks noGrp="1"/>
          </p:cNvSpPr>
          <p:nvPr>
            <p:ph sz="quarter" idx="1"/>
          </p:nvPr>
        </p:nvSpPr>
        <p:spPr>
          <a:xfrm>
            <a:off x="179512" y="1484784"/>
            <a:ext cx="8784976" cy="2808312"/>
          </a:xfrm>
        </p:spPr>
        <p:txBody>
          <a:bodyPr>
            <a:normAutofit fontScale="92500"/>
          </a:bodyPr>
          <a:lstStyle/>
          <a:p>
            <a:r>
              <a:rPr lang="en-GB" sz="2400" dirty="0"/>
              <a:t>Several granaries knocked down by siege equipment, vast numbers of tenements, historic houses and temples - </a:t>
            </a:r>
            <a:r>
              <a:rPr lang="en-GB" sz="2400" b="1" dirty="0"/>
              <a:t>Suet. </a:t>
            </a:r>
            <a:r>
              <a:rPr lang="en-GB" sz="2400" b="1" i="1" dirty="0"/>
              <a:t>Nero </a:t>
            </a:r>
            <a:r>
              <a:rPr lang="en-GB" sz="2400" b="1" dirty="0"/>
              <a:t>38. </a:t>
            </a:r>
          </a:p>
          <a:p>
            <a:endParaRPr lang="en-GB" sz="100" dirty="0"/>
          </a:p>
          <a:p>
            <a:r>
              <a:rPr lang="en-GB" sz="2400" dirty="0"/>
              <a:t>The whole Palatine hill, the theatre of Taurus, and nearly two-thirds of the remainder of the city were burnt – </a:t>
            </a:r>
            <a:r>
              <a:rPr lang="en-GB" sz="2400" b="1" dirty="0" err="1"/>
              <a:t>Dio</a:t>
            </a:r>
            <a:r>
              <a:rPr lang="en-GB" sz="2400" b="1" dirty="0"/>
              <a:t> 62.17.2. </a:t>
            </a:r>
          </a:p>
          <a:p>
            <a:endParaRPr lang="en-GB" sz="100" b="1" dirty="0"/>
          </a:p>
          <a:p>
            <a:r>
              <a:rPr lang="en-GB" sz="2400" dirty="0"/>
              <a:t>Numerous tenements and temples destroyed; temple of the Moon-Goddess, shrine of Hercules, temple of Jupiter, numerous art works – </a:t>
            </a:r>
            <a:r>
              <a:rPr lang="en-GB" sz="2400" b="1" dirty="0" err="1"/>
              <a:t>Tac</a:t>
            </a:r>
            <a:r>
              <a:rPr lang="en-GB" sz="2400" b="1" dirty="0"/>
              <a:t>. </a:t>
            </a:r>
            <a:r>
              <a:rPr lang="en-GB" sz="2400" b="1" i="1" dirty="0"/>
              <a:t>Ann. </a:t>
            </a:r>
            <a:r>
              <a:rPr lang="en-GB" sz="2400" b="1" dirty="0"/>
              <a:t>15.41. </a:t>
            </a:r>
          </a:p>
          <a:p>
            <a:endParaRPr lang="en-GB" b="1" dirty="0"/>
          </a:p>
          <a:p>
            <a:endParaRPr lang="en-GB" dirty="0"/>
          </a:p>
        </p:txBody>
      </p:sp>
      <p:pic>
        <p:nvPicPr>
          <p:cNvPr id="6" name="Picture 5">
            <a:extLst>
              <a:ext uri="{FF2B5EF4-FFF2-40B4-BE49-F238E27FC236}">
                <a16:creationId xmlns:a16="http://schemas.microsoft.com/office/drawing/2014/main" id="{8072044B-0420-4B1A-AD78-BE2091C49ECF}"/>
              </a:ext>
            </a:extLst>
          </p:cNvPr>
          <p:cNvPicPr>
            <a:picLocks noChangeAspect="1"/>
          </p:cNvPicPr>
          <p:nvPr/>
        </p:nvPicPr>
        <p:blipFill rotWithShape="1">
          <a:blip r:embed="rId2"/>
          <a:srcRect l="11413" t="23175" r="73625" b="25613"/>
          <a:stretch/>
        </p:blipFill>
        <p:spPr>
          <a:xfrm>
            <a:off x="168292" y="4293096"/>
            <a:ext cx="2088232" cy="2308047"/>
          </a:xfrm>
          <a:prstGeom prst="rect">
            <a:avLst/>
          </a:prstGeom>
        </p:spPr>
      </p:pic>
      <p:pic>
        <p:nvPicPr>
          <p:cNvPr id="8" name="Picture 7">
            <a:extLst>
              <a:ext uri="{FF2B5EF4-FFF2-40B4-BE49-F238E27FC236}">
                <a16:creationId xmlns:a16="http://schemas.microsoft.com/office/drawing/2014/main" id="{5A60B19B-4F05-4EB4-951E-D188EE4C682A}"/>
              </a:ext>
            </a:extLst>
          </p:cNvPr>
          <p:cNvPicPr>
            <a:picLocks noChangeAspect="1"/>
          </p:cNvPicPr>
          <p:nvPr/>
        </p:nvPicPr>
        <p:blipFill rotWithShape="1">
          <a:blip r:embed="rId3"/>
          <a:srcRect l="38188" t="18297" r="46850" b="32930"/>
          <a:stretch/>
        </p:blipFill>
        <p:spPr>
          <a:xfrm>
            <a:off x="6133581" y="3767802"/>
            <a:ext cx="2664296" cy="2804524"/>
          </a:xfrm>
          <a:prstGeom prst="rect">
            <a:avLst/>
          </a:prstGeom>
        </p:spPr>
      </p:pic>
      <p:sp>
        <p:nvSpPr>
          <p:cNvPr id="9" name="TextBox 8">
            <a:extLst>
              <a:ext uri="{FF2B5EF4-FFF2-40B4-BE49-F238E27FC236}">
                <a16:creationId xmlns:a16="http://schemas.microsoft.com/office/drawing/2014/main" id="{BB283FDC-1D65-45BD-85A1-77CD16531BCF}"/>
              </a:ext>
            </a:extLst>
          </p:cNvPr>
          <p:cNvSpPr txBox="1"/>
          <p:nvPr/>
        </p:nvSpPr>
        <p:spPr>
          <a:xfrm>
            <a:off x="2121616" y="5530704"/>
            <a:ext cx="2810424" cy="954107"/>
          </a:xfrm>
          <a:prstGeom prst="rect">
            <a:avLst/>
          </a:prstGeom>
          <a:solidFill>
            <a:schemeClr val="bg1">
              <a:lumMod val="95000"/>
            </a:schemeClr>
          </a:solidFill>
        </p:spPr>
        <p:txBody>
          <a:bodyPr wrap="square" rtlCol="0">
            <a:spAutoFit/>
          </a:bodyPr>
          <a:lstStyle/>
          <a:p>
            <a:r>
              <a:rPr lang="en-GB" sz="1400" dirty="0"/>
              <a:t>Domestic building west of Curiae </a:t>
            </a:r>
            <a:r>
              <a:rPr lang="en-GB" sz="1400" dirty="0" err="1"/>
              <a:t>Veteres</a:t>
            </a:r>
            <a:r>
              <a:rPr lang="en-GB" sz="1400" dirty="0"/>
              <a:t> (important sanctuary from Archaic period) – northeast edge of Palatine hill.</a:t>
            </a:r>
          </a:p>
        </p:txBody>
      </p:sp>
      <p:sp>
        <p:nvSpPr>
          <p:cNvPr id="10" name="TextBox 9">
            <a:extLst>
              <a:ext uri="{FF2B5EF4-FFF2-40B4-BE49-F238E27FC236}">
                <a16:creationId xmlns:a16="http://schemas.microsoft.com/office/drawing/2014/main" id="{CDCDD6D4-55E1-4F78-A0B6-0C5BF35EC0C7}"/>
              </a:ext>
            </a:extLst>
          </p:cNvPr>
          <p:cNvSpPr txBox="1"/>
          <p:nvPr/>
        </p:nvSpPr>
        <p:spPr>
          <a:xfrm>
            <a:off x="3010420" y="4293096"/>
            <a:ext cx="3123161" cy="954107"/>
          </a:xfrm>
          <a:prstGeom prst="rect">
            <a:avLst/>
          </a:prstGeom>
          <a:solidFill>
            <a:schemeClr val="bg1">
              <a:lumMod val="85000"/>
            </a:schemeClr>
          </a:solidFill>
        </p:spPr>
        <p:txBody>
          <a:bodyPr wrap="square" rtlCol="0">
            <a:spAutoFit/>
          </a:bodyPr>
          <a:lstStyle/>
          <a:p>
            <a:r>
              <a:rPr lang="en-GB" sz="1400" dirty="0"/>
              <a:t>Mangled iron grating from collapsed building near Meta </a:t>
            </a:r>
            <a:r>
              <a:rPr lang="en-GB" sz="1400" dirty="0" err="1"/>
              <a:t>Sudans</a:t>
            </a:r>
            <a:r>
              <a:rPr lang="en-GB" sz="1400" dirty="0"/>
              <a:t> fountain (important junction between regions I, III, IV, X)</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A00A98D-6C81-403A-8093-7F9506920128}"/>
              </a:ext>
            </a:extLst>
          </p:cNvPr>
          <p:cNvSpPr txBox="1"/>
          <p:nvPr/>
        </p:nvSpPr>
        <p:spPr>
          <a:xfrm>
            <a:off x="323528" y="199655"/>
            <a:ext cx="8424936" cy="6370975"/>
          </a:xfrm>
          <a:prstGeom prst="rect">
            <a:avLst/>
          </a:prstGeom>
          <a:noFill/>
        </p:spPr>
        <p:txBody>
          <a:bodyPr wrap="square">
            <a:spAutoFit/>
          </a:bodyPr>
          <a:lstStyle/>
          <a:p>
            <a:pPr marL="137160" indent="0">
              <a:buNone/>
            </a:pPr>
            <a:r>
              <a:rPr lang="en-GB" sz="2400" dirty="0"/>
              <a:t>“…</a:t>
            </a:r>
            <a:r>
              <a:rPr lang="en-GB" sz="2400" b="1" dirty="0"/>
              <a:t>shrieking and terrified women; fugitives stricken or young in years</a:t>
            </a:r>
            <a:r>
              <a:rPr lang="en-GB" sz="2400" dirty="0"/>
              <a:t>; men consulting their own safety or the safety of others, </a:t>
            </a:r>
            <a:r>
              <a:rPr lang="en-GB" sz="2400" b="1" dirty="0"/>
              <a:t>as they dragged the infirm along</a:t>
            </a:r>
            <a:r>
              <a:rPr lang="en-GB" sz="2400" dirty="0"/>
              <a:t>… combined by </a:t>
            </a:r>
            <a:r>
              <a:rPr lang="en-GB" sz="2400" b="1" dirty="0"/>
              <a:t>their dilatoriness or their haste to impede everything</a:t>
            </a:r>
            <a:r>
              <a:rPr lang="en-GB" sz="2400" dirty="0"/>
              <a:t>. Often, </a:t>
            </a:r>
            <a:r>
              <a:rPr lang="en-GB" sz="2400" b="1" dirty="0"/>
              <a:t>while they glanced back to the rear, they were attacked on the flanks or in front</a:t>
            </a:r>
            <a:r>
              <a:rPr lang="en-GB" sz="2400" dirty="0"/>
              <a:t>; or, if they had made their escape into a neighbouring quarter, that also was involved in the flames, and </a:t>
            </a:r>
            <a:r>
              <a:rPr lang="en-GB" sz="2400" b="1" dirty="0"/>
              <a:t>even districts which they had believed remote from danger were found to be in the same plight</a:t>
            </a:r>
            <a:r>
              <a:rPr lang="en-GB" sz="2400" dirty="0"/>
              <a:t>. At last, unsure what to avoid or what to seek, </a:t>
            </a:r>
            <a:r>
              <a:rPr lang="en-GB" sz="2400" b="1" dirty="0"/>
              <a:t>they crowded into the roads or threw themselves down in the fields</a:t>
            </a:r>
            <a:r>
              <a:rPr lang="en-GB" sz="2400" dirty="0"/>
              <a:t>: </a:t>
            </a:r>
            <a:r>
              <a:rPr lang="en-GB" sz="2400" b="1" dirty="0"/>
              <a:t>some who had lost the whole of their means — their daily bread included — chose to die</a:t>
            </a:r>
            <a:r>
              <a:rPr lang="en-GB" sz="2400" dirty="0"/>
              <a:t>, though the way of escape was open, and were followed by others, through love for the relatives whom they had proved unable to rescue.” – </a:t>
            </a:r>
            <a:r>
              <a:rPr lang="en-GB" sz="2400" b="1" dirty="0"/>
              <a:t>Tac. </a:t>
            </a:r>
            <a:r>
              <a:rPr lang="en-GB" sz="2400" b="1" i="1" dirty="0"/>
              <a:t>Ann. </a:t>
            </a:r>
            <a:r>
              <a:rPr lang="en-GB" sz="2400" b="1" dirty="0"/>
              <a:t>15.38</a:t>
            </a:r>
            <a:r>
              <a:rPr lang="en-GB" sz="2400" dirty="0"/>
              <a:t>.</a:t>
            </a:r>
          </a:p>
        </p:txBody>
      </p:sp>
    </p:spTree>
    <p:extLst>
      <p:ext uri="{BB962C8B-B14F-4D97-AF65-F5344CB8AC3E}">
        <p14:creationId xmlns:p14="http://schemas.microsoft.com/office/powerpoint/2010/main" val="19257482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395536" y="1628800"/>
            <a:ext cx="8424936" cy="3528392"/>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5400" b="1" dirty="0">
                <a:solidFill>
                  <a:prstClr val="black"/>
                </a:solidFill>
              </a:rPr>
              <a:t>Nero’s Responsibility?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Tacitus’s </a:t>
            </a:r>
            <a:r>
              <a:rPr lang="en-GB" i="1" dirty="0"/>
              <a:t>Annals </a:t>
            </a:r>
            <a:r>
              <a:rPr lang="en-GB" dirty="0"/>
              <a:t>15.38-42</a:t>
            </a:r>
          </a:p>
        </p:txBody>
      </p:sp>
      <p:sp>
        <p:nvSpPr>
          <p:cNvPr id="3" name="Content Placeholder 2"/>
          <p:cNvSpPr>
            <a:spLocks noGrp="1"/>
          </p:cNvSpPr>
          <p:nvPr>
            <p:ph sz="quarter" idx="1"/>
          </p:nvPr>
        </p:nvSpPr>
        <p:spPr>
          <a:xfrm>
            <a:off x="301752" y="1527048"/>
            <a:ext cx="8503920" cy="4998296"/>
          </a:xfrm>
        </p:spPr>
        <p:txBody>
          <a:bodyPr>
            <a:normAutofit fontScale="85000" lnSpcReduction="20000"/>
          </a:bodyPr>
          <a:lstStyle/>
          <a:p>
            <a:pPr marL="0">
              <a:buNone/>
            </a:pPr>
            <a:r>
              <a:rPr lang="en-GB" dirty="0"/>
              <a:t>“At this time [AD 64] a disastrous fire occurred. </a:t>
            </a:r>
            <a:r>
              <a:rPr lang="en-GB" b="1" dirty="0"/>
              <a:t>Whether it was an accident or due to the treachery of Nero is not known </a:t>
            </a:r>
            <a:r>
              <a:rPr lang="en-GB" dirty="0"/>
              <a:t>(since writers have handed down both accounts), but it is clearly the most destructive fire ever to ravage Rome… no one dared to fight the fire, since anyone making an attempt was subjected to repeated threats by many people, others even openly throwing torches about, claiming they had the authority to do so (whether to plunder more freely or because they were induced under orders)… </a:t>
            </a:r>
          </a:p>
          <a:p>
            <a:pPr>
              <a:buNone/>
            </a:pPr>
            <a:endParaRPr lang="en-GB" sz="1300" dirty="0"/>
          </a:p>
          <a:p>
            <a:pPr marL="0">
              <a:buNone/>
            </a:pPr>
            <a:r>
              <a:rPr lang="en-GB" dirty="0"/>
              <a:t>“… the rumour had surfaced that while the city was still on fire he got up on his private stage and sang his poem ‘The Fall of Troy’ noting the correspondences between present calamities and that ancient catastrophe… </a:t>
            </a:r>
            <a:r>
              <a:rPr lang="en-GB" b="1" dirty="0"/>
              <a:t>This second blaze aroused more suspicion </a:t>
            </a:r>
            <a:r>
              <a:rPr lang="en-GB" dirty="0"/>
              <a:t>because it originated in the </a:t>
            </a:r>
            <a:r>
              <a:rPr lang="en-GB" dirty="0" err="1"/>
              <a:t>Aemilian</a:t>
            </a:r>
            <a:r>
              <a:rPr lang="en-GB" dirty="0"/>
              <a:t> estates [probably north of the Capitoline] of Nero’s associate, Tigellinus…”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p:cNvSpPr>
            <a:spLocks noGrp="1"/>
          </p:cNvSpPr>
          <p:nvPr>
            <p:ph type="body" idx="4294967295"/>
          </p:nvPr>
        </p:nvSpPr>
        <p:spPr>
          <a:xfrm>
            <a:off x="250191" y="260648"/>
            <a:ext cx="4040188" cy="733425"/>
          </a:xfrm>
        </p:spPr>
        <p:txBody>
          <a:bodyPr/>
          <a:lstStyle/>
          <a:p>
            <a:pPr marL="0" indent="0">
              <a:buNone/>
            </a:pPr>
            <a:r>
              <a:rPr lang="en-GB" b="1" dirty="0"/>
              <a:t>Suetonius </a:t>
            </a:r>
            <a:r>
              <a:rPr lang="en-GB" b="1" i="1" dirty="0"/>
              <a:t>Nero</a:t>
            </a:r>
            <a:r>
              <a:rPr lang="en-GB" b="1" dirty="0"/>
              <a:t> 38</a:t>
            </a:r>
          </a:p>
        </p:txBody>
      </p:sp>
      <p:sp>
        <p:nvSpPr>
          <p:cNvPr id="3" name="Text Placeholder 2"/>
          <p:cNvSpPr>
            <a:spLocks noGrp="1"/>
          </p:cNvSpPr>
          <p:nvPr>
            <p:ph type="body" sz="half" idx="4294967295"/>
          </p:nvPr>
        </p:nvSpPr>
        <p:spPr>
          <a:xfrm>
            <a:off x="4926806" y="260648"/>
            <a:ext cx="4041775" cy="731838"/>
          </a:xfrm>
        </p:spPr>
        <p:txBody>
          <a:bodyPr/>
          <a:lstStyle/>
          <a:p>
            <a:pPr marL="0" indent="0">
              <a:buNone/>
            </a:pPr>
            <a:r>
              <a:rPr lang="en-GB" b="1" dirty="0"/>
              <a:t>Cassius </a:t>
            </a:r>
            <a:r>
              <a:rPr lang="en-GB" b="1" dirty="0" err="1"/>
              <a:t>Dio</a:t>
            </a:r>
            <a:r>
              <a:rPr lang="en-GB" b="1" dirty="0"/>
              <a:t> 62.16.1-2</a:t>
            </a:r>
          </a:p>
        </p:txBody>
      </p:sp>
      <p:sp>
        <p:nvSpPr>
          <p:cNvPr id="4" name="Content Placeholder 3"/>
          <p:cNvSpPr>
            <a:spLocks noGrp="1"/>
          </p:cNvSpPr>
          <p:nvPr>
            <p:ph sz="quarter" idx="4294967295"/>
          </p:nvPr>
        </p:nvSpPr>
        <p:spPr>
          <a:xfrm>
            <a:off x="107505" y="836712"/>
            <a:ext cx="4463862" cy="6021288"/>
          </a:xfrm>
        </p:spPr>
        <p:txBody>
          <a:bodyPr>
            <a:normAutofit fontScale="77500" lnSpcReduction="20000"/>
          </a:bodyPr>
          <a:lstStyle/>
          <a:p>
            <a:pPr marL="0" indent="0">
              <a:buNone/>
            </a:pPr>
            <a:r>
              <a:rPr lang="en-GB" dirty="0"/>
              <a:t>“Once, in the course of a general conversation, someone quoted the line ‘When I am dead, may the fire consume the earth’, but Nero said that the first part of the line should read ‘While I yet live’, and soon converted this fancy into fact. Pretending to be disgusted by the drab old buildings and narrow, winding streets of Rome, </a:t>
            </a:r>
            <a:r>
              <a:rPr lang="en-GB" b="1" dirty="0"/>
              <a:t>he brazenly set fire to the city</a:t>
            </a:r>
            <a:r>
              <a:rPr lang="en-GB" dirty="0"/>
              <a:t>, and though a number of former consuls caught his attendants trespassing on their property with tow and blazing torches, they dared not interfere… Nero watching the conflagration from the tower of the gardens of Maecenas, enraptured by what he called ‘the beauty of the flames’, then put on his tragedian’s costume and sang The Fall of Troy from beginning to end.” </a:t>
            </a:r>
          </a:p>
          <a:p>
            <a:pPr marL="0" indent="0">
              <a:buNone/>
            </a:pPr>
            <a:endParaRPr lang="en-GB" dirty="0"/>
          </a:p>
        </p:txBody>
      </p:sp>
      <p:sp>
        <p:nvSpPr>
          <p:cNvPr id="5" name="Content Placeholder 4"/>
          <p:cNvSpPr>
            <a:spLocks noGrp="1"/>
          </p:cNvSpPr>
          <p:nvPr>
            <p:ph sz="quarter" idx="4294967295"/>
          </p:nvPr>
        </p:nvSpPr>
        <p:spPr>
          <a:xfrm>
            <a:off x="4575969" y="836712"/>
            <a:ext cx="4392612" cy="5832376"/>
          </a:xfrm>
        </p:spPr>
        <p:txBody>
          <a:bodyPr>
            <a:normAutofit fontScale="77500" lnSpcReduction="20000"/>
          </a:bodyPr>
          <a:lstStyle/>
          <a:p>
            <a:pPr marL="0" indent="0">
              <a:buNone/>
            </a:pPr>
            <a:r>
              <a:rPr lang="en-GB" dirty="0"/>
              <a:t>“After this </a:t>
            </a:r>
            <a:r>
              <a:rPr lang="en-GB" b="1" dirty="0"/>
              <a:t>Nero set his heart on accomplishing what had doubtless always been his desire</a:t>
            </a:r>
            <a:r>
              <a:rPr lang="en-GB" dirty="0"/>
              <a:t>, namely to make an end of the whole city and realm during his lifetime. At all events, he, like others before him, </a:t>
            </a:r>
            <a:r>
              <a:rPr lang="en-GB" b="1" dirty="0"/>
              <a:t>used to call </a:t>
            </a:r>
            <a:r>
              <a:rPr lang="en-GB" b="1" dirty="0" err="1"/>
              <a:t>Priam</a:t>
            </a:r>
            <a:r>
              <a:rPr lang="en-GB" b="1" dirty="0"/>
              <a:t> wonderfully fortunate </a:t>
            </a:r>
            <a:r>
              <a:rPr lang="en-GB" dirty="0"/>
              <a:t>in that he had seen his country and his throne destroyed together. Accordingly he secretly sent out men who pretended to be drunk or engaged in other kinds of mischief, and caused them at first to set fire to one or two or even several buildings in different parts of the city, so that people were at their wits' end, not being able to find any beginning of the trouble nor to put an end to it, though they constantly were aware of many strange sights and sounds.” </a:t>
            </a:r>
          </a:p>
          <a:p>
            <a:pPr marL="0" indent="0">
              <a:buNone/>
            </a:pPr>
            <a:endParaRPr lang="en-GB" dirty="0"/>
          </a:p>
        </p:txBody>
      </p:sp>
    </p:spTree>
    <p:extLst>
      <p:ext uri="{BB962C8B-B14F-4D97-AF65-F5344CB8AC3E}">
        <p14:creationId xmlns:p14="http://schemas.microsoft.com/office/powerpoint/2010/main" val="93645763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a:solidFill>
                <a:prstClr val="black"/>
              </a:solidFill>
            </a:endParaRPr>
          </a:p>
          <a:p>
            <a:pPr marL="274320" indent="-274320" algn="ctr">
              <a:spcBef>
                <a:spcPct val="20000"/>
              </a:spcBef>
              <a:buClr>
                <a:srgbClr val="D16349"/>
              </a:buClr>
              <a:buSzPct val="85000"/>
              <a:defRPr/>
            </a:pPr>
            <a:r>
              <a:rPr lang="en-GB" sz="6000" b="1" dirty="0">
                <a:solidFill>
                  <a:prstClr val="black"/>
                </a:solidFill>
              </a:rPr>
              <a:t>Relief and Reconstruction </a:t>
            </a: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Relief Effort</a:t>
            </a:r>
          </a:p>
        </p:txBody>
      </p:sp>
      <p:sp>
        <p:nvSpPr>
          <p:cNvPr id="3" name="Content Placeholder 2"/>
          <p:cNvSpPr>
            <a:spLocks noGrp="1"/>
          </p:cNvSpPr>
          <p:nvPr>
            <p:ph sz="quarter" idx="1"/>
          </p:nvPr>
        </p:nvSpPr>
        <p:spPr>
          <a:xfrm>
            <a:off x="301752" y="1527048"/>
            <a:ext cx="8662736" cy="4854280"/>
          </a:xfrm>
        </p:spPr>
        <p:txBody>
          <a:bodyPr>
            <a:noAutofit/>
          </a:bodyPr>
          <a:lstStyle/>
          <a:p>
            <a:pPr marL="0">
              <a:buNone/>
            </a:pPr>
            <a:r>
              <a:rPr lang="en-GB" sz="3200" dirty="0"/>
              <a:t>“…as a relief to the homeless and fugitive populace, he opened the Campus </a:t>
            </a:r>
            <a:r>
              <a:rPr lang="en-GB" sz="3200" dirty="0" err="1"/>
              <a:t>Martius</a:t>
            </a:r>
            <a:r>
              <a:rPr lang="en-GB" sz="3200" dirty="0"/>
              <a:t>, the buildings of Agrippa, even his own Gardens, and threw up a number of extemporized shelters to accommodate the helpless multitude. The necessities of life were brought up from Ostia and the neighbouring municipalities, and the price of grain was lowered to three sesterces…” – </a:t>
            </a:r>
            <a:r>
              <a:rPr lang="en-GB" sz="3200" b="1" dirty="0"/>
              <a:t>Tacitus </a:t>
            </a:r>
            <a:r>
              <a:rPr lang="en-GB" sz="3200" b="1" i="1" dirty="0"/>
              <a:t>Annals </a:t>
            </a:r>
            <a:r>
              <a:rPr lang="en-GB" sz="3200" b="1" dirty="0"/>
              <a:t>15.39</a:t>
            </a:r>
            <a:r>
              <a:rPr lang="en-GB" sz="3200" dirty="0"/>
              <a:t>.</a:t>
            </a:r>
            <a:r>
              <a:rPr lang="en-GB" sz="3200" b="1" dirty="0"/>
              <a:t> </a:t>
            </a:r>
            <a:endParaRPr lang="en-GB" sz="32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Restoring Rome</a:t>
            </a:r>
          </a:p>
        </p:txBody>
      </p:sp>
      <p:sp>
        <p:nvSpPr>
          <p:cNvPr id="3" name="Content Placeholder 2"/>
          <p:cNvSpPr>
            <a:spLocks noGrp="1"/>
          </p:cNvSpPr>
          <p:nvPr>
            <p:ph sz="quarter" idx="1"/>
          </p:nvPr>
        </p:nvSpPr>
        <p:spPr>
          <a:xfrm>
            <a:off x="179512" y="1527048"/>
            <a:ext cx="8784976" cy="5330952"/>
          </a:xfrm>
        </p:spPr>
        <p:txBody>
          <a:bodyPr>
            <a:normAutofit fontScale="85000" lnSpcReduction="20000"/>
          </a:bodyPr>
          <a:lstStyle/>
          <a:p>
            <a:pPr marL="0">
              <a:buNone/>
            </a:pPr>
            <a:r>
              <a:rPr lang="en-GB" sz="2800" dirty="0"/>
              <a:t>“Those parts of Rome left over from Nero’s new place were not rebuilt in the random and disorderly fashion that characterized reconstruction after the </a:t>
            </a:r>
            <a:r>
              <a:rPr lang="en-GB" sz="2800" dirty="0" err="1"/>
              <a:t>Gauls</a:t>
            </a:r>
            <a:r>
              <a:rPr lang="en-GB" sz="2800" dirty="0"/>
              <a:t> burnt the city [390 BC], but rather in rows of measured streets, wide thoroughfares, and open spaces. Building heights were regulated and porticoes protected the fronts of apartment buildings… Nero stipulated that a certain portion of them [new buildings] must be built without wooden beams, using either </a:t>
            </a:r>
            <a:r>
              <a:rPr lang="en-GB" sz="2800" dirty="0" err="1"/>
              <a:t>Gabine</a:t>
            </a:r>
            <a:r>
              <a:rPr lang="en-GB" sz="2800" dirty="0"/>
              <a:t> or Alban stone [</a:t>
            </a:r>
            <a:r>
              <a:rPr lang="en-GB" sz="2800" dirty="0" err="1"/>
              <a:t>tufa</a:t>
            </a:r>
            <a:r>
              <a:rPr lang="en-GB" sz="2800" dirty="0"/>
              <a:t>], since this type of stone stands up to fire… each building (which could no longer share a wall with another building) had to have fire-fighting equipment on the premises. Such regulations adopted for utility lead to a more beautiful city as well.” – </a:t>
            </a:r>
            <a:r>
              <a:rPr lang="en-GB" sz="2800" b="1" dirty="0"/>
              <a:t>Tacitus </a:t>
            </a:r>
            <a:r>
              <a:rPr lang="en-GB" sz="2800" b="1" i="1" dirty="0"/>
              <a:t>Annals </a:t>
            </a:r>
            <a:r>
              <a:rPr lang="en-GB" sz="2800" b="1" dirty="0"/>
              <a:t>15.43</a:t>
            </a:r>
            <a:r>
              <a:rPr lang="en-GB" sz="2800" dirty="0"/>
              <a:t>.</a:t>
            </a:r>
            <a:r>
              <a:rPr lang="en-GB" sz="2800" b="1" dirty="0"/>
              <a:t> </a:t>
            </a:r>
          </a:p>
          <a:p>
            <a:pPr marL="0">
              <a:buNone/>
            </a:pPr>
            <a:endParaRPr lang="en-GB" sz="600" b="1" dirty="0"/>
          </a:p>
          <a:p>
            <a:pPr marL="0">
              <a:buNone/>
            </a:pPr>
            <a:r>
              <a:rPr lang="en-GB" sz="2800" dirty="0"/>
              <a:t>“He devised a new form for the buildings of the city and in front of the houses and apartments he erected porches, from the flat roofs of which fires could be fought; and these he put up at his own cost.” – </a:t>
            </a:r>
            <a:r>
              <a:rPr lang="en-GB" sz="2800" b="1" dirty="0"/>
              <a:t>Suetonius </a:t>
            </a:r>
            <a:r>
              <a:rPr lang="en-GB" sz="2800" b="1" i="1" dirty="0"/>
              <a:t>Nero </a:t>
            </a:r>
            <a:r>
              <a:rPr lang="en-GB" sz="2800" b="1" dirty="0"/>
              <a:t>16.1</a:t>
            </a:r>
            <a:r>
              <a:rPr lang="en-GB" sz="2800" dirty="0"/>
              <a:t>.</a:t>
            </a:r>
          </a:p>
          <a:p>
            <a:pPr marL="0">
              <a:buNone/>
            </a:pPr>
            <a:endParaRPr lang="en-GB" dirty="0"/>
          </a:p>
        </p:txBody>
      </p:sp>
      <p:pic>
        <p:nvPicPr>
          <p:cNvPr id="4" name="Picture 3">
            <a:extLst>
              <a:ext uri="{FF2B5EF4-FFF2-40B4-BE49-F238E27FC236}">
                <a16:creationId xmlns:a16="http://schemas.microsoft.com/office/drawing/2014/main" id="{CCCB8BC5-2A82-4D1F-8782-CB53A5B74BCC}"/>
              </a:ext>
            </a:extLst>
          </p:cNvPr>
          <p:cNvPicPr>
            <a:picLocks noChangeAspect="1"/>
          </p:cNvPicPr>
          <p:nvPr/>
        </p:nvPicPr>
        <p:blipFill>
          <a:blip r:embed="rId2"/>
          <a:stretch>
            <a:fillRect/>
          </a:stretch>
        </p:blipFill>
        <p:spPr>
          <a:xfrm>
            <a:off x="1416608" y="3140968"/>
            <a:ext cx="7575495" cy="3638178"/>
          </a:xfrm>
          <a:prstGeom prst="rect">
            <a:avLst/>
          </a:prstGeom>
        </p:spPr>
      </p:pic>
      <p:sp>
        <p:nvSpPr>
          <p:cNvPr id="6" name="TextBox 5">
            <a:extLst>
              <a:ext uri="{FF2B5EF4-FFF2-40B4-BE49-F238E27FC236}">
                <a16:creationId xmlns:a16="http://schemas.microsoft.com/office/drawing/2014/main" id="{228D5BA4-49DD-4911-8B62-90AB0D09BCBE}"/>
              </a:ext>
            </a:extLst>
          </p:cNvPr>
          <p:cNvSpPr txBox="1"/>
          <p:nvPr/>
        </p:nvSpPr>
        <p:spPr>
          <a:xfrm>
            <a:off x="1416608" y="1682880"/>
            <a:ext cx="7575494" cy="1477328"/>
          </a:xfrm>
          <a:prstGeom prst="rect">
            <a:avLst/>
          </a:prstGeom>
          <a:solidFill>
            <a:schemeClr val="tx2">
              <a:lumMod val="20000"/>
              <a:lumOff val="80000"/>
            </a:schemeClr>
          </a:solidFill>
        </p:spPr>
        <p:txBody>
          <a:bodyPr wrap="square">
            <a:spAutoFit/>
          </a:bodyPr>
          <a:lstStyle/>
          <a:p>
            <a:r>
              <a:rPr lang="en-GB" dirty="0"/>
              <a:t>Aureus of Nero showing reconstructed temple of Vesta (AD 65-66) – British Museum – 1864,1128.251</a:t>
            </a:r>
          </a:p>
          <a:p>
            <a:r>
              <a:rPr lang="en-GB" dirty="0"/>
              <a:t>Domed, round hexastyle temple with four steps; within, Vesta, draped, seated facing, head left, holding patera in right hand and long sceptre in left hand</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inVertical)">
                                      <p:cBhvr>
                                        <p:cTn id="7" dur="500"/>
                                        <p:tgtEl>
                                          <p:spTgt spid="4"/>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arn(inVertical)">
                                      <p:cBhvr>
                                        <p:cTn id="1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sz="quarter" idx="1"/>
          </p:nvPr>
        </p:nvSpPr>
        <p:spPr>
          <a:xfrm>
            <a:off x="301752" y="1556792"/>
            <a:ext cx="8590728" cy="4968552"/>
          </a:xfrm>
        </p:spPr>
        <p:txBody>
          <a:bodyPr>
            <a:normAutofit fontScale="92500" lnSpcReduction="10000"/>
          </a:bodyPr>
          <a:lstStyle/>
          <a:p>
            <a:r>
              <a:rPr lang="en-GB" sz="2800" dirty="0"/>
              <a:t>Bohm, R. K. 1986. ‘Nero and Incendiary’, </a:t>
            </a:r>
            <a:r>
              <a:rPr lang="en-GB" sz="2800" i="1" dirty="0"/>
              <a:t>The Classical World </a:t>
            </a:r>
            <a:r>
              <a:rPr lang="en-GB" sz="2800" dirty="0"/>
              <a:t>79 (6): 400-401.</a:t>
            </a:r>
          </a:p>
          <a:p>
            <a:endParaRPr lang="en-GB" sz="500" dirty="0"/>
          </a:p>
          <a:p>
            <a:r>
              <a:rPr lang="en-GB" sz="2800" dirty="0"/>
              <a:t>Canter, H. V. 1932. ‘Conflagrations in Ancient Rome’, </a:t>
            </a:r>
            <a:r>
              <a:rPr lang="en-GB" sz="2800" i="1" dirty="0"/>
              <a:t>The Classical Journal </a:t>
            </a:r>
            <a:r>
              <a:rPr lang="en-GB" sz="2800" dirty="0"/>
              <a:t>27 (4): 270-288. </a:t>
            </a:r>
          </a:p>
          <a:p>
            <a:pPr marL="0" indent="0">
              <a:buNone/>
            </a:pPr>
            <a:endParaRPr lang="en-GB" sz="500" i="1" dirty="0"/>
          </a:p>
          <a:p>
            <a:r>
              <a:rPr lang="en-GB" dirty="0" err="1"/>
              <a:t>Opper</a:t>
            </a:r>
            <a:r>
              <a:rPr lang="en-GB" dirty="0"/>
              <a:t>, T. 2021. </a:t>
            </a:r>
            <a:r>
              <a:rPr lang="en-GB" i="1" dirty="0"/>
              <a:t>Nero the man behind the myth</a:t>
            </a:r>
            <a:r>
              <a:rPr lang="en-GB" dirty="0"/>
              <a:t>. British Museum.</a:t>
            </a:r>
          </a:p>
          <a:p>
            <a:endParaRPr lang="en-GB" sz="500" dirty="0"/>
          </a:p>
          <a:p>
            <a:r>
              <a:rPr lang="en-GB" dirty="0"/>
              <a:t>Pollini, J. 2017. ‘Burning Rome, Burning Christians’, in </a:t>
            </a:r>
            <a:r>
              <a:rPr lang="en-GB" i="1" dirty="0"/>
              <a:t>The Cambridge Companion to the Age of Nero</a:t>
            </a:r>
            <a:r>
              <a:rPr lang="en-GB" dirty="0"/>
              <a:t>, </a:t>
            </a:r>
            <a:r>
              <a:rPr lang="en-GB" dirty="0" err="1"/>
              <a:t>Bartsch</a:t>
            </a:r>
            <a:r>
              <a:rPr lang="en-GB" dirty="0"/>
              <a:t>, S., </a:t>
            </a:r>
            <a:r>
              <a:rPr lang="en-GB" dirty="0" err="1"/>
              <a:t>Freudenburg</a:t>
            </a:r>
            <a:r>
              <a:rPr lang="en-GB" dirty="0"/>
              <a:t>, K., and </a:t>
            </a:r>
            <a:r>
              <a:rPr lang="en-GB" dirty="0" err="1"/>
              <a:t>Littlewood</a:t>
            </a:r>
            <a:r>
              <a:rPr lang="en-GB" dirty="0"/>
              <a:t>, C. (eds.), Cambridge: 213-236.</a:t>
            </a:r>
          </a:p>
          <a:p>
            <a:endParaRPr lang="en-GB" sz="500" dirty="0"/>
          </a:p>
          <a:p>
            <a:r>
              <a:rPr lang="en-GB" sz="2800" dirty="0"/>
              <a:t>Reynolds, P. K. B. 1926. </a:t>
            </a:r>
            <a:r>
              <a:rPr lang="en-GB" sz="2800" i="1" dirty="0"/>
              <a:t>The </a:t>
            </a:r>
            <a:r>
              <a:rPr lang="en-GB" sz="2800" i="1" dirty="0" err="1"/>
              <a:t>Vigiles</a:t>
            </a:r>
            <a:r>
              <a:rPr lang="en-GB" sz="2800" i="1" dirty="0"/>
              <a:t> of Imperial Rome</a:t>
            </a:r>
            <a:r>
              <a:rPr lang="en-GB" sz="2800" dirty="0"/>
              <a:t>. London: Oxford University Press.</a:t>
            </a:r>
            <a:r>
              <a:rPr lang="en-GB" sz="2800" i="1" dirty="0"/>
              <a:t> </a:t>
            </a:r>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483</TotalTime>
  <Words>3032</Words>
  <Application>Microsoft Office PowerPoint</Application>
  <PresentationFormat>On-screen Show (4:3)</PresentationFormat>
  <Paragraphs>145</Paragraphs>
  <Slides>26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26</vt:i4>
      </vt:variant>
    </vt:vector>
  </HeadingPairs>
  <TitlesOfParts>
    <vt:vector size="30" baseType="lpstr">
      <vt:lpstr>Georgia</vt:lpstr>
      <vt:lpstr>Wingdings</vt:lpstr>
      <vt:lpstr>Wingdings 2</vt:lpstr>
      <vt:lpstr>Civic</vt:lpstr>
      <vt:lpstr>Murder, Mayhem and Megalomania: The Life and Times of the Emperor Nero</vt:lpstr>
      <vt:lpstr>PowerPoint Presentation</vt:lpstr>
      <vt:lpstr>Evidence for Fires in Rome</vt:lpstr>
      <vt:lpstr>Notable Fires in Roman History</vt:lpstr>
      <vt:lpstr>Fires Under Tiberius</vt:lpstr>
      <vt:lpstr>PowerPoint Presentation</vt:lpstr>
      <vt:lpstr>Flammable Materials and Open Flames</vt:lpstr>
      <vt:lpstr>Arson</vt:lpstr>
      <vt:lpstr>PowerPoint Presentation</vt:lpstr>
      <vt:lpstr>Preventive Measures</vt:lpstr>
      <vt:lpstr>PowerPoint Presentation</vt:lpstr>
      <vt:lpstr>Fire Fighting in the Republic</vt:lpstr>
      <vt:lpstr>Cohortes Vigilum – AD 6</vt:lpstr>
      <vt:lpstr>Equipment</vt:lpstr>
      <vt:lpstr>PowerPoint Presentation</vt:lpstr>
      <vt:lpstr>Outbreak of the Fire</vt:lpstr>
      <vt:lpstr>PowerPoint Presentation</vt:lpstr>
      <vt:lpstr>Physical Damage and Human Cost</vt:lpstr>
      <vt:lpstr>PowerPoint Presentation</vt:lpstr>
      <vt:lpstr>PowerPoint Presentation</vt:lpstr>
      <vt:lpstr>Tacitus’s Annals 15.38-42</vt:lpstr>
      <vt:lpstr>PowerPoint Presentation</vt:lpstr>
      <vt:lpstr>PowerPoint Presentation</vt:lpstr>
      <vt:lpstr>Relief Effort</vt:lpstr>
      <vt:lpstr>Restoring Rome</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Matthew Cobb</cp:lastModifiedBy>
  <cp:revision>124</cp:revision>
  <dcterms:created xsi:type="dcterms:W3CDTF">2013-11-20T14:17:16Z</dcterms:created>
  <dcterms:modified xsi:type="dcterms:W3CDTF">2021-09-23T17:55:03Z</dcterms:modified>
</cp:coreProperties>
</file>