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6" r:id="rId4"/>
    <p:sldId id="259" r:id="rId5"/>
    <p:sldId id="260" r:id="rId6"/>
    <p:sldId id="261" r:id="rId7"/>
    <p:sldId id="597" r:id="rId8"/>
    <p:sldId id="263" r:id="rId9"/>
    <p:sldId id="262" r:id="rId10"/>
    <p:sldId id="264" r:id="rId11"/>
    <p:sldId id="266" r:id="rId12"/>
    <p:sldId id="267" r:id="rId13"/>
    <p:sldId id="268"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0BC5DE-8713-43BB-9569-22BDF2823D2D}" v="8" dt="2026-08-07T21:49:41.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79132" autoAdjust="0"/>
  </p:normalViewPr>
  <p:slideViewPr>
    <p:cSldViewPr snapToGrid="0">
      <p:cViewPr>
        <p:scale>
          <a:sx n="53" d="100"/>
          <a:sy n="53" d="100"/>
        </p:scale>
        <p:origin x="324" y="-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7CC2B2-FAC3-46FA-BE35-CD4A2A02FF5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E73FFD6-2574-41A3-A0FA-909CBEA14166}">
      <dgm:prSet/>
      <dgm:spPr/>
      <dgm:t>
        <a:bodyPr/>
        <a:lstStyle/>
        <a:p>
          <a:r>
            <a:rPr lang="en-GB" b="1"/>
            <a:t>I’m Mengistu Tolcha</a:t>
          </a:r>
          <a:r>
            <a:rPr lang="en-GB"/>
            <a:t>, Founder of Eco Circuit Solutions Ltd</a:t>
          </a:r>
          <a:endParaRPr lang="en-US"/>
        </a:p>
      </dgm:t>
    </dgm:pt>
    <dgm:pt modelId="{36B554CE-C31E-441C-B678-F222CD43B00F}" type="parTrans" cxnId="{4243C8FF-7C30-49C3-9128-51920496F3CF}">
      <dgm:prSet/>
      <dgm:spPr/>
      <dgm:t>
        <a:bodyPr/>
        <a:lstStyle/>
        <a:p>
          <a:endParaRPr lang="en-US"/>
        </a:p>
      </dgm:t>
    </dgm:pt>
    <dgm:pt modelId="{D2902730-13A1-4AF8-80B1-C1328B147CD7}" type="sibTrans" cxnId="{4243C8FF-7C30-49C3-9128-51920496F3CF}">
      <dgm:prSet/>
      <dgm:spPr/>
      <dgm:t>
        <a:bodyPr/>
        <a:lstStyle/>
        <a:p>
          <a:endParaRPr lang="en-US"/>
        </a:p>
      </dgm:t>
    </dgm:pt>
    <dgm:pt modelId="{1E379D44-20C6-4EE5-85D7-253901D3B7AD}">
      <dgm:prSet/>
      <dgm:spPr/>
      <dgm:t>
        <a:bodyPr/>
        <a:lstStyle/>
        <a:p>
          <a:r>
            <a:rPr lang="en-GB"/>
            <a:t>Qualified Electrician: trained in installs, sustainability &amp; business</a:t>
          </a:r>
          <a:endParaRPr lang="en-US"/>
        </a:p>
      </dgm:t>
    </dgm:pt>
    <dgm:pt modelId="{AD3B7D93-5300-4918-B343-E31B532CEC18}" type="parTrans" cxnId="{9745F0C0-E524-4D74-B12C-06FD72E115E4}">
      <dgm:prSet/>
      <dgm:spPr/>
      <dgm:t>
        <a:bodyPr/>
        <a:lstStyle/>
        <a:p>
          <a:endParaRPr lang="en-US"/>
        </a:p>
      </dgm:t>
    </dgm:pt>
    <dgm:pt modelId="{3D0D3A66-4C00-4DA1-B247-6F986BB7EEAD}" type="sibTrans" cxnId="{9745F0C0-E524-4D74-B12C-06FD72E115E4}">
      <dgm:prSet/>
      <dgm:spPr/>
      <dgm:t>
        <a:bodyPr/>
        <a:lstStyle/>
        <a:p>
          <a:endParaRPr lang="en-US"/>
        </a:p>
      </dgm:t>
    </dgm:pt>
    <dgm:pt modelId="{0BDFD2C5-BE00-41E3-8D93-730DB8C3BAC4}">
      <dgm:prSet/>
      <dgm:spPr/>
      <dgm:t>
        <a:bodyPr/>
        <a:lstStyle/>
        <a:p>
          <a:r>
            <a:rPr lang="en-GB" b="1"/>
            <a:t>Presentation Goal:</a:t>
          </a:r>
          <a:endParaRPr lang="en-US"/>
        </a:p>
      </dgm:t>
    </dgm:pt>
    <dgm:pt modelId="{B6FB4AD8-E8DC-4365-B98F-34C0DB8CA09C}" type="parTrans" cxnId="{46DD923F-A707-4BB4-926D-D3B8BBFDD5E7}">
      <dgm:prSet/>
      <dgm:spPr/>
      <dgm:t>
        <a:bodyPr/>
        <a:lstStyle/>
        <a:p>
          <a:endParaRPr lang="en-US"/>
        </a:p>
      </dgm:t>
    </dgm:pt>
    <dgm:pt modelId="{BE4F0F89-3FCC-4098-A58A-47B233515449}" type="sibTrans" cxnId="{46DD923F-A707-4BB4-926D-D3B8BBFDD5E7}">
      <dgm:prSet/>
      <dgm:spPr/>
      <dgm:t>
        <a:bodyPr/>
        <a:lstStyle/>
        <a:p>
          <a:endParaRPr lang="en-US"/>
        </a:p>
      </dgm:t>
    </dgm:pt>
    <dgm:pt modelId="{F93D7FA7-9351-4F67-A01D-73E3E4DEEEC1}">
      <dgm:prSet/>
      <dgm:spPr/>
      <dgm:t>
        <a:bodyPr/>
        <a:lstStyle/>
        <a:p>
          <a:r>
            <a:rPr lang="en-GB"/>
            <a:t>Present my electrical business plan (Newham, East London)</a:t>
          </a:r>
          <a:endParaRPr lang="en-US"/>
        </a:p>
      </dgm:t>
    </dgm:pt>
    <dgm:pt modelId="{EE1BB3E5-DB99-49EF-9D45-A34BC457F2B2}" type="parTrans" cxnId="{1EFABF15-1432-4C9F-9408-2E396F21D8A0}">
      <dgm:prSet/>
      <dgm:spPr/>
      <dgm:t>
        <a:bodyPr/>
        <a:lstStyle/>
        <a:p>
          <a:endParaRPr lang="en-US"/>
        </a:p>
      </dgm:t>
    </dgm:pt>
    <dgm:pt modelId="{74E57342-80DE-4636-BF84-C5388A9F666D}" type="sibTrans" cxnId="{1EFABF15-1432-4C9F-9408-2E396F21D8A0}">
      <dgm:prSet/>
      <dgm:spPr/>
      <dgm:t>
        <a:bodyPr/>
        <a:lstStyle/>
        <a:p>
          <a:endParaRPr lang="en-US"/>
        </a:p>
      </dgm:t>
    </dgm:pt>
    <dgm:pt modelId="{1A21E912-6079-446F-908F-A2679C049E66}">
      <dgm:prSet/>
      <dgm:spPr/>
      <dgm:t>
        <a:bodyPr/>
        <a:lstStyle/>
        <a:p>
          <a:r>
            <a:rPr lang="en-GB"/>
            <a:t>Show operations, funding, growth + local green &amp; community value</a:t>
          </a:r>
          <a:endParaRPr lang="en-US"/>
        </a:p>
      </dgm:t>
    </dgm:pt>
    <dgm:pt modelId="{40B40FDC-3E54-4933-B716-5E994EFABA8E}" type="parTrans" cxnId="{23DBD16A-1D3A-4650-95C9-D5F974C935FA}">
      <dgm:prSet/>
      <dgm:spPr/>
      <dgm:t>
        <a:bodyPr/>
        <a:lstStyle/>
        <a:p>
          <a:endParaRPr lang="en-US"/>
        </a:p>
      </dgm:t>
    </dgm:pt>
    <dgm:pt modelId="{1934A719-879D-42FA-82F3-30DADDF65771}" type="sibTrans" cxnId="{23DBD16A-1D3A-4650-95C9-D5F974C935FA}">
      <dgm:prSet/>
      <dgm:spPr/>
      <dgm:t>
        <a:bodyPr/>
        <a:lstStyle/>
        <a:p>
          <a:endParaRPr lang="en-US"/>
        </a:p>
      </dgm:t>
    </dgm:pt>
    <dgm:pt modelId="{4274CDC4-4F2B-4638-B13F-8C781FACADA3}" type="pres">
      <dgm:prSet presAssocID="{437CC2B2-FAC3-46FA-BE35-CD4A2A02FF5F}" presName="linear" presStyleCnt="0">
        <dgm:presLayoutVars>
          <dgm:animLvl val="lvl"/>
          <dgm:resizeHandles val="exact"/>
        </dgm:presLayoutVars>
      </dgm:prSet>
      <dgm:spPr/>
    </dgm:pt>
    <dgm:pt modelId="{B2FFBFAF-B49D-4174-815A-1F9551B8C609}" type="pres">
      <dgm:prSet presAssocID="{9E73FFD6-2574-41A3-A0FA-909CBEA14166}" presName="parentText" presStyleLbl="node1" presStyleIdx="0" presStyleCnt="5">
        <dgm:presLayoutVars>
          <dgm:chMax val="0"/>
          <dgm:bulletEnabled val="1"/>
        </dgm:presLayoutVars>
      </dgm:prSet>
      <dgm:spPr/>
    </dgm:pt>
    <dgm:pt modelId="{4E5D0748-D31E-48E3-BF46-F40D71459D92}" type="pres">
      <dgm:prSet presAssocID="{D2902730-13A1-4AF8-80B1-C1328B147CD7}" presName="spacer" presStyleCnt="0"/>
      <dgm:spPr/>
    </dgm:pt>
    <dgm:pt modelId="{30C29DF0-480C-459A-B3A0-8D0CF516F66A}" type="pres">
      <dgm:prSet presAssocID="{1E379D44-20C6-4EE5-85D7-253901D3B7AD}" presName="parentText" presStyleLbl="node1" presStyleIdx="1" presStyleCnt="5">
        <dgm:presLayoutVars>
          <dgm:chMax val="0"/>
          <dgm:bulletEnabled val="1"/>
        </dgm:presLayoutVars>
      </dgm:prSet>
      <dgm:spPr/>
    </dgm:pt>
    <dgm:pt modelId="{96E710E2-FF92-4EA4-9F0D-AE528D1ED570}" type="pres">
      <dgm:prSet presAssocID="{3D0D3A66-4C00-4DA1-B247-6F986BB7EEAD}" presName="spacer" presStyleCnt="0"/>
      <dgm:spPr/>
    </dgm:pt>
    <dgm:pt modelId="{2A011ECB-A3B6-4BF8-9444-DF8B7731649D}" type="pres">
      <dgm:prSet presAssocID="{0BDFD2C5-BE00-41E3-8D93-730DB8C3BAC4}" presName="parentText" presStyleLbl="node1" presStyleIdx="2" presStyleCnt="5">
        <dgm:presLayoutVars>
          <dgm:chMax val="0"/>
          <dgm:bulletEnabled val="1"/>
        </dgm:presLayoutVars>
      </dgm:prSet>
      <dgm:spPr/>
    </dgm:pt>
    <dgm:pt modelId="{BFBC1294-383E-42E3-A721-AABCE37CA304}" type="pres">
      <dgm:prSet presAssocID="{BE4F0F89-3FCC-4098-A58A-47B233515449}" presName="spacer" presStyleCnt="0"/>
      <dgm:spPr/>
    </dgm:pt>
    <dgm:pt modelId="{7FF7F51B-07FC-42B7-94C4-BA70C5DC523A}" type="pres">
      <dgm:prSet presAssocID="{F93D7FA7-9351-4F67-A01D-73E3E4DEEEC1}" presName="parentText" presStyleLbl="node1" presStyleIdx="3" presStyleCnt="5">
        <dgm:presLayoutVars>
          <dgm:chMax val="0"/>
          <dgm:bulletEnabled val="1"/>
        </dgm:presLayoutVars>
      </dgm:prSet>
      <dgm:spPr/>
    </dgm:pt>
    <dgm:pt modelId="{0927DB05-C2DD-451F-AC4C-89D3D306CE6B}" type="pres">
      <dgm:prSet presAssocID="{74E57342-80DE-4636-BF84-C5388A9F666D}" presName="spacer" presStyleCnt="0"/>
      <dgm:spPr/>
    </dgm:pt>
    <dgm:pt modelId="{511965EF-569F-45C6-BD59-3696A210DE63}" type="pres">
      <dgm:prSet presAssocID="{1A21E912-6079-446F-908F-A2679C049E66}" presName="parentText" presStyleLbl="node1" presStyleIdx="4" presStyleCnt="5">
        <dgm:presLayoutVars>
          <dgm:chMax val="0"/>
          <dgm:bulletEnabled val="1"/>
        </dgm:presLayoutVars>
      </dgm:prSet>
      <dgm:spPr/>
    </dgm:pt>
  </dgm:ptLst>
  <dgm:cxnLst>
    <dgm:cxn modelId="{1EFABF15-1432-4C9F-9408-2E396F21D8A0}" srcId="{437CC2B2-FAC3-46FA-BE35-CD4A2A02FF5F}" destId="{F93D7FA7-9351-4F67-A01D-73E3E4DEEEC1}" srcOrd="3" destOrd="0" parTransId="{EE1BB3E5-DB99-49EF-9D45-A34BC457F2B2}" sibTransId="{74E57342-80DE-4636-BF84-C5388A9F666D}"/>
    <dgm:cxn modelId="{8D8CB32C-C8B6-4DA4-83D5-7C7E2F530119}" type="presOf" srcId="{0BDFD2C5-BE00-41E3-8D93-730DB8C3BAC4}" destId="{2A011ECB-A3B6-4BF8-9444-DF8B7731649D}" srcOrd="0" destOrd="0" presId="urn:microsoft.com/office/officeart/2005/8/layout/vList2"/>
    <dgm:cxn modelId="{9D6A9E2E-6B65-46D6-A2C3-D758D869AC4E}" type="presOf" srcId="{1A21E912-6079-446F-908F-A2679C049E66}" destId="{511965EF-569F-45C6-BD59-3696A210DE63}" srcOrd="0" destOrd="0" presId="urn:microsoft.com/office/officeart/2005/8/layout/vList2"/>
    <dgm:cxn modelId="{46DD923F-A707-4BB4-926D-D3B8BBFDD5E7}" srcId="{437CC2B2-FAC3-46FA-BE35-CD4A2A02FF5F}" destId="{0BDFD2C5-BE00-41E3-8D93-730DB8C3BAC4}" srcOrd="2" destOrd="0" parTransId="{B6FB4AD8-E8DC-4365-B98F-34C0DB8CA09C}" sibTransId="{BE4F0F89-3FCC-4098-A58A-47B233515449}"/>
    <dgm:cxn modelId="{23DBD16A-1D3A-4650-95C9-D5F974C935FA}" srcId="{437CC2B2-FAC3-46FA-BE35-CD4A2A02FF5F}" destId="{1A21E912-6079-446F-908F-A2679C049E66}" srcOrd="4" destOrd="0" parTransId="{40B40FDC-3E54-4933-B716-5E994EFABA8E}" sibTransId="{1934A719-879D-42FA-82F3-30DADDF65771}"/>
    <dgm:cxn modelId="{D6E8BF59-8035-4A9D-A2B9-D3988986A526}" type="presOf" srcId="{F93D7FA7-9351-4F67-A01D-73E3E4DEEEC1}" destId="{7FF7F51B-07FC-42B7-94C4-BA70C5DC523A}" srcOrd="0" destOrd="0" presId="urn:microsoft.com/office/officeart/2005/8/layout/vList2"/>
    <dgm:cxn modelId="{202A238E-916A-4090-A5A7-78B40581CD35}" type="presOf" srcId="{437CC2B2-FAC3-46FA-BE35-CD4A2A02FF5F}" destId="{4274CDC4-4F2B-4638-B13F-8C781FACADA3}" srcOrd="0" destOrd="0" presId="urn:microsoft.com/office/officeart/2005/8/layout/vList2"/>
    <dgm:cxn modelId="{AEB52099-41DE-4409-8D24-262C1AB1ED68}" type="presOf" srcId="{1E379D44-20C6-4EE5-85D7-253901D3B7AD}" destId="{30C29DF0-480C-459A-B3A0-8D0CF516F66A}" srcOrd="0" destOrd="0" presId="urn:microsoft.com/office/officeart/2005/8/layout/vList2"/>
    <dgm:cxn modelId="{095959BF-1134-41B8-8CC4-4F3CF2A4C008}" type="presOf" srcId="{9E73FFD6-2574-41A3-A0FA-909CBEA14166}" destId="{B2FFBFAF-B49D-4174-815A-1F9551B8C609}" srcOrd="0" destOrd="0" presId="urn:microsoft.com/office/officeart/2005/8/layout/vList2"/>
    <dgm:cxn modelId="{9745F0C0-E524-4D74-B12C-06FD72E115E4}" srcId="{437CC2B2-FAC3-46FA-BE35-CD4A2A02FF5F}" destId="{1E379D44-20C6-4EE5-85D7-253901D3B7AD}" srcOrd="1" destOrd="0" parTransId="{AD3B7D93-5300-4918-B343-E31B532CEC18}" sibTransId="{3D0D3A66-4C00-4DA1-B247-6F986BB7EEAD}"/>
    <dgm:cxn modelId="{4243C8FF-7C30-49C3-9128-51920496F3CF}" srcId="{437CC2B2-FAC3-46FA-BE35-CD4A2A02FF5F}" destId="{9E73FFD6-2574-41A3-A0FA-909CBEA14166}" srcOrd="0" destOrd="0" parTransId="{36B554CE-C31E-441C-B678-F222CD43B00F}" sibTransId="{D2902730-13A1-4AF8-80B1-C1328B147CD7}"/>
    <dgm:cxn modelId="{625F3366-3CCF-4D99-9E44-9F6A6932E4A4}" type="presParOf" srcId="{4274CDC4-4F2B-4638-B13F-8C781FACADA3}" destId="{B2FFBFAF-B49D-4174-815A-1F9551B8C609}" srcOrd="0" destOrd="0" presId="urn:microsoft.com/office/officeart/2005/8/layout/vList2"/>
    <dgm:cxn modelId="{1E15205D-6C94-48DF-A9BC-02F57FBB4647}" type="presParOf" srcId="{4274CDC4-4F2B-4638-B13F-8C781FACADA3}" destId="{4E5D0748-D31E-48E3-BF46-F40D71459D92}" srcOrd="1" destOrd="0" presId="urn:microsoft.com/office/officeart/2005/8/layout/vList2"/>
    <dgm:cxn modelId="{183776CF-48DA-47D7-8A5B-B7C4E7CE16ED}" type="presParOf" srcId="{4274CDC4-4F2B-4638-B13F-8C781FACADA3}" destId="{30C29DF0-480C-459A-B3A0-8D0CF516F66A}" srcOrd="2" destOrd="0" presId="urn:microsoft.com/office/officeart/2005/8/layout/vList2"/>
    <dgm:cxn modelId="{6F36A6D2-8597-4498-877F-D6D8D8F2F337}" type="presParOf" srcId="{4274CDC4-4F2B-4638-B13F-8C781FACADA3}" destId="{96E710E2-FF92-4EA4-9F0D-AE528D1ED570}" srcOrd="3" destOrd="0" presId="urn:microsoft.com/office/officeart/2005/8/layout/vList2"/>
    <dgm:cxn modelId="{B943E226-44BB-4827-8365-50A5FE3B4720}" type="presParOf" srcId="{4274CDC4-4F2B-4638-B13F-8C781FACADA3}" destId="{2A011ECB-A3B6-4BF8-9444-DF8B7731649D}" srcOrd="4" destOrd="0" presId="urn:microsoft.com/office/officeart/2005/8/layout/vList2"/>
    <dgm:cxn modelId="{05BDD6D6-A7F2-4CBA-AAA3-015D1CD204D0}" type="presParOf" srcId="{4274CDC4-4F2B-4638-B13F-8C781FACADA3}" destId="{BFBC1294-383E-42E3-A721-AABCE37CA304}" srcOrd="5" destOrd="0" presId="urn:microsoft.com/office/officeart/2005/8/layout/vList2"/>
    <dgm:cxn modelId="{32751F89-AFB4-4F14-8F5E-DF7EE30D3367}" type="presParOf" srcId="{4274CDC4-4F2B-4638-B13F-8C781FACADA3}" destId="{7FF7F51B-07FC-42B7-94C4-BA70C5DC523A}" srcOrd="6" destOrd="0" presId="urn:microsoft.com/office/officeart/2005/8/layout/vList2"/>
    <dgm:cxn modelId="{24220FC9-2B2A-4485-A9E8-AC0454415C41}" type="presParOf" srcId="{4274CDC4-4F2B-4638-B13F-8C781FACADA3}" destId="{0927DB05-C2DD-451F-AC4C-89D3D306CE6B}" srcOrd="7" destOrd="0" presId="urn:microsoft.com/office/officeart/2005/8/layout/vList2"/>
    <dgm:cxn modelId="{48926FE6-6B88-4F62-A282-9AA4596FB6C3}" type="presParOf" srcId="{4274CDC4-4F2B-4638-B13F-8C781FACADA3}" destId="{511965EF-569F-45C6-BD59-3696A210DE6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81AF1A-EB38-4ADE-B5F9-C54B8454DAAE}"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B182A640-EC35-44B3-9042-747D4C758728}">
      <dgm:prSet/>
      <dgm:spPr/>
      <dgm:t>
        <a:bodyPr/>
        <a:lstStyle/>
        <a:p>
          <a:r>
            <a:rPr lang="en-GB" b="1"/>
            <a:t>Eco Circuit Solutions Ltd | Newham, East London</a:t>
          </a:r>
          <a:endParaRPr lang="en-US"/>
        </a:p>
      </dgm:t>
    </dgm:pt>
    <dgm:pt modelId="{289F2F72-65DF-4F45-A82C-D37794C3AD81}" type="parTrans" cxnId="{3C3DC696-A101-4097-A212-CD0726DA9566}">
      <dgm:prSet/>
      <dgm:spPr/>
      <dgm:t>
        <a:bodyPr/>
        <a:lstStyle/>
        <a:p>
          <a:endParaRPr lang="en-US"/>
        </a:p>
      </dgm:t>
    </dgm:pt>
    <dgm:pt modelId="{14AC0771-AE65-493A-A0EA-2BA3CA2D5051}" type="sibTrans" cxnId="{3C3DC696-A101-4097-A212-CD0726DA9566}">
      <dgm:prSet/>
      <dgm:spPr/>
      <dgm:t>
        <a:bodyPr/>
        <a:lstStyle/>
        <a:p>
          <a:endParaRPr lang="en-US"/>
        </a:p>
      </dgm:t>
    </dgm:pt>
    <dgm:pt modelId="{FDF3235B-146C-4CA5-A511-8C50D4A8E0E4}">
      <dgm:prSet/>
      <dgm:spPr/>
      <dgm:t>
        <a:bodyPr/>
        <a:lstStyle/>
        <a:p>
          <a:r>
            <a:rPr lang="en-GB" b="1"/>
            <a:t>⚡ Services</a:t>
          </a:r>
          <a:endParaRPr lang="en-US"/>
        </a:p>
      </dgm:t>
    </dgm:pt>
    <dgm:pt modelId="{D2E2B163-E37A-4DD9-8B3F-3A8942E43821}" type="parTrans" cxnId="{539809FF-65B4-4DE7-9AB8-06BAACD76F98}">
      <dgm:prSet/>
      <dgm:spPr/>
      <dgm:t>
        <a:bodyPr/>
        <a:lstStyle/>
        <a:p>
          <a:endParaRPr lang="en-US"/>
        </a:p>
      </dgm:t>
    </dgm:pt>
    <dgm:pt modelId="{352ED27C-52FF-48D6-8C1B-D8546D4BBF7C}" type="sibTrans" cxnId="{539809FF-65B4-4DE7-9AB8-06BAACD76F98}">
      <dgm:prSet/>
      <dgm:spPr/>
      <dgm:t>
        <a:bodyPr/>
        <a:lstStyle/>
        <a:p>
          <a:endParaRPr lang="en-US"/>
        </a:p>
      </dgm:t>
    </dgm:pt>
    <dgm:pt modelId="{00BCF142-4293-43B6-91BA-A977F31EDA14}">
      <dgm:prSet/>
      <dgm:spPr/>
      <dgm:t>
        <a:bodyPr/>
        <a:lstStyle/>
        <a:p>
          <a:r>
            <a:rPr lang="en-GB"/>
            <a:t>Rewires / Consumer units</a:t>
          </a:r>
          <a:endParaRPr lang="en-US"/>
        </a:p>
      </dgm:t>
    </dgm:pt>
    <dgm:pt modelId="{B3319920-FE41-48AB-B515-DB80CDEA8F98}" type="parTrans" cxnId="{03162983-B081-481D-9FB5-4123908FB26A}">
      <dgm:prSet/>
      <dgm:spPr/>
      <dgm:t>
        <a:bodyPr/>
        <a:lstStyle/>
        <a:p>
          <a:endParaRPr lang="en-US"/>
        </a:p>
      </dgm:t>
    </dgm:pt>
    <dgm:pt modelId="{FE045D8D-7BCB-4A7A-AFDB-7DEC50B10781}" type="sibTrans" cxnId="{03162983-B081-481D-9FB5-4123908FB26A}">
      <dgm:prSet/>
      <dgm:spPr/>
      <dgm:t>
        <a:bodyPr/>
        <a:lstStyle/>
        <a:p>
          <a:endParaRPr lang="en-US"/>
        </a:p>
      </dgm:t>
    </dgm:pt>
    <dgm:pt modelId="{91D9359F-6A0B-4690-84DB-C41EA9A84383}">
      <dgm:prSet/>
      <dgm:spPr/>
      <dgm:t>
        <a:bodyPr/>
        <a:lstStyle/>
        <a:p>
          <a:r>
            <a:rPr lang="en-GB"/>
            <a:t>Faults / Emergencies</a:t>
          </a:r>
          <a:endParaRPr lang="en-US"/>
        </a:p>
      </dgm:t>
    </dgm:pt>
    <dgm:pt modelId="{18C8476D-0059-4D47-9C01-9B8D5024E3B8}" type="parTrans" cxnId="{B9A402FE-E134-4399-894D-3407DFA7ADA7}">
      <dgm:prSet/>
      <dgm:spPr/>
      <dgm:t>
        <a:bodyPr/>
        <a:lstStyle/>
        <a:p>
          <a:endParaRPr lang="en-US"/>
        </a:p>
      </dgm:t>
    </dgm:pt>
    <dgm:pt modelId="{A06442D9-EAC3-4CDD-BE28-4F698DD8635E}" type="sibTrans" cxnId="{B9A402FE-E134-4399-894D-3407DFA7ADA7}">
      <dgm:prSet/>
      <dgm:spPr/>
      <dgm:t>
        <a:bodyPr/>
        <a:lstStyle/>
        <a:p>
          <a:endParaRPr lang="en-US"/>
        </a:p>
      </dgm:t>
    </dgm:pt>
    <dgm:pt modelId="{D6D6ADD6-EA93-4AA3-B740-6C184CEB9CC0}">
      <dgm:prSet/>
      <dgm:spPr/>
      <dgm:t>
        <a:bodyPr/>
        <a:lstStyle/>
        <a:p>
          <a:r>
            <a:rPr lang="en-GB"/>
            <a:t>LED / Efficiency upgrades </a:t>
          </a:r>
          <a:endParaRPr lang="en-US"/>
        </a:p>
      </dgm:t>
    </dgm:pt>
    <dgm:pt modelId="{9DA3CC69-1621-4270-B8D3-03A1F9434C1F}" type="parTrans" cxnId="{36582E39-2EA6-43A0-9AC0-AD2E3D13DEF6}">
      <dgm:prSet/>
      <dgm:spPr/>
      <dgm:t>
        <a:bodyPr/>
        <a:lstStyle/>
        <a:p>
          <a:endParaRPr lang="en-US"/>
        </a:p>
      </dgm:t>
    </dgm:pt>
    <dgm:pt modelId="{66626924-4126-4FD1-8A4F-CF464DF58DF4}" type="sibTrans" cxnId="{36582E39-2EA6-43A0-9AC0-AD2E3D13DEF6}">
      <dgm:prSet/>
      <dgm:spPr/>
      <dgm:t>
        <a:bodyPr/>
        <a:lstStyle/>
        <a:p>
          <a:endParaRPr lang="en-US"/>
        </a:p>
      </dgm:t>
    </dgm:pt>
    <dgm:pt modelId="{1318E829-610F-493E-9C70-B5008AFC1205}">
      <dgm:prSet/>
      <dgm:spPr/>
      <dgm:t>
        <a:bodyPr/>
        <a:lstStyle/>
        <a:p>
          <a:r>
            <a:rPr lang="en-GB"/>
            <a:t>EV chargers / Smart controls</a:t>
          </a:r>
          <a:endParaRPr lang="en-US"/>
        </a:p>
      </dgm:t>
    </dgm:pt>
    <dgm:pt modelId="{978743D7-905C-4F0C-8FB0-7268859576D8}" type="parTrans" cxnId="{9A827DCB-AB5A-4F09-AAD3-41D5D0BC4C9B}">
      <dgm:prSet/>
      <dgm:spPr/>
      <dgm:t>
        <a:bodyPr/>
        <a:lstStyle/>
        <a:p>
          <a:endParaRPr lang="en-US"/>
        </a:p>
      </dgm:t>
    </dgm:pt>
    <dgm:pt modelId="{839AA952-E801-4DAF-A0E5-C6E61E238AA2}" type="sibTrans" cxnId="{9A827DCB-AB5A-4F09-AAD3-41D5D0BC4C9B}">
      <dgm:prSet/>
      <dgm:spPr/>
      <dgm:t>
        <a:bodyPr/>
        <a:lstStyle/>
        <a:p>
          <a:endParaRPr lang="en-US"/>
        </a:p>
      </dgm:t>
    </dgm:pt>
    <dgm:pt modelId="{093435D6-A68F-454D-B524-0B6E023EDDD2}">
      <dgm:prSet/>
      <dgm:spPr/>
      <dgm:t>
        <a:bodyPr/>
        <a:lstStyle/>
        <a:p>
          <a:r>
            <a:rPr lang="en-GB"/>
            <a:t>Safety certificates</a:t>
          </a:r>
          <a:endParaRPr lang="en-US"/>
        </a:p>
      </dgm:t>
    </dgm:pt>
    <dgm:pt modelId="{D4BC5295-9DC2-456C-8AF4-68B0CE393644}" type="parTrans" cxnId="{D26FDA7C-BD8D-4A07-A903-FB30C7C6EB46}">
      <dgm:prSet/>
      <dgm:spPr/>
      <dgm:t>
        <a:bodyPr/>
        <a:lstStyle/>
        <a:p>
          <a:endParaRPr lang="en-US"/>
        </a:p>
      </dgm:t>
    </dgm:pt>
    <dgm:pt modelId="{CC5DD08F-EFDA-48A9-B324-ADAE4D0057BD}" type="sibTrans" cxnId="{D26FDA7C-BD8D-4A07-A903-FB30C7C6EB46}">
      <dgm:prSet/>
      <dgm:spPr/>
      <dgm:t>
        <a:bodyPr/>
        <a:lstStyle/>
        <a:p>
          <a:endParaRPr lang="en-US"/>
        </a:p>
      </dgm:t>
    </dgm:pt>
    <dgm:pt modelId="{CA1F1063-5AAD-400B-903B-F0473397CC01}">
      <dgm:prSet/>
      <dgm:spPr/>
      <dgm:t>
        <a:bodyPr/>
        <a:lstStyle/>
        <a:p>
          <a:r>
            <a:rPr lang="en-GB" b="1"/>
            <a:t>💡 Edge</a:t>
          </a:r>
          <a:endParaRPr lang="en-US"/>
        </a:p>
      </dgm:t>
    </dgm:pt>
    <dgm:pt modelId="{497625E9-E4FE-435A-91A7-A5ED38C10E7C}" type="parTrans" cxnId="{BEDD8CA5-B6E6-4038-A246-60AA140ADB8D}">
      <dgm:prSet/>
      <dgm:spPr/>
      <dgm:t>
        <a:bodyPr/>
        <a:lstStyle/>
        <a:p>
          <a:endParaRPr lang="en-US"/>
        </a:p>
      </dgm:t>
    </dgm:pt>
    <dgm:pt modelId="{ADB4F367-979D-4E28-8239-B67E131B6099}" type="sibTrans" cxnId="{BEDD8CA5-B6E6-4038-A246-60AA140ADB8D}">
      <dgm:prSet/>
      <dgm:spPr/>
      <dgm:t>
        <a:bodyPr/>
        <a:lstStyle/>
        <a:p>
          <a:endParaRPr lang="en-US"/>
        </a:p>
      </dgm:t>
    </dgm:pt>
    <dgm:pt modelId="{7BA97926-B452-4CA3-A588-57FC070640FF}">
      <dgm:prSet/>
      <dgm:spPr/>
      <dgm:t>
        <a:bodyPr/>
        <a:lstStyle/>
        <a:p>
          <a:r>
            <a:rPr lang="en-GB"/>
            <a:t>Local, trusted electrician</a:t>
          </a:r>
          <a:endParaRPr lang="en-US"/>
        </a:p>
      </dgm:t>
    </dgm:pt>
    <dgm:pt modelId="{0D1DA60C-C775-400B-8F12-5C8557388913}" type="parTrans" cxnId="{0B45130E-98C4-473C-84EE-DC0E6F98A467}">
      <dgm:prSet/>
      <dgm:spPr/>
      <dgm:t>
        <a:bodyPr/>
        <a:lstStyle/>
        <a:p>
          <a:endParaRPr lang="en-US"/>
        </a:p>
      </dgm:t>
    </dgm:pt>
    <dgm:pt modelId="{B84111E5-3701-4DE4-AE83-E02E93C09584}" type="sibTrans" cxnId="{0B45130E-98C4-473C-84EE-DC0E6F98A467}">
      <dgm:prSet/>
      <dgm:spPr/>
      <dgm:t>
        <a:bodyPr/>
        <a:lstStyle/>
        <a:p>
          <a:endParaRPr lang="en-US"/>
        </a:p>
      </dgm:t>
    </dgm:pt>
    <dgm:pt modelId="{EC5844C9-7420-4EF9-9AA5-1977EE1335DE}">
      <dgm:prSet/>
      <dgm:spPr/>
      <dgm:t>
        <a:bodyPr/>
        <a:lstStyle/>
        <a:p>
          <a:r>
            <a:rPr lang="en-GB"/>
            <a:t>Sustainable, transparent service</a:t>
          </a:r>
          <a:endParaRPr lang="en-US"/>
        </a:p>
      </dgm:t>
    </dgm:pt>
    <dgm:pt modelId="{1D45153F-5843-4952-8B09-05C406B15209}" type="parTrans" cxnId="{0B512CEA-61BC-4B81-A966-6BB96788FC3C}">
      <dgm:prSet/>
      <dgm:spPr/>
      <dgm:t>
        <a:bodyPr/>
        <a:lstStyle/>
        <a:p>
          <a:endParaRPr lang="en-US"/>
        </a:p>
      </dgm:t>
    </dgm:pt>
    <dgm:pt modelId="{663E0C4A-D81E-4F66-AA24-9F89FC26FD58}" type="sibTrans" cxnId="{0B512CEA-61BC-4B81-A966-6BB96788FC3C}">
      <dgm:prSet/>
      <dgm:spPr/>
      <dgm:t>
        <a:bodyPr/>
        <a:lstStyle/>
        <a:p>
          <a:endParaRPr lang="en-US"/>
        </a:p>
      </dgm:t>
    </dgm:pt>
    <dgm:pt modelId="{8F011B05-6248-4914-A47A-8C7A02C23EEE}">
      <dgm:prSet/>
      <dgm:spPr/>
      <dgm:t>
        <a:bodyPr/>
        <a:lstStyle/>
        <a:p>
          <a:r>
            <a:rPr lang="en-GB"/>
            <a:t>Fills local reliability gap</a:t>
          </a:r>
          <a:endParaRPr lang="en-US"/>
        </a:p>
      </dgm:t>
    </dgm:pt>
    <dgm:pt modelId="{EB579ED2-8E33-4061-8A71-20C114396C64}" type="parTrans" cxnId="{03EE08A7-B2EA-445A-8DD1-B6399A4C4422}">
      <dgm:prSet/>
      <dgm:spPr/>
      <dgm:t>
        <a:bodyPr/>
        <a:lstStyle/>
        <a:p>
          <a:endParaRPr lang="en-US"/>
        </a:p>
      </dgm:t>
    </dgm:pt>
    <dgm:pt modelId="{9B8B5DB2-09D9-47F7-8F25-F9C9FDEDEDD3}" type="sibTrans" cxnId="{03EE08A7-B2EA-445A-8DD1-B6399A4C4422}">
      <dgm:prSet/>
      <dgm:spPr/>
      <dgm:t>
        <a:bodyPr/>
        <a:lstStyle/>
        <a:p>
          <a:endParaRPr lang="en-US"/>
        </a:p>
      </dgm:t>
    </dgm:pt>
    <dgm:pt modelId="{36730D39-5E41-4CD1-9A2D-923928113FAF}" type="pres">
      <dgm:prSet presAssocID="{5D81AF1A-EB38-4ADE-B5F9-C54B8454DAAE}" presName="Name0" presStyleCnt="0">
        <dgm:presLayoutVars>
          <dgm:dir/>
          <dgm:resizeHandles val="exact"/>
        </dgm:presLayoutVars>
      </dgm:prSet>
      <dgm:spPr/>
    </dgm:pt>
    <dgm:pt modelId="{9D4C6DAB-61DD-4FF8-92E0-C8232FEC2143}" type="pres">
      <dgm:prSet presAssocID="{5D81AF1A-EB38-4ADE-B5F9-C54B8454DAAE}" presName="cycle" presStyleCnt="0"/>
      <dgm:spPr/>
    </dgm:pt>
    <dgm:pt modelId="{1C7ADABF-84FA-4404-B6FB-C31450ADB8AA}" type="pres">
      <dgm:prSet presAssocID="{B182A640-EC35-44B3-9042-747D4C758728}" presName="nodeFirstNode" presStyleLbl="node1" presStyleIdx="0" presStyleCnt="3">
        <dgm:presLayoutVars>
          <dgm:bulletEnabled val="1"/>
        </dgm:presLayoutVars>
      </dgm:prSet>
      <dgm:spPr/>
    </dgm:pt>
    <dgm:pt modelId="{0DCBF8E8-C484-44D1-B342-E3C02DB4D27B}" type="pres">
      <dgm:prSet presAssocID="{14AC0771-AE65-493A-A0EA-2BA3CA2D5051}" presName="sibTransFirstNode" presStyleLbl="bgShp" presStyleIdx="0" presStyleCnt="1"/>
      <dgm:spPr/>
    </dgm:pt>
    <dgm:pt modelId="{82CADF37-60CA-44CE-9F3A-EEB3ED3C6F27}" type="pres">
      <dgm:prSet presAssocID="{FDF3235B-146C-4CA5-A511-8C50D4A8E0E4}" presName="nodeFollowingNodes" presStyleLbl="node1" presStyleIdx="1" presStyleCnt="3">
        <dgm:presLayoutVars>
          <dgm:bulletEnabled val="1"/>
        </dgm:presLayoutVars>
      </dgm:prSet>
      <dgm:spPr/>
    </dgm:pt>
    <dgm:pt modelId="{E644EFD9-5C40-4B1C-B692-BFFAA3B6A95C}" type="pres">
      <dgm:prSet presAssocID="{CA1F1063-5AAD-400B-903B-F0473397CC01}" presName="nodeFollowingNodes" presStyleLbl="node1" presStyleIdx="2" presStyleCnt="3">
        <dgm:presLayoutVars>
          <dgm:bulletEnabled val="1"/>
        </dgm:presLayoutVars>
      </dgm:prSet>
      <dgm:spPr/>
    </dgm:pt>
  </dgm:ptLst>
  <dgm:cxnLst>
    <dgm:cxn modelId="{535D5A0A-32E5-4411-99A0-CB21EE11CC03}" type="presOf" srcId="{D6D6ADD6-EA93-4AA3-B740-6C184CEB9CC0}" destId="{82CADF37-60CA-44CE-9F3A-EEB3ED3C6F27}" srcOrd="0" destOrd="3" presId="urn:microsoft.com/office/officeart/2005/8/layout/cycle3"/>
    <dgm:cxn modelId="{0B45130E-98C4-473C-84EE-DC0E6F98A467}" srcId="{CA1F1063-5AAD-400B-903B-F0473397CC01}" destId="{7BA97926-B452-4CA3-A588-57FC070640FF}" srcOrd="0" destOrd="0" parTransId="{0D1DA60C-C775-400B-8F12-5C8557388913}" sibTransId="{B84111E5-3701-4DE4-AE83-E02E93C09584}"/>
    <dgm:cxn modelId="{09239818-9F94-445A-952C-655CD876F5B7}" type="presOf" srcId="{7BA97926-B452-4CA3-A588-57FC070640FF}" destId="{E644EFD9-5C40-4B1C-B692-BFFAA3B6A95C}" srcOrd="0" destOrd="1" presId="urn:microsoft.com/office/officeart/2005/8/layout/cycle3"/>
    <dgm:cxn modelId="{89C3CF21-6E39-43E8-AC21-A6A425481C23}" type="presOf" srcId="{5D81AF1A-EB38-4ADE-B5F9-C54B8454DAAE}" destId="{36730D39-5E41-4CD1-9A2D-923928113FAF}" srcOrd="0" destOrd="0" presId="urn:microsoft.com/office/officeart/2005/8/layout/cycle3"/>
    <dgm:cxn modelId="{3467322A-FA84-4A7A-81BD-53139F526A33}" type="presOf" srcId="{14AC0771-AE65-493A-A0EA-2BA3CA2D5051}" destId="{0DCBF8E8-C484-44D1-B342-E3C02DB4D27B}" srcOrd="0" destOrd="0" presId="urn:microsoft.com/office/officeart/2005/8/layout/cycle3"/>
    <dgm:cxn modelId="{36582E39-2EA6-43A0-9AC0-AD2E3D13DEF6}" srcId="{FDF3235B-146C-4CA5-A511-8C50D4A8E0E4}" destId="{D6D6ADD6-EA93-4AA3-B740-6C184CEB9CC0}" srcOrd="2" destOrd="0" parTransId="{9DA3CC69-1621-4270-B8D3-03A1F9434C1F}" sibTransId="{66626924-4126-4FD1-8A4F-CF464DF58DF4}"/>
    <dgm:cxn modelId="{AE1E5171-648F-49F8-982F-2AF35C91331A}" type="presOf" srcId="{093435D6-A68F-454D-B524-0B6E023EDDD2}" destId="{82CADF37-60CA-44CE-9F3A-EEB3ED3C6F27}" srcOrd="0" destOrd="5" presId="urn:microsoft.com/office/officeart/2005/8/layout/cycle3"/>
    <dgm:cxn modelId="{E9EDC356-6BCB-4048-B03D-EA85C6118952}" type="presOf" srcId="{B182A640-EC35-44B3-9042-747D4C758728}" destId="{1C7ADABF-84FA-4404-B6FB-C31450ADB8AA}" srcOrd="0" destOrd="0" presId="urn:microsoft.com/office/officeart/2005/8/layout/cycle3"/>
    <dgm:cxn modelId="{D26FDA7C-BD8D-4A07-A903-FB30C7C6EB46}" srcId="{FDF3235B-146C-4CA5-A511-8C50D4A8E0E4}" destId="{093435D6-A68F-454D-B524-0B6E023EDDD2}" srcOrd="4" destOrd="0" parTransId="{D4BC5295-9DC2-456C-8AF4-68B0CE393644}" sibTransId="{CC5DD08F-EFDA-48A9-B324-ADAE4D0057BD}"/>
    <dgm:cxn modelId="{1688FB7F-A202-4525-AEB5-B81B8C94AD5D}" type="presOf" srcId="{FDF3235B-146C-4CA5-A511-8C50D4A8E0E4}" destId="{82CADF37-60CA-44CE-9F3A-EEB3ED3C6F27}" srcOrd="0" destOrd="0" presId="urn:microsoft.com/office/officeart/2005/8/layout/cycle3"/>
    <dgm:cxn modelId="{03162983-B081-481D-9FB5-4123908FB26A}" srcId="{FDF3235B-146C-4CA5-A511-8C50D4A8E0E4}" destId="{00BCF142-4293-43B6-91BA-A977F31EDA14}" srcOrd="0" destOrd="0" parTransId="{B3319920-FE41-48AB-B515-DB80CDEA8F98}" sibTransId="{FE045D8D-7BCB-4A7A-AFDB-7DEC50B10781}"/>
    <dgm:cxn modelId="{F390C287-860F-4586-8297-E634C5DD59AB}" type="presOf" srcId="{CA1F1063-5AAD-400B-903B-F0473397CC01}" destId="{E644EFD9-5C40-4B1C-B692-BFFAA3B6A95C}" srcOrd="0" destOrd="0" presId="urn:microsoft.com/office/officeart/2005/8/layout/cycle3"/>
    <dgm:cxn modelId="{07734393-38EC-4CC5-9A59-E5F4195BD125}" type="presOf" srcId="{EC5844C9-7420-4EF9-9AA5-1977EE1335DE}" destId="{E644EFD9-5C40-4B1C-B692-BFFAA3B6A95C}" srcOrd="0" destOrd="2" presId="urn:microsoft.com/office/officeart/2005/8/layout/cycle3"/>
    <dgm:cxn modelId="{3C3DC696-A101-4097-A212-CD0726DA9566}" srcId="{5D81AF1A-EB38-4ADE-B5F9-C54B8454DAAE}" destId="{B182A640-EC35-44B3-9042-747D4C758728}" srcOrd="0" destOrd="0" parTransId="{289F2F72-65DF-4F45-A82C-D37794C3AD81}" sibTransId="{14AC0771-AE65-493A-A0EA-2BA3CA2D5051}"/>
    <dgm:cxn modelId="{FBE9629B-8C6C-4B5B-971F-5DAF79CFB2B0}" type="presOf" srcId="{8F011B05-6248-4914-A47A-8C7A02C23EEE}" destId="{E644EFD9-5C40-4B1C-B692-BFFAA3B6A95C}" srcOrd="0" destOrd="3" presId="urn:microsoft.com/office/officeart/2005/8/layout/cycle3"/>
    <dgm:cxn modelId="{BEDD8CA5-B6E6-4038-A246-60AA140ADB8D}" srcId="{5D81AF1A-EB38-4ADE-B5F9-C54B8454DAAE}" destId="{CA1F1063-5AAD-400B-903B-F0473397CC01}" srcOrd="2" destOrd="0" parTransId="{497625E9-E4FE-435A-91A7-A5ED38C10E7C}" sibTransId="{ADB4F367-979D-4E28-8239-B67E131B6099}"/>
    <dgm:cxn modelId="{03EE08A7-B2EA-445A-8DD1-B6399A4C4422}" srcId="{CA1F1063-5AAD-400B-903B-F0473397CC01}" destId="{8F011B05-6248-4914-A47A-8C7A02C23EEE}" srcOrd="2" destOrd="0" parTransId="{EB579ED2-8E33-4061-8A71-20C114396C64}" sibTransId="{9B8B5DB2-09D9-47F7-8F25-F9C9FDEDEDD3}"/>
    <dgm:cxn modelId="{21C8A9BD-372D-4FCF-9B05-125E3E0B2511}" type="presOf" srcId="{00BCF142-4293-43B6-91BA-A977F31EDA14}" destId="{82CADF37-60CA-44CE-9F3A-EEB3ED3C6F27}" srcOrd="0" destOrd="1" presId="urn:microsoft.com/office/officeart/2005/8/layout/cycle3"/>
    <dgm:cxn modelId="{9A827DCB-AB5A-4F09-AAD3-41D5D0BC4C9B}" srcId="{FDF3235B-146C-4CA5-A511-8C50D4A8E0E4}" destId="{1318E829-610F-493E-9C70-B5008AFC1205}" srcOrd="3" destOrd="0" parTransId="{978743D7-905C-4F0C-8FB0-7268859576D8}" sibTransId="{839AA952-E801-4DAF-A0E5-C6E61E238AA2}"/>
    <dgm:cxn modelId="{2CB9CDCF-8548-472C-A404-45878A434C23}" type="presOf" srcId="{1318E829-610F-493E-9C70-B5008AFC1205}" destId="{82CADF37-60CA-44CE-9F3A-EEB3ED3C6F27}" srcOrd="0" destOrd="4" presId="urn:microsoft.com/office/officeart/2005/8/layout/cycle3"/>
    <dgm:cxn modelId="{0B512CEA-61BC-4B81-A966-6BB96788FC3C}" srcId="{CA1F1063-5AAD-400B-903B-F0473397CC01}" destId="{EC5844C9-7420-4EF9-9AA5-1977EE1335DE}" srcOrd="1" destOrd="0" parTransId="{1D45153F-5843-4952-8B09-05C406B15209}" sibTransId="{663E0C4A-D81E-4F66-AA24-9F89FC26FD58}"/>
    <dgm:cxn modelId="{7EB3EAEF-77F0-4919-BFB3-911B83FCC204}" type="presOf" srcId="{91D9359F-6A0B-4690-84DB-C41EA9A84383}" destId="{82CADF37-60CA-44CE-9F3A-EEB3ED3C6F27}" srcOrd="0" destOrd="2" presId="urn:microsoft.com/office/officeart/2005/8/layout/cycle3"/>
    <dgm:cxn modelId="{B9A402FE-E134-4399-894D-3407DFA7ADA7}" srcId="{FDF3235B-146C-4CA5-A511-8C50D4A8E0E4}" destId="{91D9359F-6A0B-4690-84DB-C41EA9A84383}" srcOrd="1" destOrd="0" parTransId="{18C8476D-0059-4D47-9C01-9B8D5024E3B8}" sibTransId="{A06442D9-EAC3-4CDD-BE28-4F698DD8635E}"/>
    <dgm:cxn modelId="{539809FF-65B4-4DE7-9AB8-06BAACD76F98}" srcId="{5D81AF1A-EB38-4ADE-B5F9-C54B8454DAAE}" destId="{FDF3235B-146C-4CA5-A511-8C50D4A8E0E4}" srcOrd="1" destOrd="0" parTransId="{D2E2B163-E37A-4DD9-8B3F-3A8942E43821}" sibTransId="{352ED27C-52FF-48D6-8C1B-D8546D4BBF7C}"/>
    <dgm:cxn modelId="{A483D57D-E2F3-457C-BDE8-DB4193B5EE18}" type="presParOf" srcId="{36730D39-5E41-4CD1-9A2D-923928113FAF}" destId="{9D4C6DAB-61DD-4FF8-92E0-C8232FEC2143}" srcOrd="0" destOrd="0" presId="urn:microsoft.com/office/officeart/2005/8/layout/cycle3"/>
    <dgm:cxn modelId="{BD4F8057-63B1-4F76-80B1-7E6C1209F3A7}" type="presParOf" srcId="{9D4C6DAB-61DD-4FF8-92E0-C8232FEC2143}" destId="{1C7ADABF-84FA-4404-B6FB-C31450ADB8AA}" srcOrd="0" destOrd="0" presId="urn:microsoft.com/office/officeart/2005/8/layout/cycle3"/>
    <dgm:cxn modelId="{E7E870F6-8710-4612-9C3A-E02A8359A413}" type="presParOf" srcId="{9D4C6DAB-61DD-4FF8-92E0-C8232FEC2143}" destId="{0DCBF8E8-C484-44D1-B342-E3C02DB4D27B}" srcOrd="1" destOrd="0" presId="urn:microsoft.com/office/officeart/2005/8/layout/cycle3"/>
    <dgm:cxn modelId="{C9F5A08A-E321-4B6A-BFA3-AAD21CCACCB0}" type="presParOf" srcId="{9D4C6DAB-61DD-4FF8-92E0-C8232FEC2143}" destId="{82CADF37-60CA-44CE-9F3A-EEB3ED3C6F27}" srcOrd="2" destOrd="0" presId="urn:microsoft.com/office/officeart/2005/8/layout/cycle3"/>
    <dgm:cxn modelId="{058201DD-119C-44CB-85F7-5A7A22FFEFD6}" type="presParOf" srcId="{9D4C6DAB-61DD-4FF8-92E0-C8232FEC2143}" destId="{E644EFD9-5C40-4B1C-B692-BFFAA3B6A95C}" srcOrd="3"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A21FA6-05AE-4F55-8706-089E263961C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19090AD9-6E11-415A-8316-8140CE37507F}">
      <dgm:prSet/>
      <dgm:spPr/>
      <dgm:t>
        <a:bodyPr/>
        <a:lstStyle/>
        <a:p>
          <a:r>
            <a:rPr lang="en-GB" b="1"/>
            <a:t>Conduct a PESTEL Analysis and Align it with Business Strategy</a:t>
          </a:r>
          <a:endParaRPr lang="en-US"/>
        </a:p>
      </dgm:t>
    </dgm:pt>
    <dgm:pt modelId="{B341B371-66A0-4910-8E39-52CCC19CD106}" type="parTrans" cxnId="{6A4E8F0F-F5C7-407F-B823-22C97D6CE86C}">
      <dgm:prSet/>
      <dgm:spPr/>
      <dgm:t>
        <a:bodyPr/>
        <a:lstStyle/>
        <a:p>
          <a:endParaRPr lang="en-US"/>
        </a:p>
      </dgm:t>
    </dgm:pt>
    <dgm:pt modelId="{98D0F831-14EF-4607-8C4A-54C48BFB2DA6}" type="sibTrans" cxnId="{6A4E8F0F-F5C7-407F-B823-22C97D6CE86C}">
      <dgm:prSet/>
      <dgm:spPr/>
      <dgm:t>
        <a:bodyPr/>
        <a:lstStyle/>
        <a:p>
          <a:endParaRPr lang="en-US"/>
        </a:p>
      </dgm:t>
    </dgm:pt>
    <dgm:pt modelId="{5610E960-357D-4327-A46A-54DCFC8CC4FC}">
      <dgm:prSet/>
      <dgm:spPr/>
      <dgm:t>
        <a:bodyPr/>
        <a:lstStyle/>
        <a:p>
          <a:r>
            <a:rPr lang="en-GB" b="1"/>
            <a:t>1 Key Factors</a:t>
          </a:r>
          <a:endParaRPr lang="en-US"/>
        </a:p>
      </dgm:t>
    </dgm:pt>
    <dgm:pt modelId="{FF595188-BDA4-425E-8AE3-06682992A7CD}" type="parTrans" cxnId="{5BC28739-F7B5-45AC-8A4F-61F10155A1C7}">
      <dgm:prSet/>
      <dgm:spPr/>
      <dgm:t>
        <a:bodyPr/>
        <a:lstStyle/>
        <a:p>
          <a:endParaRPr lang="en-US"/>
        </a:p>
      </dgm:t>
    </dgm:pt>
    <dgm:pt modelId="{C807D55E-58E5-42CF-8B52-E4CCA9CBCD74}" type="sibTrans" cxnId="{5BC28739-F7B5-45AC-8A4F-61F10155A1C7}">
      <dgm:prSet/>
      <dgm:spPr/>
      <dgm:t>
        <a:bodyPr/>
        <a:lstStyle/>
        <a:p>
          <a:endParaRPr lang="en-US"/>
        </a:p>
      </dgm:t>
    </dgm:pt>
    <dgm:pt modelId="{ECDD9081-D6F7-4B41-89B2-343074A52F88}">
      <dgm:prSet/>
      <dgm:spPr/>
      <dgm:t>
        <a:bodyPr/>
        <a:lstStyle/>
        <a:p>
          <a:r>
            <a:rPr lang="en-GB"/>
            <a:t>Political: UK safety policy, local support</a:t>
          </a:r>
          <a:endParaRPr lang="en-US"/>
        </a:p>
      </dgm:t>
    </dgm:pt>
    <dgm:pt modelId="{BD19ED08-EB31-4FAE-954A-DC2E763F1EAB}" type="parTrans" cxnId="{777667BF-4DAE-41F6-850C-A371363EFCE3}">
      <dgm:prSet/>
      <dgm:spPr/>
      <dgm:t>
        <a:bodyPr/>
        <a:lstStyle/>
        <a:p>
          <a:endParaRPr lang="en-US"/>
        </a:p>
      </dgm:t>
    </dgm:pt>
    <dgm:pt modelId="{2C28AB8C-5373-41AB-8A9F-7BA24EF0E0E7}" type="sibTrans" cxnId="{777667BF-4DAE-41F6-850C-A371363EFCE3}">
      <dgm:prSet/>
      <dgm:spPr/>
      <dgm:t>
        <a:bodyPr/>
        <a:lstStyle/>
        <a:p>
          <a:endParaRPr lang="en-US"/>
        </a:p>
      </dgm:t>
    </dgm:pt>
    <dgm:pt modelId="{65B3146E-8A1E-4066-BE7E-8E2CC0F4FEAD}">
      <dgm:prSet/>
      <dgm:spPr/>
      <dgm:t>
        <a:bodyPr/>
        <a:lstStyle/>
        <a:p>
          <a:r>
            <a:rPr lang="en-GB"/>
            <a:t>Economic: Material/energy costs, funding</a:t>
          </a:r>
          <a:endParaRPr lang="en-US"/>
        </a:p>
      </dgm:t>
    </dgm:pt>
    <dgm:pt modelId="{32BE3A21-3360-41B6-8550-B3C59A554D3C}" type="parTrans" cxnId="{582FF207-E734-4614-8EDB-FDFFAF7869C6}">
      <dgm:prSet/>
      <dgm:spPr/>
      <dgm:t>
        <a:bodyPr/>
        <a:lstStyle/>
        <a:p>
          <a:endParaRPr lang="en-US"/>
        </a:p>
      </dgm:t>
    </dgm:pt>
    <dgm:pt modelId="{705BA7C3-F8E6-413D-87E1-DA47F87782DF}" type="sibTrans" cxnId="{582FF207-E734-4614-8EDB-FDFFAF7869C6}">
      <dgm:prSet/>
      <dgm:spPr/>
      <dgm:t>
        <a:bodyPr/>
        <a:lstStyle/>
        <a:p>
          <a:endParaRPr lang="en-US"/>
        </a:p>
      </dgm:t>
    </dgm:pt>
    <dgm:pt modelId="{75C1AAAF-E787-4CD0-B504-B006AC939EB1}">
      <dgm:prSet/>
      <dgm:spPr/>
      <dgm:t>
        <a:bodyPr/>
        <a:lstStyle/>
        <a:p>
          <a:r>
            <a:rPr lang="en-GB"/>
            <a:t>Social: Green/safety demand</a:t>
          </a:r>
          <a:endParaRPr lang="en-US"/>
        </a:p>
      </dgm:t>
    </dgm:pt>
    <dgm:pt modelId="{C035E3B6-8418-4F7D-97BF-DF79E28EC4BA}" type="parTrans" cxnId="{C230FF97-03A5-4427-9B42-E694209EEB36}">
      <dgm:prSet/>
      <dgm:spPr/>
      <dgm:t>
        <a:bodyPr/>
        <a:lstStyle/>
        <a:p>
          <a:endParaRPr lang="en-US"/>
        </a:p>
      </dgm:t>
    </dgm:pt>
    <dgm:pt modelId="{A86819F6-6E4D-405B-8508-2B8EB5313E8D}" type="sibTrans" cxnId="{C230FF97-03A5-4427-9B42-E694209EEB36}">
      <dgm:prSet/>
      <dgm:spPr/>
      <dgm:t>
        <a:bodyPr/>
        <a:lstStyle/>
        <a:p>
          <a:endParaRPr lang="en-US"/>
        </a:p>
      </dgm:t>
    </dgm:pt>
    <dgm:pt modelId="{5FCC6A0A-2599-426C-8C21-759F9E2EB6C1}">
      <dgm:prSet/>
      <dgm:spPr/>
      <dgm:t>
        <a:bodyPr/>
        <a:lstStyle/>
        <a:p>
          <a:r>
            <a:rPr lang="en-GB"/>
            <a:t>Technological: Smart/LED, digital certs</a:t>
          </a:r>
          <a:endParaRPr lang="en-US"/>
        </a:p>
      </dgm:t>
    </dgm:pt>
    <dgm:pt modelId="{9B4E109B-EDAF-4646-9021-17D7F5728059}" type="parTrans" cxnId="{D0D32165-8897-4060-8AFA-3785814E31D7}">
      <dgm:prSet/>
      <dgm:spPr/>
      <dgm:t>
        <a:bodyPr/>
        <a:lstStyle/>
        <a:p>
          <a:endParaRPr lang="en-US"/>
        </a:p>
      </dgm:t>
    </dgm:pt>
    <dgm:pt modelId="{1C5425CF-37FC-410C-845D-01E666DD6258}" type="sibTrans" cxnId="{D0D32165-8897-4060-8AFA-3785814E31D7}">
      <dgm:prSet/>
      <dgm:spPr/>
      <dgm:t>
        <a:bodyPr/>
        <a:lstStyle/>
        <a:p>
          <a:endParaRPr lang="en-US"/>
        </a:p>
      </dgm:t>
    </dgm:pt>
    <dgm:pt modelId="{3277CA22-6C93-4569-958D-3B906B4BE124}">
      <dgm:prSet/>
      <dgm:spPr/>
      <dgm:t>
        <a:bodyPr/>
        <a:lstStyle/>
        <a:p>
          <a:r>
            <a:rPr lang="en-GB"/>
            <a:t>Environmental: Low‑emission, recycling</a:t>
          </a:r>
          <a:endParaRPr lang="en-US"/>
        </a:p>
      </dgm:t>
    </dgm:pt>
    <dgm:pt modelId="{83AC75F5-B06F-462D-A46F-CBC01036EDEF}" type="parTrans" cxnId="{683F84F0-FBDD-4307-BD9D-48C62CB5D353}">
      <dgm:prSet/>
      <dgm:spPr/>
      <dgm:t>
        <a:bodyPr/>
        <a:lstStyle/>
        <a:p>
          <a:endParaRPr lang="en-US"/>
        </a:p>
      </dgm:t>
    </dgm:pt>
    <dgm:pt modelId="{F2849B58-D1C5-4969-B4E4-20EAC7E4C6CF}" type="sibTrans" cxnId="{683F84F0-FBDD-4307-BD9D-48C62CB5D353}">
      <dgm:prSet/>
      <dgm:spPr/>
      <dgm:t>
        <a:bodyPr/>
        <a:lstStyle/>
        <a:p>
          <a:endParaRPr lang="en-US"/>
        </a:p>
      </dgm:t>
    </dgm:pt>
    <dgm:pt modelId="{126CD542-B1B1-405F-BEAE-8244098A5C80}">
      <dgm:prSet/>
      <dgm:spPr/>
      <dgm:t>
        <a:bodyPr/>
        <a:lstStyle/>
        <a:p>
          <a:r>
            <a:rPr lang="en-GB"/>
            <a:t>Legal: BS 7671, H&amp;S rules</a:t>
          </a:r>
          <a:endParaRPr lang="en-US"/>
        </a:p>
      </dgm:t>
    </dgm:pt>
    <dgm:pt modelId="{5AD5BD4E-6EB8-4626-BECA-A8EEBA71D7C0}" type="parTrans" cxnId="{434D8103-3BA9-43AA-B8BC-F21BD153799F}">
      <dgm:prSet/>
      <dgm:spPr/>
      <dgm:t>
        <a:bodyPr/>
        <a:lstStyle/>
        <a:p>
          <a:endParaRPr lang="en-US"/>
        </a:p>
      </dgm:t>
    </dgm:pt>
    <dgm:pt modelId="{7C22EAB7-87CB-49E7-BECF-E64CCBEABB3C}" type="sibTrans" cxnId="{434D8103-3BA9-43AA-B8BC-F21BD153799F}">
      <dgm:prSet/>
      <dgm:spPr/>
      <dgm:t>
        <a:bodyPr/>
        <a:lstStyle/>
        <a:p>
          <a:endParaRPr lang="en-US"/>
        </a:p>
      </dgm:t>
    </dgm:pt>
    <dgm:pt modelId="{5EF1BC21-3741-42B3-92FF-A9535E037288}">
      <dgm:prSet/>
      <dgm:spPr/>
      <dgm:t>
        <a:bodyPr/>
        <a:lstStyle/>
        <a:p>
          <a:r>
            <a:rPr lang="en-GB" b="1"/>
            <a:t>2 Alignment</a:t>
          </a:r>
          <a:endParaRPr lang="en-US"/>
        </a:p>
      </dgm:t>
    </dgm:pt>
    <dgm:pt modelId="{F7DA8660-7734-4664-9139-2999D5355208}" type="parTrans" cxnId="{3A02A2D4-533D-49E5-8935-CC50C1F5D7C9}">
      <dgm:prSet/>
      <dgm:spPr/>
      <dgm:t>
        <a:bodyPr/>
        <a:lstStyle/>
        <a:p>
          <a:endParaRPr lang="en-US"/>
        </a:p>
      </dgm:t>
    </dgm:pt>
    <dgm:pt modelId="{918F4712-A9E5-47FC-896E-F2F1D0955557}" type="sibTrans" cxnId="{3A02A2D4-533D-49E5-8935-CC50C1F5D7C9}">
      <dgm:prSet/>
      <dgm:spPr/>
      <dgm:t>
        <a:bodyPr/>
        <a:lstStyle/>
        <a:p>
          <a:endParaRPr lang="en-US"/>
        </a:p>
      </dgm:t>
    </dgm:pt>
    <dgm:pt modelId="{AE3965F0-CF64-4CD9-B95C-8281D5A0A05C}">
      <dgm:prSet/>
      <dgm:spPr/>
      <dgm:t>
        <a:bodyPr/>
        <a:lstStyle/>
        <a:p>
          <a:r>
            <a:rPr lang="en-GB"/>
            <a:t>Fully compliant, low‑emission van</a:t>
          </a:r>
          <a:endParaRPr lang="en-US"/>
        </a:p>
      </dgm:t>
    </dgm:pt>
    <dgm:pt modelId="{F2433438-F411-4FC4-9B88-AEB186A8F89B}" type="parTrans" cxnId="{B2E1674E-1765-4659-B32E-65FC87F45389}">
      <dgm:prSet/>
      <dgm:spPr/>
      <dgm:t>
        <a:bodyPr/>
        <a:lstStyle/>
        <a:p>
          <a:endParaRPr lang="en-US"/>
        </a:p>
      </dgm:t>
    </dgm:pt>
    <dgm:pt modelId="{C40C9FA6-5F59-4E83-A14A-AB592BE3D14D}" type="sibTrans" cxnId="{B2E1674E-1765-4659-B32E-65FC87F45389}">
      <dgm:prSet/>
      <dgm:spPr/>
      <dgm:t>
        <a:bodyPr/>
        <a:lstStyle/>
        <a:p>
          <a:endParaRPr lang="en-US"/>
        </a:p>
      </dgm:t>
    </dgm:pt>
    <dgm:pt modelId="{F0B815CD-C4C2-4828-8BD9-5ACEC9CE97A6}">
      <dgm:prSet/>
      <dgm:spPr/>
      <dgm:t>
        <a:bodyPr/>
        <a:lstStyle/>
        <a:p>
          <a:r>
            <a:rPr lang="en-GB"/>
            <a:t>Modern tools, transparent pricing</a:t>
          </a:r>
          <a:endParaRPr lang="en-US"/>
        </a:p>
      </dgm:t>
    </dgm:pt>
    <dgm:pt modelId="{006C6819-298B-4FF1-AAB4-0ACCFD2172C3}" type="parTrans" cxnId="{CB6B5185-3211-48AD-BC9A-1EC1C7D432A9}">
      <dgm:prSet/>
      <dgm:spPr/>
      <dgm:t>
        <a:bodyPr/>
        <a:lstStyle/>
        <a:p>
          <a:endParaRPr lang="en-US"/>
        </a:p>
      </dgm:t>
    </dgm:pt>
    <dgm:pt modelId="{3194BB72-31BB-41EE-B421-8ABD196E0383}" type="sibTrans" cxnId="{CB6B5185-3211-48AD-BC9A-1EC1C7D432A9}">
      <dgm:prSet/>
      <dgm:spPr/>
      <dgm:t>
        <a:bodyPr/>
        <a:lstStyle/>
        <a:p>
          <a:endParaRPr lang="en-US"/>
        </a:p>
      </dgm:t>
    </dgm:pt>
    <dgm:pt modelId="{9E6BA3D7-F44C-47D5-9D56-EE83F22BC497}">
      <dgm:prSet/>
      <dgm:spPr/>
      <dgm:t>
        <a:bodyPr/>
        <a:lstStyle/>
        <a:p>
          <a:r>
            <a:rPr lang="en-GB"/>
            <a:t>Local certified work → minimize risk</a:t>
          </a:r>
          <a:endParaRPr lang="en-US"/>
        </a:p>
      </dgm:t>
    </dgm:pt>
    <dgm:pt modelId="{5CD21916-B11F-4834-B1CE-09A5D39D492F}" type="parTrans" cxnId="{0C49DB2D-2DA3-4AF3-8A31-3E448F0A6831}">
      <dgm:prSet/>
      <dgm:spPr/>
      <dgm:t>
        <a:bodyPr/>
        <a:lstStyle/>
        <a:p>
          <a:endParaRPr lang="en-US"/>
        </a:p>
      </dgm:t>
    </dgm:pt>
    <dgm:pt modelId="{6E045876-1842-4459-AE67-24B8905C6A58}" type="sibTrans" cxnId="{0C49DB2D-2DA3-4AF3-8A31-3E448F0A6831}">
      <dgm:prSet/>
      <dgm:spPr/>
      <dgm:t>
        <a:bodyPr/>
        <a:lstStyle/>
        <a:p>
          <a:endParaRPr lang="en-US"/>
        </a:p>
      </dgm:t>
    </dgm:pt>
    <dgm:pt modelId="{17CA1177-F534-44D1-8E5B-7AF21F32DDFD}" type="pres">
      <dgm:prSet presAssocID="{99A21FA6-05AE-4F55-8706-089E263961CF}" presName="diagram" presStyleCnt="0">
        <dgm:presLayoutVars>
          <dgm:dir/>
          <dgm:resizeHandles val="exact"/>
        </dgm:presLayoutVars>
      </dgm:prSet>
      <dgm:spPr/>
    </dgm:pt>
    <dgm:pt modelId="{9986EDB5-E25F-425C-B064-C5B030F09FF2}" type="pres">
      <dgm:prSet presAssocID="{19090AD9-6E11-415A-8316-8140CE37507F}" presName="node" presStyleLbl="node1" presStyleIdx="0" presStyleCnt="3">
        <dgm:presLayoutVars>
          <dgm:bulletEnabled val="1"/>
        </dgm:presLayoutVars>
      </dgm:prSet>
      <dgm:spPr/>
    </dgm:pt>
    <dgm:pt modelId="{3378B7C9-A0CA-4FDE-B9DA-CC4142BB2A6B}" type="pres">
      <dgm:prSet presAssocID="{98D0F831-14EF-4607-8C4A-54C48BFB2DA6}" presName="sibTrans" presStyleCnt="0"/>
      <dgm:spPr/>
    </dgm:pt>
    <dgm:pt modelId="{1EC87514-C321-4635-947A-9BAAE54EAD89}" type="pres">
      <dgm:prSet presAssocID="{5610E960-357D-4327-A46A-54DCFC8CC4FC}" presName="node" presStyleLbl="node1" presStyleIdx="1" presStyleCnt="3">
        <dgm:presLayoutVars>
          <dgm:bulletEnabled val="1"/>
        </dgm:presLayoutVars>
      </dgm:prSet>
      <dgm:spPr/>
    </dgm:pt>
    <dgm:pt modelId="{A910B43E-5AB8-4FDE-A32F-2A62614FB55C}" type="pres">
      <dgm:prSet presAssocID="{C807D55E-58E5-42CF-8B52-E4CCA9CBCD74}" presName="sibTrans" presStyleCnt="0"/>
      <dgm:spPr/>
    </dgm:pt>
    <dgm:pt modelId="{C18DF642-0E21-4DFF-86CA-284590A1DBAF}" type="pres">
      <dgm:prSet presAssocID="{5EF1BC21-3741-42B3-92FF-A9535E037288}" presName="node" presStyleLbl="node1" presStyleIdx="2" presStyleCnt="3">
        <dgm:presLayoutVars>
          <dgm:bulletEnabled val="1"/>
        </dgm:presLayoutVars>
      </dgm:prSet>
      <dgm:spPr/>
    </dgm:pt>
  </dgm:ptLst>
  <dgm:cxnLst>
    <dgm:cxn modelId="{434D8103-3BA9-43AA-B8BC-F21BD153799F}" srcId="{5610E960-357D-4327-A46A-54DCFC8CC4FC}" destId="{126CD542-B1B1-405F-BEAE-8244098A5C80}" srcOrd="5" destOrd="0" parTransId="{5AD5BD4E-6EB8-4626-BECA-A8EEBA71D7C0}" sibTransId="{7C22EAB7-87CB-49E7-BECF-E64CCBEABB3C}"/>
    <dgm:cxn modelId="{582FF207-E734-4614-8EDB-FDFFAF7869C6}" srcId="{5610E960-357D-4327-A46A-54DCFC8CC4FC}" destId="{65B3146E-8A1E-4066-BE7E-8E2CC0F4FEAD}" srcOrd="1" destOrd="0" parTransId="{32BE3A21-3360-41B6-8550-B3C59A554D3C}" sibTransId="{705BA7C3-F8E6-413D-87E1-DA47F87782DF}"/>
    <dgm:cxn modelId="{6A4E8F0F-F5C7-407F-B823-22C97D6CE86C}" srcId="{99A21FA6-05AE-4F55-8706-089E263961CF}" destId="{19090AD9-6E11-415A-8316-8140CE37507F}" srcOrd="0" destOrd="0" parTransId="{B341B371-66A0-4910-8E39-52CCC19CD106}" sibTransId="{98D0F831-14EF-4607-8C4A-54C48BFB2DA6}"/>
    <dgm:cxn modelId="{53F53822-DA90-4A7D-AAE6-59571EA8AF4B}" type="presOf" srcId="{75C1AAAF-E787-4CD0-B504-B006AC939EB1}" destId="{1EC87514-C321-4635-947A-9BAAE54EAD89}" srcOrd="0" destOrd="3" presId="urn:microsoft.com/office/officeart/2005/8/layout/default"/>
    <dgm:cxn modelId="{565CD02B-CB19-42E1-9402-263C8CDB20C3}" type="presOf" srcId="{9E6BA3D7-F44C-47D5-9D56-EE83F22BC497}" destId="{C18DF642-0E21-4DFF-86CA-284590A1DBAF}" srcOrd="0" destOrd="3" presId="urn:microsoft.com/office/officeart/2005/8/layout/default"/>
    <dgm:cxn modelId="{0C49DB2D-2DA3-4AF3-8A31-3E448F0A6831}" srcId="{5EF1BC21-3741-42B3-92FF-A9535E037288}" destId="{9E6BA3D7-F44C-47D5-9D56-EE83F22BC497}" srcOrd="2" destOrd="0" parTransId="{5CD21916-B11F-4834-B1CE-09A5D39D492F}" sibTransId="{6E045876-1842-4459-AE67-24B8905C6A58}"/>
    <dgm:cxn modelId="{5BC28739-F7B5-45AC-8A4F-61F10155A1C7}" srcId="{99A21FA6-05AE-4F55-8706-089E263961CF}" destId="{5610E960-357D-4327-A46A-54DCFC8CC4FC}" srcOrd="1" destOrd="0" parTransId="{FF595188-BDA4-425E-8AE3-06682992A7CD}" sibTransId="{C807D55E-58E5-42CF-8B52-E4CCA9CBCD74}"/>
    <dgm:cxn modelId="{1150503A-AFEA-4985-BF01-3B76CF5E04D7}" type="presOf" srcId="{3277CA22-6C93-4569-958D-3B906B4BE124}" destId="{1EC87514-C321-4635-947A-9BAAE54EAD89}" srcOrd="0" destOrd="5" presId="urn:microsoft.com/office/officeart/2005/8/layout/default"/>
    <dgm:cxn modelId="{B33F363D-7CF5-462C-BCE4-2D951B0AD0D2}" type="presOf" srcId="{AE3965F0-CF64-4CD9-B95C-8281D5A0A05C}" destId="{C18DF642-0E21-4DFF-86CA-284590A1DBAF}" srcOrd="0" destOrd="1" presId="urn:microsoft.com/office/officeart/2005/8/layout/default"/>
    <dgm:cxn modelId="{6E272140-4077-4332-BEA1-33E00E555479}" type="presOf" srcId="{ECDD9081-D6F7-4B41-89B2-343074A52F88}" destId="{1EC87514-C321-4635-947A-9BAAE54EAD89}" srcOrd="0" destOrd="1" presId="urn:microsoft.com/office/officeart/2005/8/layout/default"/>
    <dgm:cxn modelId="{D0D32165-8897-4060-8AFA-3785814E31D7}" srcId="{5610E960-357D-4327-A46A-54DCFC8CC4FC}" destId="{5FCC6A0A-2599-426C-8C21-759F9E2EB6C1}" srcOrd="3" destOrd="0" parTransId="{9B4E109B-EDAF-4646-9021-17D7F5728059}" sibTransId="{1C5425CF-37FC-410C-845D-01E666DD6258}"/>
    <dgm:cxn modelId="{EB479E47-6036-4D9F-BF4D-FC5BCA79F9EA}" type="presOf" srcId="{5EF1BC21-3741-42B3-92FF-A9535E037288}" destId="{C18DF642-0E21-4DFF-86CA-284590A1DBAF}" srcOrd="0" destOrd="0" presId="urn:microsoft.com/office/officeart/2005/8/layout/default"/>
    <dgm:cxn modelId="{07B3134E-4438-409D-9B22-55F8358D4CFD}" type="presOf" srcId="{99A21FA6-05AE-4F55-8706-089E263961CF}" destId="{17CA1177-F534-44D1-8E5B-7AF21F32DDFD}" srcOrd="0" destOrd="0" presId="urn:microsoft.com/office/officeart/2005/8/layout/default"/>
    <dgm:cxn modelId="{B2E1674E-1765-4659-B32E-65FC87F45389}" srcId="{5EF1BC21-3741-42B3-92FF-A9535E037288}" destId="{AE3965F0-CF64-4CD9-B95C-8281D5A0A05C}" srcOrd="0" destOrd="0" parTransId="{F2433438-F411-4FC4-9B88-AEB186A8F89B}" sibTransId="{C40C9FA6-5F59-4E83-A14A-AB592BE3D14D}"/>
    <dgm:cxn modelId="{9B853374-3393-44DA-B861-ED347D6EED78}" type="presOf" srcId="{126CD542-B1B1-405F-BEAE-8244098A5C80}" destId="{1EC87514-C321-4635-947A-9BAAE54EAD89}" srcOrd="0" destOrd="6" presId="urn:microsoft.com/office/officeart/2005/8/layout/default"/>
    <dgm:cxn modelId="{CB6B5185-3211-48AD-BC9A-1EC1C7D432A9}" srcId="{5EF1BC21-3741-42B3-92FF-A9535E037288}" destId="{F0B815CD-C4C2-4828-8BD9-5ACEC9CE97A6}" srcOrd="1" destOrd="0" parTransId="{006C6819-298B-4FF1-AAB4-0ACCFD2172C3}" sibTransId="{3194BB72-31BB-41EE-B421-8ABD196E0383}"/>
    <dgm:cxn modelId="{F1B46995-0521-42A8-90C4-927642100260}" type="presOf" srcId="{65B3146E-8A1E-4066-BE7E-8E2CC0F4FEAD}" destId="{1EC87514-C321-4635-947A-9BAAE54EAD89}" srcOrd="0" destOrd="2" presId="urn:microsoft.com/office/officeart/2005/8/layout/default"/>
    <dgm:cxn modelId="{EA280296-FB08-4E11-B1EB-F6850E245979}" type="presOf" srcId="{5FCC6A0A-2599-426C-8C21-759F9E2EB6C1}" destId="{1EC87514-C321-4635-947A-9BAAE54EAD89}" srcOrd="0" destOrd="4" presId="urn:microsoft.com/office/officeart/2005/8/layout/default"/>
    <dgm:cxn modelId="{C230FF97-03A5-4427-9B42-E694209EEB36}" srcId="{5610E960-357D-4327-A46A-54DCFC8CC4FC}" destId="{75C1AAAF-E787-4CD0-B504-B006AC939EB1}" srcOrd="2" destOrd="0" parTransId="{C035E3B6-8418-4F7D-97BF-DF79E28EC4BA}" sibTransId="{A86819F6-6E4D-405B-8508-2B8EB5313E8D}"/>
    <dgm:cxn modelId="{D89041A9-5642-4322-9456-EA35B2DCB462}" type="presOf" srcId="{5610E960-357D-4327-A46A-54DCFC8CC4FC}" destId="{1EC87514-C321-4635-947A-9BAAE54EAD89}" srcOrd="0" destOrd="0" presId="urn:microsoft.com/office/officeart/2005/8/layout/default"/>
    <dgm:cxn modelId="{D628BBB3-0CD8-4040-B96B-557B7E8B621E}" type="presOf" srcId="{19090AD9-6E11-415A-8316-8140CE37507F}" destId="{9986EDB5-E25F-425C-B064-C5B030F09FF2}" srcOrd="0" destOrd="0" presId="urn:microsoft.com/office/officeart/2005/8/layout/default"/>
    <dgm:cxn modelId="{777667BF-4DAE-41F6-850C-A371363EFCE3}" srcId="{5610E960-357D-4327-A46A-54DCFC8CC4FC}" destId="{ECDD9081-D6F7-4B41-89B2-343074A52F88}" srcOrd="0" destOrd="0" parTransId="{BD19ED08-EB31-4FAE-954A-DC2E763F1EAB}" sibTransId="{2C28AB8C-5373-41AB-8A9F-7BA24EF0E0E7}"/>
    <dgm:cxn modelId="{644434C0-BFAA-4552-85AB-8CDC854E8E5D}" type="presOf" srcId="{F0B815CD-C4C2-4828-8BD9-5ACEC9CE97A6}" destId="{C18DF642-0E21-4DFF-86CA-284590A1DBAF}" srcOrd="0" destOrd="2" presId="urn:microsoft.com/office/officeart/2005/8/layout/default"/>
    <dgm:cxn modelId="{3A02A2D4-533D-49E5-8935-CC50C1F5D7C9}" srcId="{99A21FA6-05AE-4F55-8706-089E263961CF}" destId="{5EF1BC21-3741-42B3-92FF-A9535E037288}" srcOrd="2" destOrd="0" parTransId="{F7DA8660-7734-4664-9139-2999D5355208}" sibTransId="{918F4712-A9E5-47FC-896E-F2F1D0955557}"/>
    <dgm:cxn modelId="{683F84F0-FBDD-4307-BD9D-48C62CB5D353}" srcId="{5610E960-357D-4327-A46A-54DCFC8CC4FC}" destId="{3277CA22-6C93-4569-958D-3B906B4BE124}" srcOrd="4" destOrd="0" parTransId="{83AC75F5-B06F-462D-A46F-CBC01036EDEF}" sibTransId="{F2849B58-D1C5-4969-B4E4-20EAC7E4C6CF}"/>
    <dgm:cxn modelId="{129AF0C2-F7B4-48D8-A35A-CC43ACCEADE3}" type="presParOf" srcId="{17CA1177-F534-44D1-8E5B-7AF21F32DDFD}" destId="{9986EDB5-E25F-425C-B064-C5B030F09FF2}" srcOrd="0" destOrd="0" presId="urn:microsoft.com/office/officeart/2005/8/layout/default"/>
    <dgm:cxn modelId="{2BDBB8C7-DBEC-436E-9A44-0848574807E2}" type="presParOf" srcId="{17CA1177-F534-44D1-8E5B-7AF21F32DDFD}" destId="{3378B7C9-A0CA-4FDE-B9DA-CC4142BB2A6B}" srcOrd="1" destOrd="0" presId="urn:microsoft.com/office/officeart/2005/8/layout/default"/>
    <dgm:cxn modelId="{67F7861C-B4E8-445D-BA30-3794D96C25FE}" type="presParOf" srcId="{17CA1177-F534-44D1-8E5B-7AF21F32DDFD}" destId="{1EC87514-C321-4635-947A-9BAAE54EAD89}" srcOrd="2" destOrd="0" presId="urn:microsoft.com/office/officeart/2005/8/layout/default"/>
    <dgm:cxn modelId="{169652DC-0AF5-4A24-86DC-92A211448768}" type="presParOf" srcId="{17CA1177-F534-44D1-8E5B-7AF21F32DDFD}" destId="{A910B43E-5AB8-4FDE-A32F-2A62614FB55C}" srcOrd="3" destOrd="0" presId="urn:microsoft.com/office/officeart/2005/8/layout/default"/>
    <dgm:cxn modelId="{587554ED-F793-4884-B438-B332E2301AAB}" type="presParOf" srcId="{17CA1177-F534-44D1-8E5B-7AF21F32DDFD}" destId="{C18DF642-0E21-4DFF-86CA-284590A1DBAF}"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FBFAF-B49D-4174-815A-1F9551B8C609}">
      <dsp:nvSpPr>
        <dsp:cNvPr id="0" name=""/>
        <dsp:cNvSpPr/>
      </dsp:nvSpPr>
      <dsp:spPr>
        <a:xfrm>
          <a:off x="0" y="91558"/>
          <a:ext cx="7559504" cy="1153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I’m Mengistu Tolcha</a:t>
          </a:r>
          <a:r>
            <a:rPr lang="en-GB" sz="2900" kern="1200"/>
            <a:t>, Founder of Eco Circuit Solutions Ltd</a:t>
          </a:r>
          <a:endParaRPr lang="en-US" sz="2900" kern="1200"/>
        </a:p>
      </dsp:txBody>
      <dsp:txXfrm>
        <a:off x="56315" y="147873"/>
        <a:ext cx="7446874" cy="1040990"/>
      </dsp:txXfrm>
    </dsp:sp>
    <dsp:sp modelId="{30C29DF0-480C-459A-B3A0-8D0CF516F66A}">
      <dsp:nvSpPr>
        <dsp:cNvPr id="0" name=""/>
        <dsp:cNvSpPr/>
      </dsp:nvSpPr>
      <dsp:spPr>
        <a:xfrm>
          <a:off x="0" y="1328698"/>
          <a:ext cx="7559504" cy="115362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Qualified Electrician: trained in installs, sustainability &amp; business</a:t>
          </a:r>
          <a:endParaRPr lang="en-US" sz="2900" kern="1200"/>
        </a:p>
      </dsp:txBody>
      <dsp:txXfrm>
        <a:off x="56315" y="1385013"/>
        <a:ext cx="7446874" cy="1040990"/>
      </dsp:txXfrm>
    </dsp:sp>
    <dsp:sp modelId="{2A011ECB-A3B6-4BF8-9444-DF8B7731649D}">
      <dsp:nvSpPr>
        <dsp:cNvPr id="0" name=""/>
        <dsp:cNvSpPr/>
      </dsp:nvSpPr>
      <dsp:spPr>
        <a:xfrm>
          <a:off x="0" y="2565838"/>
          <a:ext cx="7559504" cy="11536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Presentation Goal:</a:t>
          </a:r>
          <a:endParaRPr lang="en-US" sz="2900" kern="1200"/>
        </a:p>
      </dsp:txBody>
      <dsp:txXfrm>
        <a:off x="56315" y="2622153"/>
        <a:ext cx="7446874" cy="1040990"/>
      </dsp:txXfrm>
    </dsp:sp>
    <dsp:sp modelId="{7FF7F51B-07FC-42B7-94C4-BA70C5DC523A}">
      <dsp:nvSpPr>
        <dsp:cNvPr id="0" name=""/>
        <dsp:cNvSpPr/>
      </dsp:nvSpPr>
      <dsp:spPr>
        <a:xfrm>
          <a:off x="0" y="3802978"/>
          <a:ext cx="7559504" cy="115362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Present my electrical business plan (Newham, East London)</a:t>
          </a:r>
          <a:endParaRPr lang="en-US" sz="2900" kern="1200"/>
        </a:p>
      </dsp:txBody>
      <dsp:txXfrm>
        <a:off x="56315" y="3859293"/>
        <a:ext cx="7446874" cy="1040990"/>
      </dsp:txXfrm>
    </dsp:sp>
    <dsp:sp modelId="{511965EF-569F-45C6-BD59-3696A210DE63}">
      <dsp:nvSpPr>
        <dsp:cNvPr id="0" name=""/>
        <dsp:cNvSpPr/>
      </dsp:nvSpPr>
      <dsp:spPr>
        <a:xfrm>
          <a:off x="0" y="5040118"/>
          <a:ext cx="7559504" cy="11536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Show operations, funding, growth + local green &amp; community value</a:t>
          </a:r>
          <a:endParaRPr lang="en-US" sz="2900" kern="1200"/>
        </a:p>
      </dsp:txBody>
      <dsp:txXfrm>
        <a:off x="56315" y="5096433"/>
        <a:ext cx="7446874" cy="10409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BF8E8-C484-44D1-B342-E3C02DB4D27B}">
      <dsp:nvSpPr>
        <dsp:cNvPr id="0" name=""/>
        <dsp:cNvSpPr/>
      </dsp:nvSpPr>
      <dsp:spPr>
        <a:xfrm>
          <a:off x="3117759" y="-270867"/>
          <a:ext cx="4280081" cy="4280081"/>
        </a:xfrm>
        <a:prstGeom prst="circularArrow">
          <a:avLst>
            <a:gd name="adj1" fmla="val 5689"/>
            <a:gd name="adj2" fmla="val 340510"/>
            <a:gd name="adj3" fmla="val 12309006"/>
            <a:gd name="adj4" fmla="val 18350955"/>
            <a:gd name="adj5" fmla="val 5908"/>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7ADABF-84FA-4404-B6FB-C31450ADB8AA}">
      <dsp:nvSpPr>
        <dsp:cNvPr id="0" name=""/>
        <dsp:cNvSpPr/>
      </dsp:nvSpPr>
      <dsp:spPr>
        <a:xfrm>
          <a:off x="3717428" y="642"/>
          <a:ext cx="3080742" cy="15403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Eco Circuit Solutions Ltd | Newham, East London</a:t>
          </a:r>
          <a:endParaRPr lang="en-US" sz="1500" kern="1200"/>
        </a:p>
      </dsp:txBody>
      <dsp:txXfrm>
        <a:off x="3792623" y="75837"/>
        <a:ext cx="2930352" cy="1389981"/>
      </dsp:txXfrm>
    </dsp:sp>
    <dsp:sp modelId="{82CADF37-60CA-44CE-9F3A-EEB3ED3C6F27}">
      <dsp:nvSpPr>
        <dsp:cNvPr id="0" name=""/>
        <dsp:cNvSpPr/>
      </dsp:nvSpPr>
      <dsp:spPr>
        <a:xfrm>
          <a:off x="5339599" y="2810324"/>
          <a:ext cx="3080742" cy="15403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 Services</a:t>
          </a:r>
          <a:endParaRPr lang="en-US" sz="1500" kern="1200"/>
        </a:p>
        <a:p>
          <a:pPr marL="114300" lvl="1" indent="-114300" algn="l" defTabSz="533400">
            <a:lnSpc>
              <a:spcPct val="90000"/>
            </a:lnSpc>
            <a:spcBef>
              <a:spcPct val="0"/>
            </a:spcBef>
            <a:spcAft>
              <a:spcPct val="15000"/>
            </a:spcAft>
            <a:buChar char="•"/>
          </a:pPr>
          <a:r>
            <a:rPr lang="en-GB" sz="1200" kern="1200"/>
            <a:t>Rewires / Consumer units</a:t>
          </a:r>
          <a:endParaRPr lang="en-US" sz="1200" kern="1200"/>
        </a:p>
        <a:p>
          <a:pPr marL="114300" lvl="1" indent="-114300" algn="l" defTabSz="533400">
            <a:lnSpc>
              <a:spcPct val="90000"/>
            </a:lnSpc>
            <a:spcBef>
              <a:spcPct val="0"/>
            </a:spcBef>
            <a:spcAft>
              <a:spcPct val="15000"/>
            </a:spcAft>
            <a:buChar char="•"/>
          </a:pPr>
          <a:r>
            <a:rPr lang="en-GB" sz="1200" kern="1200"/>
            <a:t>Faults / Emergencies</a:t>
          </a:r>
          <a:endParaRPr lang="en-US" sz="1200" kern="1200"/>
        </a:p>
        <a:p>
          <a:pPr marL="114300" lvl="1" indent="-114300" algn="l" defTabSz="533400">
            <a:lnSpc>
              <a:spcPct val="90000"/>
            </a:lnSpc>
            <a:spcBef>
              <a:spcPct val="0"/>
            </a:spcBef>
            <a:spcAft>
              <a:spcPct val="15000"/>
            </a:spcAft>
            <a:buChar char="•"/>
          </a:pPr>
          <a:r>
            <a:rPr lang="en-GB" sz="1200" kern="1200"/>
            <a:t>LED / Efficiency upgrades </a:t>
          </a:r>
          <a:endParaRPr lang="en-US" sz="1200" kern="1200"/>
        </a:p>
        <a:p>
          <a:pPr marL="114300" lvl="1" indent="-114300" algn="l" defTabSz="533400">
            <a:lnSpc>
              <a:spcPct val="90000"/>
            </a:lnSpc>
            <a:spcBef>
              <a:spcPct val="0"/>
            </a:spcBef>
            <a:spcAft>
              <a:spcPct val="15000"/>
            </a:spcAft>
            <a:buChar char="•"/>
          </a:pPr>
          <a:r>
            <a:rPr lang="en-GB" sz="1200" kern="1200"/>
            <a:t>EV chargers / Smart controls</a:t>
          </a:r>
          <a:endParaRPr lang="en-US" sz="1200" kern="1200"/>
        </a:p>
        <a:p>
          <a:pPr marL="114300" lvl="1" indent="-114300" algn="l" defTabSz="533400">
            <a:lnSpc>
              <a:spcPct val="90000"/>
            </a:lnSpc>
            <a:spcBef>
              <a:spcPct val="0"/>
            </a:spcBef>
            <a:spcAft>
              <a:spcPct val="15000"/>
            </a:spcAft>
            <a:buChar char="•"/>
          </a:pPr>
          <a:r>
            <a:rPr lang="en-GB" sz="1200" kern="1200"/>
            <a:t>Safety certificates</a:t>
          </a:r>
          <a:endParaRPr lang="en-US" sz="1200" kern="1200"/>
        </a:p>
      </dsp:txBody>
      <dsp:txXfrm>
        <a:off x="5414794" y="2885519"/>
        <a:ext cx="2930352" cy="1389981"/>
      </dsp:txXfrm>
    </dsp:sp>
    <dsp:sp modelId="{E644EFD9-5C40-4B1C-B692-BFFAA3B6A95C}">
      <dsp:nvSpPr>
        <dsp:cNvPr id="0" name=""/>
        <dsp:cNvSpPr/>
      </dsp:nvSpPr>
      <dsp:spPr>
        <a:xfrm>
          <a:off x="2095258" y="2810324"/>
          <a:ext cx="3080742" cy="15403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 Edge</a:t>
          </a:r>
          <a:endParaRPr lang="en-US" sz="1500" kern="1200"/>
        </a:p>
        <a:p>
          <a:pPr marL="114300" lvl="1" indent="-114300" algn="l" defTabSz="533400">
            <a:lnSpc>
              <a:spcPct val="90000"/>
            </a:lnSpc>
            <a:spcBef>
              <a:spcPct val="0"/>
            </a:spcBef>
            <a:spcAft>
              <a:spcPct val="15000"/>
            </a:spcAft>
            <a:buChar char="•"/>
          </a:pPr>
          <a:r>
            <a:rPr lang="en-GB" sz="1200" kern="1200"/>
            <a:t>Local, trusted electrician</a:t>
          </a:r>
          <a:endParaRPr lang="en-US" sz="1200" kern="1200"/>
        </a:p>
        <a:p>
          <a:pPr marL="114300" lvl="1" indent="-114300" algn="l" defTabSz="533400">
            <a:lnSpc>
              <a:spcPct val="90000"/>
            </a:lnSpc>
            <a:spcBef>
              <a:spcPct val="0"/>
            </a:spcBef>
            <a:spcAft>
              <a:spcPct val="15000"/>
            </a:spcAft>
            <a:buChar char="•"/>
          </a:pPr>
          <a:r>
            <a:rPr lang="en-GB" sz="1200" kern="1200"/>
            <a:t>Sustainable, transparent service</a:t>
          </a:r>
          <a:endParaRPr lang="en-US" sz="1200" kern="1200"/>
        </a:p>
        <a:p>
          <a:pPr marL="114300" lvl="1" indent="-114300" algn="l" defTabSz="533400">
            <a:lnSpc>
              <a:spcPct val="90000"/>
            </a:lnSpc>
            <a:spcBef>
              <a:spcPct val="0"/>
            </a:spcBef>
            <a:spcAft>
              <a:spcPct val="15000"/>
            </a:spcAft>
            <a:buChar char="•"/>
          </a:pPr>
          <a:r>
            <a:rPr lang="en-GB" sz="1200" kern="1200"/>
            <a:t>Fills local reliability gap</a:t>
          </a:r>
          <a:endParaRPr lang="en-US" sz="1200" kern="1200"/>
        </a:p>
      </dsp:txBody>
      <dsp:txXfrm>
        <a:off x="2170453" y="2885519"/>
        <a:ext cx="2930352" cy="13899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6EDB5-E25F-425C-B064-C5B030F09FF2}">
      <dsp:nvSpPr>
        <dsp:cNvPr id="0" name=""/>
        <dsp:cNvSpPr/>
      </dsp:nvSpPr>
      <dsp:spPr>
        <a:xfrm>
          <a:off x="0" y="988600"/>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Conduct a PESTEL Analysis and Align it with Business Strategy</a:t>
          </a:r>
          <a:endParaRPr lang="en-US" sz="1800" kern="1200"/>
        </a:p>
      </dsp:txBody>
      <dsp:txXfrm>
        <a:off x="0" y="988600"/>
        <a:ext cx="3286125" cy="1971675"/>
      </dsp:txXfrm>
    </dsp:sp>
    <dsp:sp modelId="{1EC87514-C321-4635-947A-9BAAE54EAD89}">
      <dsp:nvSpPr>
        <dsp:cNvPr id="0" name=""/>
        <dsp:cNvSpPr/>
      </dsp:nvSpPr>
      <dsp:spPr>
        <a:xfrm>
          <a:off x="3614737" y="988600"/>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1 Key Factors</a:t>
          </a:r>
          <a:endParaRPr lang="en-US" sz="1800" kern="1200"/>
        </a:p>
        <a:p>
          <a:pPr marL="114300" lvl="1" indent="-114300" algn="l" defTabSz="622300">
            <a:lnSpc>
              <a:spcPct val="90000"/>
            </a:lnSpc>
            <a:spcBef>
              <a:spcPct val="0"/>
            </a:spcBef>
            <a:spcAft>
              <a:spcPct val="15000"/>
            </a:spcAft>
            <a:buChar char="•"/>
          </a:pPr>
          <a:r>
            <a:rPr lang="en-GB" sz="1400" kern="1200"/>
            <a:t>Political: UK safety policy, local support</a:t>
          </a:r>
          <a:endParaRPr lang="en-US" sz="1400" kern="1200"/>
        </a:p>
        <a:p>
          <a:pPr marL="114300" lvl="1" indent="-114300" algn="l" defTabSz="622300">
            <a:lnSpc>
              <a:spcPct val="90000"/>
            </a:lnSpc>
            <a:spcBef>
              <a:spcPct val="0"/>
            </a:spcBef>
            <a:spcAft>
              <a:spcPct val="15000"/>
            </a:spcAft>
            <a:buChar char="•"/>
          </a:pPr>
          <a:r>
            <a:rPr lang="en-GB" sz="1400" kern="1200"/>
            <a:t>Economic: Material/energy costs, funding</a:t>
          </a:r>
          <a:endParaRPr lang="en-US" sz="1400" kern="1200"/>
        </a:p>
        <a:p>
          <a:pPr marL="114300" lvl="1" indent="-114300" algn="l" defTabSz="622300">
            <a:lnSpc>
              <a:spcPct val="90000"/>
            </a:lnSpc>
            <a:spcBef>
              <a:spcPct val="0"/>
            </a:spcBef>
            <a:spcAft>
              <a:spcPct val="15000"/>
            </a:spcAft>
            <a:buChar char="•"/>
          </a:pPr>
          <a:r>
            <a:rPr lang="en-GB" sz="1400" kern="1200"/>
            <a:t>Social: Green/safety demand</a:t>
          </a:r>
          <a:endParaRPr lang="en-US" sz="1400" kern="1200"/>
        </a:p>
        <a:p>
          <a:pPr marL="114300" lvl="1" indent="-114300" algn="l" defTabSz="622300">
            <a:lnSpc>
              <a:spcPct val="90000"/>
            </a:lnSpc>
            <a:spcBef>
              <a:spcPct val="0"/>
            </a:spcBef>
            <a:spcAft>
              <a:spcPct val="15000"/>
            </a:spcAft>
            <a:buChar char="•"/>
          </a:pPr>
          <a:r>
            <a:rPr lang="en-GB" sz="1400" kern="1200"/>
            <a:t>Technological: Smart/LED, digital certs</a:t>
          </a:r>
          <a:endParaRPr lang="en-US" sz="1400" kern="1200"/>
        </a:p>
        <a:p>
          <a:pPr marL="114300" lvl="1" indent="-114300" algn="l" defTabSz="622300">
            <a:lnSpc>
              <a:spcPct val="90000"/>
            </a:lnSpc>
            <a:spcBef>
              <a:spcPct val="0"/>
            </a:spcBef>
            <a:spcAft>
              <a:spcPct val="15000"/>
            </a:spcAft>
            <a:buChar char="•"/>
          </a:pPr>
          <a:r>
            <a:rPr lang="en-GB" sz="1400" kern="1200"/>
            <a:t>Environmental: Low‑emission, recycling</a:t>
          </a:r>
          <a:endParaRPr lang="en-US" sz="1400" kern="1200"/>
        </a:p>
        <a:p>
          <a:pPr marL="114300" lvl="1" indent="-114300" algn="l" defTabSz="622300">
            <a:lnSpc>
              <a:spcPct val="90000"/>
            </a:lnSpc>
            <a:spcBef>
              <a:spcPct val="0"/>
            </a:spcBef>
            <a:spcAft>
              <a:spcPct val="15000"/>
            </a:spcAft>
            <a:buChar char="•"/>
          </a:pPr>
          <a:r>
            <a:rPr lang="en-GB" sz="1400" kern="1200"/>
            <a:t>Legal: BS 7671, H&amp;S rules</a:t>
          </a:r>
          <a:endParaRPr lang="en-US" sz="1400" kern="1200"/>
        </a:p>
      </dsp:txBody>
      <dsp:txXfrm>
        <a:off x="3614737" y="988600"/>
        <a:ext cx="3286125" cy="1971675"/>
      </dsp:txXfrm>
    </dsp:sp>
    <dsp:sp modelId="{C18DF642-0E21-4DFF-86CA-284590A1DBAF}">
      <dsp:nvSpPr>
        <dsp:cNvPr id="0" name=""/>
        <dsp:cNvSpPr/>
      </dsp:nvSpPr>
      <dsp:spPr>
        <a:xfrm>
          <a:off x="7229475" y="988600"/>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2 Alignment</a:t>
          </a:r>
          <a:endParaRPr lang="en-US" sz="1800" kern="1200"/>
        </a:p>
        <a:p>
          <a:pPr marL="114300" lvl="1" indent="-114300" algn="l" defTabSz="622300">
            <a:lnSpc>
              <a:spcPct val="90000"/>
            </a:lnSpc>
            <a:spcBef>
              <a:spcPct val="0"/>
            </a:spcBef>
            <a:spcAft>
              <a:spcPct val="15000"/>
            </a:spcAft>
            <a:buChar char="•"/>
          </a:pPr>
          <a:r>
            <a:rPr lang="en-GB" sz="1400" kern="1200"/>
            <a:t>Fully compliant, low‑emission van</a:t>
          </a:r>
          <a:endParaRPr lang="en-US" sz="1400" kern="1200"/>
        </a:p>
        <a:p>
          <a:pPr marL="114300" lvl="1" indent="-114300" algn="l" defTabSz="622300">
            <a:lnSpc>
              <a:spcPct val="90000"/>
            </a:lnSpc>
            <a:spcBef>
              <a:spcPct val="0"/>
            </a:spcBef>
            <a:spcAft>
              <a:spcPct val="15000"/>
            </a:spcAft>
            <a:buChar char="•"/>
          </a:pPr>
          <a:r>
            <a:rPr lang="en-GB" sz="1400" kern="1200"/>
            <a:t>Modern tools, transparent pricing</a:t>
          </a:r>
          <a:endParaRPr lang="en-US" sz="1400" kern="1200"/>
        </a:p>
        <a:p>
          <a:pPr marL="114300" lvl="1" indent="-114300" algn="l" defTabSz="622300">
            <a:lnSpc>
              <a:spcPct val="90000"/>
            </a:lnSpc>
            <a:spcBef>
              <a:spcPct val="0"/>
            </a:spcBef>
            <a:spcAft>
              <a:spcPct val="15000"/>
            </a:spcAft>
            <a:buChar char="•"/>
          </a:pPr>
          <a:r>
            <a:rPr lang="en-GB" sz="1400" kern="1200"/>
            <a:t>Local certified work → minimize risk</a:t>
          </a:r>
          <a:endParaRPr lang="en-US" sz="1400" kern="1200"/>
        </a:p>
      </dsp:txBody>
      <dsp:txXfrm>
        <a:off x="7229475" y="988600"/>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2518471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1245312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895572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2915131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vert="horz" lIns="91440" tIns="45720" rIns="91440" bIns="45720" rtlCol="0" anchor="ctr">
            <a:normAutofit/>
          </a:bodyPr>
          <a:lstStyle/>
          <a:p>
            <a:pPr algn="ctr"/>
            <a:r>
              <a:rPr lang="en-US" sz="3600" b="1" kern="1200">
                <a:solidFill>
                  <a:srgbClr val="3F3F3F"/>
                </a:solidFill>
                <a:latin typeface="+mj-lt"/>
                <a:ea typeface="+mj-ea"/>
                <a:cs typeface="+mj-cs"/>
              </a:rPr>
              <a:t>Business Plan Presentation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1476915" y="2888250"/>
            <a:ext cx="4297351" cy="2959777"/>
          </a:xfrm>
        </p:spPr>
        <p:txBody>
          <a:bodyPr vert="horz" lIns="91440" tIns="45720" rIns="91440" bIns="45720" rtlCol="0" anchor="t">
            <a:normAutofit/>
          </a:bodyPr>
          <a:lstStyle/>
          <a:p>
            <a:r>
              <a:rPr lang="en-US" sz="1900" b="1"/>
              <a:t>Eco Circuit Solutions. Ltd</a:t>
            </a:r>
          </a:p>
          <a:p>
            <a:r>
              <a:rPr lang="en-US" sz="1900"/>
              <a:t>Prepared by</a:t>
            </a:r>
            <a:r>
              <a:rPr lang="en-US" sz="1900" b="1"/>
              <a:t>: Mengistu Tolcha</a:t>
            </a:r>
          </a:p>
          <a:p>
            <a:r>
              <a:rPr lang="en-US" sz="1900"/>
              <a:t>Student ID:</a:t>
            </a:r>
            <a:r>
              <a:rPr lang="en-US" sz="1900" b="1"/>
              <a:t>2518093</a:t>
            </a:r>
          </a:p>
          <a:p>
            <a:r>
              <a:rPr lang="en-US" sz="1900"/>
              <a:t>Module Code: </a:t>
            </a:r>
            <a:r>
              <a:rPr lang="en-US" sz="1900" b="1"/>
              <a:t>LCLM4005</a:t>
            </a:r>
          </a:p>
          <a:p>
            <a:pPr marL="0"/>
            <a:r>
              <a:rPr lang="en-US" sz="1900"/>
              <a:t>Module Title: Managing Enterprise in the 21</a:t>
            </a:r>
            <a:r>
              <a:rPr lang="en-US" sz="1900" baseline="30000"/>
              <a:t>st</a:t>
            </a:r>
            <a:endParaRPr lang="en-US" sz="1900"/>
          </a:p>
          <a:p>
            <a:pPr marL="0"/>
            <a:r>
              <a:rPr lang="en-US" sz="1900"/>
              <a:t> Lecturer: Name</a:t>
            </a:r>
            <a:r>
              <a:rPr lang="en-US" sz="1900" b="1"/>
              <a:t>: Thomas  Adeyami</a:t>
            </a:r>
          </a:p>
          <a:p>
            <a:pPr marL="0"/>
            <a:r>
              <a:rPr lang="en-US" sz="1900" b="1"/>
              <a:t>Date:07/08/2026</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4A4051A-3539-8A3B-0EEC-8B49820AF427}"/>
              </a:ext>
            </a:extLst>
          </p:cNvPr>
          <p:cNvSpPr txBox="1"/>
          <p:nvPr/>
        </p:nvSpPr>
        <p:spPr>
          <a:xfrm>
            <a:off x="6417731" y="2888250"/>
            <a:ext cx="4292594" cy="29597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a:t>Slide 1 - cover page</a:t>
            </a:r>
          </a:p>
        </p:txBody>
      </p:sp>
    </p:spTree>
    <p:extLst>
      <p:ext uri="{BB962C8B-B14F-4D97-AF65-F5344CB8AC3E}">
        <p14:creationId xmlns:p14="http://schemas.microsoft.com/office/powerpoint/2010/main" val="3832191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Desk with productivity items">
            <a:extLst>
              <a:ext uri="{FF2B5EF4-FFF2-40B4-BE49-F238E27FC236}">
                <a16:creationId xmlns:a16="http://schemas.microsoft.com/office/drawing/2014/main" id="{FA38F824-A1EC-613C-AE17-8F7F64E5289F}"/>
              </a:ext>
            </a:extLst>
          </p:cNvPr>
          <p:cNvPicPr>
            <a:picLocks noChangeAspect="1"/>
          </p:cNvPicPr>
          <p:nvPr/>
        </p:nvPicPr>
        <p:blipFill>
          <a:blip r:embed="rId3"/>
          <a:srcRect l="5884" r="-1" b="-1"/>
          <a:stretch>
            <a:fillRect/>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C814FB2-2CDA-1252-EC0E-5A2D8190D60E}"/>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Slide 2 - </a:t>
            </a:r>
            <a:r>
              <a:rPr lang="en-US" sz="4000" b="1" i="0">
                <a:effectLst/>
                <a:latin typeface="+mj-lt"/>
                <a:ea typeface="+mj-ea"/>
                <a:cs typeface="+mj-cs"/>
              </a:rPr>
              <a:t>Table of Contents</a:t>
            </a:r>
            <a:endParaRPr lang="en-US" sz="4000">
              <a:latin typeface="+mj-lt"/>
              <a:ea typeface="+mj-ea"/>
              <a:cs typeface="+mj-cs"/>
            </a:endParaRPr>
          </a:p>
          <a:p>
            <a:pPr>
              <a:lnSpc>
                <a:spcPct val="90000"/>
              </a:lnSpc>
              <a:spcBef>
                <a:spcPct val="0"/>
              </a:spcBef>
              <a:spcAft>
                <a:spcPts val="600"/>
              </a:spcAft>
            </a:pPr>
            <a:endParaRPr lang="en-US" sz="4000" b="1">
              <a:latin typeface="+mj-lt"/>
              <a:ea typeface="+mj-ea"/>
              <a:cs typeface="+mj-cs"/>
            </a:endParaRPr>
          </a:p>
        </p:txBody>
      </p:sp>
      <p:sp>
        <p:nvSpPr>
          <p:cNvPr id="26" name="Content Placeholder 2">
            <a:extLst>
              <a:ext uri="{FF2B5EF4-FFF2-40B4-BE49-F238E27FC236}">
                <a16:creationId xmlns:a16="http://schemas.microsoft.com/office/drawing/2014/main" id="{8C8635FF-B9DD-CA2B-F18A-8979D68BF37E}"/>
              </a:ext>
            </a:extLst>
          </p:cNvPr>
          <p:cNvSpPr>
            <a:spLocks noGrp="1"/>
          </p:cNvSpPr>
          <p:nvPr>
            <p:ph idx="1"/>
          </p:nvPr>
        </p:nvSpPr>
        <p:spPr>
          <a:xfrm>
            <a:off x="7531610" y="2434201"/>
            <a:ext cx="3822189" cy="3742762"/>
          </a:xfrm>
        </p:spPr>
        <p:txBody>
          <a:bodyPr vert="horz" lIns="91440" tIns="45720" rIns="91440" bIns="45720" rtlCol="0">
            <a:normAutofit/>
          </a:bodyPr>
          <a:lstStyle/>
          <a:p>
            <a:pPr marL="514350"/>
            <a:r>
              <a:rPr lang="en-US" sz="2000"/>
              <a:t>Business Overview </a:t>
            </a:r>
          </a:p>
          <a:p>
            <a:pPr marL="514350"/>
            <a:r>
              <a:rPr lang="en-US" sz="2000"/>
              <a:t> Unique Selling Points </a:t>
            </a:r>
          </a:p>
          <a:p>
            <a:pPr marL="514350"/>
            <a:r>
              <a:rPr lang="en-US" sz="2000"/>
              <a:t> Management &amp; Legal Structure </a:t>
            </a:r>
          </a:p>
          <a:p>
            <a:pPr marL="514350"/>
            <a:r>
              <a:rPr lang="en-US" sz="2000"/>
              <a:t> PESTEL Analysis </a:t>
            </a:r>
          </a:p>
          <a:p>
            <a:pPr marL="514350"/>
            <a:r>
              <a:rPr lang="en-US" sz="2000"/>
              <a:t> Marketing Strategies </a:t>
            </a:r>
          </a:p>
          <a:p>
            <a:pPr marL="514350"/>
            <a:r>
              <a:rPr lang="en-US" sz="2000"/>
              <a:t> Financial Plan </a:t>
            </a:r>
          </a:p>
          <a:p>
            <a:pPr marL="514350"/>
            <a:r>
              <a:rPr lang="en-US" sz="2000"/>
              <a:t>Sustainability &amp; Community Impact </a:t>
            </a:r>
          </a:p>
          <a:p>
            <a:pPr marL="0"/>
            <a:endParaRPr lang="en-US" sz="200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159933" y="995318"/>
            <a:ext cx="9872134" cy="1193968"/>
          </a:xfrm>
          <a:solidFill>
            <a:srgbClr val="FFFFFF"/>
          </a:solidFill>
          <a:ln w="38100">
            <a:solidFill>
              <a:srgbClr val="7F7F7F"/>
            </a:solidFill>
            <a:miter lim="800000"/>
          </a:ln>
        </p:spPr>
        <p:txBody>
          <a:bodyPr vert="horz" lIns="91440" tIns="45720" rIns="91440" bIns="45720" rtlCol="0" anchor="ctr">
            <a:normAutofit/>
          </a:bodyPr>
          <a:lstStyle/>
          <a:p>
            <a:r>
              <a:rPr lang="en-US" sz="3600" b="1" kern="1200">
                <a:solidFill>
                  <a:srgbClr val="3F3F3F"/>
                </a:solidFill>
                <a:latin typeface="+mj-lt"/>
                <a:ea typeface="+mj-ea"/>
                <a:cs typeface="+mj-cs"/>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476915" y="2888250"/>
            <a:ext cx="4297351" cy="2959777"/>
          </a:xfrm>
        </p:spPr>
        <p:txBody>
          <a:bodyPr vert="horz" lIns="91440" tIns="45720" rIns="91440" bIns="45720" rtlCol="0" anchor="t">
            <a:normAutofit/>
          </a:bodyPr>
          <a:lstStyle/>
          <a:p>
            <a:pPr indent="-228600" algn="l">
              <a:buFont typeface="Arial" panose="020B0604020202020204" pitchFamily="34" charset="0"/>
              <a:buChar char="•"/>
            </a:pPr>
            <a:r>
              <a:rPr lang="en-US" sz="2000" b="1"/>
              <a:t>Business Plan Presentation</a:t>
            </a:r>
          </a:p>
          <a:p>
            <a:pPr indent="-228600" algn="l">
              <a:buFont typeface="Arial" panose="020B0604020202020204" pitchFamily="34" charset="0"/>
              <a:buChar char="•"/>
            </a:pPr>
            <a:r>
              <a:rPr lang="en-US" sz="2000"/>
              <a:t>Eco Circuit Solutions Ltd</a:t>
            </a:r>
          </a:p>
          <a:p>
            <a:pPr indent="-228600" algn="l">
              <a:buFont typeface="Arial" panose="020B0604020202020204" pitchFamily="34" charset="0"/>
              <a:buChar char="•"/>
            </a:pPr>
            <a:r>
              <a:rPr lang="en-US" sz="2000"/>
              <a:t>Mengistu Tolcha</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3777F1C-B44B-A193-8A06-0E783FADF3A6}"/>
              </a:ext>
            </a:extLst>
          </p:cNvPr>
          <p:cNvSpPr txBox="1"/>
          <p:nvPr/>
        </p:nvSpPr>
        <p:spPr>
          <a:xfrm>
            <a:off x="6417731" y="2888250"/>
            <a:ext cx="4292594" cy="29597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t>Enterprise and Entrepreneurship</a:t>
            </a:r>
          </a:p>
        </p:txBody>
      </p:sp>
    </p:spTree>
    <p:extLst>
      <p:ext uri="{BB962C8B-B14F-4D97-AF65-F5344CB8AC3E}">
        <p14:creationId xmlns:p14="http://schemas.microsoft.com/office/powerpoint/2010/main" val="40090873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6" name="Group 35">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7" name="Group 3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extBox 3">
            <a:extLst>
              <a:ext uri="{FF2B5EF4-FFF2-40B4-BE49-F238E27FC236}">
                <a16:creationId xmlns:a16="http://schemas.microsoft.com/office/drawing/2014/main" id="{37957E82-7305-647C-4919-676C7AE35DAB}"/>
              </a:ext>
            </a:extLst>
          </p:cNvPr>
          <p:cNvSpPr txBox="1"/>
          <p:nvPr/>
        </p:nvSpPr>
        <p:spPr>
          <a:xfrm rot="16200000">
            <a:off x="-1325880" y="1947672"/>
            <a:ext cx="5961888" cy="2788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i="0" kern="1200">
                <a:solidFill>
                  <a:schemeClr val="bg1"/>
                </a:solidFill>
                <a:effectLst/>
                <a:latin typeface="+mj-lt"/>
                <a:ea typeface="+mj-ea"/>
                <a:cs typeface="+mj-cs"/>
              </a:rPr>
              <a:t>Introduction</a:t>
            </a:r>
            <a:endParaRPr lang="en-US" sz="4800" kern="1200">
              <a:solidFill>
                <a:schemeClr val="bg1"/>
              </a:solidFill>
              <a:latin typeface="+mj-lt"/>
              <a:ea typeface="+mj-ea"/>
              <a:cs typeface="+mj-cs"/>
            </a:endParaRPr>
          </a:p>
          <a:p>
            <a:pPr>
              <a:lnSpc>
                <a:spcPct val="90000"/>
              </a:lnSpc>
              <a:spcBef>
                <a:spcPct val="0"/>
              </a:spcBef>
              <a:spcAft>
                <a:spcPts val="600"/>
              </a:spcAft>
            </a:pPr>
            <a:endParaRPr lang="en-US" sz="4800" b="1" kern="1200">
              <a:solidFill>
                <a:schemeClr val="bg1"/>
              </a:solidFill>
              <a:latin typeface="+mj-lt"/>
              <a:ea typeface="+mj-ea"/>
              <a:cs typeface="+mj-cs"/>
            </a:endParaRPr>
          </a:p>
        </p:txBody>
      </p:sp>
      <p:graphicFrame>
        <p:nvGraphicFramePr>
          <p:cNvPr id="38" name="Content Placeholder 2">
            <a:extLst>
              <a:ext uri="{FF2B5EF4-FFF2-40B4-BE49-F238E27FC236}">
                <a16:creationId xmlns:a16="http://schemas.microsoft.com/office/drawing/2014/main" id="{31B66356-DCA8-3FC8-6292-2102C36F7528}"/>
              </a:ext>
            </a:extLst>
          </p:cNvPr>
          <p:cNvGraphicFramePr>
            <a:graphicFrameLocks noGrp="1"/>
          </p:cNvGraphicFramePr>
          <p:nvPr>
            <p:ph idx="1"/>
            <p:extLst>
              <p:ext uri="{D42A27DB-BD31-4B8C-83A1-F6EECF244321}">
                <p14:modId xmlns:p14="http://schemas.microsoft.com/office/powerpoint/2010/main" val="488740874"/>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9" name="Content Placeholder 2">
            <a:extLst>
              <a:ext uri="{FF2B5EF4-FFF2-40B4-BE49-F238E27FC236}">
                <a16:creationId xmlns:a16="http://schemas.microsoft.com/office/drawing/2014/main" id="{532F06F5-A0D7-40CC-113F-56C51DD74F4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a:t>Section 1 - </a:t>
            </a:r>
            <a:r>
              <a:rPr lang="en-GB" sz="3200" b="1" i="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lstStyle/>
          <a:p>
            <a:pPr marL="0" indent="0">
              <a:buNone/>
            </a:pPr>
            <a:endParaRPr lang="en-GB" i="1" dirty="0">
              <a:highlight>
                <a:srgbClr val="FFFF00"/>
              </a:highlight>
            </a:endParaRPr>
          </a:p>
          <a:p>
            <a:pPr marL="0" indent="0">
              <a:buNone/>
            </a:pP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5016758"/>
          </a:xfrm>
          <a:prstGeom prst="rect">
            <a:avLst/>
          </a:prstGeom>
          <a:noFill/>
        </p:spPr>
        <p:txBody>
          <a:bodyPr wrap="square" rtlCol="0">
            <a:spAutoFit/>
          </a:bodyPr>
          <a:lstStyle/>
          <a:p>
            <a:r>
              <a:rPr lang="en-GB" sz="3200" b="1" dirty="0"/>
              <a:t>Section 2 - </a:t>
            </a:r>
            <a:r>
              <a:rPr lang="en-GB" sz="3200" dirty="0"/>
              <a:t>Legal Format and Management Structure</a:t>
            </a:r>
          </a:p>
          <a:p>
            <a:r>
              <a:rPr lang="en-GB" sz="3200" b="1" dirty="0"/>
              <a:t>1 Legal Structure</a:t>
            </a:r>
          </a:p>
          <a:p>
            <a:r>
              <a:rPr lang="en-GB" sz="3200" b="1" dirty="0"/>
              <a:t> </a:t>
            </a:r>
            <a:r>
              <a:rPr lang="en-GB" sz="3200" dirty="0"/>
              <a:t>Private Limited Company</a:t>
            </a:r>
          </a:p>
          <a:p>
            <a:r>
              <a:rPr lang="en-GB" sz="3200" dirty="0"/>
              <a:t> Protects personal assets | Professional image | Best for growth &amp; funding</a:t>
            </a:r>
          </a:p>
          <a:p>
            <a:r>
              <a:rPr lang="en-GB" sz="3200" b="1" dirty="0"/>
              <a:t>2 Management</a:t>
            </a:r>
          </a:p>
          <a:p>
            <a:r>
              <a:rPr lang="en-GB" sz="3200" dirty="0"/>
              <a:t>Director &amp; Lead Electrician (Mengistu Tolcha)</a:t>
            </a:r>
          </a:p>
          <a:p>
            <a:r>
              <a:rPr lang="en-GB" sz="3200" dirty="0"/>
              <a:t>Full business, technical, compliance control</a:t>
            </a:r>
          </a:p>
          <a:p>
            <a:pPr marL="457200" indent="-457200">
              <a:buFont typeface="Arial" panose="020B0604020202020204" pitchFamily="34" charset="0"/>
              <a:buChar char="•"/>
            </a:pPr>
            <a:r>
              <a:rPr lang="en-GB" sz="3200" dirty="0"/>
              <a:t>Assistant/Apprentice (from Month 4)</a:t>
            </a:r>
          </a:p>
          <a:p>
            <a:pPr marL="457200" indent="-457200">
              <a:buFont typeface="Arial" panose="020B0604020202020204" pitchFamily="34" charset="0"/>
              <a:buChar char="•"/>
            </a:pPr>
            <a:r>
              <a:rPr lang="en-GB" sz="3200" dirty="0"/>
              <a:t> Site support &amp; installation help</a:t>
            </a:r>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3B572-8226-A0EF-80A9-E1D7B2DC1F49}"/>
              </a:ext>
            </a:extLst>
          </p:cNvPr>
          <p:cNvSpPr>
            <a:spLocks noGrp="1"/>
          </p:cNvSpPr>
          <p:nvPr>
            <p:ph type="title"/>
          </p:nvPr>
        </p:nvSpPr>
        <p:spPr/>
        <p:txBody>
          <a:bodyPr/>
          <a:lstStyle/>
          <a:p>
            <a:r>
              <a:rPr lang="en-GB" b="1" dirty="0"/>
              <a:t>ECO CIRCUIT SOLUTION ORGANISATIONAL CHART</a:t>
            </a:r>
            <a:endParaRPr lang="en-GB" dirty="0"/>
          </a:p>
        </p:txBody>
      </p:sp>
      <p:sp>
        <p:nvSpPr>
          <p:cNvPr id="4" name="Rectangle 3">
            <a:extLst>
              <a:ext uri="{FF2B5EF4-FFF2-40B4-BE49-F238E27FC236}">
                <a16:creationId xmlns:a16="http://schemas.microsoft.com/office/drawing/2014/main" id="{E34E697D-8669-395D-1E9A-8787DDF46C39}"/>
              </a:ext>
            </a:extLst>
          </p:cNvPr>
          <p:cNvSpPr/>
          <p:nvPr/>
        </p:nvSpPr>
        <p:spPr>
          <a:xfrm>
            <a:off x="1937084" y="2189748"/>
            <a:ext cx="7640053" cy="8783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MANAGING DIRECTOR</a:t>
            </a:r>
          </a:p>
          <a:p>
            <a:pPr algn="ctr"/>
            <a:r>
              <a:rPr lang="en-GB" dirty="0"/>
              <a:t>Mengistu Tolcha</a:t>
            </a:r>
          </a:p>
        </p:txBody>
      </p:sp>
      <p:cxnSp>
        <p:nvCxnSpPr>
          <p:cNvPr id="6" name="Straight Arrow Connector 5">
            <a:extLst>
              <a:ext uri="{FF2B5EF4-FFF2-40B4-BE49-F238E27FC236}">
                <a16:creationId xmlns:a16="http://schemas.microsoft.com/office/drawing/2014/main" id="{06A5CC07-EE72-2351-E2AE-8F8911DF315B}"/>
              </a:ext>
            </a:extLst>
          </p:cNvPr>
          <p:cNvCxnSpPr>
            <a:cxnSpLocks/>
          </p:cNvCxnSpPr>
          <p:nvPr/>
        </p:nvCxnSpPr>
        <p:spPr>
          <a:xfrm>
            <a:off x="5943599" y="3031961"/>
            <a:ext cx="0" cy="85424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02476337-D474-0504-D5A2-2A9DE9C4ABAB}"/>
              </a:ext>
            </a:extLst>
          </p:cNvPr>
          <p:cNvCxnSpPr>
            <a:cxnSpLocks/>
          </p:cNvCxnSpPr>
          <p:nvPr/>
        </p:nvCxnSpPr>
        <p:spPr>
          <a:xfrm>
            <a:off x="1215190" y="3609349"/>
            <a:ext cx="9119936" cy="6028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209F08C5-F384-347B-0CEF-868B64ABDB31}"/>
              </a:ext>
            </a:extLst>
          </p:cNvPr>
          <p:cNvCxnSpPr>
            <a:cxnSpLocks/>
          </p:cNvCxnSpPr>
          <p:nvPr/>
        </p:nvCxnSpPr>
        <p:spPr>
          <a:xfrm>
            <a:off x="1215190" y="3633536"/>
            <a:ext cx="0" cy="4572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9247496-66BD-971A-431B-D3AC62A5B44E}"/>
              </a:ext>
            </a:extLst>
          </p:cNvPr>
          <p:cNvCxnSpPr>
            <a:cxnSpLocks/>
          </p:cNvCxnSpPr>
          <p:nvPr/>
        </p:nvCxnSpPr>
        <p:spPr>
          <a:xfrm>
            <a:off x="10321086" y="3633536"/>
            <a:ext cx="0" cy="5534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4AE581E3-F5E0-798E-88A9-4C16A4F5FAB7}"/>
              </a:ext>
            </a:extLst>
          </p:cNvPr>
          <p:cNvSpPr/>
          <p:nvPr/>
        </p:nvSpPr>
        <p:spPr>
          <a:xfrm>
            <a:off x="188499" y="4090737"/>
            <a:ext cx="2526628" cy="11670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ELECTRICAL TEAM</a:t>
            </a:r>
          </a:p>
        </p:txBody>
      </p:sp>
      <p:sp>
        <p:nvSpPr>
          <p:cNvPr id="22" name="Rectangle 21">
            <a:extLst>
              <a:ext uri="{FF2B5EF4-FFF2-40B4-BE49-F238E27FC236}">
                <a16:creationId xmlns:a16="http://schemas.microsoft.com/office/drawing/2014/main" id="{543B60C3-DEFD-E73F-67C4-2BBC7155417A}"/>
              </a:ext>
            </a:extLst>
          </p:cNvPr>
          <p:cNvSpPr/>
          <p:nvPr/>
        </p:nvSpPr>
        <p:spPr>
          <a:xfrm>
            <a:off x="9288379" y="4210927"/>
            <a:ext cx="2065415" cy="107081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EXTERNAL </a:t>
            </a:r>
          </a:p>
          <a:p>
            <a:pPr algn="ctr"/>
            <a:r>
              <a:rPr lang="en-GB" dirty="0"/>
              <a:t>PARTNERS</a:t>
            </a:r>
          </a:p>
        </p:txBody>
      </p:sp>
      <p:sp>
        <p:nvSpPr>
          <p:cNvPr id="23" name="Rectangle 22">
            <a:extLst>
              <a:ext uri="{FF2B5EF4-FFF2-40B4-BE49-F238E27FC236}">
                <a16:creationId xmlns:a16="http://schemas.microsoft.com/office/drawing/2014/main" id="{AA722827-4849-F754-80AE-B8CDEA022BB3}"/>
              </a:ext>
            </a:extLst>
          </p:cNvPr>
          <p:cNvSpPr/>
          <p:nvPr/>
        </p:nvSpPr>
        <p:spPr>
          <a:xfrm>
            <a:off x="5327984" y="3922295"/>
            <a:ext cx="1612232" cy="86627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ADMIN SUPPORT</a:t>
            </a:r>
          </a:p>
        </p:txBody>
      </p:sp>
      <p:sp>
        <p:nvSpPr>
          <p:cNvPr id="32" name="Rectangle 31">
            <a:extLst>
              <a:ext uri="{FF2B5EF4-FFF2-40B4-BE49-F238E27FC236}">
                <a16:creationId xmlns:a16="http://schemas.microsoft.com/office/drawing/2014/main" id="{A898F357-C788-FAC9-9F68-A994C82D46AB}"/>
              </a:ext>
            </a:extLst>
          </p:cNvPr>
          <p:cNvSpPr/>
          <p:nvPr/>
        </p:nvSpPr>
        <p:spPr>
          <a:xfrm>
            <a:off x="5327984" y="5161549"/>
            <a:ext cx="1612232" cy="120315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ADMIN ASSISTANT</a:t>
            </a:r>
          </a:p>
        </p:txBody>
      </p:sp>
      <p:cxnSp>
        <p:nvCxnSpPr>
          <p:cNvPr id="40" name="Straight Arrow Connector 39">
            <a:extLst>
              <a:ext uri="{FF2B5EF4-FFF2-40B4-BE49-F238E27FC236}">
                <a16:creationId xmlns:a16="http://schemas.microsoft.com/office/drawing/2014/main" id="{ADB1C1E4-F1D7-5380-74C6-9ED972A1954C}"/>
              </a:ext>
            </a:extLst>
          </p:cNvPr>
          <p:cNvCxnSpPr>
            <a:cxnSpLocks/>
            <a:stCxn id="23" idx="2"/>
          </p:cNvCxnSpPr>
          <p:nvPr/>
        </p:nvCxnSpPr>
        <p:spPr>
          <a:xfrm>
            <a:off x="6134100" y="4788568"/>
            <a:ext cx="0" cy="3850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1008854A-71BF-1A11-79D3-FC98DAE677DB}"/>
              </a:ext>
            </a:extLst>
          </p:cNvPr>
          <p:cNvCxnSpPr>
            <a:cxnSpLocks/>
            <a:stCxn id="22" idx="2"/>
          </p:cNvCxnSpPr>
          <p:nvPr/>
        </p:nvCxnSpPr>
        <p:spPr>
          <a:xfrm>
            <a:off x="10321087" y="5281738"/>
            <a:ext cx="14039" cy="2526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7" name="Rectangle 46">
            <a:extLst>
              <a:ext uri="{FF2B5EF4-FFF2-40B4-BE49-F238E27FC236}">
                <a16:creationId xmlns:a16="http://schemas.microsoft.com/office/drawing/2014/main" id="{95F17AE9-587D-8180-98C6-0A0F9DB2186B}"/>
              </a:ext>
            </a:extLst>
          </p:cNvPr>
          <p:cNvSpPr/>
          <p:nvPr/>
        </p:nvSpPr>
        <p:spPr>
          <a:xfrm>
            <a:off x="9553073" y="5578475"/>
            <a:ext cx="1776657"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FIRE SAFETY</a:t>
            </a:r>
          </a:p>
        </p:txBody>
      </p:sp>
      <p:sp>
        <p:nvSpPr>
          <p:cNvPr id="59" name="Rectangle 58">
            <a:extLst>
              <a:ext uri="{FF2B5EF4-FFF2-40B4-BE49-F238E27FC236}">
                <a16:creationId xmlns:a16="http://schemas.microsoft.com/office/drawing/2014/main" id="{22A50F82-F204-3F76-3EB2-6E623D3131A2}"/>
              </a:ext>
            </a:extLst>
          </p:cNvPr>
          <p:cNvSpPr/>
          <p:nvPr/>
        </p:nvSpPr>
        <p:spPr>
          <a:xfrm>
            <a:off x="352928" y="5678905"/>
            <a:ext cx="2197769"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GAS ENGINEER</a:t>
            </a:r>
          </a:p>
        </p:txBody>
      </p:sp>
      <p:cxnSp>
        <p:nvCxnSpPr>
          <p:cNvPr id="61" name="Straight Arrow Connector 60">
            <a:extLst>
              <a:ext uri="{FF2B5EF4-FFF2-40B4-BE49-F238E27FC236}">
                <a16:creationId xmlns:a16="http://schemas.microsoft.com/office/drawing/2014/main" id="{864C25B7-6B3B-5916-46D1-F1F738DD5FD9}"/>
              </a:ext>
            </a:extLst>
          </p:cNvPr>
          <p:cNvCxnSpPr>
            <a:cxnSpLocks/>
            <a:stCxn id="21" idx="2"/>
            <a:endCxn id="59" idx="0"/>
          </p:cNvCxnSpPr>
          <p:nvPr/>
        </p:nvCxnSpPr>
        <p:spPr>
          <a:xfrm>
            <a:off x="1451813" y="5257800"/>
            <a:ext cx="0" cy="4211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1868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Section 3 – </a:t>
            </a:r>
            <a:r>
              <a:rPr lang="en-US" sz="5400" kern="1200">
                <a:solidFill>
                  <a:schemeClr val="tx1"/>
                </a:solidFill>
                <a:latin typeface="+mj-lt"/>
                <a:ea typeface="+mj-ea"/>
                <a:cs typeface="+mj-cs"/>
              </a:rPr>
              <a:t>PESTEL Analysis</a:t>
            </a:r>
            <a:endParaRPr lang="en-US" sz="5400" b="1" kern="1200">
              <a:solidFill>
                <a:schemeClr val="tx1"/>
              </a:solidFill>
              <a:latin typeface="+mj-lt"/>
              <a:ea typeface="+mj-ea"/>
              <a:cs typeface="+mj-cs"/>
            </a:endParaRPr>
          </a:p>
        </p:txBody>
      </p:sp>
      <p:sp>
        <p:nvSpPr>
          <p:cNvPr id="55"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6" name="TextBox 2">
            <a:extLst>
              <a:ext uri="{FF2B5EF4-FFF2-40B4-BE49-F238E27FC236}">
                <a16:creationId xmlns:a16="http://schemas.microsoft.com/office/drawing/2014/main" id="{5E7AD33B-B38B-C29E-9917-CAF0E4960E6B}"/>
              </a:ext>
            </a:extLst>
          </p:cNvPr>
          <p:cNvGraphicFramePr/>
          <p:nvPr>
            <p:extLst>
              <p:ext uri="{D42A27DB-BD31-4B8C-83A1-F6EECF244321}">
                <p14:modId xmlns:p14="http://schemas.microsoft.com/office/powerpoint/2010/main" val="385770356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481014" y="647700"/>
            <a:ext cx="2835554" cy="555783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Section 4 - </a:t>
            </a:r>
            <a:r>
              <a:rPr lang="en-US" sz="3600">
                <a:latin typeface="+mj-lt"/>
                <a:ea typeface="+mj-ea"/>
                <a:cs typeface="+mj-cs"/>
              </a:rPr>
              <a:t>Marketing Strategies</a:t>
            </a: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3638302" y="647700"/>
            <a:ext cx="3618162" cy="5557838"/>
          </a:xfrm>
        </p:spPr>
        <p:txBody>
          <a:bodyPr vert="horz" lIns="91440" tIns="45720" rIns="91440" bIns="45720" rtlCol="0" anchor="ctr">
            <a:normAutofit/>
          </a:bodyPr>
          <a:lstStyle/>
          <a:p>
            <a:r>
              <a:rPr lang="en-US" sz="1400" b="1" dirty="0"/>
              <a:t> TARGET MARKET </a:t>
            </a:r>
          </a:p>
          <a:p>
            <a:r>
              <a:rPr lang="en-US" sz="1400" dirty="0"/>
              <a:t>Homeowners, landlords, small businesses in Newham &amp; East London</a:t>
            </a:r>
          </a:p>
          <a:p>
            <a:r>
              <a:rPr lang="en-US" sz="1400" dirty="0"/>
              <a:t> CUSTOMER SEGMENTS</a:t>
            </a:r>
          </a:p>
          <a:p>
            <a:r>
              <a:rPr lang="en-US" sz="1400" dirty="0"/>
              <a:t> Homeowners → repairs, rewiring, safety checks</a:t>
            </a:r>
          </a:p>
          <a:p>
            <a:r>
              <a:rPr lang="en-US" sz="1400" dirty="0"/>
              <a:t> Landlords → certificates, property maintenance </a:t>
            </a:r>
          </a:p>
          <a:p>
            <a:r>
              <a:rPr lang="en-US" sz="1400" dirty="0"/>
              <a:t>Businesses → lighting, upgrades, contracts</a:t>
            </a:r>
          </a:p>
          <a:p>
            <a:r>
              <a:rPr lang="en-US" sz="1400" dirty="0"/>
              <a:t> </a:t>
            </a:r>
            <a:r>
              <a:rPr lang="en-US" sz="1400" b="1" dirty="0"/>
              <a:t>UNIQUE SELLING POINTS</a:t>
            </a:r>
          </a:p>
          <a:p>
            <a:r>
              <a:rPr lang="en-US" sz="1400" dirty="0"/>
              <a:t>Local trusted service</a:t>
            </a:r>
          </a:p>
          <a:p>
            <a:r>
              <a:rPr lang="en-US" sz="1400" dirty="0"/>
              <a:t> Clear fixed pricing</a:t>
            </a:r>
          </a:p>
          <a:p>
            <a:r>
              <a:rPr lang="en-US" sz="1400" dirty="0"/>
              <a:t> Free energy-saving advice</a:t>
            </a:r>
          </a:p>
          <a:p>
            <a:r>
              <a:rPr lang="en-US" sz="1400" b="1" dirty="0"/>
              <a:t> MARKETING STRATEGIES</a:t>
            </a:r>
          </a:p>
          <a:p>
            <a:r>
              <a:rPr lang="en-US" sz="1400" dirty="0"/>
              <a:t> Local presence — branded van, uniform, flyers</a:t>
            </a:r>
          </a:p>
          <a:p>
            <a:r>
              <a:rPr lang="en-US" sz="1400" dirty="0"/>
              <a:t> Partnerships — landlords &amp; estate agents</a:t>
            </a:r>
          </a:p>
          <a:p>
            <a:endParaRPr lang="en-US" sz="1400" dirty="0"/>
          </a:p>
        </p:txBody>
      </p:sp>
      <p:pic>
        <p:nvPicPr>
          <p:cNvPr id="6" name="Picture 5" descr="Lightbulb off with illuminated background">
            <a:extLst>
              <a:ext uri="{FF2B5EF4-FFF2-40B4-BE49-F238E27FC236}">
                <a16:creationId xmlns:a16="http://schemas.microsoft.com/office/drawing/2014/main" id="{F3407F47-F8FD-8A11-E040-610F4A9F6F12}"/>
              </a:ext>
            </a:extLst>
          </p:cNvPr>
          <p:cNvPicPr>
            <a:picLocks noChangeAspect="1"/>
          </p:cNvPicPr>
          <p:nvPr/>
        </p:nvPicPr>
        <p:blipFill>
          <a:blip r:embed="rId3"/>
          <a:srcRect l="24919" r="28732" b="-2"/>
          <a:stretch>
            <a:fillRect/>
          </a:stretch>
        </p:blipFill>
        <p:spPr>
          <a:xfrm>
            <a:off x="7431299" y="1"/>
            <a:ext cx="4760702" cy="6856413"/>
          </a:xfrm>
          <a:custGeom>
            <a:avLst/>
            <a:gdLst/>
            <a:ahLst/>
            <a:cxnLst/>
            <a:rect l="l" t="t" r="r" b="b"/>
            <a:pathLst>
              <a:path w="4760702" h="6856413">
                <a:moveTo>
                  <a:pt x="0" y="0"/>
                </a:moveTo>
                <a:lnTo>
                  <a:pt x="4760702" y="0"/>
                </a:lnTo>
                <a:lnTo>
                  <a:pt x="4760702" y="6856413"/>
                </a:lnTo>
                <a:lnTo>
                  <a:pt x="168269" y="6856413"/>
                </a:lnTo>
                <a:lnTo>
                  <a:pt x="228520" y="6494592"/>
                </a:lnTo>
                <a:cubicBezTo>
                  <a:pt x="521784" y="4449343"/>
                  <a:pt x="126947" y="2404092"/>
                  <a:pt x="14408" y="358842"/>
                </a:cubicBezTo>
                <a:close/>
              </a:path>
            </a:pathLst>
          </a:custGeom>
        </p:spPr>
      </p:pic>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Calculator, pen, compass, money and a paper with graphs printed on it">
            <a:extLst>
              <a:ext uri="{FF2B5EF4-FFF2-40B4-BE49-F238E27FC236}">
                <a16:creationId xmlns:a16="http://schemas.microsoft.com/office/drawing/2014/main" id="{1204B86B-C19D-76DA-11CC-67F9B62D4A0F}"/>
              </a:ext>
            </a:extLst>
          </p:cNvPr>
          <p:cNvPicPr>
            <a:picLocks noChangeAspect="1"/>
          </p:cNvPicPr>
          <p:nvPr/>
        </p:nvPicPr>
        <p:blipFill>
          <a:blip r:embed="rId3"/>
          <a:srcRect l="9635" r="5412" b="-1"/>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D088BB7-3F9E-6D74-6077-0A34CDDDE233}"/>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Section 5 - </a:t>
            </a:r>
            <a:r>
              <a:rPr lang="en-US" sz="3700" b="1" i="0">
                <a:effectLst/>
                <a:latin typeface="+mj-lt"/>
                <a:ea typeface="+mj-ea"/>
                <a:cs typeface="+mj-cs"/>
              </a:rPr>
              <a:t>Funding Requirements and Allocation</a:t>
            </a:r>
            <a:endParaRPr lang="en-US" sz="3700" b="1">
              <a:latin typeface="+mj-lt"/>
              <a:ea typeface="+mj-ea"/>
              <a:cs typeface="+mj-cs"/>
            </a:endParaRPr>
          </a:p>
        </p:txBody>
      </p:sp>
      <p:sp>
        <p:nvSpPr>
          <p:cNvPr id="21" name="Content Placeholder 2">
            <a:extLst>
              <a:ext uri="{FF2B5EF4-FFF2-40B4-BE49-F238E27FC236}">
                <a16:creationId xmlns:a16="http://schemas.microsoft.com/office/drawing/2014/main" id="{0C02D8C8-03B0-FF56-CFE5-5F25280332B8}"/>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dirty="0"/>
              <a:t>1. Total funding: £24930</a:t>
            </a:r>
          </a:p>
          <a:p>
            <a:r>
              <a:rPr lang="en-US" sz="2000" dirty="0"/>
              <a:t>2. Startup: £17,000 | Fixed/</a:t>
            </a:r>
            <a:r>
              <a:rPr lang="en-US" sz="2000" dirty="0" err="1"/>
              <a:t>mo</a:t>
            </a:r>
            <a:r>
              <a:rPr lang="en-US" sz="2000" dirty="0"/>
              <a:t>: £3,100</a:t>
            </a:r>
          </a:p>
          <a:p>
            <a:r>
              <a:rPr lang="en-US" sz="2000" dirty="0"/>
              <a:t>3. Forecast: Fixed £3,100/</a:t>
            </a:r>
            <a:r>
              <a:rPr lang="en-US" sz="2000" dirty="0" err="1"/>
              <a:t>mo</a:t>
            </a:r>
            <a:r>
              <a:rPr lang="en-US" sz="2000" dirty="0"/>
              <a:t>; Rev</a:t>
            </a:r>
          </a:p>
          <a:p>
            <a:r>
              <a:rPr lang="en-US" sz="2000" dirty="0"/>
              <a:t> £2,200→£7,200; Profit -£1,520→+£2,510</a:t>
            </a:r>
          </a:p>
          <a:p>
            <a:r>
              <a:rPr lang="en-US" sz="2000" dirty="0"/>
              <a:t>4. Breakeven: April</a:t>
            </a:r>
          </a:p>
          <a:p>
            <a:r>
              <a:rPr lang="en-US" sz="2000" dirty="0"/>
              <a:t>Covers all costs and profitable from month 4</a:t>
            </a:r>
          </a:p>
        </p:txBody>
      </p:sp>
      <p:sp>
        <p:nvSpPr>
          <p:cNvPr id="2" name="TextBox 1">
            <a:extLst>
              <a:ext uri="{FF2B5EF4-FFF2-40B4-BE49-F238E27FC236}">
                <a16:creationId xmlns:a16="http://schemas.microsoft.com/office/drawing/2014/main" id="{8F1A7612-3640-8A46-6C53-23859B0F0D09}"/>
              </a:ext>
            </a:extLst>
          </p:cNvPr>
          <p:cNvSpPr txBox="1"/>
          <p:nvPr/>
        </p:nvSpPr>
        <p:spPr>
          <a:xfrm>
            <a:off x="8451604" y="1412489"/>
            <a:ext cx="2926080" cy="4363844"/>
          </a:xfrm>
          <a:prstGeom prst="rect">
            <a:avLst/>
          </a:prstGeom>
        </p:spPr>
        <p:txBody>
          <a:bodyPr vert="horz" lIns="91440" tIns="45720" rIns="91440" bIns="45720" rtlCol="0">
            <a:normAutofit/>
          </a:bodyPr>
          <a:lstStyle/>
          <a:p>
            <a:pPr>
              <a:lnSpc>
                <a:spcPct val="90000"/>
              </a:lnSpc>
              <a:spcAft>
                <a:spcPts val="600"/>
              </a:spcAft>
            </a:pPr>
            <a:endParaRPr lang="en-US" sz="2000" dirty="0">
              <a:highlight>
                <a:srgbClr val="FFFF00"/>
              </a:highlight>
            </a:endParaRP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3981872317"/>
              </p:ext>
            </p:extLst>
          </p:nvPr>
        </p:nvGraphicFramePr>
        <p:xfrm>
          <a:off x="6994525" y="642938"/>
          <a:ext cx="4551362" cy="5954528"/>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91362">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3300" b="0" i="0" u="none" strike="noStrike" dirty="0">
                          <a:solidFill>
                            <a:srgbClr val="000000"/>
                          </a:solidFill>
                          <a:effectLst/>
                          <a:latin typeface="Calibri" panose="020F0502020204030204" pitchFamily="34" charset="0"/>
                        </a:rPr>
                        <a:t>Van(finance + tax</a:t>
                      </a:r>
                    </a:p>
                  </a:txBody>
                  <a:tcPr marL="15716" marR="15716" marT="15716" marB="0" anchor="ctr"/>
                </a:tc>
                <a:tc>
                  <a:txBody>
                    <a:bodyPr/>
                    <a:lstStyle/>
                    <a:p>
                      <a:pPr algn="r" rtl="0" fontAlgn="ctr"/>
                      <a:r>
                        <a:rPr lang="en-GB" sz="3300" u="none" strike="noStrike" dirty="0">
                          <a:effectLst/>
                        </a:rPr>
                        <a:t>£320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3300" b="0" i="0" u="none" strike="noStrike" dirty="0">
                          <a:solidFill>
                            <a:srgbClr val="000000"/>
                          </a:solidFill>
                          <a:effectLst/>
                          <a:latin typeface="Calibri" panose="020F0502020204030204" pitchFamily="34" charset="0"/>
                        </a:rPr>
                        <a:t>Premises(Newham</a:t>
                      </a:r>
                    </a:p>
                  </a:txBody>
                  <a:tcPr marL="15716" marR="15716" marT="15716" marB="0" anchor="ctr"/>
                </a:tc>
                <a:tc>
                  <a:txBody>
                    <a:bodyPr/>
                    <a:lstStyle/>
                    <a:p>
                      <a:pPr algn="r" rtl="0" fontAlgn="ctr"/>
                      <a:r>
                        <a:rPr lang="en-GB" sz="3300" u="none" strike="noStrike" dirty="0">
                          <a:effectLst/>
                        </a:rPr>
                        <a:t>£450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7562">
                <a:tc>
                  <a:txBody>
                    <a:bodyPr/>
                    <a:lstStyle/>
                    <a:p>
                      <a:pPr algn="l" rtl="0" fontAlgn="ctr"/>
                      <a:r>
                        <a:rPr lang="en-GB" sz="3300" b="0" i="0" u="none" strike="noStrike" dirty="0">
                          <a:solidFill>
                            <a:srgbClr val="000000"/>
                          </a:solidFill>
                          <a:effectLst/>
                          <a:latin typeface="Calibri" panose="020F0502020204030204" pitchFamily="34" charset="0"/>
                        </a:rPr>
                        <a:t>Rates and admin</a:t>
                      </a:r>
                    </a:p>
                  </a:txBody>
                  <a:tcPr marL="15716" marR="15716" marT="15716" marB="0" anchor="ctr"/>
                </a:tc>
                <a:tc>
                  <a:txBody>
                    <a:bodyPr/>
                    <a:lstStyle/>
                    <a:p>
                      <a:pPr algn="r" rtl="0" fontAlgn="ctr"/>
                      <a:r>
                        <a:rPr lang="en-GB" sz="3300" u="none" strike="noStrike" dirty="0">
                          <a:effectLst/>
                        </a:rPr>
                        <a:t>£130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3300" b="0" i="0" u="none" strike="noStrike" dirty="0">
                          <a:solidFill>
                            <a:srgbClr val="000000"/>
                          </a:solidFill>
                          <a:effectLst/>
                          <a:latin typeface="Calibri" panose="020F0502020204030204" pitchFamily="34" charset="0"/>
                        </a:rPr>
                        <a:t>Materials</a:t>
                      </a:r>
                    </a:p>
                  </a:txBody>
                  <a:tcPr marL="15716" marR="15716" marT="15716" marB="0" anchor="ctr"/>
                </a:tc>
                <a:tc>
                  <a:txBody>
                    <a:bodyPr/>
                    <a:lstStyle/>
                    <a:p>
                      <a:pPr algn="r" rtl="0" fontAlgn="ctr"/>
                      <a:r>
                        <a:rPr lang="en-GB" sz="3300" u="none" strike="noStrike" dirty="0">
                          <a:effectLst/>
                        </a:rPr>
                        <a:t>£800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3300" b="0" i="0" u="none" strike="noStrike" dirty="0">
                          <a:solidFill>
                            <a:srgbClr val="000000"/>
                          </a:solidFill>
                          <a:effectLst/>
                          <a:latin typeface="Calibri" panose="020F0502020204030204" pitchFamily="34" charset="0"/>
                        </a:rPr>
                        <a:t>Assistant wage</a:t>
                      </a:r>
                    </a:p>
                  </a:txBody>
                  <a:tcPr marL="15716" marR="15716" marT="15716" marB="0" anchor="ctr"/>
                </a:tc>
                <a:tc>
                  <a:txBody>
                    <a:bodyPr/>
                    <a:lstStyle/>
                    <a:p>
                      <a:pPr algn="r" rtl="0" fontAlgn="ctr"/>
                      <a:r>
                        <a:rPr lang="en-GB" sz="3300" u="none" strike="noStrike" dirty="0">
                          <a:effectLst/>
                        </a:rPr>
                        <a:t>£1400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37562">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£3100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777597668"/>
              </p:ext>
            </p:extLst>
          </p:nvPr>
        </p:nvGraphicFramePr>
        <p:xfrm>
          <a:off x="991752" y="642938"/>
          <a:ext cx="4551362" cy="5842080"/>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26071">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Low-emission van</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£9,000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Tools and test gear</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5000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Stock + PPE</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2000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Training and insurance</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£17,000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875535279"/>
              </p:ext>
            </p:extLst>
          </p:nvPr>
        </p:nvGraphicFramePr>
        <p:xfrm>
          <a:off x="698596" y="322112"/>
          <a:ext cx="7560863" cy="3531850"/>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805903">
                  <a:extLst>
                    <a:ext uri="{9D8B030D-6E8A-4147-A177-3AD203B41FA5}">
                      <a16:colId xmlns:a16="http://schemas.microsoft.com/office/drawing/2014/main" val="2955019756"/>
                    </a:ext>
                  </a:extLst>
                </a:gridCol>
                <a:gridCol w="1036324">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Electricity</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280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 Materials</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Extra Labour</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£920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£1280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1186865119"/>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£3100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£3100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£3100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£3100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£3100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£3100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£550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£920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£1,050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£1280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£1350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£1520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£3650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£4020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£4150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£4380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£4450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£4620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2200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£3200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£4,000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£5200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£6000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£7,200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-£1450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-£820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£680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£1410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£2440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£24930</a:t>
            </a:r>
            <a:r>
              <a:rPr lang="en-GB" sz="4000" dirty="0"/>
              <a:t>                  </a:t>
            </a:r>
            <a:r>
              <a:rPr lang="en-GB" sz="1800" b="0" i="0" u="none" strike="noStrike" dirty="0">
                <a:solidFill>
                  <a:srgbClr val="000000"/>
                </a:solidFill>
                <a:effectLst/>
                <a:latin typeface="Aptos Narrow" panose="020B0004020202020204" pitchFamily="34" charset="0"/>
              </a:rPr>
              <a:t>('£18000 + £3250 + £2550 + £1200)</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8079978" y="741391"/>
            <a:ext cx="3369234" cy="1616203"/>
          </a:xfrm>
        </p:spPr>
        <p:txBody>
          <a:bodyPr anchor="b">
            <a:normAutofit/>
          </a:bodyPr>
          <a:lstStyle/>
          <a:p>
            <a:r>
              <a:rPr lang="en-GB" sz="320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ChangeAspect="1"/>
          </p:cNvPicPr>
          <p:nvPr/>
        </p:nvPicPr>
        <p:blipFill>
          <a:blip r:embed="rId3">
            <a:extLst>
              <a:ext uri="{28A0092B-C50C-407E-A947-70E740481C1C}">
                <a14:useLocalDpi xmlns:a14="http://schemas.microsoft.com/office/drawing/2010/main" val="0"/>
              </a:ext>
            </a:extLst>
          </a:blip>
          <a:srcRect l="22523" r="16862"/>
          <a:stretch>
            <a:fillRect/>
          </a:stretch>
        </p:blipFill>
        <p:spPr>
          <a:xfrm>
            <a:off x="20" y="10"/>
            <a:ext cx="7390243" cy="6857990"/>
          </a:xfrm>
          <a:prstGeom prst="rect">
            <a:avLst/>
          </a:prstGeom>
        </p:spPr>
      </p:pic>
      <p:sp>
        <p:nvSpPr>
          <p:cNvPr id="28" name="Rectangle 2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0" name="Rectangle 2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Content Placeholder 8">
            <a:extLst>
              <a:ext uri="{FF2B5EF4-FFF2-40B4-BE49-F238E27FC236}">
                <a16:creationId xmlns:a16="http://schemas.microsoft.com/office/drawing/2014/main" id="{594EBB3A-A151-F44D-7DC7-EC1B3991A6F2}"/>
              </a:ext>
            </a:extLst>
          </p:cNvPr>
          <p:cNvSpPr>
            <a:spLocks noGrp="1"/>
          </p:cNvSpPr>
          <p:nvPr>
            <p:ph idx="1"/>
          </p:nvPr>
        </p:nvSpPr>
        <p:spPr>
          <a:xfrm>
            <a:off x="8079978" y="2533476"/>
            <a:ext cx="3369234" cy="3447832"/>
          </a:xfrm>
        </p:spPr>
        <p:txBody>
          <a:bodyPr anchor="t">
            <a:normAutofit/>
          </a:bodyPr>
          <a:lstStyle/>
          <a:p>
            <a:pPr marL="0" indent="0">
              <a:buNone/>
            </a:pPr>
            <a:r>
              <a:rPr lang="en-US" sz="2000"/>
              <a:t>           Thank you for listening</a:t>
            </a:r>
          </a:p>
          <a:p>
            <a:pPr marL="0" indent="0">
              <a:buNone/>
            </a:pPr>
            <a:r>
              <a:rPr lang="en-US" sz="2000" b="1"/>
              <a:t>Eco circuit solutions LTD</a:t>
            </a:r>
          </a:p>
        </p:txBody>
      </p: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14634</TotalTime>
  <Words>1486</Words>
  <Application>Microsoft Office PowerPoint</Application>
  <PresentationFormat>Widescreen</PresentationFormat>
  <Paragraphs>265</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Meiryo</vt:lpstr>
      <vt:lpstr>Aptos</vt:lpstr>
      <vt:lpstr>Aptos Narrow</vt:lpstr>
      <vt:lpstr>Arial</vt:lpstr>
      <vt:lpstr>Calibri</vt:lpstr>
      <vt:lpstr>Calibri Light</vt:lpstr>
      <vt:lpstr>Söhne</vt:lpstr>
      <vt:lpstr>Office Theme</vt:lpstr>
      <vt:lpstr>Business Plan Presentation</vt:lpstr>
      <vt:lpstr>PowerPoint Presentation</vt:lpstr>
      <vt:lpstr>Assessment Task 2</vt:lpstr>
      <vt:lpstr>PowerPoint Presentation</vt:lpstr>
      <vt:lpstr>PowerPoint Presentation</vt:lpstr>
      <vt:lpstr>PowerPoint Presentation</vt:lpstr>
      <vt:lpstr>ECO CIRCUIT SOLUTION ORGANISATIONAL CHART</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mengistu tolcha</cp:lastModifiedBy>
  <cp:revision>53</cp:revision>
  <dcterms:created xsi:type="dcterms:W3CDTF">2023-07-31T07:37:43Z</dcterms:created>
  <dcterms:modified xsi:type="dcterms:W3CDTF">2026-08-07T22:19:58Z</dcterms:modified>
</cp:coreProperties>
</file>