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4.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6.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7.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4"/>
    <p:sldMasterId id="2147483726" r:id="rId5"/>
    <p:sldMasterId id="2147483739" r:id="rId6"/>
    <p:sldMasterId id="2147483748" r:id="rId7"/>
    <p:sldMasterId id="2147483757" r:id="rId8"/>
    <p:sldMasterId id="2147483761" r:id="rId9"/>
    <p:sldMasterId id="2147483765" r:id="rId10"/>
    <p:sldMasterId id="2147483770" r:id="rId11"/>
  </p:sldMasterIdLst>
  <p:notesMasterIdLst>
    <p:notesMasterId r:id="rId33"/>
  </p:notesMasterIdLst>
  <p:sldIdLst>
    <p:sldId id="256" r:id="rId12"/>
    <p:sldId id="378" r:id="rId13"/>
    <p:sldId id="1116" r:id="rId14"/>
    <p:sldId id="448" r:id="rId15"/>
    <p:sldId id="1093" r:id="rId16"/>
    <p:sldId id="1115" r:id="rId17"/>
    <p:sldId id="1094" r:id="rId18"/>
    <p:sldId id="1095" r:id="rId19"/>
    <p:sldId id="1096" r:id="rId20"/>
    <p:sldId id="278" r:id="rId21"/>
    <p:sldId id="287" r:id="rId22"/>
    <p:sldId id="279" r:id="rId23"/>
    <p:sldId id="289" r:id="rId24"/>
    <p:sldId id="296" r:id="rId25"/>
    <p:sldId id="284" r:id="rId26"/>
    <p:sldId id="294" r:id="rId27"/>
    <p:sldId id="285" r:id="rId28"/>
    <p:sldId id="1063" r:id="rId29"/>
    <p:sldId id="265" r:id="rId30"/>
    <p:sldId id="379" r:id="rId31"/>
    <p:sldId id="377"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009900"/>
    <a:srgbClr val="800080"/>
    <a:srgbClr val="993300"/>
    <a:srgbClr val="FF0066"/>
    <a:srgbClr val="FF00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70" d="100"/>
          <a:sy n="70" d="100"/>
        </p:scale>
        <p:origin x="1395"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21" Type="http://schemas.openxmlformats.org/officeDocument/2006/relationships/slide" Target="slides/slide10.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slide" Target="slides/slide20.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3f0a7f87-93e7-4d32-836e-f70d7750324c" providerId="ADAL" clId="{7EF66822-81AF-4A3F-A76F-4398BF91948E}"/>
    <pc:docChg chg="custSel modSld">
      <pc:chgData name="Paul Tinkler" userId="3f0a7f87-93e7-4d32-836e-f70d7750324c" providerId="ADAL" clId="{7EF66822-81AF-4A3F-A76F-4398BF91948E}" dt="2026-06-14T08:51:28.533" v="6" actId="478"/>
      <pc:docMkLst>
        <pc:docMk/>
      </pc:docMkLst>
      <pc:sldChg chg="delSp modSp mod delAnim">
        <pc:chgData name="Paul Tinkler" userId="3f0a7f87-93e7-4d32-836e-f70d7750324c" providerId="ADAL" clId="{7EF66822-81AF-4A3F-A76F-4398BF91948E}" dt="2026-06-14T08:50:49.074" v="3" actId="478"/>
        <pc:sldMkLst>
          <pc:docMk/>
          <pc:sldMk cId="3883645238" sldId="287"/>
        </pc:sldMkLst>
        <pc:picChg chg="del mod">
          <ac:chgData name="Paul Tinkler" userId="3f0a7f87-93e7-4d32-836e-f70d7750324c" providerId="ADAL" clId="{7EF66822-81AF-4A3F-A76F-4398BF91948E}" dt="2026-06-14T08:50:49.074" v="3" actId="478"/>
          <ac:picMkLst>
            <pc:docMk/>
            <pc:sldMk cId="3883645238" sldId="287"/>
            <ac:picMk id="5" creationId="{79A5C69E-7196-458C-B3F2-555AC4F1D741}"/>
          </ac:picMkLst>
        </pc:picChg>
      </pc:sldChg>
      <pc:sldChg chg="delSp mod delAnim">
        <pc:chgData name="Paul Tinkler" userId="3f0a7f87-93e7-4d32-836e-f70d7750324c" providerId="ADAL" clId="{7EF66822-81AF-4A3F-A76F-4398BF91948E}" dt="2026-06-14T08:50:53.912" v="4" actId="478"/>
        <pc:sldMkLst>
          <pc:docMk/>
          <pc:sldMk cId="3331307339" sldId="289"/>
        </pc:sldMkLst>
        <pc:picChg chg="del">
          <ac:chgData name="Paul Tinkler" userId="3f0a7f87-93e7-4d32-836e-f70d7750324c" providerId="ADAL" clId="{7EF66822-81AF-4A3F-A76F-4398BF91948E}" dt="2026-06-14T08:50:53.912" v="4" actId="478"/>
          <ac:picMkLst>
            <pc:docMk/>
            <pc:sldMk cId="3331307339" sldId="289"/>
            <ac:picMk id="5" creationId="{B2B6CC9F-4F2F-49C7-9FDA-556B02882387}"/>
          </ac:picMkLst>
        </pc:picChg>
      </pc:sldChg>
      <pc:sldChg chg="delSp mod delAnim">
        <pc:chgData name="Paul Tinkler" userId="3f0a7f87-93e7-4d32-836e-f70d7750324c" providerId="ADAL" clId="{7EF66822-81AF-4A3F-A76F-4398BF91948E}" dt="2026-06-14T08:51:28.533" v="6" actId="478"/>
        <pc:sldMkLst>
          <pc:docMk/>
          <pc:sldMk cId="1729986595" sldId="294"/>
        </pc:sldMkLst>
        <pc:picChg chg="del">
          <ac:chgData name="Paul Tinkler" userId="3f0a7f87-93e7-4d32-836e-f70d7750324c" providerId="ADAL" clId="{7EF66822-81AF-4A3F-A76F-4398BF91948E}" dt="2026-06-14T08:51:28.533" v="6" actId="478"/>
          <ac:picMkLst>
            <pc:docMk/>
            <pc:sldMk cId="1729986595" sldId="294"/>
            <ac:picMk id="9" creationId="{EB158174-47D9-49CF-AACF-39EBC89A2188}"/>
          </ac:picMkLst>
        </pc:picChg>
      </pc:sldChg>
      <pc:sldChg chg="delSp mod delAnim">
        <pc:chgData name="Paul Tinkler" userId="3f0a7f87-93e7-4d32-836e-f70d7750324c" providerId="ADAL" clId="{7EF66822-81AF-4A3F-A76F-4398BF91948E}" dt="2026-06-14T08:51:03.991" v="5" actId="478"/>
        <pc:sldMkLst>
          <pc:docMk/>
          <pc:sldMk cId="1737465155" sldId="296"/>
        </pc:sldMkLst>
        <pc:picChg chg="del">
          <ac:chgData name="Paul Tinkler" userId="3f0a7f87-93e7-4d32-836e-f70d7750324c" providerId="ADAL" clId="{7EF66822-81AF-4A3F-A76F-4398BF91948E}" dt="2026-06-14T08:51:03.991" v="5" actId="478"/>
          <ac:picMkLst>
            <pc:docMk/>
            <pc:sldMk cId="1737465155" sldId="296"/>
            <ac:picMk id="5" creationId="{72F1B60E-479A-41A0-846E-699BCC9595B2}"/>
          </ac:picMkLst>
        </pc:picChg>
      </pc:sldChg>
      <pc:sldChg chg="delSp modSp mod delAnim">
        <pc:chgData name="Paul Tinkler" userId="3f0a7f87-93e7-4d32-836e-f70d7750324c" providerId="ADAL" clId="{7EF66822-81AF-4A3F-A76F-4398BF91948E}" dt="2026-06-14T08:48:28.826" v="1" actId="1076"/>
        <pc:sldMkLst>
          <pc:docMk/>
          <pc:sldMk cId="2201977287" sldId="1094"/>
        </pc:sldMkLst>
        <pc:spChg chg="mod">
          <ac:chgData name="Paul Tinkler" userId="3f0a7f87-93e7-4d32-836e-f70d7750324c" providerId="ADAL" clId="{7EF66822-81AF-4A3F-A76F-4398BF91948E}" dt="2026-06-14T08:48:28.826" v="1" actId="1076"/>
          <ac:spMkLst>
            <pc:docMk/>
            <pc:sldMk cId="2201977287" sldId="1094"/>
            <ac:spMk id="38916" creationId="{00000000-0000-0000-0000-000000000000}"/>
          </ac:spMkLst>
        </pc:spChg>
        <pc:picChg chg="del">
          <ac:chgData name="Paul Tinkler" userId="3f0a7f87-93e7-4d32-836e-f70d7750324c" providerId="ADAL" clId="{7EF66822-81AF-4A3F-A76F-4398BF91948E}" dt="2026-06-14T08:48:21.140" v="0" actId="478"/>
          <ac:picMkLst>
            <pc:docMk/>
            <pc:sldMk cId="2201977287" sldId="1094"/>
            <ac:picMk id="4" creationId="{4731FE52-AF2F-4B95-AAEE-AA8CB8FFB85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1DD91-7307-654C-8B6A-C5B878123616}" type="doc">
      <dgm:prSet loTypeId="urn:microsoft.com/office/officeart/2005/8/layout/hProcess9" loCatId="" qsTypeId="urn:microsoft.com/office/officeart/2005/8/quickstyle/simple2" qsCatId="simple" csTypeId="urn:microsoft.com/office/officeart/2005/8/colors/accent0_1" csCatId="mainScheme" phldr="1"/>
      <dgm:spPr/>
    </dgm:pt>
    <dgm:pt modelId="{26FD3D10-E3EF-3847-8D84-193531D76DD9}">
      <dgm:prSet/>
      <dgm:spPr>
        <a:xfrm>
          <a:off x="4259"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Leadership</a:t>
          </a:r>
        </a:p>
      </dgm:t>
    </dgm:pt>
    <dgm:pt modelId="{753CAD48-0996-D34E-B310-220018C50E7A}" type="parTrans" cxnId="{EE63E20A-B44B-D347-9EE6-28DD3BA0C9A0}">
      <dgm:prSet/>
      <dgm:spPr/>
      <dgm:t>
        <a:bodyPr/>
        <a:lstStyle/>
        <a:p>
          <a:endParaRPr lang="en-GB"/>
        </a:p>
      </dgm:t>
    </dgm:pt>
    <dgm:pt modelId="{5CC3B542-E82C-074B-8916-92B07879C2D7}" type="sibTrans" cxnId="{EE63E20A-B44B-D347-9EE6-28DD3BA0C9A0}">
      <dgm:prSet/>
      <dgm:spPr/>
      <dgm:t>
        <a:bodyPr/>
        <a:lstStyle/>
        <a:p>
          <a:endParaRPr lang="en-GB"/>
        </a:p>
      </dgm:t>
    </dgm:pt>
    <dgm:pt modelId="{DB25EB0D-EB2E-FA49-BE0C-B97AA6F9E3AA}">
      <dgm:prSet phldrT="[Text]"/>
      <dgm:spPr>
        <a:xfrm>
          <a:off x="1265476"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dirty="0">
              <a:solidFill>
                <a:srgbClr val="000099"/>
              </a:solidFill>
              <a:latin typeface="Calibri"/>
              <a:ea typeface="+mn-ea"/>
              <a:cs typeface="+mn-cs"/>
            </a:rPr>
            <a:t>Degree of Motivation</a:t>
          </a:r>
        </a:p>
      </dgm:t>
    </dgm:pt>
    <dgm:pt modelId="{4FF8D3E3-C996-154C-8DE7-6CE3F9DF7532}" type="parTrans" cxnId="{6A237D15-6C54-BA44-BA35-41C684A29053}">
      <dgm:prSet/>
      <dgm:spPr/>
      <dgm:t>
        <a:bodyPr/>
        <a:lstStyle/>
        <a:p>
          <a:endParaRPr lang="en-GB"/>
        </a:p>
      </dgm:t>
    </dgm:pt>
    <dgm:pt modelId="{BFDD98E1-D4C4-6640-8041-3FB6159CB065}" type="sibTrans" cxnId="{6A237D15-6C54-BA44-BA35-41C684A29053}">
      <dgm:prSet/>
      <dgm:spPr/>
      <dgm:t>
        <a:bodyPr/>
        <a:lstStyle/>
        <a:p>
          <a:endParaRPr lang="en-GB"/>
        </a:p>
      </dgm:t>
    </dgm:pt>
    <dgm:pt modelId="{426CC174-5BBF-8246-B9A2-925D344320B8}">
      <dgm:prSet phldrT="[Text]"/>
      <dgm:spPr>
        <a:xfrm>
          <a:off x="2526693"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How people behave</a:t>
          </a:r>
        </a:p>
      </dgm:t>
    </dgm:pt>
    <dgm:pt modelId="{E341593E-A1A9-6A4A-8B77-9EDF146A261C}" type="parTrans" cxnId="{E87887F1-B0B0-1C40-8464-BEEEB4B63CA1}">
      <dgm:prSet/>
      <dgm:spPr/>
      <dgm:t>
        <a:bodyPr/>
        <a:lstStyle/>
        <a:p>
          <a:endParaRPr lang="en-US"/>
        </a:p>
      </dgm:t>
    </dgm:pt>
    <dgm:pt modelId="{143E6C85-5668-3E40-B46D-CF545FC11349}" type="sibTrans" cxnId="{E87887F1-B0B0-1C40-8464-BEEEB4B63CA1}">
      <dgm:prSet/>
      <dgm:spPr/>
      <dgm:t>
        <a:bodyPr/>
        <a:lstStyle/>
        <a:p>
          <a:endParaRPr lang="en-US"/>
        </a:p>
      </dgm:t>
    </dgm:pt>
    <dgm:pt modelId="{7DFE4647-0C20-4C4C-ADE5-337682A94562}">
      <dgm:prSet phldrT="[Text]"/>
      <dgm:spPr>
        <a:xfrm>
          <a:off x="3787911"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dirty="0">
              <a:solidFill>
                <a:srgbClr val="000099"/>
              </a:solidFill>
              <a:latin typeface="Calibri"/>
              <a:ea typeface="+mn-ea"/>
              <a:cs typeface="+mn-cs"/>
            </a:rPr>
            <a:t>Productivity</a:t>
          </a:r>
        </a:p>
        <a:p>
          <a:r>
            <a:rPr lang="en-US" dirty="0">
              <a:solidFill>
                <a:srgbClr val="000099"/>
              </a:solidFill>
              <a:latin typeface="Calibri"/>
              <a:ea typeface="+mn-ea"/>
              <a:cs typeface="+mn-cs"/>
            </a:rPr>
            <a:t>&amp;</a:t>
          </a:r>
        </a:p>
        <a:p>
          <a:r>
            <a:rPr lang="en-US" dirty="0">
              <a:solidFill>
                <a:srgbClr val="000099"/>
              </a:solidFill>
              <a:latin typeface="Calibri"/>
              <a:ea typeface="+mn-ea"/>
              <a:cs typeface="+mn-cs"/>
            </a:rPr>
            <a:t>Effectiveness</a:t>
          </a:r>
        </a:p>
      </dgm:t>
    </dgm:pt>
    <dgm:pt modelId="{40901703-A8C1-7645-B210-01719436282C}" type="parTrans" cxnId="{28A92616-2814-B34E-8230-CA582E485C19}">
      <dgm:prSet/>
      <dgm:spPr/>
      <dgm:t>
        <a:bodyPr/>
        <a:lstStyle/>
        <a:p>
          <a:endParaRPr lang="en-US"/>
        </a:p>
      </dgm:t>
    </dgm:pt>
    <dgm:pt modelId="{F87716E1-8E30-724D-A7D6-8BEE75143FB3}" type="sibTrans" cxnId="{28A92616-2814-B34E-8230-CA582E485C19}">
      <dgm:prSet/>
      <dgm:spPr/>
      <dgm:t>
        <a:bodyPr/>
        <a:lstStyle/>
        <a:p>
          <a:endParaRPr lang="en-US"/>
        </a:p>
      </dgm:t>
    </dgm:pt>
    <dgm:pt modelId="{97763420-9115-AD46-A088-77A0F9856080}" type="pres">
      <dgm:prSet presAssocID="{FF31DD91-7307-654C-8B6A-C5B878123616}" presName="CompostProcess" presStyleCnt="0">
        <dgm:presLayoutVars>
          <dgm:dir/>
          <dgm:resizeHandles val="exact"/>
        </dgm:presLayoutVars>
      </dgm:prSet>
      <dgm:spPr/>
    </dgm:pt>
    <dgm:pt modelId="{FE74B667-B100-254B-B5DF-F3C1AC40D892}" type="pres">
      <dgm:prSet presAssocID="{FF31DD91-7307-654C-8B6A-C5B878123616}" presName="arrow" presStyleLbl="bgShp" presStyleIdx="0" presStyleCnt="1" custLinFactNeighborX="903" custLinFactNeighborY="-9511"/>
      <dgm:spPr>
        <a:xfrm>
          <a:off x="412116" y="0"/>
          <a:ext cx="4237037" cy="2041525"/>
        </a:xfrm>
        <a:prstGeom prst="rightArrow">
          <a:avLst/>
        </a:prstGeom>
        <a:solidFill>
          <a:sysClr val="windowText" lastClr="000000">
            <a:tint val="40000"/>
            <a:hueOff val="0"/>
            <a:satOff val="0"/>
            <a:lumOff val="0"/>
            <a:alphaOff val="0"/>
          </a:sysClr>
        </a:solidFill>
        <a:ln>
          <a:noFill/>
        </a:ln>
        <a:effectLst/>
      </dgm:spPr>
    </dgm:pt>
    <dgm:pt modelId="{5B32B220-10DC-0F4E-A6DE-7ECD17206460}" type="pres">
      <dgm:prSet presAssocID="{FF31DD91-7307-654C-8B6A-C5B878123616}" presName="linearProcess" presStyleCnt="0"/>
      <dgm:spPr/>
    </dgm:pt>
    <dgm:pt modelId="{38EB0330-9B80-9C46-8E1F-C7A8BCB40D5A}" type="pres">
      <dgm:prSet presAssocID="{26FD3D10-E3EF-3847-8D84-193531D76DD9}" presName="textNode" presStyleLbl="node1" presStyleIdx="0" presStyleCnt="4">
        <dgm:presLayoutVars>
          <dgm:bulletEnabled val="1"/>
        </dgm:presLayoutVars>
      </dgm:prSet>
      <dgm:spPr>
        <a:prstGeom prst="roundRect">
          <a:avLst/>
        </a:prstGeom>
      </dgm:spPr>
    </dgm:pt>
    <dgm:pt modelId="{79861CEE-87BD-9449-8499-8FB04A285F79}" type="pres">
      <dgm:prSet presAssocID="{5CC3B542-E82C-074B-8916-92B07879C2D7}" presName="sibTrans" presStyleCnt="0"/>
      <dgm:spPr/>
    </dgm:pt>
    <dgm:pt modelId="{5705D8DC-6A42-084D-ABAB-02CA6E8B908A}" type="pres">
      <dgm:prSet presAssocID="{DB25EB0D-EB2E-FA49-BE0C-B97AA6F9E3AA}" presName="textNode" presStyleLbl="node1" presStyleIdx="1" presStyleCnt="4">
        <dgm:presLayoutVars>
          <dgm:bulletEnabled val="1"/>
        </dgm:presLayoutVars>
      </dgm:prSet>
      <dgm:spPr>
        <a:prstGeom prst="roundRect">
          <a:avLst/>
        </a:prstGeom>
      </dgm:spPr>
    </dgm:pt>
    <dgm:pt modelId="{2F518247-A15D-744B-A872-EB43757E41E0}" type="pres">
      <dgm:prSet presAssocID="{BFDD98E1-D4C4-6640-8041-3FB6159CB065}" presName="sibTrans" presStyleCnt="0"/>
      <dgm:spPr/>
    </dgm:pt>
    <dgm:pt modelId="{A98B427C-7760-BD44-83D7-92A734F75932}" type="pres">
      <dgm:prSet presAssocID="{426CC174-5BBF-8246-B9A2-925D344320B8}" presName="textNode" presStyleLbl="node1" presStyleIdx="2" presStyleCnt="4">
        <dgm:presLayoutVars>
          <dgm:bulletEnabled val="1"/>
        </dgm:presLayoutVars>
      </dgm:prSet>
      <dgm:spPr>
        <a:prstGeom prst="roundRect">
          <a:avLst/>
        </a:prstGeom>
      </dgm:spPr>
    </dgm:pt>
    <dgm:pt modelId="{2410FD0A-E28D-F94F-B8DC-F588781A2BA3}" type="pres">
      <dgm:prSet presAssocID="{143E6C85-5668-3E40-B46D-CF545FC11349}" presName="sibTrans" presStyleCnt="0"/>
      <dgm:spPr/>
    </dgm:pt>
    <dgm:pt modelId="{A7847982-0449-DD42-8609-2F395A1DE6DC}" type="pres">
      <dgm:prSet presAssocID="{7DFE4647-0C20-4C4C-ADE5-337682A94562}" presName="textNode" presStyleLbl="node1" presStyleIdx="3" presStyleCnt="4">
        <dgm:presLayoutVars>
          <dgm:bulletEnabled val="1"/>
        </dgm:presLayoutVars>
      </dgm:prSet>
      <dgm:spPr>
        <a:prstGeom prst="roundRect">
          <a:avLst/>
        </a:prstGeom>
      </dgm:spPr>
    </dgm:pt>
  </dgm:ptLst>
  <dgm:cxnLst>
    <dgm:cxn modelId="{EE63E20A-B44B-D347-9EE6-28DD3BA0C9A0}" srcId="{FF31DD91-7307-654C-8B6A-C5B878123616}" destId="{26FD3D10-E3EF-3847-8D84-193531D76DD9}" srcOrd="0" destOrd="0" parTransId="{753CAD48-0996-D34E-B310-220018C50E7A}" sibTransId="{5CC3B542-E82C-074B-8916-92B07879C2D7}"/>
    <dgm:cxn modelId="{6A237D15-6C54-BA44-BA35-41C684A29053}" srcId="{FF31DD91-7307-654C-8B6A-C5B878123616}" destId="{DB25EB0D-EB2E-FA49-BE0C-B97AA6F9E3AA}" srcOrd="1" destOrd="0" parTransId="{4FF8D3E3-C996-154C-8DE7-6CE3F9DF7532}" sibTransId="{BFDD98E1-D4C4-6640-8041-3FB6159CB065}"/>
    <dgm:cxn modelId="{28A92616-2814-B34E-8230-CA582E485C19}" srcId="{FF31DD91-7307-654C-8B6A-C5B878123616}" destId="{7DFE4647-0C20-4C4C-ADE5-337682A94562}" srcOrd="3" destOrd="0" parTransId="{40901703-A8C1-7645-B210-01719436282C}" sibTransId="{F87716E1-8E30-724D-A7D6-8BEE75143FB3}"/>
    <dgm:cxn modelId="{7786CA4E-7050-AF42-8DBD-DD837C288CE0}" type="presOf" srcId="{26FD3D10-E3EF-3847-8D84-193531D76DD9}" destId="{38EB0330-9B80-9C46-8E1F-C7A8BCB40D5A}" srcOrd="0" destOrd="0" presId="urn:microsoft.com/office/officeart/2005/8/layout/hProcess9"/>
    <dgm:cxn modelId="{407FF152-4ED2-3C49-8FCD-00F3C200601A}" type="presOf" srcId="{7DFE4647-0C20-4C4C-ADE5-337682A94562}" destId="{A7847982-0449-DD42-8609-2F395A1DE6DC}" srcOrd="0" destOrd="0" presId="urn:microsoft.com/office/officeart/2005/8/layout/hProcess9"/>
    <dgm:cxn modelId="{EF5A5280-B7EB-1443-A506-EB617F19B55A}" type="presOf" srcId="{FF31DD91-7307-654C-8B6A-C5B878123616}" destId="{97763420-9115-AD46-A088-77A0F9856080}" srcOrd="0" destOrd="0" presId="urn:microsoft.com/office/officeart/2005/8/layout/hProcess9"/>
    <dgm:cxn modelId="{1C28E9DB-FD24-704A-94CF-D490CF2D264A}" type="presOf" srcId="{426CC174-5BBF-8246-B9A2-925D344320B8}" destId="{A98B427C-7760-BD44-83D7-92A734F75932}" srcOrd="0" destOrd="0" presId="urn:microsoft.com/office/officeart/2005/8/layout/hProcess9"/>
    <dgm:cxn modelId="{6F9F3EEA-B636-F146-8300-CEF3D1ADE3E0}" type="presOf" srcId="{DB25EB0D-EB2E-FA49-BE0C-B97AA6F9E3AA}" destId="{5705D8DC-6A42-084D-ABAB-02CA6E8B908A}" srcOrd="0" destOrd="0" presId="urn:microsoft.com/office/officeart/2005/8/layout/hProcess9"/>
    <dgm:cxn modelId="{E87887F1-B0B0-1C40-8464-BEEEB4B63CA1}" srcId="{FF31DD91-7307-654C-8B6A-C5B878123616}" destId="{426CC174-5BBF-8246-B9A2-925D344320B8}" srcOrd="2" destOrd="0" parTransId="{E341593E-A1A9-6A4A-8B77-9EDF146A261C}" sibTransId="{143E6C85-5668-3E40-B46D-CF545FC11349}"/>
    <dgm:cxn modelId="{DD5A8006-555E-684A-93FE-F62A5B34EB52}" type="presParOf" srcId="{97763420-9115-AD46-A088-77A0F9856080}" destId="{FE74B667-B100-254B-B5DF-F3C1AC40D892}" srcOrd="0" destOrd="0" presId="urn:microsoft.com/office/officeart/2005/8/layout/hProcess9"/>
    <dgm:cxn modelId="{38093EEC-0181-D94D-BE14-39ECABEDF468}" type="presParOf" srcId="{97763420-9115-AD46-A088-77A0F9856080}" destId="{5B32B220-10DC-0F4E-A6DE-7ECD17206460}" srcOrd="1" destOrd="0" presId="urn:microsoft.com/office/officeart/2005/8/layout/hProcess9"/>
    <dgm:cxn modelId="{88F4D9C4-25E4-BB46-8685-42E209A988E7}" type="presParOf" srcId="{5B32B220-10DC-0F4E-A6DE-7ECD17206460}" destId="{38EB0330-9B80-9C46-8E1F-C7A8BCB40D5A}" srcOrd="0" destOrd="0" presId="urn:microsoft.com/office/officeart/2005/8/layout/hProcess9"/>
    <dgm:cxn modelId="{D2996CD0-3D81-2B43-9D88-695E8D7AA41E}" type="presParOf" srcId="{5B32B220-10DC-0F4E-A6DE-7ECD17206460}" destId="{79861CEE-87BD-9449-8499-8FB04A285F79}" srcOrd="1" destOrd="0" presId="urn:microsoft.com/office/officeart/2005/8/layout/hProcess9"/>
    <dgm:cxn modelId="{51E78308-895E-A54E-A1D2-111098D6BF9D}" type="presParOf" srcId="{5B32B220-10DC-0F4E-A6DE-7ECD17206460}" destId="{5705D8DC-6A42-084D-ABAB-02CA6E8B908A}" srcOrd="2" destOrd="0" presId="urn:microsoft.com/office/officeart/2005/8/layout/hProcess9"/>
    <dgm:cxn modelId="{6501A2C7-C65E-F347-AB66-8F6A1560889C}" type="presParOf" srcId="{5B32B220-10DC-0F4E-A6DE-7ECD17206460}" destId="{2F518247-A15D-744B-A872-EB43757E41E0}" srcOrd="3" destOrd="0" presId="urn:microsoft.com/office/officeart/2005/8/layout/hProcess9"/>
    <dgm:cxn modelId="{F69283AE-33C3-B543-A8A9-18A6CBC8499E}" type="presParOf" srcId="{5B32B220-10DC-0F4E-A6DE-7ECD17206460}" destId="{A98B427C-7760-BD44-83D7-92A734F75932}" srcOrd="4" destOrd="0" presId="urn:microsoft.com/office/officeart/2005/8/layout/hProcess9"/>
    <dgm:cxn modelId="{2B24AEB4-FDC0-EC4B-9AAA-EF8D44BDB669}" type="presParOf" srcId="{5B32B220-10DC-0F4E-A6DE-7ECD17206460}" destId="{2410FD0A-E28D-F94F-B8DC-F588781A2BA3}" srcOrd="5" destOrd="0" presId="urn:microsoft.com/office/officeart/2005/8/layout/hProcess9"/>
    <dgm:cxn modelId="{C682AF02-E20C-7F40-8E24-89113E45ECD2}" type="presParOf" srcId="{5B32B220-10DC-0F4E-A6DE-7ECD17206460}" destId="{A7847982-0449-DD42-8609-2F395A1DE6DC}"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4B667-B100-254B-B5DF-F3C1AC40D892}">
      <dsp:nvSpPr>
        <dsp:cNvPr id="0" name=""/>
        <dsp:cNvSpPr/>
      </dsp:nvSpPr>
      <dsp:spPr>
        <a:xfrm>
          <a:off x="601283" y="0"/>
          <a:ext cx="6181886" cy="3325019"/>
        </a:xfrm>
        <a:prstGeom prst="rightArrow">
          <a:avLst/>
        </a:prstGeom>
        <a:solidFill>
          <a:sysClr val="windowText" lastClr="000000">
            <a:tint val="40000"/>
            <a:hueOff val="0"/>
            <a:satOff val="0"/>
            <a:lumOff val="0"/>
            <a:alphaOff val="0"/>
          </a:sysClr>
        </a:solidFill>
        <a:ln>
          <a:noFill/>
        </a:ln>
        <a:effectLst/>
      </dsp:spPr>
      <dsp:style>
        <a:lnRef idx="0">
          <a:scrgbClr r="0" g="0" b="0"/>
        </a:lnRef>
        <a:fillRef idx="1">
          <a:scrgbClr r="0" g="0" b="0"/>
        </a:fillRef>
        <a:effectRef idx="0">
          <a:scrgbClr r="0" g="0" b="0"/>
        </a:effectRef>
        <a:fontRef idx="minor"/>
      </dsp:style>
    </dsp:sp>
    <dsp:sp modelId="{38EB0330-9B80-9C46-8E1F-C7A8BCB40D5A}">
      <dsp:nvSpPr>
        <dsp:cNvPr id="0" name=""/>
        <dsp:cNvSpPr/>
      </dsp:nvSpPr>
      <dsp:spPr>
        <a:xfrm>
          <a:off x="1168"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Leadership</a:t>
          </a:r>
        </a:p>
      </dsp:txBody>
      <dsp:txXfrm>
        <a:off x="66094" y="1062431"/>
        <a:ext cx="1616121" cy="1200155"/>
      </dsp:txXfrm>
    </dsp:sp>
    <dsp:sp modelId="{5705D8DC-6A42-084D-ABAB-02CA6E8B908A}">
      <dsp:nvSpPr>
        <dsp:cNvPr id="0" name=""/>
        <dsp:cNvSpPr/>
      </dsp:nvSpPr>
      <dsp:spPr>
        <a:xfrm>
          <a:off x="18426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Degree of Motivation</a:t>
          </a:r>
        </a:p>
      </dsp:txBody>
      <dsp:txXfrm>
        <a:off x="1907593" y="1062431"/>
        <a:ext cx="1616121" cy="1200155"/>
      </dsp:txXfrm>
    </dsp:sp>
    <dsp:sp modelId="{A98B427C-7760-BD44-83D7-92A734F75932}">
      <dsp:nvSpPr>
        <dsp:cNvPr id="0" name=""/>
        <dsp:cNvSpPr/>
      </dsp:nvSpPr>
      <dsp:spPr>
        <a:xfrm>
          <a:off x="36841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How people behave</a:t>
          </a:r>
        </a:p>
      </dsp:txBody>
      <dsp:txXfrm>
        <a:off x="3749093" y="1062431"/>
        <a:ext cx="1616121" cy="1200155"/>
      </dsp:txXfrm>
    </dsp:sp>
    <dsp:sp modelId="{A7847982-0449-DD42-8609-2F395A1DE6DC}">
      <dsp:nvSpPr>
        <dsp:cNvPr id="0" name=""/>
        <dsp:cNvSpPr/>
      </dsp:nvSpPr>
      <dsp:spPr>
        <a:xfrm>
          <a:off x="5525666"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Productivity</a:t>
          </a:r>
        </a:p>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&amp;</a:t>
          </a:r>
        </a:p>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Effectiveness</a:t>
          </a:r>
        </a:p>
      </dsp:txBody>
      <dsp:txXfrm>
        <a:off x="5590592" y="1062431"/>
        <a:ext cx="1616121" cy="120015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14/06/2026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There are many leadership models all of which offer different equally valid perspectives on motivation. For the purposes of this session, we are going to consider 2 models; one of which, Blanchard and Hersey’s Situational Leadership Model, is useful for engaging with and motivating individual team members, while the other, Tannenbaum and Schmidt’s Continuum Theory, helps to explain how to motivate the team. </a:t>
            </a:r>
          </a:p>
          <a:p>
            <a:r>
              <a:rPr lang="en-GB" sz="1200" kern="1200" dirty="0">
                <a:solidFill>
                  <a:schemeClr val="tx1"/>
                </a:solidFill>
                <a:effectLst/>
                <a:latin typeface="Arial" pitchFamily="34" charset="0"/>
                <a:ea typeface="ＭＳ Ｐゴシック" charset="0"/>
                <a:cs typeface="ＭＳ Ｐゴシック" charset="0"/>
              </a:rPr>
              <a: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5</a:t>
            </a:fld>
            <a:endParaRPr lang="en-GB"/>
          </a:p>
        </p:txBody>
      </p:sp>
    </p:spTree>
    <p:extLst>
      <p:ext uri="{BB962C8B-B14F-4D97-AF65-F5344CB8AC3E}">
        <p14:creationId xmlns:p14="http://schemas.microsoft.com/office/powerpoint/2010/main" val="1020495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Paul Hersey on Situational Leadership    URL   https://www.youtube.com/watch?v=5qD_6yIKXbo</a:t>
            </a:r>
          </a:p>
          <a:p>
            <a:endParaRPr lang="en-GB"/>
          </a:p>
          <a:p>
            <a:endParaRPr lang="en-GB"/>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6</a:t>
            </a:fld>
            <a:endParaRPr lang="en-GB"/>
          </a:p>
        </p:txBody>
      </p:sp>
    </p:spTree>
    <p:extLst>
      <p:ext uri="{BB962C8B-B14F-4D97-AF65-F5344CB8AC3E}">
        <p14:creationId xmlns:p14="http://schemas.microsoft.com/office/powerpoint/2010/main" val="3917414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Blanchard and Hersey suggest that there are 2 specific types of behaviour that effective leaders use – ‘directive’ and ‘supportive’ behaviour – and that the combination of these behaviours determines the style of leadership used; hence the 4 distinct leadership styles:</a:t>
            </a:r>
          </a:p>
          <a:p>
            <a:r>
              <a:rPr lang="en-GB" sz="1200" kern="1200" dirty="0">
                <a:solidFill>
                  <a:schemeClr val="tx1"/>
                </a:solidFill>
                <a:effectLst/>
                <a:latin typeface="Arial" pitchFamily="34" charset="0"/>
                <a:ea typeface="ＭＳ Ｐゴシック" charset="0"/>
                <a:cs typeface="ＭＳ Ｐゴシック" charset="0"/>
              </a:rPr>
              <a:t> </a:t>
            </a:r>
          </a:p>
          <a:p>
            <a:pPr lvl="0"/>
            <a:r>
              <a:rPr lang="en-GB" sz="1200" b="1" kern="1200" dirty="0">
                <a:solidFill>
                  <a:schemeClr val="tx1"/>
                </a:solidFill>
                <a:effectLst/>
                <a:latin typeface="Arial" pitchFamily="34" charset="0"/>
                <a:ea typeface="ＭＳ Ｐゴシック" charset="0"/>
                <a:cs typeface="ＭＳ Ｐゴシック" charset="0"/>
              </a:rPr>
              <a:t>Directing. </a:t>
            </a:r>
            <a:r>
              <a:rPr lang="en-GB" sz="1200" kern="1200" dirty="0">
                <a:solidFill>
                  <a:schemeClr val="tx1"/>
                </a:solidFill>
                <a:effectLst/>
                <a:latin typeface="Arial" pitchFamily="34" charset="0"/>
                <a:ea typeface="ＭＳ Ｐゴシック" charset="0"/>
                <a:cs typeface="ＭＳ Ｐゴシック" charset="0"/>
              </a:rPr>
              <a:t>The most directive leadership style (S1) in which the leader provides the individual with specific instructions, monitoring closely the work that is done to ensure successful completion of the task. The leader does not need to offer much by way of supportive behaviour since the individual is not given any freedom to determine how the task is to be completed.</a:t>
            </a:r>
          </a:p>
          <a:p>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b="1" kern="1200" dirty="0">
                <a:solidFill>
                  <a:schemeClr val="tx1"/>
                </a:solidFill>
                <a:effectLst/>
                <a:latin typeface="Arial" pitchFamily="34" charset="0"/>
                <a:ea typeface="ＭＳ Ｐゴシック" charset="0"/>
                <a:cs typeface="ＭＳ Ｐゴシック" charset="0"/>
              </a:rPr>
              <a:t>Coaching.</a:t>
            </a:r>
            <a:r>
              <a:rPr lang="en-GB" sz="1200" kern="1200" dirty="0">
                <a:solidFill>
                  <a:schemeClr val="tx1"/>
                </a:solidFill>
                <a:effectLst/>
                <a:latin typeface="Arial" pitchFamily="34" charset="0"/>
                <a:ea typeface="ＭＳ Ｐゴシック" charset="0"/>
                <a:cs typeface="ＭＳ Ｐゴシック" charset="0"/>
              </a:rPr>
              <a:t> The second leadership style (S2) focuses on enabling the individual to participate more fully in determining how the task should be completed. The leader will explain </a:t>
            </a:r>
            <a:r>
              <a:rPr lang="en-GB" sz="1200" i="1" u="sng"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the task is and invite the individual to explain </a:t>
            </a:r>
            <a:r>
              <a:rPr lang="en-GB" sz="1200" i="1" u="sng"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they intend to successfully complete it. The leader will take the final decision on how the task is to be completed but will work closely with the individual to arrive at the final decision. By actively involving the individual in discussion about how the task should be done, the leader’s behaviour is both highly directive and highly supportive.</a:t>
            </a:r>
          </a:p>
          <a:p>
            <a:r>
              <a:rPr lang="en-GB" sz="1200" kern="1200" dirty="0">
                <a:solidFill>
                  <a:schemeClr val="tx1"/>
                </a:solidFill>
                <a:effectLst/>
                <a:latin typeface="Arial" pitchFamily="34" charset="0"/>
                <a:ea typeface="ＭＳ Ｐゴシック" charset="0"/>
                <a:cs typeface="ＭＳ Ｐゴシック" charset="0"/>
              </a:rPr>
              <a:t> </a:t>
            </a:r>
          </a:p>
          <a:p>
            <a:pPr lvl="0"/>
            <a:r>
              <a:rPr lang="en-GB" sz="1200" b="1" kern="1200" dirty="0">
                <a:solidFill>
                  <a:schemeClr val="tx1"/>
                </a:solidFill>
                <a:effectLst/>
                <a:latin typeface="Arial" pitchFamily="34" charset="0"/>
                <a:ea typeface="ＭＳ Ｐゴシック" charset="0"/>
                <a:cs typeface="ＭＳ Ｐゴシック" charset="0"/>
              </a:rPr>
              <a:t>Supporting.</a:t>
            </a:r>
            <a:r>
              <a:rPr lang="en-GB" sz="1200" kern="1200" dirty="0">
                <a:solidFill>
                  <a:schemeClr val="tx1"/>
                </a:solidFill>
                <a:effectLst/>
                <a:latin typeface="Arial" pitchFamily="34" charset="0"/>
                <a:ea typeface="ＭＳ Ｐゴシック" charset="0"/>
                <a:cs typeface="ＭＳ Ｐゴシック" charset="0"/>
              </a:rPr>
              <a:t> The third leadership style (S3) is yet more participative. In exercising this leadership style, the leader will outline the required or desired outcome and invite the individual to propose and implement a course of action. While the decision to proceed with a particular course of action ultimately rests with the leader, the leader will facilitate and support the individual in making the decision, exercising more supportive behaviour and less directive behaviour.</a:t>
            </a:r>
          </a:p>
          <a:p>
            <a:r>
              <a:rPr lang="en-GB" sz="1200" kern="1200" dirty="0">
                <a:solidFill>
                  <a:schemeClr val="tx1"/>
                </a:solidFill>
                <a:effectLst/>
                <a:latin typeface="Arial" pitchFamily="34" charset="0"/>
                <a:ea typeface="ＭＳ Ｐゴシック" charset="0"/>
                <a:cs typeface="ＭＳ Ｐゴシック" charset="0"/>
              </a:rPr>
              <a:t> </a:t>
            </a:r>
          </a:p>
          <a:p>
            <a:pPr lvl="0"/>
            <a:r>
              <a:rPr lang="en-GB" sz="1200" b="1" kern="1200" dirty="0">
                <a:solidFill>
                  <a:schemeClr val="tx1"/>
                </a:solidFill>
                <a:effectLst/>
                <a:latin typeface="Arial" pitchFamily="34" charset="0"/>
                <a:ea typeface="ＭＳ Ｐゴシック" charset="0"/>
                <a:cs typeface="ＭＳ Ｐゴシック" charset="0"/>
              </a:rPr>
              <a:t>Delegating.</a:t>
            </a:r>
            <a:r>
              <a:rPr lang="en-GB" sz="1200" kern="1200" dirty="0">
                <a:solidFill>
                  <a:schemeClr val="tx1"/>
                </a:solidFill>
                <a:effectLst/>
                <a:latin typeface="Arial" pitchFamily="34" charset="0"/>
                <a:ea typeface="ＭＳ Ｐゴシック" charset="0"/>
                <a:cs typeface="ＭＳ Ｐゴシック" charset="0"/>
              </a:rPr>
              <a:t> In employing the fourth leadership style (S4), the leader’s behaviour is ‘light touch’. In delegating a task to an individual, the leader is indicating that responsibility for carrying out the task rests with that individual. This gives the individual the freedom to both determine what needs to be done to achieve the task and to complete it accordingly. </a:t>
            </a:r>
          </a:p>
          <a:p>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7</a:t>
            </a:fld>
            <a:endParaRPr lang="en-GB"/>
          </a:p>
        </p:txBody>
      </p:sp>
    </p:spTree>
    <p:extLst>
      <p:ext uri="{BB962C8B-B14F-4D97-AF65-F5344CB8AC3E}">
        <p14:creationId xmlns:p14="http://schemas.microsoft.com/office/powerpoint/2010/main" val="3201516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defRPr>
            </a:lvl1pPr>
            <a:lvl2pPr marL="756397" indent="-290922" eaLnBrk="0" hangingPunct="0">
              <a:defRPr>
                <a:solidFill>
                  <a:schemeClr val="tx1"/>
                </a:solidFill>
                <a:latin typeface="Arial" charset="0"/>
                <a:ea typeface="ＭＳ Ｐゴシック" charset="0"/>
              </a:defRPr>
            </a:lvl2pPr>
            <a:lvl3pPr marL="1163688" indent="-232738" eaLnBrk="0" hangingPunct="0">
              <a:defRPr>
                <a:solidFill>
                  <a:schemeClr val="tx1"/>
                </a:solidFill>
                <a:latin typeface="Arial" charset="0"/>
                <a:ea typeface="ＭＳ Ｐゴシック" charset="0"/>
              </a:defRPr>
            </a:lvl3pPr>
            <a:lvl4pPr marL="1629164" indent="-232738" eaLnBrk="0" hangingPunct="0">
              <a:defRPr>
                <a:solidFill>
                  <a:schemeClr val="tx1"/>
                </a:solidFill>
                <a:latin typeface="Arial" charset="0"/>
                <a:ea typeface="ＭＳ Ｐゴシック" charset="0"/>
              </a:defRPr>
            </a:lvl4pPr>
            <a:lvl5pPr marL="2094639" indent="-232738" eaLnBrk="0" hangingPunct="0">
              <a:defRPr>
                <a:solidFill>
                  <a:schemeClr val="tx1"/>
                </a:solidFill>
                <a:latin typeface="Arial" charset="0"/>
                <a:ea typeface="ＭＳ Ｐゴシック" charset="0"/>
              </a:defRPr>
            </a:lvl5pPr>
            <a:lvl6pPr marL="2560114" indent="-232738" eaLnBrk="0" fontAlgn="base" hangingPunct="0">
              <a:spcBef>
                <a:spcPct val="0"/>
              </a:spcBef>
              <a:spcAft>
                <a:spcPct val="0"/>
              </a:spcAft>
              <a:defRPr>
                <a:solidFill>
                  <a:schemeClr val="tx1"/>
                </a:solidFill>
                <a:latin typeface="Arial" charset="0"/>
                <a:ea typeface="ＭＳ Ｐゴシック" charset="0"/>
              </a:defRPr>
            </a:lvl6pPr>
            <a:lvl7pPr marL="3025590" indent="-232738" eaLnBrk="0" fontAlgn="base" hangingPunct="0">
              <a:spcBef>
                <a:spcPct val="0"/>
              </a:spcBef>
              <a:spcAft>
                <a:spcPct val="0"/>
              </a:spcAft>
              <a:defRPr>
                <a:solidFill>
                  <a:schemeClr val="tx1"/>
                </a:solidFill>
                <a:latin typeface="Arial" charset="0"/>
                <a:ea typeface="ＭＳ Ｐゴシック" charset="0"/>
              </a:defRPr>
            </a:lvl7pPr>
            <a:lvl8pPr marL="3491065" indent="-232738" eaLnBrk="0" fontAlgn="base" hangingPunct="0">
              <a:spcBef>
                <a:spcPct val="0"/>
              </a:spcBef>
              <a:spcAft>
                <a:spcPct val="0"/>
              </a:spcAft>
              <a:defRPr>
                <a:solidFill>
                  <a:schemeClr val="tx1"/>
                </a:solidFill>
                <a:latin typeface="Arial" charset="0"/>
                <a:ea typeface="ＭＳ Ｐゴシック" charset="0"/>
              </a:defRPr>
            </a:lvl8pPr>
            <a:lvl9pPr marL="3956540" indent="-232738"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1BBCFB2-7E35-2347-B726-44B8767F56DC}" type="slidenum">
              <a:rPr lang="en-GB"/>
              <a:pPr eaLnBrk="1" hangingPunct="1"/>
              <a:t>9</a:t>
            </a:fld>
            <a:endParaRPr lang="en-GB"/>
          </a:p>
        </p:txBody>
      </p:sp>
      <p:sp>
        <p:nvSpPr>
          <p:cNvPr id="91139" name="Rectangle 2"/>
          <p:cNvSpPr>
            <a:spLocks noGrp="1" noRot="1" noChangeAspect="1" noChangeArrowheads="1" noTextEdit="1"/>
          </p:cNvSpPr>
          <p:nvPr>
            <p:ph type="sldImg"/>
          </p:nvPr>
        </p:nvSpPr>
        <p:spPr>
          <a:xfrm>
            <a:off x="935038" y="750888"/>
            <a:ext cx="5008562" cy="3756025"/>
          </a:xfrm>
          <a:ln/>
        </p:spPr>
      </p:sp>
      <p:sp>
        <p:nvSpPr>
          <p:cNvPr id="91140" name="Rectangle 3"/>
          <p:cNvSpPr>
            <a:spLocks noGrp="1" noChangeArrowheads="1"/>
          </p:cNvSpPr>
          <p:nvPr>
            <p:ph type="body" idx="1"/>
          </p:nvPr>
        </p:nvSpPr>
        <p:spPr>
          <a:xfrm>
            <a:off x="688018" y="4757101"/>
            <a:ext cx="5505778" cy="4507232"/>
          </a:xfrm>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p>
            <a:r>
              <a:rPr lang="en-GB" sz="1200" kern="1200" dirty="0">
                <a:solidFill>
                  <a:schemeClr val="tx1"/>
                </a:solidFill>
                <a:effectLst/>
                <a:latin typeface="Arial" pitchFamily="34" charset="0"/>
                <a:ea typeface="ＭＳ Ｐゴシック" charset="0"/>
                <a:cs typeface="ＭＳ Ｐゴシック" charset="0"/>
              </a:rPr>
              <a:t>Of course, the leadership style selected by the leader must take into account the situation. This means that the leader must consider a whole range of factors. In his Situational Leadership Model, Blanchard focuses upon the development level of the individual – their competence – and their commitment or motivation.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Key to understanding the ‘different strokes for different folks’ philosophy is the link between an individual’s </a:t>
            </a:r>
            <a:r>
              <a:rPr lang="en-GB" sz="1200" b="1" i="1" u="sng" kern="1200" dirty="0">
                <a:solidFill>
                  <a:schemeClr val="tx1"/>
                </a:solidFill>
                <a:effectLst/>
                <a:latin typeface="Arial" pitchFamily="34" charset="0"/>
                <a:ea typeface="ＭＳ Ｐゴシック" charset="0"/>
                <a:cs typeface="ＭＳ Ｐゴシック" charset="0"/>
              </a:rPr>
              <a:t>development level </a:t>
            </a:r>
            <a:r>
              <a:rPr lang="en-GB" sz="1200" kern="1200" dirty="0">
                <a:solidFill>
                  <a:schemeClr val="tx1"/>
                </a:solidFill>
                <a:effectLst/>
                <a:latin typeface="Arial" pitchFamily="34" charset="0"/>
                <a:ea typeface="ＭＳ Ｐゴシック" charset="0"/>
                <a:cs typeface="ＭＳ Ｐゴシック" charset="0"/>
              </a:rPr>
              <a:t>and the style of leadership Blanchard suggests is appropriate. Indeed, much of what is portrayed here makes eminent sense. If one of the team is unskilled (D1), they clearly need to develop the skills to do the job for which they are being employed. Blanchard observes that, typically, a D1 individual will display a high degree of commitment. Similarly, a highly experienced and skilled individual</a:t>
            </a:r>
            <a:r>
              <a:rPr lang="en-GB" sz="1200" kern="1200" baseline="0" dirty="0">
                <a:solidFill>
                  <a:schemeClr val="tx1"/>
                </a:solidFill>
                <a:effectLst/>
                <a:latin typeface="Arial" pitchFamily="34" charset="0"/>
                <a:ea typeface="ＭＳ Ｐゴシック" charset="0"/>
                <a:cs typeface="ＭＳ Ｐゴシック" charset="0"/>
              </a:rPr>
              <a:t> (D4) needs to be given freedom to operate with minimum supervision or their commitment will be adversely affected.   </a:t>
            </a:r>
            <a:endParaRPr lang="en-US" sz="800" dirty="0">
              <a:latin typeface="Arial" charset="0"/>
            </a:endParaRPr>
          </a:p>
        </p:txBody>
      </p:sp>
    </p:spTree>
    <p:extLst>
      <p:ext uri="{BB962C8B-B14F-4D97-AF65-F5344CB8AC3E}">
        <p14:creationId xmlns:p14="http://schemas.microsoft.com/office/powerpoint/2010/main" val="1070131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CB46EC05-7F50-44EA-A1BD-09C09EB4E4A4}" type="slidenum">
              <a:rPr lang="en-US"/>
              <a:pPr>
                <a:defRPr/>
              </a:pPr>
              <a:t>10</a:t>
            </a:fld>
            <a:endParaRPr 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2468410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122C22F-1F96-427F-9E8E-BB09F5D1F342}" type="slidenum">
              <a:rPr lang="en-US"/>
              <a:pPr>
                <a:defRPr/>
              </a:pPr>
              <a:t>11</a:t>
            </a:fld>
            <a:endParaRPr 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2959343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11FDC9E-F7B6-4F7C-8F01-0BB861AF28E5}" type="slidenum">
              <a:rPr lang="en-US"/>
              <a:pPr>
                <a:defRPr/>
              </a:pPr>
              <a:t>12</a:t>
            </a:fld>
            <a:endParaRPr lang="en-US"/>
          </a:p>
        </p:txBody>
      </p:sp>
      <p:sp>
        <p:nvSpPr>
          <p:cNvPr id="37891"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p:txBody>
          <a:bodyPr/>
          <a:lstStyle/>
          <a:p>
            <a:pPr>
              <a:defRPr/>
            </a:pPr>
            <a:endParaRPr lang="en-US" sz="1800">
              <a:effectLst>
                <a:outerShdw blurRad="38100" dist="38100" dir="2700000" algn="tl">
                  <a:srgbClr val="C0C0C0"/>
                </a:outerShdw>
              </a:effectLst>
            </a:endParaRPr>
          </a:p>
        </p:txBody>
      </p:sp>
    </p:spTree>
    <p:extLst>
      <p:ext uri="{BB962C8B-B14F-4D97-AF65-F5344CB8AC3E}">
        <p14:creationId xmlns:p14="http://schemas.microsoft.com/office/powerpoint/2010/main" val="3485855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E274C8B-61EC-40A4-B222-164C589B22C2}" type="slidenum">
              <a:rPr lang="en-US"/>
              <a:pPr>
                <a:defRPr/>
              </a:pPr>
              <a:t>13</a:t>
            </a:fld>
            <a:endParaRPr 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659954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63346D4-478D-4692-9B40-CA87134A65FE}" type="slidenum">
              <a:rPr lang="en-US"/>
              <a:pPr>
                <a:defRPr/>
              </a:pPr>
              <a:t>14</a:t>
            </a:fld>
            <a:endParaRPr lang="en-US"/>
          </a:p>
        </p:txBody>
      </p:sp>
      <p:sp>
        <p:nvSpPr>
          <p:cNvPr id="39939" name="Rectangle 2"/>
          <p:cNvSpPr>
            <a:spLocks noGrp="1" noRot="1" noChangeAspect="1" noChangeArrowheads="1" noTextEdit="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US"/>
          </a:p>
        </p:txBody>
      </p:sp>
    </p:spTree>
    <p:extLst>
      <p:ext uri="{BB962C8B-B14F-4D97-AF65-F5344CB8AC3E}">
        <p14:creationId xmlns:p14="http://schemas.microsoft.com/office/powerpoint/2010/main" val="24945865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2D546C1F-A567-467A-84ED-7899DBC8E898}" type="slidenum">
              <a:rPr lang="en-US"/>
              <a:pPr>
                <a:defRPr/>
              </a:pPr>
              <a:t>15</a:t>
            </a:fld>
            <a:endParaRPr lang="en-US"/>
          </a:p>
        </p:txBody>
      </p:sp>
      <p:sp>
        <p:nvSpPr>
          <p:cNvPr id="45059" name="Rectangle 2"/>
          <p:cNvSpPr>
            <a:spLocks noGrp="1" noRot="1" noChangeAspect="1" noChangeArrowheads="1" noTextEdit="1"/>
          </p:cNvSpPr>
          <p:nvPr>
            <p:ph type="sldImg"/>
          </p:nvPr>
        </p:nvSpPr>
        <p:spPr>
          <a:xfrm>
            <a:off x="1243013" y="381000"/>
            <a:ext cx="4468812" cy="3352800"/>
          </a:xfrm>
          <a:ln/>
        </p:spPr>
      </p:sp>
      <p:sp>
        <p:nvSpPr>
          <p:cNvPr id="45060" name="Rectangle 3"/>
          <p:cNvSpPr>
            <a:spLocks noGrp="1" noChangeArrowheads="1"/>
          </p:cNvSpPr>
          <p:nvPr>
            <p:ph type="body" idx="1"/>
          </p:nvPr>
        </p:nvSpPr>
        <p:spPr>
          <a:xfrm>
            <a:off x="914400" y="4038600"/>
            <a:ext cx="5334000" cy="4495800"/>
          </a:xfrm>
          <a:noFill/>
        </p:spPr>
        <p:txBody>
          <a:bodyPr/>
          <a:lstStyle/>
          <a:p>
            <a:endParaRPr lang="en-US" sz="1800"/>
          </a:p>
        </p:txBody>
      </p:sp>
    </p:spTree>
    <p:extLst>
      <p:ext uri="{BB962C8B-B14F-4D97-AF65-F5344CB8AC3E}">
        <p14:creationId xmlns:p14="http://schemas.microsoft.com/office/powerpoint/2010/main" val="2587116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31B579E3-3F46-40A6-94CD-C1879A45BB36}" type="slidenum">
              <a:rPr lang="en-US"/>
              <a:pPr>
                <a:defRPr/>
              </a:pPr>
              <a:t>16</a:t>
            </a:fld>
            <a:endParaRPr lang="en-US"/>
          </a:p>
        </p:txBody>
      </p:sp>
      <p:sp>
        <p:nvSpPr>
          <p:cNvPr id="48131" name="Rectangle 2"/>
          <p:cNvSpPr>
            <a:spLocks noGrp="1" noRot="1" noChangeAspect="1" noChangeArrowheads="1" noTextEdit="1"/>
          </p:cNvSpPr>
          <p:nvPr>
            <p:ph type="sldImg"/>
          </p:nvPr>
        </p:nvSpPr>
        <p:spPr>
          <a:xfrm>
            <a:off x="1373188" y="379413"/>
            <a:ext cx="4471987" cy="3354387"/>
          </a:xfrm>
          <a:solidFill>
            <a:srgbClr val="FFFFFF"/>
          </a:solidFill>
          <a:ln/>
        </p:spPr>
      </p:sp>
      <p:sp>
        <p:nvSpPr>
          <p:cNvPr id="48132" name="Rectangle 3"/>
          <p:cNvSpPr>
            <a:spLocks noGrp="1" noChangeArrowheads="1"/>
          </p:cNvSpPr>
          <p:nvPr>
            <p:ph type="body" idx="1"/>
          </p:nvPr>
        </p:nvSpPr>
        <p:spPr>
          <a:xfrm>
            <a:off x="990600" y="4191000"/>
            <a:ext cx="5257800" cy="4583113"/>
          </a:xfrm>
          <a:solidFill>
            <a:srgbClr val="FFFFFF"/>
          </a:solidFill>
          <a:ln>
            <a:solidFill>
              <a:srgbClr val="000000"/>
            </a:solidFill>
            <a:miter lim="800000"/>
            <a:headEnd/>
            <a:tailEnd/>
          </a:ln>
        </p:spPr>
        <p:txBody>
          <a:bodyPr/>
          <a:lstStyle/>
          <a:p>
            <a:r>
              <a:rPr lang="en-US" sz="1800"/>
              <a:t> </a:t>
            </a:r>
            <a:endParaRPr lang="en-US" sz="1000"/>
          </a:p>
        </p:txBody>
      </p:sp>
    </p:spTree>
    <p:extLst>
      <p:ext uri="{BB962C8B-B14F-4D97-AF65-F5344CB8AC3E}">
        <p14:creationId xmlns:p14="http://schemas.microsoft.com/office/powerpoint/2010/main" val="15048294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134A9C08-0ADB-4D2B-B162-D11368271679}" type="slidenum">
              <a:rPr lang="en-US"/>
              <a:pPr>
                <a:defRPr/>
              </a:pPr>
              <a:t>17</a:t>
            </a:fld>
            <a:endParaRPr lang="en-US"/>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25128654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The Tannenbaum and Schmidt Continuum, set out in the Harvard Business Review in 1958, suggested that leaders should make decisions about how they lead based (or</a:t>
            </a:r>
            <a:r>
              <a:rPr lang="en-GB" sz="1200" i="1" kern="1200" dirty="0">
                <a:solidFill>
                  <a:schemeClr val="tx1"/>
                </a:solidFill>
                <a:effectLst/>
                <a:latin typeface="Arial" pitchFamily="34" charset="0"/>
                <a:ea typeface="ＭＳ Ｐゴシック" charset="0"/>
                <a:cs typeface="ＭＳ Ｐゴシック" charset="0"/>
              </a:rPr>
              <a:t> contingent</a:t>
            </a:r>
            <a:r>
              <a:rPr lang="en-GB" sz="1200" kern="1200" dirty="0">
                <a:solidFill>
                  <a:schemeClr val="tx1"/>
                </a:solidFill>
                <a:effectLst/>
                <a:latin typeface="Arial" pitchFamily="34" charset="0"/>
                <a:ea typeface="ＭＳ Ｐゴシック" charset="0"/>
                <a:cs typeface="ＭＳ Ｐゴシック" charset="0"/>
              </a:rPr>
              <a:t>) upon the situation. The Continuum, which comprises seven (7) distinct leadership styles, has, at either end of the spectrum, the option of an authoritative (autocratic) and a participative (democratic) approach to leadership.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In simple terms, the Model shows the relationship between the level of freedom that a leader chooses to give to a team and the level of authority exercised by the leader. As the team's freedom is increased, so the leader's authority decreases.</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The diagram shows how the ability and the freedom of the team to make decisions increases as the chosen style of leadership moves across the Continuum from left to right. The decision to move away from an authoritative approach, in Tannenbaum and Schmidt’s view, was linked to the readiness of the team to participate in decision-making. In other words, as a team develops and competence within the team rises, it makes sense for a leader to involve the team in both problem solving and decision-making through increased delegation.</a:t>
            </a:r>
          </a:p>
          <a:p>
            <a:r>
              <a:rPr lang="en-GB" sz="1200" kern="1200" dirty="0">
                <a:solidFill>
                  <a:schemeClr val="tx1"/>
                </a:solidFill>
                <a:effectLst/>
                <a:latin typeface="Arial" pitchFamily="34" charset="0"/>
                <a:ea typeface="ＭＳ Ｐゴシック" charset="0"/>
                <a:cs typeface="ＭＳ Ｐゴシック" charset="0"/>
              </a:rPr>
              <a:t> </a:t>
            </a:r>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a:effectLst/>
              </a:rPr>
              <a:t> </a:t>
            </a:r>
            <a:endParaRPr lang="en-GB" sz="1200" kern="1200" dirty="0">
              <a:solidFill>
                <a:schemeClr val="tx1"/>
              </a:solidFill>
              <a:effectLst/>
              <a:latin typeface="Arial" pitchFamily="34" charset="0"/>
              <a:ea typeface="ＭＳ Ｐゴシック" charset="0"/>
              <a:cs typeface="ＭＳ Ｐゴシック" charset="0"/>
            </a:endParaRP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18</a:t>
            </a:fld>
            <a:endParaRPr lang="en-GB"/>
          </a:p>
        </p:txBody>
      </p:sp>
    </p:spTree>
    <p:extLst>
      <p:ext uri="{BB962C8B-B14F-4D97-AF65-F5344CB8AC3E}">
        <p14:creationId xmlns:p14="http://schemas.microsoft.com/office/powerpoint/2010/main" val="2941716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20</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80769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14/06/2026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411986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14/06/2026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748911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14/06/2026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582304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14/06/2026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628504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14/06/2026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94520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14/06/2026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89601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14/06/2026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25541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14/06/2026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885302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14/06/2026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022332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14/06/2026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873563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dirty="0"/>
              <a:t>Click to edit Master title style</a:t>
            </a:r>
            <a:endParaRPr lang="en-GB" dirty="0"/>
          </a:p>
        </p:txBody>
      </p:sp>
      <p:sp>
        <p:nvSpPr>
          <p:cNvPr id="3" name="Table Placeholder 2"/>
          <p:cNvSpPr>
            <a:spLocks noGrp="1"/>
          </p:cNvSpPr>
          <p:nvPr>
            <p:ph type="tbl" idx="1"/>
          </p:nvPr>
        </p:nvSpPr>
        <p:spPr>
          <a:xfrm>
            <a:off x="685800" y="1981200"/>
            <a:ext cx="7772400" cy="4114800"/>
          </a:xfrm>
        </p:spPr>
        <p:txBody>
          <a:bodyPr/>
          <a:lstStyle/>
          <a:p>
            <a:pPr lvl="0"/>
            <a:endParaRPr lang="en-GB" noProof="0"/>
          </a:p>
        </p:txBody>
      </p:sp>
      <p:sp>
        <p:nvSpPr>
          <p:cNvPr id="4" name="Rectangle 16"/>
          <p:cNvSpPr>
            <a:spLocks noGrp="1" noChangeArrowheads="1"/>
          </p:cNvSpPr>
          <p:nvPr>
            <p:ph type="sldNum" sz="quarter" idx="10"/>
          </p:nvPr>
        </p:nvSpPr>
        <p:spPr>
          <a:xfrm>
            <a:off x="7019925" y="6400800"/>
            <a:ext cx="1905000" cy="457200"/>
          </a:xfrm>
          <a:prstGeom prst="rect">
            <a:avLst/>
          </a:prstGeom>
        </p:spPr>
        <p:txBody>
          <a:bodyPr/>
          <a:lstStyle>
            <a:lvl1pPr>
              <a:defRPr/>
            </a:lvl1pPr>
          </a:lstStyle>
          <a:p>
            <a:pPr>
              <a:defRPr/>
            </a:pPr>
            <a:fld id="{A61C347B-895F-4C41-8B19-1AD3B390233F}" type="slidenum">
              <a:rPr lang="en-GB"/>
              <a:pPr>
                <a:defRPr/>
              </a:pPr>
              <a:t>‹#›</a:t>
            </a:fld>
            <a:endParaRPr lang="en-GB"/>
          </a:p>
        </p:txBody>
      </p:sp>
    </p:spTree>
    <p:extLst>
      <p:ext uri="{BB962C8B-B14F-4D97-AF65-F5344CB8AC3E}">
        <p14:creationId xmlns:p14="http://schemas.microsoft.com/office/powerpoint/2010/main" val="4075049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1934665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14/06/2026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66324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14/06/2026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685373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14/06/2026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7760909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14/06/2026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0528558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14/06/2026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4332462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14/06/2026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801704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14/06/2026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2580042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14/06/2026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746179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14/06/2026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3679902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14/06/2026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9115849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dirty="0"/>
              <a:t>Click to edit Master title style</a:t>
            </a:r>
            <a:endParaRPr lang="en-GB" dirty="0"/>
          </a:p>
        </p:txBody>
      </p:sp>
      <p:sp>
        <p:nvSpPr>
          <p:cNvPr id="3" name="Table Placeholder 2"/>
          <p:cNvSpPr>
            <a:spLocks noGrp="1"/>
          </p:cNvSpPr>
          <p:nvPr>
            <p:ph type="tbl" idx="1"/>
          </p:nvPr>
        </p:nvSpPr>
        <p:spPr>
          <a:xfrm>
            <a:off x="685800" y="1981200"/>
            <a:ext cx="7772400" cy="4114800"/>
          </a:xfrm>
        </p:spPr>
        <p:txBody>
          <a:bodyPr/>
          <a:lstStyle/>
          <a:p>
            <a:pPr lvl="0"/>
            <a:endParaRPr lang="en-GB" noProof="0"/>
          </a:p>
        </p:txBody>
      </p:sp>
      <p:sp>
        <p:nvSpPr>
          <p:cNvPr id="4" name="Rectangle 16"/>
          <p:cNvSpPr>
            <a:spLocks noGrp="1" noChangeArrowheads="1"/>
          </p:cNvSpPr>
          <p:nvPr>
            <p:ph type="sldNum" sz="quarter" idx="10"/>
          </p:nvPr>
        </p:nvSpPr>
        <p:spPr>
          <a:xfrm>
            <a:off x="7019925" y="6400800"/>
            <a:ext cx="1905000" cy="457200"/>
          </a:xfrm>
          <a:prstGeom prst="rect">
            <a:avLst/>
          </a:prstGeom>
        </p:spPr>
        <p:txBody>
          <a:bodyPr/>
          <a:lstStyle>
            <a:lvl1pPr>
              <a:defRPr/>
            </a:lvl1pPr>
          </a:lstStyle>
          <a:p>
            <a:pPr>
              <a:defRPr/>
            </a:pPr>
            <a:fld id="{A61C347B-895F-4C41-8B19-1AD3B390233F}" type="slidenum">
              <a:rPr lang="en-GB"/>
              <a:pPr>
                <a:defRPr/>
              </a:pPr>
              <a:t>‹#›</a:t>
            </a:fld>
            <a:endParaRPr lang="en-GB"/>
          </a:p>
        </p:txBody>
      </p:sp>
    </p:spTree>
    <p:extLst>
      <p:ext uri="{BB962C8B-B14F-4D97-AF65-F5344CB8AC3E}">
        <p14:creationId xmlns:p14="http://schemas.microsoft.com/office/powerpoint/2010/main" val="8247054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26522577"/>
      </p:ext>
    </p:extLst>
  </p:cSld>
  <p:clrMapOvr>
    <a:masterClrMapping/>
  </p:clrMapOvr>
  <p:hf sldNum="0" hd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66082478"/>
      </p:ext>
    </p:extLst>
  </p:cSld>
  <p:clrMapOvr>
    <a:masterClrMapping/>
  </p:clrMapOvr>
  <p:hf sldNum="0" hd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652057207"/>
      </p:ext>
    </p:extLst>
  </p:cSld>
  <p:clrMapOvr>
    <a:masterClrMapping/>
  </p:clrMapOvr>
  <p:hf sldNum="0" hd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96404921"/>
      </p:ext>
    </p:extLst>
  </p:cSld>
  <p:clrMapOvr>
    <a:masterClrMapping/>
  </p:clrMapOvr>
  <p:hf sldNum="0" hd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70036868"/>
      </p:ext>
    </p:extLst>
  </p:cSld>
  <p:clrMapOvr>
    <a:masterClrMapping/>
  </p:clrMapOvr>
  <p:hf sldNum="0" hdr="0" dt="0"/>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14089982"/>
      </p:ext>
    </p:extLst>
  </p:cSld>
  <p:clrMapOvr>
    <a:masterClrMapping/>
  </p:clrMapOvr>
  <p:hf sldNum="0" hdr="0" dt="0"/>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34055758"/>
      </p:ext>
    </p:extLst>
  </p:cSld>
  <p:clrMapOvr>
    <a:masterClrMapping/>
  </p:clrMapOvr>
  <p:hf sldNum="0" hdr="0" dt="0"/>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067636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4369265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2553066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2819769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9013433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1609703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603832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399891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803246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5302028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9780282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097414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14/06/2026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23053553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14/06/2026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1290537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dirty="0"/>
              <a:t>Click to edit Master title style</a:t>
            </a:r>
            <a:endParaRPr lang="en-GB" dirty="0"/>
          </a:p>
        </p:txBody>
      </p:sp>
      <p:sp>
        <p:nvSpPr>
          <p:cNvPr id="3" name="Table Placeholder 2"/>
          <p:cNvSpPr>
            <a:spLocks noGrp="1"/>
          </p:cNvSpPr>
          <p:nvPr>
            <p:ph type="tbl" idx="1"/>
          </p:nvPr>
        </p:nvSpPr>
        <p:spPr>
          <a:xfrm>
            <a:off x="685800" y="1981200"/>
            <a:ext cx="7772400" cy="4114800"/>
          </a:xfrm>
        </p:spPr>
        <p:txBody>
          <a:bodyPr/>
          <a:lstStyle/>
          <a:p>
            <a:pPr lvl="0"/>
            <a:endParaRPr lang="en-GB" noProof="0"/>
          </a:p>
        </p:txBody>
      </p:sp>
      <p:sp>
        <p:nvSpPr>
          <p:cNvPr id="4" name="Rectangle 16"/>
          <p:cNvSpPr>
            <a:spLocks noGrp="1" noChangeArrowheads="1"/>
          </p:cNvSpPr>
          <p:nvPr>
            <p:ph type="sldNum" sz="quarter" idx="10"/>
          </p:nvPr>
        </p:nvSpPr>
        <p:spPr>
          <a:xfrm>
            <a:off x="7019925" y="6400800"/>
            <a:ext cx="1905000" cy="457200"/>
          </a:xfrm>
          <a:prstGeom prst="rect">
            <a:avLst/>
          </a:prstGeom>
        </p:spPr>
        <p:txBody>
          <a:bodyPr/>
          <a:lstStyle>
            <a:lvl1pPr>
              <a:defRPr/>
            </a:lvl1pPr>
          </a:lstStyle>
          <a:p>
            <a:pPr>
              <a:defRPr/>
            </a:pPr>
            <a:fld id="{A61C347B-895F-4C41-8B19-1AD3B390233F}" type="slidenum">
              <a:rPr lang="en-GB"/>
              <a:pPr>
                <a:defRPr/>
              </a:pPr>
              <a:t>‹#›</a:t>
            </a:fld>
            <a:endParaRPr lang="en-GB"/>
          </a:p>
        </p:txBody>
      </p:sp>
    </p:spTree>
    <p:extLst>
      <p:ext uri="{BB962C8B-B14F-4D97-AF65-F5344CB8AC3E}">
        <p14:creationId xmlns:p14="http://schemas.microsoft.com/office/powerpoint/2010/main" val="260871178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14/06/2026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6235034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547199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7586501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2890955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8665557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2159437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6084728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016183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921390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6345706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52147095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9696130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4082157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4900856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174118688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67034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10" Type="http://schemas.openxmlformats.org/officeDocument/2006/relationships/image" Target="../media/image3.png"/><Relationship Id="rId4" Type="http://schemas.openxmlformats.org/officeDocument/2006/relationships/slideLayout" Target="../slideLayouts/slideLayout28.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10" Type="http://schemas.openxmlformats.org/officeDocument/2006/relationships/image" Target="../media/image8.png"/><Relationship Id="rId4" Type="http://schemas.openxmlformats.org/officeDocument/2006/relationships/slideLayout" Target="../slideLayouts/slideLayout36.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43.xml"/><Relationship Id="rId7" Type="http://schemas.openxmlformats.org/officeDocument/2006/relationships/slideLayout" Target="../slideLayouts/slideLayout4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5" Type="http://schemas.openxmlformats.org/officeDocument/2006/relationships/slideLayout" Target="../slideLayouts/slideLayout45.xml"/><Relationship Id="rId4" Type="http://schemas.openxmlformats.org/officeDocument/2006/relationships/slideLayout" Target="../slideLayouts/slideLayout44.xml"/><Relationship Id="rId9" Type="http://schemas.openxmlformats.org/officeDocument/2006/relationships/image" Target="../media/image15.png"/></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slideLayout" Target="../slideLayouts/slideLayout49.xml"/><Relationship Id="rId1" Type="http://schemas.openxmlformats.org/officeDocument/2006/relationships/slideLayout" Target="../slideLayouts/slideLayout48.xml"/><Relationship Id="rId5" Type="http://schemas.openxmlformats.org/officeDocument/2006/relationships/image" Target="../media/image1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53.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image" Target="../media/image20.png"/><Relationship Id="rId5" Type="http://schemas.openxmlformats.org/officeDocument/2006/relationships/theme" Target="../theme/theme7.xml"/><Relationship Id="rId4" Type="http://schemas.openxmlformats.org/officeDocument/2006/relationships/slideLayout" Target="../slideLayouts/slideLayout54.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5" Type="http://schemas.openxmlformats.org/officeDocument/2006/relationships/slideLayout" Target="../slideLayouts/slideLayout59.xml"/><Relationship Id="rId4" Type="http://schemas.openxmlformats.org/officeDocument/2006/relationships/slideLayout" Target="../slideLayouts/slideLayout58.xml"/><Relationship Id="rId9" Type="http://schemas.openxmlformats.org/officeDocument/2006/relationships/theme" Target="../theme/theme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56940069"/>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81371359"/>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757317654"/>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330145611"/>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836084328"/>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79" r:id="rId4"/>
    <p:sldLayoutId id="2147483780" r:id="rId5"/>
    <p:sldLayoutId id="2147483781" r:id="rId6"/>
    <p:sldLayoutId id="2147483782"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40418480"/>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39030758"/>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7534837"/>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xml.rels><?xml version="1.0" encoding="UTF-8" standalone="yes"?>
<Relationships xmlns="http://schemas.openxmlformats.org/package/2006/relationships"><Relationship Id="rId3" Type="http://schemas.openxmlformats.org/officeDocument/2006/relationships/hyperlink" Target="https://www.publicdomainpictures.net/view-image.php?image=209152&amp;picture=agenda" TargetMode="External"/><Relationship Id="rId2" Type="http://schemas.openxmlformats.org/officeDocument/2006/relationships/image" Target="../media/image30.jpeg"/><Relationship Id="rId1" Type="http://schemas.openxmlformats.org/officeDocument/2006/relationships/slideLayout" Target="../slideLayouts/slideLayout44.xml"/><Relationship Id="rId5" Type="http://schemas.openxmlformats.org/officeDocument/2006/relationships/hyperlink" Target="https://www.thebluediamondgallery.com/handwriting/a/agenda.html" TargetMode="External"/><Relationship Id="rId4" Type="http://schemas.openxmlformats.org/officeDocument/2006/relationships/image" Target="../media/image31.jpg"/></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Pastor" TargetMode="External"/><Relationship Id="rId2" Type="http://schemas.openxmlformats.org/officeDocument/2006/relationships/image" Target="../media/image32.jpg"/><Relationship Id="rId1" Type="http://schemas.openxmlformats.org/officeDocument/2006/relationships/slideLayout" Target="../slideLayouts/slideLayout41.xml"/></Relationships>
</file>

<file path=ppt/slides/_rels/slide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5.xml"/></Relationships>
</file>

<file path=ppt/slides/_rels/slide5.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4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4.xml"/><Relationship Id="rId1" Type="http://schemas.openxmlformats.org/officeDocument/2006/relationships/video" Target="https://www.youtube.com/embed/5qD_6yIKXbo" TargetMode="External"/><Relationship Id="rId4" Type="http://schemas.openxmlformats.org/officeDocument/2006/relationships/image" Target="../media/image35.jpeg"/></Relationships>
</file>

<file path=ppt/slides/_rels/slide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xml"/><Relationship Id="rId1" Type="http://schemas.openxmlformats.org/officeDocument/2006/relationships/slideLayout" Target="../slideLayouts/slideLayout44.xml"/><Relationship Id="rId4" Type="http://schemas.openxmlformats.org/officeDocument/2006/relationships/hyperlink" Target="https://fr.wiktionary.org/wiki/montrer"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4.xml"/></Relationships>
</file>

<file path=ppt/slides/_rels/slide1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4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4.xml"/></Relationships>
</file>

<file path=ppt/slides/_rels/slide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7.xml"/><Relationship Id="rId1" Type="http://schemas.openxmlformats.org/officeDocument/2006/relationships/slideLayout" Target="../slideLayouts/slideLayout4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7.xml"/></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4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7.xm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4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4.xml"/></Relationships>
</file>

<file path=ppt/slides/_rels/slide19.xml.rels><?xml version="1.0" encoding="UTF-8" standalone="yes"?>
<Relationships xmlns="http://schemas.openxmlformats.org/package/2006/relationships"><Relationship Id="rId3" Type="http://schemas.openxmlformats.org/officeDocument/2006/relationships/hyperlink" Target="http://mariapcclass.blogspot.com/2015/12/assignment-book-review-presentation.html" TargetMode="External"/><Relationship Id="rId2" Type="http://schemas.openxmlformats.org/officeDocument/2006/relationships/image" Target="../media/image41.jpeg"/><Relationship Id="rId1" Type="http://schemas.openxmlformats.org/officeDocument/2006/relationships/slideLayout" Target="../slideLayouts/slideLayout44.xml"/></Relationships>
</file>

<file path=ppt/slides/_rels/slide2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4.xml"/><Relationship Id="rId1" Type="http://schemas.openxmlformats.org/officeDocument/2006/relationships/slideLayout" Target="../slideLayouts/slideLayout44.xml"/><Relationship Id="rId4" Type="http://schemas.openxmlformats.org/officeDocument/2006/relationships/hyperlink" Target="https://satisfyingretirement.blogspot.com/2018/07/retirement-life.htm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3.jpg"/><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4624" y="836712"/>
            <a:ext cx="6858000" cy="2387600"/>
          </a:xfrm>
        </p:spPr>
        <p:txBody>
          <a:bodyPr>
            <a:normAutofit/>
          </a:bodyPr>
          <a:lstStyle/>
          <a:p>
            <a:r>
              <a:rPr lang="en-GB" sz="4000" b="1" dirty="0">
                <a:solidFill>
                  <a:schemeClr val="bg1"/>
                </a:solidFill>
              </a:rPr>
              <a:t>BMSK6010 </a:t>
            </a:r>
            <a:br>
              <a:rPr lang="en-GB" sz="4000" b="1" dirty="0">
                <a:solidFill>
                  <a:schemeClr val="bg1"/>
                </a:solidFill>
              </a:rPr>
            </a:br>
            <a:br>
              <a:rPr lang="en-GB" sz="4000" b="1" dirty="0">
                <a:solidFill>
                  <a:schemeClr val="bg1"/>
                </a:solidFill>
              </a:rPr>
            </a:br>
            <a:r>
              <a:rPr lang="en-GB" sz="4000" b="1" dirty="0">
                <a:solidFill>
                  <a:schemeClr val="bg1"/>
                </a:solidFill>
              </a:rPr>
              <a:t>Inspiring Leadership</a:t>
            </a:r>
          </a:p>
        </p:txBody>
      </p:sp>
      <p:sp>
        <p:nvSpPr>
          <p:cNvPr id="3" name="Subtitle 2"/>
          <p:cNvSpPr>
            <a:spLocks noGrp="1"/>
          </p:cNvSpPr>
          <p:nvPr>
            <p:ph type="subTitle" idx="1"/>
          </p:nvPr>
        </p:nvSpPr>
        <p:spPr>
          <a:xfrm>
            <a:off x="561864" y="3933056"/>
            <a:ext cx="3645024" cy="979090"/>
          </a:xfrm>
        </p:spPr>
        <p:txBody>
          <a:bodyPr/>
          <a:lstStyle/>
          <a:p>
            <a:r>
              <a:rPr lang="en-GB" sz="4000" i="1" dirty="0">
                <a:solidFill>
                  <a:schemeClr val="bg1"/>
                </a:solidFill>
              </a:rPr>
              <a:t>Session 4</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107504" y="1253331"/>
            <a:ext cx="7886700" cy="4351338"/>
          </a:xfrm>
        </p:spPr>
        <p:txBody>
          <a:bodyPr>
            <a:normAutofit/>
          </a:bodyPr>
          <a:lstStyle/>
          <a:p>
            <a:r>
              <a:rPr lang="en-GB" dirty="0">
                <a:solidFill>
                  <a:srgbClr val="0000CC"/>
                </a:solidFill>
              </a:rPr>
              <a:t>Review of pre-session activities</a:t>
            </a:r>
          </a:p>
          <a:p>
            <a:r>
              <a:rPr lang="en-GB" dirty="0">
                <a:solidFill>
                  <a:srgbClr val="0000CC"/>
                </a:solidFill>
              </a:rPr>
              <a:t>Motivational Link to Leadership</a:t>
            </a:r>
          </a:p>
          <a:p>
            <a:r>
              <a:rPr lang="en-GB" dirty="0">
                <a:solidFill>
                  <a:srgbClr val="0000CC"/>
                </a:solidFill>
              </a:rPr>
              <a:t>Situational Leadership Model</a:t>
            </a:r>
          </a:p>
          <a:p>
            <a:r>
              <a:rPr lang="en-GB" dirty="0">
                <a:solidFill>
                  <a:srgbClr val="0000CC"/>
                </a:solidFill>
              </a:rPr>
              <a:t>Tannenbaum and Schmidt Leadership Continuum</a:t>
            </a:r>
          </a:p>
          <a:p>
            <a:r>
              <a:rPr lang="en-GB" dirty="0">
                <a:solidFill>
                  <a:srgbClr val="0000CC"/>
                </a:solidFill>
              </a:rPr>
              <a:t>Q &amp; A</a:t>
            </a:r>
          </a:p>
          <a:p>
            <a:r>
              <a:rPr lang="en-GB" dirty="0">
                <a:solidFill>
                  <a:srgbClr val="0000CC"/>
                </a:solidFill>
              </a:rPr>
              <a:t>Pre-Session Activity</a:t>
            </a:r>
          </a:p>
        </p:txBody>
      </p:sp>
      <p:pic>
        <p:nvPicPr>
          <p:cNvPr id="5" name="Picture 4" descr="A pair of glasses on top of a book&#10;&#10;Description automatically generated with low confidence">
            <a:extLst>
              <a:ext uri="{FF2B5EF4-FFF2-40B4-BE49-F238E27FC236}">
                <a16:creationId xmlns:a16="http://schemas.microsoft.com/office/drawing/2014/main" id="{14B6BF13-39B8-4BD2-9858-15C4C973B0E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94897" y="4140931"/>
            <a:ext cx="2826313" cy="1507367"/>
          </a:xfrm>
          <a:prstGeom prst="rect">
            <a:avLst/>
          </a:prstGeom>
        </p:spPr>
      </p:pic>
      <p:pic>
        <p:nvPicPr>
          <p:cNvPr id="8" name="Picture 7" descr="Text, whiteboard&#10;&#10;Description automatically generated">
            <a:extLst>
              <a:ext uri="{FF2B5EF4-FFF2-40B4-BE49-F238E27FC236}">
                <a16:creationId xmlns:a16="http://schemas.microsoft.com/office/drawing/2014/main" id="{62674179-D886-4CD3-AA33-49F8B4E6D0C1}"/>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024866" y="1122"/>
            <a:ext cx="3096344" cy="2064229"/>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5F0F6-C682-0673-143D-F7C5350B8E0A}"/>
              </a:ext>
            </a:extLst>
          </p:cNvPr>
          <p:cNvSpPr>
            <a:spLocks noGrp="1"/>
          </p:cNvSpPr>
          <p:nvPr>
            <p:ph type="title"/>
          </p:nvPr>
        </p:nvSpPr>
        <p:spPr>
          <a:xfrm>
            <a:off x="268665" y="365126"/>
            <a:ext cx="8611385" cy="1091315"/>
          </a:xfrm>
        </p:spPr>
        <p:txBody>
          <a:bodyPr/>
          <a:lstStyle/>
          <a:p>
            <a:pPr algn="ctr"/>
            <a:r>
              <a:rPr lang="en-GB" dirty="0"/>
              <a:t>Activity</a:t>
            </a:r>
          </a:p>
        </p:txBody>
      </p:sp>
      <p:sp>
        <p:nvSpPr>
          <p:cNvPr id="3" name="Content Placeholder 2">
            <a:extLst>
              <a:ext uri="{FF2B5EF4-FFF2-40B4-BE49-F238E27FC236}">
                <a16:creationId xmlns:a16="http://schemas.microsoft.com/office/drawing/2014/main" id="{013CB3AA-7034-CA90-8F00-154C16D4C720}"/>
              </a:ext>
            </a:extLst>
          </p:cNvPr>
          <p:cNvSpPr>
            <a:spLocks noGrp="1"/>
          </p:cNvSpPr>
          <p:nvPr>
            <p:ph idx="1"/>
          </p:nvPr>
        </p:nvSpPr>
        <p:spPr>
          <a:xfrm>
            <a:off x="252235" y="1704002"/>
            <a:ext cx="6840045" cy="3813229"/>
          </a:xfrm>
        </p:spPr>
        <p:txBody>
          <a:bodyPr>
            <a:normAutofit/>
          </a:bodyPr>
          <a:lstStyle/>
          <a:p>
            <a:pPr marL="0" indent="0">
              <a:buNone/>
            </a:pPr>
            <a:r>
              <a:rPr lang="en-GB" sz="2800" dirty="0">
                <a:solidFill>
                  <a:srgbClr val="0000CC"/>
                </a:solidFill>
              </a:rPr>
              <a:t>After reading </a:t>
            </a:r>
            <a:r>
              <a:rPr lang="en-GB" sz="2800" i="1" dirty="0">
                <a:solidFill>
                  <a:srgbClr val="0000CC"/>
                </a:solidFill>
              </a:rPr>
              <a:t>Skills for the Workplace Yearbook, Final Year, edited by Andrew Maund, Chapter 22, p.556 – 567 or researching the topic</a:t>
            </a:r>
            <a:r>
              <a:rPr lang="en-GB" sz="2800" dirty="0">
                <a:solidFill>
                  <a:srgbClr val="0000CC"/>
                </a:solidFill>
              </a:rPr>
              <a:t>: -</a:t>
            </a:r>
          </a:p>
          <a:p>
            <a:r>
              <a:rPr lang="en-GB" sz="2800" i="1" dirty="0">
                <a:solidFill>
                  <a:srgbClr val="0000CC"/>
                </a:solidFill>
              </a:rPr>
              <a:t>Critically analyse ‘Visionary leadership’</a:t>
            </a:r>
            <a:endParaRPr lang="en-GB" sz="2800" dirty="0">
              <a:solidFill>
                <a:srgbClr val="0000CC"/>
              </a:solidFill>
            </a:endParaRPr>
          </a:p>
          <a:p>
            <a:r>
              <a:rPr lang="en-GB" sz="2800" i="1" dirty="0">
                <a:solidFill>
                  <a:srgbClr val="0000CC"/>
                </a:solidFill>
              </a:rPr>
              <a:t>Summarise your findings for discussion at the next session</a:t>
            </a:r>
          </a:p>
          <a:p>
            <a:r>
              <a:rPr lang="en-GB" sz="2800" dirty="0">
                <a:solidFill>
                  <a:srgbClr val="0000CC"/>
                </a:solidFill>
              </a:rPr>
              <a:t>Fully reference the evidence you provide</a:t>
            </a:r>
          </a:p>
          <a:p>
            <a:endParaRPr lang="en-GB" sz="2800" dirty="0"/>
          </a:p>
        </p:txBody>
      </p:sp>
      <p:pic>
        <p:nvPicPr>
          <p:cNvPr id="5" name="Picture 4" descr="A person in a suit holding up his hand&#10;&#10;AI-generated content may be incorrect.">
            <a:extLst>
              <a:ext uri="{FF2B5EF4-FFF2-40B4-BE49-F238E27FC236}">
                <a16:creationId xmlns:a16="http://schemas.microsoft.com/office/drawing/2014/main" id="{1797C1A7-5F11-E65A-704D-AEE5018C0FC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08303" y="3491970"/>
            <a:ext cx="1825149" cy="2215067"/>
          </a:xfrm>
          <a:prstGeom prst="rect">
            <a:avLst/>
          </a:prstGeom>
        </p:spPr>
      </p:pic>
    </p:spTree>
    <p:extLst>
      <p:ext uri="{BB962C8B-B14F-4D97-AF65-F5344CB8AC3E}">
        <p14:creationId xmlns:p14="http://schemas.microsoft.com/office/powerpoint/2010/main" val="1698285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fontScale="92500"/>
          </a:bodyPr>
          <a:lstStyle/>
          <a:p>
            <a:r>
              <a:rPr lang="en-GB" sz="2200" dirty="0">
                <a:solidFill>
                  <a:srgbClr val="002060"/>
                </a:solidFill>
              </a:rPr>
              <a:t>Critically assess a recognised leadership model or theory in relation to its ability to impact on individual workplace performance       </a:t>
            </a:r>
          </a:p>
          <a:p>
            <a:r>
              <a:rPr lang="en-GB" sz="2200" dirty="0">
                <a:solidFill>
                  <a:srgbClr val="002060"/>
                </a:solidFill>
              </a:rPr>
              <a:t>Evaluate own ability to use a range of leadership styles, in different situations and with different types of people, to fulfil the leadership role     </a:t>
            </a:r>
          </a:p>
          <a:p>
            <a:r>
              <a:rPr lang="en-GB" sz="2200" dirty="0">
                <a:solidFill>
                  <a:srgbClr val="002060"/>
                </a:solidFill>
              </a:rPr>
              <a:t>Assess your own ability to set direction, motivate, delegate and empower others to bring about a workplace change</a:t>
            </a:r>
          </a:p>
          <a:p>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2993648"/>
          </a:xfrm>
        </p:spPr>
        <p:txBody>
          <a:bodyPr>
            <a:normAutofit fontScale="92500"/>
          </a:bodyPr>
          <a:lstStyle/>
          <a:p>
            <a:pPr marL="514350" indent="-514350">
              <a:buFont typeface="+mj-lt"/>
              <a:buAutoNum type="arabicPeriod"/>
            </a:pPr>
            <a:r>
              <a:rPr lang="en-GB" dirty="0">
                <a:solidFill>
                  <a:srgbClr val="002060"/>
                </a:solidFill>
              </a:rPr>
              <a:t>Engagement with Literature Skills.      (30)</a:t>
            </a:r>
          </a:p>
          <a:p>
            <a:pPr marL="514350" indent="-514350">
              <a:buFont typeface="+mj-lt"/>
              <a:buAutoNum type="arabicPeriod"/>
            </a:pPr>
            <a:r>
              <a:rPr lang="en-GB" dirty="0">
                <a:solidFill>
                  <a:srgbClr val="002060"/>
                </a:solidFill>
              </a:rPr>
              <a:t>Knowledge and Understanding Skills (25)</a:t>
            </a:r>
          </a:p>
          <a:p>
            <a:pPr marL="514350" indent="-514350">
              <a:buFont typeface="+mj-lt"/>
              <a:buAutoNum type="arabicPeriod"/>
            </a:pPr>
            <a:r>
              <a:rPr lang="en-GB" dirty="0">
                <a:solidFill>
                  <a:srgbClr val="002060"/>
                </a:solidFill>
              </a:rPr>
              <a:t>Cognitive and Intellectual Skills          (25)</a:t>
            </a:r>
          </a:p>
          <a:p>
            <a:pPr marL="514350" indent="-514350">
              <a:buFont typeface="+mj-lt"/>
              <a:buAutoNum type="arabicPeriod"/>
            </a:pPr>
            <a:r>
              <a:rPr lang="en-GB" dirty="0">
                <a:solidFill>
                  <a:srgbClr val="002060"/>
                </a:solidFill>
              </a:rPr>
              <a:t>Practical Application Skills (10)</a:t>
            </a:r>
          </a:p>
          <a:p>
            <a:pPr marL="514350" indent="-514350">
              <a:buFont typeface="+mj-lt"/>
              <a:buAutoNum type="arabicPeriod"/>
            </a:pPr>
            <a:r>
              <a:rPr lang="en-GB" dirty="0">
                <a:solidFill>
                  <a:srgbClr val="002060"/>
                </a:solidFill>
              </a:rPr>
              <a:t> Transferable Skills for Life and Professional Practice </a:t>
            </a:r>
            <a:r>
              <a:rPr lang="en-GB" b="1" dirty="0">
                <a:solidFill>
                  <a:srgbClr val="002060"/>
                </a:solidFill>
              </a:rPr>
              <a:t>(10)</a:t>
            </a:r>
          </a:p>
          <a:p>
            <a:pPr marL="0" indent="0">
              <a:buNone/>
            </a:pPr>
            <a:endParaRPr lang="en-GB" dirty="0">
              <a:solidFill>
                <a:srgbClr val="002060"/>
              </a:solidFill>
            </a:endParaRPr>
          </a:p>
        </p:txBody>
      </p:sp>
      <p:pic>
        <p:nvPicPr>
          <p:cNvPr id="8" name="Picture 7">
            <a:extLst>
              <a:ext uri="{FF2B5EF4-FFF2-40B4-BE49-F238E27FC236}">
                <a16:creationId xmlns:a16="http://schemas.microsoft.com/office/drawing/2014/main" id="{AC207CC9-3F7F-7065-8B8A-46FD10319AA7}"/>
              </a:ext>
            </a:extLst>
          </p:cNvPr>
          <p:cNvPicPr>
            <a:picLocks noChangeAspect="1"/>
          </p:cNvPicPr>
          <p:nvPr/>
        </p:nvPicPr>
        <p:blipFill>
          <a:blip r:embed="rId2"/>
          <a:stretch>
            <a:fillRect/>
          </a:stretch>
        </p:blipFill>
        <p:spPr>
          <a:xfrm>
            <a:off x="7164287" y="0"/>
            <a:ext cx="1991369" cy="1485017"/>
          </a:xfrm>
          <a:prstGeom prst="rect">
            <a:avLst/>
          </a:prstGeom>
        </p:spPr>
      </p:pic>
    </p:spTree>
    <p:extLst>
      <p:ext uri="{BB962C8B-B14F-4D97-AF65-F5344CB8AC3E}">
        <p14:creationId xmlns:p14="http://schemas.microsoft.com/office/powerpoint/2010/main" val="3212947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660" y="0"/>
            <a:ext cx="8134672" cy="870744"/>
          </a:xfrm>
        </p:spPr>
        <p:txBody>
          <a:bodyPr>
            <a:normAutofit/>
          </a:bodyPr>
          <a:lstStyle/>
          <a:p>
            <a:pPr algn="ctr"/>
            <a:r>
              <a:rPr lang="en-GB" dirty="0"/>
              <a:t>Motivational Linkage to Leadership </a:t>
            </a:r>
          </a:p>
        </p:txBody>
      </p:sp>
      <p:graphicFrame>
        <p:nvGraphicFramePr>
          <p:cNvPr id="5" name="Picture 2"/>
          <p:cNvGraphicFramePr>
            <a:graphicFrameLocks/>
          </p:cNvGraphicFramePr>
          <p:nvPr>
            <p:extLst>
              <p:ext uri="{D42A27DB-BD31-4B8C-83A1-F6EECF244321}">
                <p14:modId xmlns:p14="http://schemas.microsoft.com/office/powerpoint/2010/main" val="467355951"/>
              </p:ext>
            </p:extLst>
          </p:nvPr>
        </p:nvGraphicFramePr>
        <p:xfrm>
          <a:off x="1401776" y="548680"/>
          <a:ext cx="7272808" cy="3325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6228184" y="4326089"/>
            <a:ext cx="2480716" cy="338554"/>
          </a:xfrm>
          <a:prstGeom prst="rect">
            <a:avLst/>
          </a:prstGeom>
          <a:noFill/>
        </p:spPr>
        <p:txBody>
          <a:bodyPr wrap="square" rtlCol="0">
            <a:spAutoFit/>
          </a:bodyPr>
          <a:lstStyle/>
          <a:p>
            <a:pPr algn="r"/>
            <a:r>
              <a:rPr lang="en-GB" sz="1600" dirty="0">
                <a:solidFill>
                  <a:srgbClr val="000099"/>
                </a:solidFill>
              </a:rPr>
              <a:t>(AH Raymondson, 2013) </a:t>
            </a:r>
          </a:p>
        </p:txBody>
      </p:sp>
      <p:pic>
        <p:nvPicPr>
          <p:cNvPr id="7" name="Picture 6">
            <a:extLst>
              <a:ext uri="{FF2B5EF4-FFF2-40B4-BE49-F238E27FC236}">
                <a16:creationId xmlns:a16="http://schemas.microsoft.com/office/drawing/2014/main" id="{BFAE2897-E94D-4917-9382-725ABC364F86}"/>
              </a:ext>
            </a:extLst>
          </p:cNvPr>
          <p:cNvPicPr>
            <a:picLocks noChangeAspect="1"/>
          </p:cNvPicPr>
          <p:nvPr/>
        </p:nvPicPr>
        <p:blipFill>
          <a:blip r:embed="rId8"/>
          <a:stretch>
            <a:fillRect/>
          </a:stretch>
        </p:blipFill>
        <p:spPr>
          <a:xfrm>
            <a:off x="0" y="3212976"/>
            <a:ext cx="5934903" cy="2534004"/>
          </a:xfrm>
          <a:prstGeom prst="rect">
            <a:avLst/>
          </a:prstGeom>
        </p:spPr>
      </p:pic>
    </p:spTree>
    <p:extLst>
      <p:ext uri="{BB962C8B-B14F-4D97-AF65-F5344CB8AC3E}">
        <p14:creationId xmlns:p14="http://schemas.microsoft.com/office/powerpoint/2010/main" val="520922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83981-2578-4BF8-A449-E79C233C7B9D}"/>
              </a:ext>
            </a:extLst>
          </p:cNvPr>
          <p:cNvSpPr>
            <a:spLocks noGrp="1"/>
          </p:cNvSpPr>
          <p:nvPr>
            <p:ph type="title"/>
          </p:nvPr>
        </p:nvSpPr>
        <p:spPr>
          <a:xfrm>
            <a:off x="628650" y="116632"/>
            <a:ext cx="7886700" cy="903635"/>
          </a:xfrm>
        </p:spPr>
        <p:txBody>
          <a:bodyPr/>
          <a:lstStyle/>
          <a:p>
            <a:r>
              <a:rPr lang="en-GB" dirty="0"/>
              <a:t>Situational Leadership</a:t>
            </a:r>
          </a:p>
        </p:txBody>
      </p:sp>
      <p:pic>
        <p:nvPicPr>
          <p:cNvPr id="4" name="Online Media 3">
            <a:hlinkClick r:id="" action="ppaction://media"/>
            <a:extLst>
              <a:ext uri="{FF2B5EF4-FFF2-40B4-BE49-F238E27FC236}">
                <a16:creationId xmlns:a16="http://schemas.microsoft.com/office/drawing/2014/main" id="{75AD81C0-1E74-4957-9124-50714FDACD3A}"/>
              </a:ext>
            </a:extLst>
          </p:cNvPr>
          <p:cNvPicPr>
            <a:picLocks noGrp="1" noRot="1" noChangeAspect="1"/>
          </p:cNvPicPr>
          <p:nvPr>
            <p:ph idx="1"/>
            <a:videoFile r:link="rId1"/>
          </p:nvPr>
        </p:nvPicPr>
        <p:blipFill>
          <a:blip r:embed="rId4"/>
          <a:stretch>
            <a:fillRect/>
          </a:stretch>
        </p:blipFill>
        <p:spPr>
          <a:xfrm>
            <a:off x="468313" y="917575"/>
            <a:ext cx="8339137" cy="4691063"/>
          </a:xfrm>
          <a:prstGeom prst="rect">
            <a:avLst/>
          </a:prstGeom>
        </p:spPr>
      </p:pic>
    </p:spTree>
    <p:extLst>
      <p:ext uri="{BB962C8B-B14F-4D97-AF65-F5344CB8AC3E}">
        <p14:creationId xmlns:p14="http://schemas.microsoft.com/office/powerpoint/2010/main" val="2846467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5" name="Rectangle 2"/>
          <p:cNvSpPr>
            <a:spLocks noGrp="1" noChangeArrowheads="1"/>
          </p:cNvSpPr>
          <p:nvPr>
            <p:ph type="title"/>
          </p:nvPr>
        </p:nvSpPr>
        <p:spPr>
          <a:xfrm>
            <a:off x="107504" y="404664"/>
            <a:ext cx="8856984" cy="1223962"/>
          </a:xfrm>
        </p:spPr>
        <p:txBody>
          <a:bodyPr>
            <a:normAutofit/>
          </a:bodyPr>
          <a:lstStyle/>
          <a:p>
            <a:pPr algn="ctr" eaLnBrk="1" hangingPunct="1"/>
            <a:r>
              <a:rPr lang="en-GB" sz="3200" dirty="0">
                <a:latin typeface="Arial" charset="0"/>
              </a:rPr>
              <a:t>Blanchard and Hersey’s Situational Leadership Styles</a:t>
            </a:r>
          </a:p>
        </p:txBody>
      </p:sp>
      <p:sp>
        <p:nvSpPr>
          <p:cNvPr id="38916" name="Rectangle 3"/>
          <p:cNvSpPr>
            <a:spLocks noGrp="1" noChangeArrowheads="1"/>
          </p:cNvSpPr>
          <p:nvPr>
            <p:ph idx="1"/>
          </p:nvPr>
        </p:nvSpPr>
        <p:spPr>
          <a:xfrm>
            <a:off x="899592" y="1700808"/>
            <a:ext cx="2672959" cy="3744912"/>
          </a:xfrm>
        </p:spPr>
        <p:txBody>
          <a:bodyPr/>
          <a:lstStyle/>
          <a:p>
            <a:pPr lvl="1" eaLnBrk="1" hangingPunct="1">
              <a:buFontTx/>
              <a:buNone/>
            </a:pPr>
            <a:endParaRPr lang="en-GB" sz="3200" dirty="0">
              <a:latin typeface="Arial" charset="0"/>
            </a:endParaRPr>
          </a:p>
          <a:p>
            <a:pPr eaLnBrk="1" hangingPunct="1">
              <a:buFont typeface="Arial"/>
              <a:buChar char="•"/>
            </a:pPr>
            <a:r>
              <a:rPr lang="en-GB" sz="3200" dirty="0">
                <a:latin typeface="Arial" charset="0"/>
              </a:rPr>
              <a:t> </a:t>
            </a:r>
            <a:r>
              <a:rPr lang="en-GB" sz="3200" dirty="0">
                <a:solidFill>
                  <a:srgbClr val="0070C0"/>
                </a:solidFill>
                <a:latin typeface="Arial" charset="0"/>
              </a:rPr>
              <a:t>Directing</a:t>
            </a:r>
          </a:p>
          <a:p>
            <a:pPr eaLnBrk="1" hangingPunct="1">
              <a:buFont typeface="Arial"/>
              <a:buChar char="•"/>
            </a:pPr>
            <a:r>
              <a:rPr lang="en-GB" sz="3200" dirty="0">
                <a:latin typeface="Arial" charset="0"/>
              </a:rPr>
              <a:t> </a:t>
            </a:r>
            <a:r>
              <a:rPr lang="en-GB" sz="3200" dirty="0">
                <a:solidFill>
                  <a:srgbClr val="7030A0"/>
                </a:solidFill>
                <a:latin typeface="Arial" charset="0"/>
              </a:rPr>
              <a:t>Coaching</a:t>
            </a:r>
          </a:p>
          <a:p>
            <a:pPr eaLnBrk="1" hangingPunct="1">
              <a:buFont typeface="Arial"/>
              <a:buChar char="•"/>
            </a:pPr>
            <a:r>
              <a:rPr lang="en-GB" sz="3200" dirty="0">
                <a:latin typeface="Arial" charset="0"/>
              </a:rPr>
              <a:t> </a:t>
            </a:r>
            <a:r>
              <a:rPr lang="en-GB" sz="3200" dirty="0">
                <a:solidFill>
                  <a:srgbClr val="002060"/>
                </a:solidFill>
                <a:latin typeface="Arial" charset="0"/>
              </a:rPr>
              <a:t>Supporting </a:t>
            </a:r>
          </a:p>
          <a:p>
            <a:pPr eaLnBrk="1" hangingPunct="1">
              <a:buFont typeface="Arial"/>
              <a:buChar char="•"/>
            </a:pPr>
            <a:r>
              <a:rPr lang="en-GB" sz="3200" dirty="0">
                <a:latin typeface="Arial" charset="0"/>
              </a:rPr>
              <a:t> </a:t>
            </a:r>
            <a:r>
              <a:rPr lang="en-GB" sz="3200" dirty="0">
                <a:solidFill>
                  <a:srgbClr val="00B050"/>
                </a:solidFill>
                <a:latin typeface="Arial" charset="0"/>
              </a:rPr>
              <a:t>Delegating</a:t>
            </a:r>
          </a:p>
          <a:p>
            <a:pPr eaLnBrk="1" hangingPunct="1">
              <a:buFont typeface="Arial"/>
              <a:buChar char="•"/>
            </a:pPr>
            <a:endParaRPr lang="en-GB" sz="3600" dirty="0">
              <a:latin typeface="Arial" charset="0"/>
            </a:endParaRPr>
          </a:p>
        </p:txBody>
      </p:sp>
      <p:pic>
        <p:nvPicPr>
          <p:cNvPr id="3" name="Picture 2" descr="A person wearing a hat&#10;&#10;Description automatically generated">
            <a:extLst>
              <a:ext uri="{FF2B5EF4-FFF2-40B4-BE49-F238E27FC236}">
                <a16:creationId xmlns:a16="http://schemas.microsoft.com/office/drawing/2014/main" id="{CC301C9B-0626-414E-A013-953172E6DE0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38888" y="1425592"/>
            <a:ext cx="3005112" cy="2003408"/>
          </a:xfrm>
          <a:prstGeom prst="rect">
            <a:avLst/>
          </a:prstGeom>
        </p:spPr>
      </p:pic>
    </p:spTree>
    <p:extLst>
      <p:ext uri="{BB962C8B-B14F-4D97-AF65-F5344CB8AC3E}">
        <p14:creationId xmlns:p14="http://schemas.microsoft.com/office/powerpoint/2010/main" val="220197728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916">
                                            <p:txEl>
                                              <p:pRg st="1" end="1"/>
                                            </p:txEl>
                                          </p:spTgt>
                                        </p:tgtEl>
                                        <p:attrNameLst>
                                          <p:attrName>style.visibility</p:attrName>
                                        </p:attrNameLst>
                                      </p:cBhvr>
                                      <p:to>
                                        <p:strVal val="visible"/>
                                      </p:to>
                                    </p:set>
                                    <p:animEffect transition="in" filter="fade">
                                      <p:cBhvr>
                                        <p:cTn id="7" dur="500"/>
                                        <p:tgtEl>
                                          <p:spTgt spid="3891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916">
                                            <p:txEl>
                                              <p:pRg st="2" end="2"/>
                                            </p:txEl>
                                          </p:spTgt>
                                        </p:tgtEl>
                                        <p:attrNameLst>
                                          <p:attrName>style.visibility</p:attrName>
                                        </p:attrNameLst>
                                      </p:cBhvr>
                                      <p:to>
                                        <p:strVal val="visible"/>
                                      </p:to>
                                    </p:set>
                                    <p:animEffect transition="in" filter="fade">
                                      <p:cBhvr>
                                        <p:cTn id="12" dur="500"/>
                                        <p:tgtEl>
                                          <p:spTgt spid="3891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8916">
                                            <p:txEl>
                                              <p:pRg st="3" end="3"/>
                                            </p:txEl>
                                          </p:spTgt>
                                        </p:tgtEl>
                                        <p:attrNameLst>
                                          <p:attrName>style.visibility</p:attrName>
                                        </p:attrNameLst>
                                      </p:cBhvr>
                                      <p:to>
                                        <p:strVal val="visible"/>
                                      </p:to>
                                    </p:set>
                                    <p:animEffect transition="in" filter="fade">
                                      <p:cBhvr>
                                        <p:cTn id="17" dur="500"/>
                                        <p:tgtEl>
                                          <p:spTgt spid="3891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8916">
                                            <p:txEl>
                                              <p:pRg st="4" end="4"/>
                                            </p:txEl>
                                          </p:spTgt>
                                        </p:tgtEl>
                                        <p:attrNameLst>
                                          <p:attrName>style.visibility</p:attrName>
                                        </p:attrNameLst>
                                      </p:cBhvr>
                                      <p:to>
                                        <p:strVal val="visible"/>
                                      </p:to>
                                    </p:set>
                                    <p:animEffect transition="in" filter="fade">
                                      <p:cBhvr>
                                        <p:cTn id="22" dur="500"/>
                                        <p:tgtEl>
                                          <p:spTgt spid="3891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a:xfrm>
            <a:off x="846137" y="-38822"/>
            <a:ext cx="7451725" cy="1139825"/>
          </a:xfrm>
        </p:spPr>
        <p:txBody>
          <a:bodyPr/>
          <a:lstStyle/>
          <a:p>
            <a:pPr algn="ctr" eaLnBrk="1" hangingPunct="1"/>
            <a:r>
              <a:rPr lang="en-GB" dirty="0">
                <a:latin typeface="Arial" charset="0"/>
              </a:rPr>
              <a:t>The 4 Leadership Styles</a:t>
            </a:r>
          </a:p>
        </p:txBody>
      </p:sp>
      <p:graphicFrame>
        <p:nvGraphicFramePr>
          <p:cNvPr id="432131" name="Group 3"/>
          <p:cNvGraphicFramePr>
            <a:graphicFrameLocks noGrp="1"/>
          </p:cNvGraphicFramePr>
          <p:nvPr>
            <p:ph type="tbl" idx="1"/>
            <p:extLst>
              <p:ext uri="{D42A27DB-BD31-4B8C-83A1-F6EECF244321}">
                <p14:modId xmlns:p14="http://schemas.microsoft.com/office/powerpoint/2010/main" val="1706201264"/>
              </p:ext>
            </p:extLst>
          </p:nvPr>
        </p:nvGraphicFramePr>
        <p:xfrm>
          <a:off x="2189956" y="1101003"/>
          <a:ext cx="4764088" cy="3767288"/>
        </p:xfrm>
        <a:graphic>
          <a:graphicData uri="http://schemas.openxmlformats.org/drawingml/2006/table">
            <a:tbl>
              <a:tblPr/>
              <a:tblGrid>
                <a:gridCol w="2343150">
                  <a:extLst>
                    <a:ext uri="{9D8B030D-6E8A-4147-A177-3AD203B41FA5}">
                      <a16:colId xmlns:a16="http://schemas.microsoft.com/office/drawing/2014/main" val="20000"/>
                    </a:ext>
                  </a:extLst>
                </a:gridCol>
                <a:gridCol w="2420938">
                  <a:extLst>
                    <a:ext uri="{9D8B030D-6E8A-4147-A177-3AD203B41FA5}">
                      <a16:colId xmlns:a16="http://schemas.microsoft.com/office/drawing/2014/main" val="20001"/>
                    </a:ext>
                  </a:extLst>
                </a:gridCol>
              </a:tblGrid>
              <a:tr h="1883569">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rgbClr val="00B050"/>
                          </a:solidFill>
                          <a:effectLst/>
                          <a:latin typeface="Arial" pitchFamily="34" charset="0"/>
                        </a:rPr>
                        <a:t>High Supportive and Low Directive Behaviour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S3</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SUPPORTING</a:t>
                      </a:r>
                    </a:p>
                  </a:txBody>
                  <a:tcPr marT="45710" marB="457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rgbClr val="00B050"/>
                          </a:solidFill>
                          <a:effectLst/>
                          <a:latin typeface="Arial" pitchFamily="34" charset="0"/>
                        </a:rPr>
                        <a:t>High Directive and High Supportive Behaviour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S2</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COACHING</a:t>
                      </a:r>
                    </a:p>
                  </a:txBody>
                  <a:tcPr marT="45710" marB="457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61342">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rgbClr val="00B050"/>
                          </a:solidFill>
                          <a:effectLst/>
                          <a:latin typeface="Arial" pitchFamily="34" charset="0"/>
                        </a:rPr>
                        <a:t>Low Supportive and Low Directive Behaviour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S4</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DELEGATING</a:t>
                      </a:r>
                    </a:p>
                  </a:txBody>
                  <a:tcPr marT="45710" marB="457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rgbClr val="00B050"/>
                          </a:solidFill>
                          <a:effectLst/>
                          <a:latin typeface="Arial" pitchFamily="34" charset="0"/>
                        </a:rPr>
                        <a:t>High Directive and Low Supportive Behaviour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S1</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DIRECTING</a:t>
                      </a:r>
                    </a:p>
                  </a:txBody>
                  <a:tcPr marT="45710" marB="457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6" name="Arrow: Right 5">
            <a:extLst>
              <a:ext uri="{FF2B5EF4-FFF2-40B4-BE49-F238E27FC236}">
                <a16:creationId xmlns:a16="http://schemas.microsoft.com/office/drawing/2014/main" id="{A0F62B57-CCD2-1A0C-5436-F00B1CF0792A}"/>
              </a:ext>
            </a:extLst>
          </p:cNvPr>
          <p:cNvSpPr/>
          <p:nvPr/>
        </p:nvSpPr>
        <p:spPr>
          <a:xfrm>
            <a:off x="2189956" y="4868290"/>
            <a:ext cx="4776640" cy="7498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DIRECTIVE BEHAVIOUR</a:t>
            </a:r>
          </a:p>
        </p:txBody>
      </p:sp>
      <p:sp>
        <p:nvSpPr>
          <p:cNvPr id="8" name="Arrow: Right 7">
            <a:extLst>
              <a:ext uri="{FF2B5EF4-FFF2-40B4-BE49-F238E27FC236}">
                <a16:creationId xmlns:a16="http://schemas.microsoft.com/office/drawing/2014/main" id="{5C29CE52-4CB3-B25C-D569-B0CF6FD43AEE}"/>
              </a:ext>
            </a:extLst>
          </p:cNvPr>
          <p:cNvSpPr/>
          <p:nvPr/>
        </p:nvSpPr>
        <p:spPr>
          <a:xfrm rot="16200000">
            <a:off x="-299642" y="2524908"/>
            <a:ext cx="3842092" cy="8446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SUPPORTIVE BEHAVIOUR</a:t>
            </a:r>
          </a:p>
        </p:txBody>
      </p:sp>
    </p:spTree>
    <p:extLst>
      <p:ext uri="{BB962C8B-B14F-4D97-AF65-F5344CB8AC3E}">
        <p14:creationId xmlns:p14="http://schemas.microsoft.com/office/powerpoint/2010/main" val="776994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2"/>
          <p:cNvSpPr>
            <a:spLocks noGrp="1" noChangeArrowheads="1"/>
          </p:cNvSpPr>
          <p:nvPr>
            <p:ph type="title"/>
          </p:nvPr>
        </p:nvSpPr>
        <p:spPr>
          <a:xfrm>
            <a:off x="323181" y="90877"/>
            <a:ext cx="8569076" cy="1139825"/>
          </a:xfrm>
        </p:spPr>
        <p:txBody>
          <a:bodyPr>
            <a:normAutofit/>
          </a:bodyPr>
          <a:lstStyle/>
          <a:p>
            <a:pPr algn="ctr" eaLnBrk="1" hangingPunct="1"/>
            <a:r>
              <a:rPr lang="en-GB" sz="4000" dirty="0">
                <a:latin typeface="Arial" charset="0"/>
              </a:rPr>
              <a:t>Situational Leadership Model</a:t>
            </a:r>
            <a:endParaRPr lang="en-US" sz="4000" dirty="0">
              <a:latin typeface="Arial" charset="0"/>
            </a:endParaRPr>
          </a:p>
        </p:txBody>
      </p:sp>
      <p:sp>
        <p:nvSpPr>
          <p:cNvPr id="40964" name="Text Box 3"/>
          <p:cNvSpPr txBox="1">
            <a:spLocks noChangeArrowheads="1"/>
          </p:cNvSpPr>
          <p:nvPr/>
        </p:nvSpPr>
        <p:spPr bwMode="auto">
          <a:xfrm>
            <a:off x="2711450" y="5570761"/>
            <a:ext cx="4032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endParaRPr lang="en-US"/>
          </a:p>
        </p:txBody>
      </p:sp>
      <p:sp>
        <p:nvSpPr>
          <p:cNvPr id="40965" name="Freeform 4"/>
          <p:cNvSpPr>
            <a:spLocks/>
          </p:cNvSpPr>
          <p:nvPr/>
        </p:nvSpPr>
        <p:spPr bwMode="auto">
          <a:xfrm>
            <a:off x="1019175" y="1052736"/>
            <a:ext cx="7105650" cy="4105275"/>
          </a:xfrm>
          <a:custGeom>
            <a:avLst/>
            <a:gdLst>
              <a:gd name="T0" fmla="*/ 0 w 4476"/>
              <a:gd name="T1" fmla="*/ 2147483647 h 2586"/>
              <a:gd name="T2" fmla="*/ 2147483647 w 4476"/>
              <a:gd name="T3" fmla="*/ 2147483647 h 2586"/>
              <a:gd name="T4" fmla="*/ 2147483647 w 4476"/>
              <a:gd name="T5" fmla="*/ 2147483647 h 2586"/>
              <a:gd name="T6" fmla="*/ 2147483647 w 4476"/>
              <a:gd name="T7" fmla="*/ 2147483647 h 2586"/>
              <a:gd name="T8" fmla="*/ 2147483647 w 4476"/>
              <a:gd name="T9" fmla="*/ 2147483647 h 2586"/>
              <a:gd name="T10" fmla="*/ 2147483647 w 4476"/>
              <a:gd name="T11" fmla="*/ 2147483647 h 2586"/>
              <a:gd name="T12" fmla="*/ 2147483647 w 4476"/>
              <a:gd name="T13" fmla="*/ 2147483647 h 258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76" h="2586">
                <a:moveTo>
                  <a:pt x="0" y="2586"/>
                </a:moveTo>
                <a:cubicBezTo>
                  <a:pt x="96" y="2514"/>
                  <a:pt x="378" y="2510"/>
                  <a:pt x="576" y="2154"/>
                </a:cubicBezTo>
                <a:cubicBezTo>
                  <a:pt x="774" y="1798"/>
                  <a:pt x="938" y="808"/>
                  <a:pt x="1188" y="450"/>
                </a:cubicBezTo>
                <a:cubicBezTo>
                  <a:pt x="1438" y="92"/>
                  <a:pt x="1784" y="12"/>
                  <a:pt x="2076" y="6"/>
                </a:cubicBezTo>
                <a:cubicBezTo>
                  <a:pt x="2368" y="0"/>
                  <a:pt x="2666" y="62"/>
                  <a:pt x="2940" y="414"/>
                </a:cubicBezTo>
                <a:cubicBezTo>
                  <a:pt x="3214" y="766"/>
                  <a:pt x="3464" y="1758"/>
                  <a:pt x="3720" y="2118"/>
                </a:cubicBezTo>
                <a:cubicBezTo>
                  <a:pt x="3976" y="2478"/>
                  <a:pt x="4319" y="2479"/>
                  <a:pt x="4476" y="2574"/>
                </a:cubicBezTo>
              </a:path>
            </a:pathLst>
          </a:custGeom>
          <a:noFill/>
          <a:ln w="28575" cap="flat" cmpd="sng">
            <a:solidFill>
              <a:srgbClr val="000099"/>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srgbClr val="000099"/>
              </a:solidFill>
            </a:endParaRPr>
          </a:p>
        </p:txBody>
      </p:sp>
      <p:sp>
        <p:nvSpPr>
          <p:cNvPr id="40966" name="Line 5"/>
          <p:cNvSpPr>
            <a:spLocks noChangeShapeType="1"/>
          </p:cNvSpPr>
          <p:nvPr/>
        </p:nvSpPr>
        <p:spPr bwMode="auto">
          <a:xfrm flipV="1">
            <a:off x="766763" y="962249"/>
            <a:ext cx="0" cy="4535487"/>
          </a:xfrm>
          <a:prstGeom prst="line">
            <a:avLst/>
          </a:prstGeom>
          <a:noFill/>
          <a:ln w="508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40967" name="Text Box 6"/>
          <p:cNvSpPr txBox="1">
            <a:spLocks noChangeArrowheads="1"/>
          </p:cNvSpPr>
          <p:nvPr/>
        </p:nvSpPr>
        <p:spPr bwMode="auto">
          <a:xfrm>
            <a:off x="4800600" y="4634136"/>
            <a:ext cx="158273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latin typeface="Microsoft Sans Serif" charset="0"/>
              </a:rPr>
              <a:t>DIRECTING</a:t>
            </a:r>
          </a:p>
        </p:txBody>
      </p:sp>
      <p:sp>
        <p:nvSpPr>
          <p:cNvPr id="40968" name="Text Box 7"/>
          <p:cNvSpPr txBox="1">
            <a:spLocks noChangeArrowheads="1"/>
          </p:cNvSpPr>
          <p:nvPr/>
        </p:nvSpPr>
        <p:spPr bwMode="auto">
          <a:xfrm>
            <a:off x="6240463" y="1321024"/>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latin typeface="Microsoft Sans Serif" charset="0"/>
              </a:rPr>
              <a:t>COACHING</a:t>
            </a:r>
          </a:p>
        </p:txBody>
      </p:sp>
      <p:sp>
        <p:nvSpPr>
          <p:cNvPr id="40969" name="Text Box 8"/>
          <p:cNvSpPr txBox="1">
            <a:spLocks noChangeArrowheads="1"/>
          </p:cNvSpPr>
          <p:nvPr/>
        </p:nvSpPr>
        <p:spPr bwMode="auto">
          <a:xfrm>
            <a:off x="1055688" y="1321024"/>
            <a:ext cx="17986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FF0000"/>
                </a:solidFill>
                <a:latin typeface="Microsoft Sans Serif" charset="0"/>
              </a:rPr>
              <a:t>SUPPORTING</a:t>
            </a:r>
          </a:p>
        </p:txBody>
      </p:sp>
      <p:sp>
        <p:nvSpPr>
          <p:cNvPr id="40970" name="Text Box 9"/>
          <p:cNvSpPr txBox="1">
            <a:spLocks noChangeArrowheads="1"/>
          </p:cNvSpPr>
          <p:nvPr/>
        </p:nvSpPr>
        <p:spPr bwMode="auto">
          <a:xfrm>
            <a:off x="2208213" y="4634136"/>
            <a:ext cx="179863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latin typeface="Microsoft Sans Serif" charset="0"/>
              </a:rPr>
              <a:t>DELEGATING</a:t>
            </a:r>
          </a:p>
        </p:txBody>
      </p:sp>
      <p:sp>
        <p:nvSpPr>
          <p:cNvPr id="40972" name="Text Box 11"/>
          <p:cNvSpPr txBox="1">
            <a:spLocks noChangeArrowheads="1"/>
          </p:cNvSpPr>
          <p:nvPr/>
        </p:nvSpPr>
        <p:spPr bwMode="auto">
          <a:xfrm>
            <a:off x="119063" y="2257649"/>
            <a:ext cx="431800" cy="2430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b="1" dirty="0">
                <a:solidFill>
                  <a:srgbClr val="000099"/>
                </a:solidFill>
                <a:latin typeface="Microsoft Sans Serif" charset="0"/>
              </a:rPr>
              <a:t>E</a:t>
            </a:r>
          </a:p>
          <a:p>
            <a:pPr algn="ctr" eaLnBrk="1" hangingPunct="1">
              <a:spcBef>
                <a:spcPct val="50000"/>
              </a:spcBef>
            </a:pPr>
            <a:r>
              <a:rPr lang="en-GB" b="1" dirty="0">
                <a:solidFill>
                  <a:srgbClr val="000099"/>
                </a:solidFill>
                <a:latin typeface="Microsoft Sans Serif" charset="0"/>
              </a:rPr>
              <a:t>F</a:t>
            </a:r>
          </a:p>
          <a:p>
            <a:pPr algn="ctr" eaLnBrk="1" hangingPunct="1">
              <a:spcBef>
                <a:spcPct val="50000"/>
              </a:spcBef>
            </a:pPr>
            <a:r>
              <a:rPr lang="en-GB" b="1" dirty="0">
                <a:solidFill>
                  <a:srgbClr val="000099"/>
                </a:solidFill>
                <a:latin typeface="Microsoft Sans Serif" charset="0"/>
              </a:rPr>
              <a:t>F</a:t>
            </a:r>
          </a:p>
          <a:p>
            <a:pPr algn="ctr" eaLnBrk="1" hangingPunct="1">
              <a:spcBef>
                <a:spcPct val="50000"/>
              </a:spcBef>
            </a:pPr>
            <a:r>
              <a:rPr lang="en-GB" b="1" dirty="0">
                <a:solidFill>
                  <a:srgbClr val="000099"/>
                </a:solidFill>
                <a:latin typeface="Microsoft Sans Serif" charset="0"/>
              </a:rPr>
              <a:t>O</a:t>
            </a:r>
          </a:p>
          <a:p>
            <a:pPr algn="ctr" eaLnBrk="1" hangingPunct="1">
              <a:spcBef>
                <a:spcPct val="50000"/>
              </a:spcBef>
            </a:pPr>
            <a:r>
              <a:rPr lang="en-GB" b="1" dirty="0">
                <a:solidFill>
                  <a:srgbClr val="000099"/>
                </a:solidFill>
                <a:latin typeface="Microsoft Sans Serif" charset="0"/>
              </a:rPr>
              <a:t>R</a:t>
            </a:r>
          </a:p>
          <a:p>
            <a:pPr algn="ctr" eaLnBrk="1" hangingPunct="1">
              <a:spcBef>
                <a:spcPct val="50000"/>
              </a:spcBef>
            </a:pPr>
            <a:r>
              <a:rPr lang="en-GB" b="1" dirty="0">
                <a:solidFill>
                  <a:srgbClr val="000099"/>
                </a:solidFill>
                <a:latin typeface="Microsoft Sans Serif" charset="0"/>
              </a:rPr>
              <a:t>T</a:t>
            </a:r>
          </a:p>
        </p:txBody>
      </p:sp>
      <p:sp>
        <p:nvSpPr>
          <p:cNvPr id="40973" name="Text Box 12"/>
          <p:cNvSpPr txBox="1">
            <a:spLocks noChangeArrowheads="1"/>
          </p:cNvSpPr>
          <p:nvPr/>
        </p:nvSpPr>
        <p:spPr bwMode="auto">
          <a:xfrm>
            <a:off x="7319963" y="3626074"/>
            <a:ext cx="9366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S1</a:t>
            </a:r>
          </a:p>
        </p:txBody>
      </p:sp>
      <p:sp>
        <p:nvSpPr>
          <p:cNvPr id="40974" name="Text Box 13"/>
          <p:cNvSpPr txBox="1">
            <a:spLocks noChangeArrowheads="1"/>
          </p:cNvSpPr>
          <p:nvPr/>
        </p:nvSpPr>
        <p:spPr bwMode="auto">
          <a:xfrm>
            <a:off x="7248525" y="218621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S2</a:t>
            </a:r>
          </a:p>
        </p:txBody>
      </p:sp>
      <p:sp>
        <p:nvSpPr>
          <p:cNvPr id="40975" name="Text Box 14"/>
          <p:cNvSpPr txBox="1">
            <a:spLocks noChangeArrowheads="1"/>
          </p:cNvSpPr>
          <p:nvPr/>
        </p:nvSpPr>
        <p:spPr bwMode="auto">
          <a:xfrm>
            <a:off x="1127125" y="218621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S3</a:t>
            </a:r>
          </a:p>
        </p:txBody>
      </p:sp>
      <p:sp>
        <p:nvSpPr>
          <p:cNvPr id="40976" name="Text Box 15"/>
          <p:cNvSpPr txBox="1">
            <a:spLocks noChangeArrowheads="1"/>
          </p:cNvSpPr>
          <p:nvPr/>
        </p:nvSpPr>
        <p:spPr bwMode="auto">
          <a:xfrm>
            <a:off x="1127125" y="3554636"/>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S4</a:t>
            </a:r>
          </a:p>
        </p:txBody>
      </p:sp>
      <p:sp>
        <p:nvSpPr>
          <p:cNvPr id="40977" name="Line 16"/>
          <p:cNvSpPr>
            <a:spLocks noChangeShapeType="1"/>
          </p:cNvSpPr>
          <p:nvPr/>
        </p:nvSpPr>
        <p:spPr bwMode="auto">
          <a:xfrm>
            <a:off x="4295775" y="928911"/>
            <a:ext cx="0" cy="4572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40978" name="Line 17"/>
          <p:cNvSpPr>
            <a:spLocks noChangeShapeType="1"/>
          </p:cNvSpPr>
          <p:nvPr/>
        </p:nvSpPr>
        <p:spPr bwMode="auto">
          <a:xfrm flipV="1">
            <a:off x="790575" y="3062511"/>
            <a:ext cx="7239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40979" name="Line 18"/>
          <p:cNvSpPr>
            <a:spLocks noChangeShapeType="1"/>
          </p:cNvSpPr>
          <p:nvPr/>
        </p:nvSpPr>
        <p:spPr bwMode="auto">
          <a:xfrm>
            <a:off x="942975" y="5500911"/>
            <a:ext cx="70866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20" name="Text Box 14"/>
          <p:cNvSpPr txBox="1">
            <a:spLocks noChangeArrowheads="1"/>
          </p:cNvSpPr>
          <p:nvPr/>
        </p:nvSpPr>
        <p:spPr bwMode="auto">
          <a:xfrm>
            <a:off x="3215655" y="2185839"/>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D3</a:t>
            </a:r>
          </a:p>
        </p:txBody>
      </p:sp>
      <p:sp>
        <p:nvSpPr>
          <p:cNvPr id="21" name="Text Box 14"/>
          <p:cNvSpPr txBox="1">
            <a:spLocks noChangeArrowheads="1"/>
          </p:cNvSpPr>
          <p:nvPr/>
        </p:nvSpPr>
        <p:spPr bwMode="auto">
          <a:xfrm>
            <a:off x="4439791" y="2185839"/>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D2</a:t>
            </a:r>
          </a:p>
        </p:txBody>
      </p:sp>
      <p:sp>
        <p:nvSpPr>
          <p:cNvPr id="22" name="Text Box 14"/>
          <p:cNvSpPr txBox="1">
            <a:spLocks noChangeArrowheads="1"/>
          </p:cNvSpPr>
          <p:nvPr/>
        </p:nvSpPr>
        <p:spPr bwMode="auto">
          <a:xfrm>
            <a:off x="3215655" y="355399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D4</a:t>
            </a:r>
          </a:p>
        </p:txBody>
      </p:sp>
      <p:sp>
        <p:nvSpPr>
          <p:cNvPr id="23" name="Text Box 14"/>
          <p:cNvSpPr txBox="1">
            <a:spLocks noChangeArrowheads="1"/>
          </p:cNvSpPr>
          <p:nvPr/>
        </p:nvSpPr>
        <p:spPr bwMode="auto">
          <a:xfrm>
            <a:off x="4439791" y="355399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D1</a:t>
            </a:r>
          </a:p>
        </p:txBody>
      </p:sp>
    </p:spTree>
    <p:extLst>
      <p:ext uri="{BB962C8B-B14F-4D97-AF65-F5344CB8AC3E}">
        <p14:creationId xmlns:p14="http://schemas.microsoft.com/office/powerpoint/2010/main" val="1119967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51520" y="63343"/>
            <a:ext cx="8229600" cy="838200"/>
          </a:xfrm>
        </p:spPr>
        <p:txBody>
          <a:bodyPr>
            <a:normAutofit fontScale="90000"/>
          </a:bodyPr>
          <a:lstStyle/>
          <a:p>
            <a:pPr algn="ctr" eaLnBrk="1" hangingPunct="1"/>
            <a:r>
              <a:rPr lang="en-US" sz="3200" b="1" dirty="0">
                <a:latin typeface="+mj-lt"/>
              </a:rPr>
              <a:t>Situational Approach Description </a:t>
            </a:r>
            <a:br>
              <a:rPr lang="en-US" sz="3200" b="1" dirty="0">
                <a:latin typeface="+mj-lt"/>
              </a:rPr>
            </a:br>
            <a:r>
              <a:rPr lang="en-US" sz="3200" b="1" dirty="0">
                <a:latin typeface="+mj-lt"/>
              </a:rPr>
              <a:t>(Hersey &amp; Blanchard, 1969</a:t>
            </a:r>
            <a:r>
              <a:rPr lang="en-US" sz="2800" b="1" dirty="0">
                <a:latin typeface="+mj-lt"/>
              </a:rPr>
              <a:t>)</a:t>
            </a:r>
          </a:p>
        </p:txBody>
      </p:sp>
      <p:sp>
        <p:nvSpPr>
          <p:cNvPr id="13315" name="Rectangle 3"/>
          <p:cNvSpPr>
            <a:spLocks noGrp="1" noChangeArrowheads="1"/>
          </p:cNvSpPr>
          <p:nvPr>
            <p:ph idx="1"/>
          </p:nvPr>
        </p:nvSpPr>
        <p:spPr>
          <a:xfrm>
            <a:off x="480729" y="2659311"/>
            <a:ext cx="6107495" cy="2438400"/>
          </a:xfrm>
        </p:spPr>
        <p:txBody>
          <a:bodyPr>
            <a:normAutofit lnSpcReduction="10000"/>
          </a:bodyPr>
          <a:lstStyle/>
          <a:p>
            <a:pPr eaLnBrk="1" hangingPunct="1">
              <a:spcBef>
                <a:spcPct val="0"/>
              </a:spcBef>
              <a:spcAft>
                <a:spcPts val="1800"/>
              </a:spcAft>
              <a:buClr>
                <a:srgbClr val="0070C0"/>
              </a:buClr>
            </a:pPr>
            <a:r>
              <a:rPr lang="en-US" sz="2400" dirty="0">
                <a:latin typeface="+mn-lt"/>
                <a:ea typeface="Calibri" pitchFamily="34" charset="0"/>
                <a:cs typeface="Calibri" pitchFamily="34" charset="0"/>
              </a:rPr>
              <a:t>Focuses on leadership in situations</a:t>
            </a:r>
            <a:endParaRPr lang="en-US" sz="2400" u="sng" dirty="0">
              <a:latin typeface="+mn-lt"/>
              <a:ea typeface="Calibri" pitchFamily="34" charset="0"/>
              <a:cs typeface="Calibri" pitchFamily="34" charset="0"/>
            </a:endParaRPr>
          </a:p>
          <a:p>
            <a:pPr eaLnBrk="1" hangingPunct="1">
              <a:spcBef>
                <a:spcPct val="0"/>
              </a:spcBef>
              <a:spcAft>
                <a:spcPts val="1800"/>
              </a:spcAft>
              <a:buClr>
                <a:srgbClr val="0070C0"/>
              </a:buClr>
            </a:pPr>
            <a:r>
              <a:rPr lang="en-US" sz="2400" dirty="0">
                <a:latin typeface="+mn-lt"/>
                <a:ea typeface="Calibri" pitchFamily="34" charset="0"/>
                <a:cs typeface="Calibri" pitchFamily="34" charset="0"/>
              </a:rPr>
              <a:t>Emphasizes </a:t>
            </a:r>
            <a:r>
              <a:rPr lang="en-US" sz="2400" b="1" dirty="0">
                <a:latin typeface="+mn-lt"/>
                <a:ea typeface="Calibri" pitchFamily="34" charset="0"/>
                <a:cs typeface="Calibri" pitchFamily="34" charset="0"/>
              </a:rPr>
              <a:t>adapting style </a:t>
            </a:r>
            <a:r>
              <a:rPr lang="en-US" sz="2400" dirty="0">
                <a:latin typeface="+mn-lt"/>
                <a:ea typeface="Calibri" pitchFamily="34" charset="0"/>
                <a:cs typeface="Calibri" pitchFamily="34" charset="0"/>
              </a:rPr>
              <a:t>- different situations demand different kinds of leadership</a:t>
            </a:r>
          </a:p>
          <a:p>
            <a:pPr eaLnBrk="1" hangingPunct="1">
              <a:spcBef>
                <a:spcPct val="0"/>
              </a:spcBef>
              <a:spcAft>
                <a:spcPts val="1800"/>
              </a:spcAft>
              <a:buClr>
                <a:srgbClr val="0070C0"/>
              </a:buClr>
            </a:pPr>
            <a:r>
              <a:rPr lang="en-US" sz="2400" dirty="0">
                <a:latin typeface="+mn-lt"/>
                <a:ea typeface="Calibri" pitchFamily="34" charset="0"/>
                <a:cs typeface="Calibri" pitchFamily="34" charset="0"/>
              </a:rPr>
              <a:t>Used extensively in organizational leadership training and development</a:t>
            </a:r>
          </a:p>
        </p:txBody>
      </p:sp>
      <p:sp>
        <p:nvSpPr>
          <p:cNvPr id="13316" name="Rectangle 9"/>
          <p:cNvSpPr>
            <a:spLocks noChangeArrowheads="1"/>
          </p:cNvSpPr>
          <p:nvPr/>
        </p:nvSpPr>
        <p:spPr bwMode="auto">
          <a:xfrm>
            <a:off x="251520" y="1126491"/>
            <a:ext cx="7696200" cy="707886"/>
          </a:xfrm>
          <a:prstGeom prst="rect">
            <a:avLst/>
          </a:prstGeom>
          <a:noFill/>
          <a:ln w="9525">
            <a:noFill/>
            <a:miter lim="800000"/>
            <a:headEnd/>
            <a:tailEnd/>
          </a:ln>
        </p:spPr>
        <p:txBody>
          <a:bodyPr>
            <a:spAutoFit/>
          </a:bodyPr>
          <a:lstStyle/>
          <a:p>
            <a:pPr algn="ctr" eaLnBrk="0" hangingPunct="0"/>
            <a:r>
              <a:rPr lang="en-US" sz="2000" b="1" i="1" dirty="0">
                <a:latin typeface="+mn-lt"/>
              </a:rPr>
              <a:t>“Leaders match their style to the competence and commitment of subordinates</a:t>
            </a:r>
            <a:r>
              <a:rPr lang="en-US" sz="2000" b="1" i="1" dirty="0"/>
              <a:t>”</a:t>
            </a:r>
          </a:p>
        </p:txBody>
      </p:sp>
      <p:sp>
        <p:nvSpPr>
          <p:cNvPr id="9" name="Rectangle 8"/>
          <p:cNvSpPr/>
          <p:nvPr/>
        </p:nvSpPr>
        <p:spPr>
          <a:xfrm>
            <a:off x="457200" y="2059325"/>
            <a:ext cx="2247667"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Perspective</a:t>
            </a:r>
          </a:p>
        </p:txBody>
      </p:sp>
      <p:pic>
        <p:nvPicPr>
          <p:cNvPr id="3" name="Picture 2">
            <a:extLst>
              <a:ext uri="{FF2B5EF4-FFF2-40B4-BE49-F238E27FC236}">
                <a16:creationId xmlns:a16="http://schemas.microsoft.com/office/drawing/2014/main" id="{09E070F8-E0EB-481B-9523-ECF8AEFEF478}"/>
              </a:ext>
            </a:extLst>
          </p:cNvPr>
          <p:cNvPicPr>
            <a:picLocks noChangeAspect="1"/>
          </p:cNvPicPr>
          <p:nvPr/>
        </p:nvPicPr>
        <p:blipFill>
          <a:blip r:embed="rId3"/>
          <a:stretch>
            <a:fillRect/>
          </a:stretch>
        </p:blipFill>
        <p:spPr>
          <a:xfrm>
            <a:off x="5589038" y="1705757"/>
            <a:ext cx="3554962" cy="2011275"/>
          </a:xfrm>
          <a:prstGeom prst="rect">
            <a:avLst/>
          </a:prstGeom>
        </p:spPr>
      </p:pic>
    </p:spTree>
    <p:extLst>
      <p:ext uri="{BB962C8B-B14F-4D97-AF65-F5344CB8AC3E}">
        <p14:creationId xmlns:p14="http://schemas.microsoft.com/office/powerpoint/2010/main" val="3502679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3315">
                                            <p:txEl>
                                              <p:pRg st="0" end="0"/>
                                            </p:txEl>
                                          </p:spTgt>
                                        </p:tgtEl>
                                        <p:attrNameLst>
                                          <p:attrName>style.visibility</p:attrName>
                                        </p:attrNameLst>
                                      </p:cBhvr>
                                      <p:to>
                                        <p:strVal val="visible"/>
                                      </p:to>
                                    </p:set>
                                    <p:animEffect transition="in" filter="fade">
                                      <p:cBhvr>
                                        <p:cTn id="15" dur="500"/>
                                        <p:tgtEl>
                                          <p:spTgt spid="13315">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3315">
                                            <p:txEl>
                                              <p:pRg st="1" end="1"/>
                                            </p:txEl>
                                          </p:spTgt>
                                        </p:tgtEl>
                                        <p:attrNameLst>
                                          <p:attrName>style.visibility</p:attrName>
                                        </p:attrNameLst>
                                      </p:cBhvr>
                                      <p:to>
                                        <p:strVal val="visible"/>
                                      </p:to>
                                    </p:set>
                                    <p:animEffect transition="in" filter="fade">
                                      <p:cBhvr>
                                        <p:cTn id="20" dur="500"/>
                                        <p:tgtEl>
                                          <p:spTgt spid="13315">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3315">
                                            <p:txEl>
                                              <p:pRg st="2" end="2"/>
                                            </p:txEl>
                                          </p:spTgt>
                                        </p:tgtEl>
                                        <p:attrNameLst>
                                          <p:attrName>style.visibility</p:attrName>
                                        </p:attrNameLst>
                                      </p:cBhvr>
                                      <p:to>
                                        <p:strVal val="visible"/>
                                      </p:to>
                                    </p:set>
                                    <p:animEffect transition="in" filter="fade">
                                      <p:cBhvr>
                                        <p:cTn id="25" dur="500"/>
                                        <p:tgtEl>
                                          <p:spTgt spid="133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51520" y="203284"/>
            <a:ext cx="8763000" cy="685800"/>
          </a:xfrm>
        </p:spPr>
        <p:txBody>
          <a:bodyPr>
            <a:normAutofit fontScale="90000"/>
          </a:bodyPr>
          <a:lstStyle/>
          <a:p>
            <a:pPr algn="ctr" eaLnBrk="1" hangingPunct="1"/>
            <a:r>
              <a:rPr lang="en-US" sz="3200" b="1" dirty="0">
                <a:latin typeface="+mj-lt"/>
              </a:rPr>
              <a:t>Situational Approach Description, cont’d </a:t>
            </a:r>
            <a:br>
              <a:rPr lang="en-US" sz="3200" b="1" dirty="0">
                <a:latin typeface="+mj-lt"/>
              </a:rPr>
            </a:br>
            <a:r>
              <a:rPr lang="en-US" sz="3200" dirty="0">
                <a:latin typeface="+mj-lt"/>
              </a:rPr>
              <a:t>(Hersey &amp; Blanchard, 1969)</a:t>
            </a:r>
            <a:endParaRPr lang="en-US" sz="3200" dirty="0">
              <a:solidFill>
                <a:srgbClr val="333399"/>
              </a:solidFill>
              <a:latin typeface="+mj-lt"/>
            </a:endParaRPr>
          </a:p>
        </p:txBody>
      </p:sp>
      <p:sp>
        <p:nvSpPr>
          <p:cNvPr id="14339" name="Rectangle 9"/>
          <p:cNvSpPr>
            <a:spLocks noGrp="1" noChangeArrowheads="1"/>
          </p:cNvSpPr>
          <p:nvPr>
            <p:ph idx="1"/>
          </p:nvPr>
        </p:nvSpPr>
        <p:spPr>
          <a:xfrm>
            <a:off x="457200" y="1943100"/>
            <a:ext cx="7467600" cy="2971800"/>
          </a:xfrm>
        </p:spPr>
        <p:txBody>
          <a:bodyPr/>
          <a:lstStyle/>
          <a:p>
            <a:pPr marL="0" indent="0">
              <a:spcBef>
                <a:spcPct val="0"/>
              </a:spcBef>
              <a:spcAft>
                <a:spcPts val="2400"/>
              </a:spcAft>
              <a:buClr>
                <a:srgbClr val="0070C0"/>
              </a:buClr>
              <a:buNone/>
            </a:pPr>
            <a:r>
              <a:rPr lang="en-US" sz="2400" b="1" dirty="0">
                <a:latin typeface="+mn-lt"/>
              </a:rPr>
              <a:t>Composed of both a directive dimension &amp; supportive dimension:</a:t>
            </a:r>
          </a:p>
          <a:p>
            <a:pPr lvl="1">
              <a:spcBef>
                <a:spcPct val="0"/>
              </a:spcBef>
              <a:spcAft>
                <a:spcPts val="2400"/>
              </a:spcAft>
              <a:buClr>
                <a:srgbClr val="0070C0"/>
              </a:buClr>
              <a:buSzPct val="80000"/>
            </a:pPr>
            <a:r>
              <a:rPr lang="en-US" sz="2000" dirty="0">
                <a:solidFill>
                  <a:schemeClr val="tx1"/>
                </a:solidFill>
              </a:rPr>
              <a:t>Each dimension must be applied appropriately in a given situation</a:t>
            </a:r>
          </a:p>
          <a:p>
            <a:pPr lvl="1">
              <a:spcBef>
                <a:spcPct val="0"/>
              </a:spcBef>
              <a:spcAft>
                <a:spcPts val="2400"/>
              </a:spcAft>
              <a:buClr>
                <a:srgbClr val="0070C0"/>
              </a:buClr>
              <a:buSzPct val="80000"/>
            </a:pPr>
            <a:r>
              <a:rPr lang="en-US" sz="2000" dirty="0">
                <a:solidFill>
                  <a:schemeClr val="tx1"/>
                </a:solidFill>
              </a:rPr>
              <a:t>Leaders evaluate employees to assess their competence and commitment to perform a given task</a:t>
            </a:r>
            <a:endParaRPr lang="en-US" sz="2000" b="1" dirty="0">
              <a:solidFill>
                <a:schemeClr val="tx1"/>
              </a:solidFill>
            </a:endParaRPr>
          </a:p>
        </p:txBody>
      </p:sp>
      <p:sp>
        <p:nvSpPr>
          <p:cNvPr id="8" name="Rectangle 7"/>
          <p:cNvSpPr/>
          <p:nvPr/>
        </p:nvSpPr>
        <p:spPr>
          <a:xfrm>
            <a:off x="672428" y="1267480"/>
            <a:ext cx="1842172"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Definition</a:t>
            </a:r>
          </a:p>
        </p:txBody>
      </p:sp>
    </p:spTree>
    <p:extLst>
      <p:ext uri="{BB962C8B-B14F-4D97-AF65-F5344CB8AC3E}">
        <p14:creationId xmlns:p14="http://schemas.microsoft.com/office/powerpoint/2010/main" val="388364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500"/>
                                        <p:tgtEl>
                                          <p:spTgt spid="143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339">
                                            <p:txEl>
                                              <p:pRg st="1" end="1"/>
                                            </p:txEl>
                                          </p:spTgt>
                                        </p:tgtEl>
                                        <p:attrNameLst>
                                          <p:attrName>style.visibility</p:attrName>
                                        </p:attrNameLst>
                                      </p:cBhvr>
                                      <p:to>
                                        <p:strVal val="visible"/>
                                      </p:to>
                                    </p:set>
                                    <p:animEffect transition="in" filter="fade">
                                      <p:cBhvr>
                                        <p:cTn id="12" dur="500"/>
                                        <p:tgtEl>
                                          <p:spTgt spid="1433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339">
                                            <p:txEl>
                                              <p:pRg st="2" end="2"/>
                                            </p:txEl>
                                          </p:spTgt>
                                        </p:tgtEl>
                                        <p:attrNameLst>
                                          <p:attrName>style.visibility</p:attrName>
                                        </p:attrNameLst>
                                      </p:cBhvr>
                                      <p:to>
                                        <p:strVal val="visible"/>
                                      </p:to>
                                    </p:set>
                                    <p:animEffect transition="in" filter="fade">
                                      <p:cBhvr>
                                        <p:cTn id="17" dur="500"/>
                                        <p:tgtEl>
                                          <p:spTgt spid="1433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2"/>
          <p:cNvSpPr>
            <a:spLocks noGrp="1" noChangeArrowheads="1"/>
          </p:cNvSpPr>
          <p:nvPr>
            <p:ph type="title"/>
          </p:nvPr>
        </p:nvSpPr>
        <p:spPr>
          <a:xfrm>
            <a:off x="179512" y="203284"/>
            <a:ext cx="8534400" cy="457200"/>
          </a:xfrm>
        </p:spPr>
        <p:txBody>
          <a:bodyPr>
            <a:normAutofit fontScale="90000"/>
          </a:bodyPr>
          <a:lstStyle/>
          <a:p>
            <a:pPr algn="ctr" eaLnBrk="1" hangingPunct="1"/>
            <a:r>
              <a:rPr lang="en-US" sz="3200" b="1" dirty="0">
                <a:latin typeface="+mj-lt"/>
              </a:rPr>
              <a:t>Leadership Styles</a:t>
            </a:r>
          </a:p>
        </p:txBody>
      </p:sp>
      <p:sp>
        <p:nvSpPr>
          <p:cNvPr id="6146" name="Rectangle 3"/>
          <p:cNvSpPr>
            <a:spLocks noGrp="1" noChangeArrowheads="1"/>
          </p:cNvSpPr>
          <p:nvPr>
            <p:ph sz="half" idx="1"/>
          </p:nvPr>
        </p:nvSpPr>
        <p:spPr>
          <a:xfrm>
            <a:off x="457200" y="1905000"/>
            <a:ext cx="7620000" cy="3048000"/>
          </a:xfrm>
        </p:spPr>
        <p:txBody>
          <a:bodyPr/>
          <a:lstStyle/>
          <a:p>
            <a:pPr marL="0" indent="0" eaLnBrk="1" hangingPunct="1">
              <a:buClr>
                <a:srgbClr val="0070C0"/>
              </a:buClr>
              <a:buNone/>
              <a:defRPr/>
            </a:pPr>
            <a:r>
              <a:rPr lang="en-US" b="1" dirty="0">
                <a:latin typeface="+mn-lt"/>
              </a:rPr>
              <a:t>Leadership style - the behavior pattern of an individual who attempts to influence others </a:t>
            </a:r>
          </a:p>
          <a:p>
            <a:pPr eaLnBrk="1" hangingPunct="1">
              <a:buClr>
                <a:srgbClr val="0070C0"/>
              </a:buClr>
              <a:buFont typeface="Wingdings" pitchFamily="2" charset="2"/>
              <a:buNone/>
              <a:defRPr/>
            </a:pPr>
            <a:r>
              <a:rPr lang="en-US" sz="3200" b="1" dirty="0">
                <a:latin typeface="+mn-lt"/>
              </a:rPr>
              <a:t>	</a:t>
            </a:r>
            <a:r>
              <a:rPr lang="en-US" dirty="0">
                <a:latin typeface="+mn-lt"/>
              </a:rPr>
              <a:t>It includes both:</a:t>
            </a:r>
          </a:p>
          <a:p>
            <a:pPr lvl="1" eaLnBrk="1" hangingPunct="1">
              <a:buClr>
                <a:srgbClr val="0070C0"/>
              </a:buClr>
              <a:buSzPct val="80000"/>
              <a:defRPr/>
            </a:pPr>
            <a:r>
              <a:rPr lang="en-US" dirty="0">
                <a:solidFill>
                  <a:schemeClr val="tx1"/>
                </a:solidFill>
              </a:rPr>
              <a:t>Directive </a:t>
            </a:r>
            <a:r>
              <a:rPr lang="en-US" b="1" dirty="0">
                <a:solidFill>
                  <a:schemeClr val="tx1"/>
                </a:solidFill>
              </a:rPr>
              <a:t>(task)</a:t>
            </a:r>
            <a:r>
              <a:rPr lang="en-US" dirty="0">
                <a:solidFill>
                  <a:schemeClr val="tx1"/>
                </a:solidFill>
              </a:rPr>
              <a:t> behaviors</a:t>
            </a:r>
          </a:p>
          <a:p>
            <a:pPr lvl="1" eaLnBrk="1" hangingPunct="1">
              <a:buClr>
                <a:srgbClr val="0070C0"/>
              </a:buClr>
              <a:buSzPct val="80000"/>
              <a:defRPr/>
            </a:pPr>
            <a:r>
              <a:rPr lang="en-US" dirty="0">
                <a:solidFill>
                  <a:schemeClr val="tx1"/>
                </a:solidFill>
              </a:rPr>
              <a:t>Supportive </a:t>
            </a:r>
            <a:r>
              <a:rPr lang="en-US" b="1" dirty="0">
                <a:solidFill>
                  <a:schemeClr val="tx1"/>
                </a:solidFill>
              </a:rPr>
              <a:t>(relationship)</a:t>
            </a:r>
            <a:r>
              <a:rPr lang="en-US" dirty="0">
                <a:solidFill>
                  <a:schemeClr val="tx1"/>
                </a:solidFill>
              </a:rPr>
              <a:t> behaviors</a:t>
            </a:r>
            <a:endParaRPr lang="en-US" dirty="0"/>
          </a:p>
          <a:p>
            <a:pPr lvl="1" eaLnBrk="1" hangingPunct="1">
              <a:buClr>
                <a:srgbClr val="0070C0"/>
              </a:buClr>
              <a:buSzPct val="80000"/>
              <a:defRPr/>
            </a:pPr>
            <a:endParaRPr lang="en-US" dirty="0">
              <a:solidFill>
                <a:schemeClr val="tx1"/>
              </a:solidFill>
            </a:endParaRPr>
          </a:p>
          <a:p>
            <a:pPr marL="0" indent="0">
              <a:buClr>
                <a:srgbClr val="0070C0"/>
              </a:buClr>
              <a:buSzPct val="80000"/>
              <a:buNone/>
              <a:defRPr/>
            </a:pPr>
            <a:r>
              <a:rPr lang="en-US" dirty="0"/>
              <a:t>What </a:t>
            </a:r>
            <a:r>
              <a:rPr lang="en-US" i="1" dirty="0"/>
              <a:t>other</a:t>
            </a:r>
            <a:r>
              <a:rPr lang="en-US" dirty="0"/>
              <a:t> model could you </a:t>
            </a:r>
          </a:p>
          <a:p>
            <a:pPr marL="0" indent="0">
              <a:buClr>
                <a:srgbClr val="0070C0"/>
              </a:buClr>
              <a:buSzPct val="80000"/>
              <a:buNone/>
              <a:defRPr/>
            </a:pPr>
            <a:r>
              <a:rPr lang="en-US" dirty="0"/>
              <a:t>compare here?</a:t>
            </a:r>
            <a:endParaRPr lang="en-US" dirty="0">
              <a:solidFill>
                <a:schemeClr val="tx1"/>
              </a:solidFill>
            </a:endParaRPr>
          </a:p>
        </p:txBody>
      </p:sp>
      <p:sp>
        <p:nvSpPr>
          <p:cNvPr id="8" name="Rectangle 7"/>
          <p:cNvSpPr/>
          <p:nvPr/>
        </p:nvSpPr>
        <p:spPr>
          <a:xfrm>
            <a:off x="762000" y="1143000"/>
            <a:ext cx="1857752"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Definition</a:t>
            </a:r>
          </a:p>
        </p:txBody>
      </p:sp>
      <p:pic>
        <p:nvPicPr>
          <p:cNvPr id="3" name="Picture 2">
            <a:extLst>
              <a:ext uri="{FF2B5EF4-FFF2-40B4-BE49-F238E27FC236}">
                <a16:creationId xmlns:a16="http://schemas.microsoft.com/office/drawing/2014/main" id="{A2057A1B-2CA4-4605-80DE-7E332A8DBCDD}"/>
              </a:ext>
            </a:extLst>
          </p:cNvPr>
          <p:cNvPicPr>
            <a:picLocks noChangeAspect="1"/>
          </p:cNvPicPr>
          <p:nvPr/>
        </p:nvPicPr>
        <p:blipFill>
          <a:blip r:embed="rId3"/>
          <a:stretch>
            <a:fillRect/>
          </a:stretch>
        </p:blipFill>
        <p:spPr>
          <a:xfrm>
            <a:off x="5952680" y="3068960"/>
            <a:ext cx="3191320" cy="2629267"/>
          </a:xfrm>
          <a:prstGeom prst="rect">
            <a:avLst/>
          </a:prstGeom>
        </p:spPr>
      </p:pic>
    </p:spTree>
    <p:extLst>
      <p:ext uri="{BB962C8B-B14F-4D97-AF65-F5344CB8AC3E}">
        <p14:creationId xmlns:p14="http://schemas.microsoft.com/office/powerpoint/2010/main" val="139650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animEffect transition="in" filter="fade">
                                      <p:cBhvr>
                                        <p:cTn id="7" dur="500"/>
                                        <p:tgtEl>
                                          <p:spTgt spid="614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6">
                                            <p:txEl>
                                              <p:pRg st="1" end="1"/>
                                            </p:txEl>
                                          </p:spTgt>
                                        </p:tgtEl>
                                        <p:attrNameLst>
                                          <p:attrName>style.visibility</p:attrName>
                                        </p:attrNameLst>
                                      </p:cBhvr>
                                      <p:to>
                                        <p:strVal val="visible"/>
                                      </p:to>
                                    </p:set>
                                    <p:animEffect transition="in" filter="fade">
                                      <p:cBhvr>
                                        <p:cTn id="12" dur="500"/>
                                        <p:tgtEl>
                                          <p:spTgt spid="6146">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6146">
                                            <p:txEl>
                                              <p:pRg st="2" end="2"/>
                                            </p:txEl>
                                          </p:spTgt>
                                        </p:tgtEl>
                                        <p:attrNameLst>
                                          <p:attrName>style.visibility</p:attrName>
                                        </p:attrNameLst>
                                      </p:cBhvr>
                                      <p:to>
                                        <p:strVal val="visible"/>
                                      </p:to>
                                    </p:set>
                                    <p:animEffect transition="in" filter="fade">
                                      <p:cBhvr>
                                        <p:cTn id="15" dur="500"/>
                                        <p:tgtEl>
                                          <p:spTgt spid="6146">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146">
                                            <p:txEl>
                                              <p:pRg st="3" end="3"/>
                                            </p:txEl>
                                          </p:spTgt>
                                        </p:tgtEl>
                                        <p:attrNameLst>
                                          <p:attrName>style.visibility</p:attrName>
                                        </p:attrNameLst>
                                      </p:cBhvr>
                                      <p:to>
                                        <p:strVal val="visible"/>
                                      </p:to>
                                    </p:set>
                                    <p:animEffect transition="in" filter="fade">
                                      <p:cBhvr>
                                        <p:cTn id="20" dur="500"/>
                                        <p:tgtEl>
                                          <p:spTgt spid="6146">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146">
                                            <p:txEl>
                                              <p:pRg st="5" end="5"/>
                                            </p:txEl>
                                          </p:spTgt>
                                        </p:tgtEl>
                                        <p:attrNameLst>
                                          <p:attrName>style.visibility</p:attrName>
                                        </p:attrNameLst>
                                      </p:cBhvr>
                                      <p:to>
                                        <p:strVal val="visible"/>
                                      </p:to>
                                    </p:set>
                                    <p:animEffect transition="in" filter="fade">
                                      <p:cBhvr>
                                        <p:cTn id="25" dur="500"/>
                                        <p:tgtEl>
                                          <p:spTgt spid="6146">
                                            <p:txEl>
                                              <p:pRg st="5" end="5"/>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6146">
                                            <p:txEl>
                                              <p:pRg st="6" end="6"/>
                                            </p:txEl>
                                          </p:spTgt>
                                        </p:tgtEl>
                                        <p:attrNameLst>
                                          <p:attrName>style.visibility</p:attrName>
                                        </p:attrNameLst>
                                      </p:cBhvr>
                                      <p:to>
                                        <p:strVal val="visible"/>
                                      </p:to>
                                    </p:set>
                                    <p:animEffect transition="in" filter="fade">
                                      <p:cBhvr>
                                        <p:cTn id="28" dur="500"/>
                                        <p:tgtEl>
                                          <p:spTgt spid="6146">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fade">
                                      <p:cBhvr>
                                        <p:cTn id="3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1030"/>
          <p:cNvSpPr>
            <a:spLocks noGrp="1" noChangeArrowheads="1"/>
          </p:cNvSpPr>
          <p:nvPr>
            <p:ph sz="half" idx="1"/>
          </p:nvPr>
        </p:nvSpPr>
        <p:spPr>
          <a:xfrm>
            <a:off x="514942" y="1790700"/>
            <a:ext cx="7543800" cy="3276600"/>
          </a:xfrm>
        </p:spPr>
        <p:txBody>
          <a:bodyPr/>
          <a:lstStyle/>
          <a:p>
            <a:pPr marL="0" indent="0" eaLnBrk="1" hangingPunct="1">
              <a:lnSpc>
                <a:spcPct val="90000"/>
              </a:lnSpc>
              <a:spcAft>
                <a:spcPct val="20000"/>
              </a:spcAft>
              <a:buClr>
                <a:srgbClr val="0070C0"/>
              </a:buClr>
              <a:buNone/>
            </a:pPr>
            <a:r>
              <a:rPr lang="en-US" b="1" i="1" dirty="0"/>
              <a:t>Directive behaviors</a:t>
            </a:r>
            <a:r>
              <a:rPr lang="en-US" b="1" dirty="0"/>
              <a:t> </a:t>
            </a:r>
            <a:r>
              <a:rPr lang="en-US" dirty="0"/>
              <a:t>- Help group members in goal achievement via </a:t>
            </a:r>
            <a:r>
              <a:rPr lang="en-US" i="1" dirty="0"/>
              <a:t>one-way communication</a:t>
            </a:r>
            <a:r>
              <a:rPr lang="en-US" dirty="0"/>
              <a:t> through:</a:t>
            </a:r>
          </a:p>
          <a:p>
            <a:pPr lvl="1" eaLnBrk="1" hangingPunct="1">
              <a:lnSpc>
                <a:spcPct val="90000"/>
              </a:lnSpc>
              <a:spcAft>
                <a:spcPct val="20000"/>
              </a:spcAft>
              <a:buClr>
                <a:srgbClr val="0070C0"/>
              </a:buClr>
              <a:buSzPct val="80000"/>
            </a:pPr>
            <a:r>
              <a:rPr lang="en-US" dirty="0">
                <a:solidFill>
                  <a:schemeClr val="tx1"/>
                </a:solidFill>
              </a:rPr>
              <a:t>Giving directions</a:t>
            </a:r>
          </a:p>
          <a:p>
            <a:pPr lvl="1" eaLnBrk="1" hangingPunct="1">
              <a:lnSpc>
                <a:spcPct val="90000"/>
              </a:lnSpc>
              <a:spcAft>
                <a:spcPct val="20000"/>
              </a:spcAft>
              <a:buClr>
                <a:srgbClr val="0070C0"/>
              </a:buClr>
              <a:buSzPct val="80000"/>
            </a:pPr>
            <a:r>
              <a:rPr lang="en-US" dirty="0">
                <a:solidFill>
                  <a:schemeClr val="tx1"/>
                </a:solidFill>
              </a:rPr>
              <a:t>Establishing goals &amp; how to achieve them</a:t>
            </a:r>
          </a:p>
          <a:p>
            <a:pPr lvl="1" eaLnBrk="1" hangingPunct="1">
              <a:lnSpc>
                <a:spcPct val="90000"/>
              </a:lnSpc>
              <a:spcAft>
                <a:spcPct val="20000"/>
              </a:spcAft>
              <a:buClr>
                <a:srgbClr val="0070C0"/>
              </a:buClr>
              <a:buSzPct val="80000"/>
            </a:pPr>
            <a:r>
              <a:rPr lang="en-US" dirty="0">
                <a:solidFill>
                  <a:schemeClr val="tx1"/>
                </a:solidFill>
              </a:rPr>
              <a:t>Methods of evaluation &amp; timelines</a:t>
            </a:r>
          </a:p>
          <a:p>
            <a:pPr lvl="1" eaLnBrk="1" hangingPunct="1">
              <a:lnSpc>
                <a:spcPct val="90000"/>
              </a:lnSpc>
              <a:spcAft>
                <a:spcPct val="20000"/>
              </a:spcAft>
              <a:buClr>
                <a:srgbClr val="0070C0"/>
              </a:buClr>
              <a:buSzPct val="80000"/>
            </a:pPr>
            <a:r>
              <a:rPr lang="en-US" dirty="0">
                <a:solidFill>
                  <a:schemeClr val="tx1"/>
                </a:solidFill>
              </a:rPr>
              <a:t>Defining roles</a:t>
            </a:r>
          </a:p>
        </p:txBody>
      </p:sp>
      <p:sp>
        <p:nvSpPr>
          <p:cNvPr id="8" name="Rectangle 7"/>
          <p:cNvSpPr/>
          <p:nvPr/>
        </p:nvSpPr>
        <p:spPr>
          <a:xfrm>
            <a:off x="362542" y="1191280"/>
            <a:ext cx="4648200" cy="523220"/>
          </a:xfrm>
          <a:prstGeom prst="rect">
            <a:avLst/>
          </a:prstGeom>
        </p:spPr>
        <p:txBody>
          <a:bodyPr wrap="square">
            <a:spAutoFit/>
          </a:bodyPr>
          <a:lstStyle/>
          <a:p>
            <a:pPr lvl="0" algn="ctr" eaLnBrk="0" hangingPunct="0">
              <a:defRPr/>
            </a:pPr>
            <a:r>
              <a:rPr lang="en-US" sz="2800" b="1" dirty="0">
                <a:solidFill>
                  <a:srgbClr val="0070C0"/>
                </a:solidFill>
                <a:latin typeface="Arial Rounded MT Bold" pitchFamily="34" charset="0"/>
                <a:cs typeface="Calibri" pitchFamily="34" charset="0"/>
              </a:rPr>
              <a:t>Dimension Definition</a:t>
            </a:r>
          </a:p>
        </p:txBody>
      </p:sp>
      <p:sp>
        <p:nvSpPr>
          <p:cNvPr id="9" name="Rectangle 12"/>
          <p:cNvSpPr txBox="1">
            <a:spLocks noChangeArrowheads="1"/>
          </p:cNvSpPr>
          <p:nvPr/>
        </p:nvSpPr>
        <p:spPr bwMode="auto">
          <a:xfrm>
            <a:off x="353469" y="332656"/>
            <a:ext cx="8534400" cy="4572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a:lstStyle>
          <a:p>
            <a:pPr eaLnBrk="1" hangingPunct="1"/>
            <a:r>
              <a:rPr lang="en-US" dirty="0"/>
              <a:t>Leadership Styles</a:t>
            </a:r>
          </a:p>
        </p:txBody>
      </p:sp>
    </p:spTree>
    <p:extLst>
      <p:ext uri="{BB962C8B-B14F-4D97-AF65-F5344CB8AC3E}">
        <p14:creationId xmlns:p14="http://schemas.microsoft.com/office/powerpoint/2010/main" val="3331307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fade">
                                      <p:cBhvr>
                                        <p:cTn id="7" dur="500"/>
                                        <p:tgtEl>
                                          <p:spTgt spid="1638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fade">
                                      <p:cBhvr>
                                        <p:cTn id="12" dur="500"/>
                                        <p:tgtEl>
                                          <p:spTgt spid="1638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fade">
                                      <p:cBhvr>
                                        <p:cTn id="17" dur="500"/>
                                        <p:tgtEl>
                                          <p:spTgt spid="1638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fade">
                                      <p:cBhvr>
                                        <p:cTn id="22" dur="500"/>
                                        <p:tgtEl>
                                          <p:spTgt spid="1638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fade">
                                      <p:cBhvr>
                                        <p:cTn id="27" dur="500"/>
                                        <p:tgtEl>
                                          <p:spTgt spid="163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2"/>
          <p:cNvSpPr txBox="1">
            <a:spLocks noChangeArrowheads="1"/>
          </p:cNvSpPr>
          <p:nvPr/>
        </p:nvSpPr>
        <p:spPr bwMode="auto">
          <a:xfrm>
            <a:off x="179512" y="203284"/>
            <a:ext cx="8534400" cy="4572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a:lstStyle>
          <a:p>
            <a:pPr eaLnBrk="1" hangingPunct="1"/>
            <a:r>
              <a:rPr lang="en-US" dirty="0"/>
              <a:t>Leadership Styles</a:t>
            </a:r>
          </a:p>
        </p:txBody>
      </p:sp>
      <p:sp>
        <p:nvSpPr>
          <p:cNvPr id="17411" name="Rectangle 4"/>
          <p:cNvSpPr>
            <a:spLocks noGrp="1" noChangeArrowheads="1"/>
          </p:cNvSpPr>
          <p:nvPr>
            <p:ph sz="half" idx="1"/>
          </p:nvPr>
        </p:nvSpPr>
        <p:spPr>
          <a:xfrm>
            <a:off x="457200" y="1752600"/>
            <a:ext cx="7543800" cy="3352800"/>
          </a:xfrm>
        </p:spPr>
        <p:txBody>
          <a:bodyPr/>
          <a:lstStyle/>
          <a:p>
            <a:pPr marL="0" indent="0" eaLnBrk="1" hangingPunct="1">
              <a:lnSpc>
                <a:spcPct val="90000"/>
              </a:lnSpc>
              <a:spcAft>
                <a:spcPct val="20000"/>
              </a:spcAft>
              <a:buClr>
                <a:srgbClr val="0070C0"/>
              </a:buClr>
              <a:buNone/>
            </a:pPr>
            <a:r>
              <a:rPr lang="en-US" sz="2600" b="1" i="1" dirty="0">
                <a:latin typeface="+mn-lt"/>
              </a:rPr>
              <a:t>Supportive behaviors</a:t>
            </a:r>
            <a:r>
              <a:rPr lang="en-US" sz="2600" b="1" dirty="0">
                <a:latin typeface="+mn-lt"/>
              </a:rPr>
              <a:t> - Assist group members via </a:t>
            </a:r>
            <a:r>
              <a:rPr lang="en-US" sz="2600" b="1" i="1" dirty="0">
                <a:latin typeface="+mn-lt"/>
              </a:rPr>
              <a:t>two-way communication</a:t>
            </a:r>
            <a:r>
              <a:rPr lang="en-US" sz="2600" b="1" dirty="0">
                <a:latin typeface="+mn-lt"/>
              </a:rPr>
              <a:t> in feeling comfortable with themselves, co-workers, and situation</a:t>
            </a:r>
          </a:p>
          <a:p>
            <a:pPr lvl="1" eaLnBrk="1" hangingPunct="1">
              <a:lnSpc>
                <a:spcPct val="90000"/>
              </a:lnSpc>
              <a:spcAft>
                <a:spcPct val="20000"/>
              </a:spcAft>
              <a:buClr>
                <a:srgbClr val="0070C0"/>
              </a:buClr>
            </a:pPr>
            <a:r>
              <a:rPr lang="en-US" dirty="0">
                <a:solidFill>
                  <a:schemeClr val="tx1"/>
                </a:solidFill>
              </a:rPr>
              <a:t>Asking for input</a:t>
            </a:r>
          </a:p>
          <a:p>
            <a:pPr lvl="1" eaLnBrk="1" hangingPunct="1">
              <a:lnSpc>
                <a:spcPct val="90000"/>
              </a:lnSpc>
              <a:spcAft>
                <a:spcPct val="20000"/>
              </a:spcAft>
              <a:buClr>
                <a:srgbClr val="0070C0"/>
              </a:buClr>
            </a:pPr>
            <a:r>
              <a:rPr lang="en-US" dirty="0">
                <a:solidFill>
                  <a:schemeClr val="tx1"/>
                </a:solidFill>
              </a:rPr>
              <a:t>Problem solving </a:t>
            </a:r>
          </a:p>
          <a:p>
            <a:pPr lvl="1" eaLnBrk="1" hangingPunct="1">
              <a:lnSpc>
                <a:spcPct val="90000"/>
              </a:lnSpc>
              <a:spcAft>
                <a:spcPct val="20000"/>
              </a:spcAft>
              <a:buClr>
                <a:srgbClr val="0070C0"/>
              </a:buClr>
            </a:pPr>
            <a:r>
              <a:rPr lang="en-US" dirty="0">
                <a:solidFill>
                  <a:schemeClr val="tx1"/>
                </a:solidFill>
              </a:rPr>
              <a:t>Praising, listening</a:t>
            </a:r>
          </a:p>
        </p:txBody>
      </p:sp>
      <p:sp>
        <p:nvSpPr>
          <p:cNvPr id="7" name="Rectangle 6"/>
          <p:cNvSpPr/>
          <p:nvPr/>
        </p:nvSpPr>
        <p:spPr>
          <a:xfrm>
            <a:off x="762000" y="1066800"/>
            <a:ext cx="3962400" cy="523220"/>
          </a:xfrm>
          <a:prstGeom prst="rect">
            <a:avLst/>
          </a:prstGeom>
        </p:spPr>
        <p:txBody>
          <a:bodyPr wrap="square">
            <a:spAutoFit/>
          </a:bodyPr>
          <a:lstStyle/>
          <a:p>
            <a:pPr lvl="0" eaLnBrk="0" hangingPunct="0">
              <a:defRPr/>
            </a:pPr>
            <a:r>
              <a:rPr lang="en-US" sz="2800" b="1" dirty="0">
                <a:solidFill>
                  <a:srgbClr val="0070C0"/>
                </a:solidFill>
                <a:latin typeface="Arial Rounded MT Bold" pitchFamily="34" charset="0"/>
                <a:cs typeface="Calibri" pitchFamily="34" charset="0"/>
              </a:rPr>
              <a:t>Dimension Definitions</a:t>
            </a:r>
          </a:p>
        </p:txBody>
      </p:sp>
    </p:spTree>
    <p:extLst>
      <p:ext uri="{BB962C8B-B14F-4D97-AF65-F5344CB8AC3E}">
        <p14:creationId xmlns:p14="http://schemas.microsoft.com/office/powerpoint/2010/main" val="1737465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500"/>
                                        <p:tgtEl>
                                          <p:spTgt spid="174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fade">
                                      <p:cBhvr>
                                        <p:cTn id="12" dur="500"/>
                                        <p:tgtEl>
                                          <p:spTgt spid="174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fade">
                                      <p:cBhvr>
                                        <p:cTn id="17" dur="500"/>
                                        <p:tgtEl>
                                          <p:spTgt spid="174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fade">
                                      <p:cBhvr>
                                        <p:cTn id="22" dur="500"/>
                                        <p:tgtEl>
                                          <p:spTgt spid="174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2"/>
          <p:cNvSpPr>
            <a:spLocks noGrp="1" noChangeArrowheads="1"/>
          </p:cNvSpPr>
          <p:nvPr>
            <p:ph type="title"/>
          </p:nvPr>
        </p:nvSpPr>
        <p:spPr>
          <a:xfrm>
            <a:off x="304800" y="332656"/>
            <a:ext cx="8610600" cy="457200"/>
          </a:xfrm>
        </p:spPr>
        <p:txBody>
          <a:bodyPr>
            <a:normAutofit fontScale="90000"/>
          </a:bodyPr>
          <a:lstStyle/>
          <a:p>
            <a:pPr algn="ctr" eaLnBrk="1" hangingPunct="1"/>
            <a:r>
              <a:rPr lang="en-US" sz="3200" b="1" dirty="0">
                <a:latin typeface="Arial" panose="020B0604020202020204" pitchFamily="34" charset="0"/>
                <a:cs typeface="Arial" panose="020B0604020202020204" pitchFamily="34" charset="0"/>
              </a:rPr>
              <a:t>Development Levels</a:t>
            </a:r>
          </a:p>
        </p:txBody>
      </p:sp>
      <p:sp>
        <p:nvSpPr>
          <p:cNvPr id="22534" name="Rectangle 3"/>
          <p:cNvSpPr>
            <a:spLocks noGrp="1" noChangeArrowheads="1"/>
          </p:cNvSpPr>
          <p:nvPr>
            <p:ph sz="half" idx="1"/>
          </p:nvPr>
        </p:nvSpPr>
        <p:spPr>
          <a:xfrm>
            <a:off x="279544" y="1340768"/>
            <a:ext cx="3140328" cy="3384376"/>
          </a:xfrm>
        </p:spPr>
        <p:txBody>
          <a:bodyPr>
            <a:noAutofit/>
          </a:bodyPr>
          <a:lstStyle/>
          <a:p>
            <a:pPr marL="168275" indent="4763" eaLnBrk="1" hangingPunct="1">
              <a:buFont typeface="Wingdings 2" pitchFamily="18" charset="2"/>
              <a:buNone/>
            </a:pPr>
            <a:r>
              <a:rPr lang="en-US" sz="2800" dirty="0">
                <a:solidFill>
                  <a:srgbClr val="0000CC"/>
                </a:solidFill>
              </a:rPr>
              <a:t>The degree to which followers have the </a:t>
            </a:r>
            <a:r>
              <a:rPr lang="en-US" sz="2800" b="1" i="1" dirty="0">
                <a:solidFill>
                  <a:srgbClr val="0000CC"/>
                </a:solidFill>
              </a:rPr>
              <a:t>competence </a:t>
            </a:r>
            <a:r>
              <a:rPr lang="en-US" sz="2800" dirty="0">
                <a:solidFill>
                  <a:srgbClr val="0000CC"/>
                </a:solidFill>
              </a:rPr>
              <a:t>and </a:t>
            </a:r>
            <a:r>
              <a:rPr lang="en-US" sz="2800" b="1" i="1" dirty="0">
                <a:solidFill>
                  <a:srgbClr val="0000CC"/>
                </a:solidFill>
              </a:rPr>
              <a:t>commitment </a:t>
            </a:r>
            <a:r>
              <a:rPr lang="en-US" sz="2800" dirty="0">
                <a:solidFill>
                  <a:srgbClr val="0000CC"/>
                </a:solidFill>
              </a:rPr>
              <a:t>necessary to accomplish a given task or activity</a:t>
            </a:r>
          </a:p>
        </p:txBody>
      </p:sp>
      <p:pic>
        <p:nvPicPr>
          <p:cNvPr id="5" name="Picture 4">
            <a:extLst>
              <a:ext uri="{FF2B5EF4-FFF2-40B4-BE49-F238E27FC236}">
                <a16:creationId xmlns:a16="http://schemas.microsoft.com/office/drawing/2014/main" id="{51841676-E569-49CB-9F30-761F322AF1B0}"/>
              </a:ext>
            </a:extLst>
          </p:cNvPr>
          <p:cNvPicPr>
            <a:picLocks noChangeAspect="1"/>
          </p:cNvPicPr>
          <p:nvPr/>
        </p:nvPicPr>
        <p:blipFill>
          <a:blip r:embed="rId3"/>
          <a:stretch>
            <a:fillRect/>
          </a:stretch>
        </p:blipFill>
        <p:spPr>
          <a:xfrm>
            <a:off x="3647477" y="1916832"/>
            <a:ext cx="5495925" cy="3819525"/>
          </a:xfrm>
          <a:prstGeom prst="rect">
            <a:avLst/>
          </a:prstGeom>
        </p:spPr>
      </p:pic>
    </p:spTree>
    <p:extLst>
      <p:ext uri="{BB962C8B-B14F-4D97-AF65-F5344CB8AC3E}">
        <p14:creationId xmlns:p14="http://schemas.microsoft.com/office/powerpoint/2010/main" val="2859953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5" name="Rectangle 1068"/>
          <p:cNvSpPr>
            <a:spLocks noGrp="1" noChangeArrowheads="1"/>
          </p:cNvSpPr>
          <p:nvPr>
            <p:ph type="title"/>
          </p:nvPr>
        </p:nvSpPr>
        <p:spPr>
          <a:xfrm>
            <a:off x="228600" y="228600"/>
            <a:ext cx="8686800" cy="381000"/>
          </a:xfrm>
        </p:spPr>
        <p:txBody>
          <a:bodyPr>
            <a:normAutofit fontScale="90000"/>
          </a:bodyPr>
          <a:lstStyle/>
          <a:p>
            <a:pPr eaLnBrk="1" hangingPunct="1"/>
            <a:r>
              <a:rPr lang="en-US" sz="3200" b="1" dirty="0">
                <a:latin typeface="+mj-lt"/>
              </a:rPr>
              <a:t>How</a:t>
            </a:r>
            <a:r>
              <a:rPr lang="en-US" sz="3200" dirty="0">
                <a:latin typeface="+mj-lt"/>
              </a:rPr>
              <a:t> </a:t>
            </a:r>
            <a:r>
              <a:rPr lang="en-US" sz="3200" b="1" dirty="0">
                <a:latin typeface="+mj-lt"/>
              </a:rPr>
              <a:t>Does</a:t>
            </a:r>
            <a:r>
              <a:rPr lang="en-US" sz="3200" dirty="0">
                <a:latin typeface="+mj-lt"/>
              </a:rPr>
              <a:t> </a:t>
            </a:r>
            <a:r>
              <a:rPr lang="en-US" sz="3200" b="1" dirty="0">
                <a:latin typeface="+mj-lt"/>
              </a:rPr>
              <a:t>The</a:t>
            </a:r>
            <a:r>
              <a:rPr lang="en-US" sz="3200" dirty="0">
                <a:latin typeface="+mj-lt"/>
              </a:rPr>
              <a:t> </a:t>
            </a:r>
            <a:r>
              <a:rPr lang="en-US" sz="3200" b="1" dirty="0">
                <a:latin typeface="+mj-lt"/>
              </a:rPr>
              <a:t>Situational</a:t>
            </a:r>
            <a:r>
              <a:rPr lang="en-US" sz="3200" dirty="0">
                <a:latin typeface="+mj-lt"/>
              </a:rPr>
              <a:t> </a:t>
            </a:r>
            <a:r>
              <a:rPr lang="en-US" sz="3200" b="1" dirty="0">
                <a:latin typeface="+mj-lt"/>
              </a:rPr>
              <a:t>Approach Work?</a:t>
            </a:r>
          </a:p>
        </p:txBody>
      </p:sp>
      <p:sp>
        <p:nvSpPr>
          <p:cNvPr id="93211" name="Text Box 1051"/>
          <p:cNvSpPr txBox="1">
            <a:spLocks noChangeArrowheads="1"/>
          </p:cNvSpPr>
          <p:nvPr/>
        </p:nvSpPr>
        <p:spPr bwMode="auto">
          <a:xfrm>
            <a:off x="5029200" y="2852306"/>
            <a:ext cx="2276475" cy="457200"/>
          </a:xfrm>
          <a:prstGeom prst="rect">
            <a:avLst/>
          </a:prstGeom>
          <a:noFill/>
          <a:ln>
            <a:noFill/>
          </a:ln>
          <a:effectLst/>
        </p:spPr>
        <p:txBody>
          <a:bodyPr>
            <a:spAutoFit/>
          </a:bodyPr>
          <a:lstStyle/>
          <a:p>
            <a:pPr eaLnBrk="0" hangingPunct="0">
              <a:defRPr/>
            </a:pPr>
            <a:endParaRPr lang="en-US">
              <a:solidFill>
                <a:srgbClr val="FFCC66"/>
              </a:solidFill>
              <a:effectLst>
                <a:outerShdw blurRad="38100" dist="38100" dir="2700000" algn="tl">
                  <a:srgbClr val="C0C0C0"/>
                </a:outerShdw>
              </a:effectLst>
            </a:endParaRPr>
          </a:p>
        </p:txBody>
      </p:sp>
      <p:sp>
        <p:nvSpPr>
          <p:cNvPr id="25610" name="Text Box 1061"/>
          <p:cNvSpPr txBox="1">
            <a:spLocks noChangeArrowheads="1"/>
          </p:cNvSpPr>
          <p:nvPr/>
        </p:nvSpPr>
        <p:spPr bwMode="auto">
          <a:xfrm>
            <a:off x="152400" y="871106"/>
            <a:ext cx="8686800" cy="400110"/>
          </a:xfrm>
          <a:prstGeom prst="rect">
            <a:avLst/>
          </a:prstGeom>
          <a:noFill/>
          <a:ln w="9525">
            <a:noFill/>
            <a:miter lim="800000"/>
            <a:headEnd/>
            <a:tailEnd/>
          </a:ln>
        </p:spPr>
        <p:txBody>
          <a:bodyPr>
            <a:spAutoFit/>
          </a:bodyPr>
          <a:lstStyle/>
          <a:p>
            <a:pPr algn="ctr" eaLnBrk="0" hangingPunct="0"/>
            <a:r>
              <a:rPr lang="en-US" sz="2000" b="1" dirty="0">
                <a:latin typeface="+mn-lt"/>
                <a:ea typeface="Calibri" pitchFamily="34" charset="0"/>
                <a:cs typeface="Calibri" pitchFamily="34" charset="0"/>
              </a:rPr>
              <a:t>Using SLII model</a:t>
            </a:r>
            <a:r>
              <a:rPr lang="en-US" sz="2000" dirty="0">
                <a:latin typeface="+mn-lt"/>
                <a:ea typeface="Calibri" pitchFamily="34" charset="0"/>
                <a:cs typeface="Calibri" pitchFamily="34" charset="0"/>
              </a:rPr>
              <a:t> – </a:t>
            </a:r>
            <a:r>
              <a:rPr lang="en-US" sz="2000" b="1" dirty="0">
                <a:latin typeface="+mn-lt"/>
                <a:ea typeface="Calibri" pitchFamily="34" charset="0"/>
                <a:cs typeface="Calibri" pitchFamily="34" charset="0"/>
              </a:rPr>
              <a:t>In any given situation the leader has two tasks:</a:t>
            </a:r>
          </a:p>
        </p:txBody>
      </p:sp>
      <p:sp>
        <p:nvSpPr>
          <p:cNvPr id="11" name="Rectangle 10"/>
          <p:cNvSpPr/>
          <p:nvPr/>
        </p:nvSpPr>
        <p:spPr>
          <a:xfrm>
            <a:off x="1386687" y="1338486"/>
            <a:ext cx="1631922"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1st Task</a:t>
            </a:r>
          </a:p>
        </p:txBody>
      </p:sp>
      <p:sp>
        <p:nvSpPr>
          <p:cNvPr id="12" name="Rectangle 11"/>
          <p:cNvSpPr/>
          <p:nvPr/>
        </p:nvSpPr>
        <p:spPr>
          <a:xfrm>
            <a:off x="5929352" y="1338486"/>
            <a:ext cx="1750544"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2nd Task</a:t>
            </a:r>
          </a:p>
        </p:txBody>
      </p:sp>
      <p:sp>
        <p:nvSpPr>
          <p:cNvPr id="13" name="Rectangle 12"/>
          <p:cNvSpPr/>
          <p:nvPr/>
        </p:nvSpPr>
        <p:spPr>
          <a:xfrm>
            <a:off x="228600" y="1916832"/>
            <a:ext cx="4572000" cy="3754874"/>
          </a:xfrm>
          <a:prstGeom prst="rect">
            <a:avLst/>
          </a:prstGeom>
        </p:spPr>
        <p:txBody>
          <a:bodyPr>
            <a:spAutoFit/>
          </a:bodyPr>
          <a:lstStyle/>
          <a:p>
            <a:pPr algn="ctr" eaLnBrk="0" hangingPunct="0">
              <a:spcBef>
                <a:spcPts val="0"/>
              </a:spcBef>
              <a:spcAft>
                <a:spcPts val="600"/>
              </a:spcAft>
              <a:defRPr/>
            </a:pPr>
            <a:r>
              <a:rPr lang="en-US" sz="2200" b="1" dirty="0">
                <a:latin typeface="+mn-lt"/>
                <a:cs typeface="Calibri" pitchFamily="34" charset="0"/>
              </a:rPr>
              <a:t>Diagnose the Situation</a:t>
            </a:r>
          </a:p>
          <a:p>
            <a:pPr eaLnBrk="0" hangingPunct="0">
              <a:spcBef>
                <a:spcPts val="0"/>
              </a:spcBef>
              <a:spcAft>
                <a:spcPts val="600"/>
              </a:spcAft>
              <a:defRPr/>
            </a:pPr>
            <a:r>
              <a:rPr lang="en-US" sz="2000" dirty="0">
                <a:latin typeface="+mn-lt"/>
                <a:cs typeface="Calibri" pitchFamily="34" charset="0"/>
              </a:rPr>
              <a:t>Identify  the developmental level of employee</a:t>
            </a:r>
          </a:p>
          <a:p>
            <a:pPr eaLnBrk="0" hangingPunct="0">
              <a:spcBef>
                <a:spcPts val="0"/>
              </a:spcBef>
              <a:spcAft>
                <a:spcPts val="600"/>
              </a:spcAft>
              <a:defRPr/>
            </a:pPr>
            <a:r>
              <a:rPr lang="en-US" sz="2200" b="1" i="1" dirty="0">
                <a:latin typeface="+mn-lt"/>
                <a:cs typeface="Calibri" pitchFamily="34" charset="0"/>
              </a:rPr>
              <a:t>Ask questions like:</a:t>
            </a:r>
            <a:endParaRPr lang="en-US" sz="2200" b="1" dirty="0">
              <a:latin typeface="+mn-lt"/>
              <a:cs typeface="Calibri" pitchFamily="34" charset="0"/>
            </a:endParaRP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What is the task subordinates  are being asked to perform? </a:t>
            </a: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How complicated is it?</a:t>
            </a: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What is their skill set?</a:t>
            </a: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Do they have the desire to complete the job?</a:t>
            </a:r>
          </a:p>
        </p:txBody>
      </p:sp>
      <p:sp>
        <p:nvSpPr>
          <p:cNvPr id="14" name="Rectangle 13"/>
          <p:cNvSpPr/>
          <p:nvPr/>
        </p:nvSpPr>
        <p:spPr>
          <a:xfrm>
            <a:off x="5029200" y="1928976"/>
            <a:ext cx="3733800" cy="2277547"/>
          </a:xfrm>
          <a:prstGeom prst="rect">
            <a:avLst/>
          </a:prstGeom>
        </p:spPr>
        <p:txBody>
          <a:bodyPr wrap="square">
            <a:spAutoFit/>
          </a:bodyPr>
          <a:lstStyle/>
          <a:p>
            <a:pPr algn="ctr" eaLnBrk="0" hangingPunct="0">
              <a:spcAft>
                <a:spcPts val="1200"/>
              </a:spcAft>
              <a:defRPr/>
            </a:pPr>
            <a:r>
              <a:rPr lang="en-US" sz="2200" b="1" dirty="0">
                <a:latin typeface="+mn-lt"/>
                <a:cs typeface="Calibri" pitchFamily="34" charset="0"/>
              </a:rPr>
              <a:t>Adapt Style</a:t>
            </a:r>
          </a:p>
          <a:p>
            <a:pPr eaLnBrk="0" hangingPunct="0">
              <a:spcAft>
                <a:spcPts val="1200"/>
              </a:spcAft>
              <a:defRPr/>
            </a:pPr>
            <a:r>
              <a:rPr lang="en-US" sz="2000" dirty="0">
                <a:latin typeface="+mn-lt"/>
                <a:cs typeface="Calibri" pitchFamily="34" charset="0"/>
              </a:rPr>
              <a:t>To prescribed Leadership style in the SLII model</a:t>
            </a:r>
          </a:p>
          <a:p>
            <a:pPr marL="347663" lvl="1" indent="-169863" eaLnBrk="0" hangingPunct="0">
              <a:spcAft>
                <a:spcPts val="1200"/>
              </a:spcAft>
              <a:buSzPct val="90000"/>
              <a:buFont typeface="Arial" pitchFamily="34" charset="0"/>
              <a:buChar char="•"/>
              <a:defRPr/>
            </a:pPr>
            <a:r>
              <a:rPr lang="en-US" sz="2000" dirty="0">
                <a:latin typeface="+mn-lt"/>
                <a:cs typeface="Calibri" pitchFamily="34" charset="0"/>
              </a:rPr>
              <a:t>Leadership style </a:t>
            </a:r>
            <a:r>
              <a:rPr lang="en-US" sz="2000" b="1" u="sng" dirty="0">
                <a:latin typeface="+mn-lt"/>
                <a:cs typeface="Calibri" pitchFamily="34" charset="0"/>
              </a:rPr>
              <a:t>must </a:t>
            </a:r>
            <a:r>
              <a:rPr lang="en-US" sz="2000" dirty="0">
                <a:latin typeface="+mn-lt"/>
                <a:cs typeface="Calibri" pitchFamily="34" charset="0"/>
              </a:rPr>
              <a:t>correspond to the employee’s development level</a:t>
            </a:r>
          </a:p>
        </p:txBody>
      </p:sp>
    </p:spTree>
    <p:extLst>
      <p:ext uri="{BB962C8B-B14F-4D97-AF65-F5344CB8AC3E}">
        <p14:creationId xmlns:p14="http://schemas.microsoft.com/office/powerpoint/2010/main" val="1729986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xEl>
                                              <p:pRg st="0" end="0"/>
                                            </p:txEl>
                                          </p:spTgt>
                                        </p:tgtEl>
                                        <p:attrNameLst>
                                          <p:attrName>style.visibility</p:attrName>
                                        </p:attrNameLst>
                                      </p:cBhvr>
                                      <p:to>
                                        <p:strVal val="visible"/>
                                      </p:to>
                                    </p:set>
                                    <p:animEffect transition="in" filter="fade">
                                      <p:cBhvr>
                                        <p:cTn id="12" dur="500"/>
                                        <p:tgtEl>
                                          <p:spTgt spid="1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xEl>
                                              <p:pRg st="1" end="1"/>
                                            </p:txEl>
                                          </p:spTgt>
                                        </p:tgtEl>
                                        <p:attrNameLst>
                                          <p:attrName>style.visibility</p:attrName>
                                        </p:attrNameLst>
                                      </p:cBhvr>
                                      <p:to>
                                        <p:strVal val="visible"/>
                                      </p:to>
                                    </p:set>
                                    <p:animEffect transition="in" filter="fade">
                                      <p:cBhvr>
                                        <p:cTn id="17" dur="500"/>
                                        <p:tgtEl>
                                          <p:spTgt spid="1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xEl>
                                              <p:pRg st="2" end="2"/>
                                            </p:txEl>
                                          </p:spTgt>
                                        </p:tgtEl>
                                        <p:attrNameLst>
                                          <p:attrName>style.visibility</p:attrName>
                                        </p:attrNameLst>
                                      </p:cBhvr>
                                      <p:to>
                                        <p:strVal val="visible"/>
                                      </p:to>
                                    </p:set>
                                    <p:animEffect transition="in" filter="fade">
                                      <p:cBhvr>
                                        <p:cTn id="22" dur="500"/>
                                        <p:tgtEl>
                                          <p:spTgt spid="13">
                                            <p:txEl>
                                              <p:pRg st="2" end="2"/>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3">
                                            <p:txEl>
                                              <p:pRg st="3" end="3"/>
                                            </p:txEl>
                                          </p:spTgt>
                                        </p:tgtEl>
                                        <p:attrNameLst>
                                          <p:attrName>style.visibility</p:attrName>
                                        </p:attrNameLst>
                                      </p:cBhvr>
                                      <p:to>
                                        <p:strVal val="visible"/>
                                      </p:to>
                                    </p:set>
                                    <p:animEffect transition="in" filter="fade">
                                      <p:cBhvr>
                                        <p:cTn id="25" dur="500"/>
                                        <p:tgtEl>
                                          <p:spTgt spid="1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3">
                                            <p:txEl>
                                              <p:pRg st="4" end="4"/>
                                            </p:txEl>
                                          </p:spTgt>
                                        </p:tgtEl>
                                        <p:attrNameLst>
                                          <p:attrName>style.visibility</p:attrName>
                                        </p:attrNameLst>
                                      </p:cBhvr>
                                      <p:to>
                                        <p:strVal val="visible"/>
                                      </p:to>
                                    </p:set>
                                    <p:animEffect transition="in" filter="fade">
                                      <p:cBhvr>
                                        <p:cTn id="30" dur="500"/>
                                        <p:tgtEl>
                                          <p:spTgt spid="1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3">
                                            <p:txEl>
                                              <p:pRg st="5" end="5"/>
                                            </p:txEl>
                                          </p:spTgt>
                                        </p:tgtEl>
                                        <p:attrNameLst>
                                          <p:attrName>style.visibility</p:attrName>
                                        </p:attrNameLst>
                                      </p:cBhvr>
                                      <p:to>
                                        <p:strVal val="visible"/>
                                      </p:to>
                                    </p:set>
                                    <p:animEffect transition="in" filter="fade">
                                      <p:cBhvr>
                                        <p:cTn id="35" dur="500"/>
                                        <p:tgtEl>
                                          <p:spTgt spid="1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3">
                                            <p:txEl>
                                              <p:pRg st="6" end="6"/>
                                            </p:txEl>
                                          </p:spTgt>
                                        </p:tgtEl>
                                        <p:attrNameLst>
                                          <p:attrName>style.visibility</p:attrName>
                                        </p:attrNameLst>
                                      </p:cBhvr>
                                      <p:to>
                                        <p:strVal val="visible"/>
                                      </p:to>
                                    </p:set>
                                    <p:animEffect transition="in" filter="fade">
                                      <p:cBhvr>
                                        <p:cTn id="40" dur="500"/>
                                        <p:tgtEl>
                                          <p:spTgt spid="13">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12">
                                            <p:txEl>
                                              <p:pRg st="0" end="0"/>
                                            </p:txEl>
                                          </p:spTgt>
                                        </p:tgtEl>
                                        <p:attrNameLst>
                                          <p:attrName>style.visibility</p:attrName>
                                        </p:attrNameLst>
                                      </p:cBhvr>
                                      <p:to>
                                        <p:strVal val="visible"/>
                                      </p:to>
                                    </p:set>
                                    <p:animEffect transition="in" filter="fade">
                                      <p:cBhvr>
                                        <p:cTn id="45" dur="500"/>
                                        <p:tgtEl>
                                          <p:spTgt spid="12">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14">
                                            <p:txEl>
                                              <p:pRg st="0" end="0"/>
                                            </p:txEl>
                                          </p:spTgt>
                                        </p:tgtEl>
                                        <p:attrNameLst>
                                          <p:attrName>style.visibility</p:attrName>
                                        </p:attrNameLst>
                                      </p:cBhvr>
                                      <p:to>
                                        <p:strVal val="visible"/>
                                      </p:to>
                                    </p:set>
                                    <p:animEffect transition="in" filter="fade">
                                      <p:cBhvr>
                                        <p:cTn id="50" dur="500"/>
                                        <p:tgtEl>
                                          <p:spTgt spid="14">
                                            <p:txEl>
                                              <p:pRg st="0" end="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14">
                                            <p:txEl>
                                              <p:pRg st="1" end="1"/>
                                            </p:txEl>
                                          </p:spTgt>
                                        </p:tgtEl>
                                        <p:attrNameLst>
                                          <p:attrName>style.visibility</p:attrName>
                                        </p:attrNameLst>
                                      </p:cBhvr>
                                      <p:to>
                                        <p:strVal val="visible"/>
                                      </p:to>
                                    </p:set>
                                    <p:animEffect transition="in" filter="fade">
                                      <p:cBhvr>
                                        <p:cTn id="55" dur="500"/>
                                        <p:tgtEl>
                                          <p:spTgt spid="14">
                                            <p:txEl>
                                              <p:pRg st="1" end="1"/>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14">
                                            <p:txEl>
                                              <p:pRg st="2" end="2"/>
                                            </p:txEl>
                                          </p:spTgt>
                                        </p:tgtEl>
                                        <p:attrNameLst>
                                          <p:attrName>style.visibility</p:attrName>
                                        </p:attrNameLst>
                                      </p:cBhvr>
                                      <p:to>
                                        <p:strVal val="visible"/>
                                      </p:to>
                                    </p:set>
                                    <p:animEffect transition="in" filter="fade">
                                      <p:cBhvr>
                                        <p:cTn id="60" dur="5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205165"/>
            <a:ext cx="8153400" cy="838200"/>
          </a:xfrm>
        </p:spPr>
        <p:txBody>
          <a:bodyPr/>
          <a:lstStyle/>
          <a:p>
            <a:pPr algn="ctr" eaLnBrk="1" hangingPunct="1"/>
            <a:r>
              <a:rPr lang="en-US" sz="3200" b="1" dirty="0">
                <a:latin typeface="+mj-lt"/>
              </a:rPr>
              <a:t>Application</a:t>
            </a:r>
          </a:p>
        </p:txBody>
      </p:sp>
      <p:sp>
        <p:nvSpPr>
          <p:cNvPr id="31747" name="Rectangle 3"/>
          <p:cNvSpPr>
            <a:spLocks noGrp="1" noChangeArrowheads="1"/>
          </p:cNvSpPr>
          <p:nvPr>
            <p:ph sz="half" idx="1"/>
          </p:nvPr>
        </p:nvSpPr>
        <p:spPr>
          <a:xfrm>
            <a:off x="342900" y="908720"/>
            <a:ext cx="8267700" cy="3505200"/>
          </a:xfrm>
        </p:spPr>
        <p:txBody>
          <a:bodyPr/>
          <a:lstStyle/>
          <a:p>
            <a:pPr eaLnBrk="1" hangingPunct="1">
              <a:spcBef>
                <a:spcPct val="0"/>
              </a:spcBef>
              <a:spcAft>
                <a:spcPts val="2400"/>
              </a:spcAft>
              <a:buClr>
                <a:srgbClr val="0070C0"/>
              </a:buClr>
            </a:pPr>
            <a:r>
              <a:rPr lang="en-US" sz="2400" dirty="0">
                <a:solidFill>
                  <a:srgbClr val="0000CC"/>
                </a:solidFill>
                <a:latin typeface="+mn-lt"/>
              </a:rPr>
              <a:t>Often used in consulting because it’s easy to conceptualize and apply</a:t>
            </a:r>
          </a:p>
          <a:p>
            <a:pPr eaLnBrk="1" hangingPunct="1">
              <a:spcBef>
                <a:spcPct val="0"/>
              </a:spcBef>
              <a:spcAft>
                <a:spcPts val="2400"/>
              </a:spcAft>
              <a:buClr>
                <a:srgbClr val="0070C0"/>
              </a:buClr>
            </a:pPr>
            <a:r>
              <a:rPr lang="en-US" sz="2400" dirty="0">
                <a:solidFill>
                  <a:srgbClr val="002060"/>
                </a:solidFill>
                <a:latin typeface="+mn-lt"/>
              </a:rPr>
              <a:t>Straightforward nature makes it practical for managers to apply</a:t>
            </a:r>
          </a:p>
          <a:p>
            <a:pPr eaLnBrk="1" hangingPunct="1">
              <a:spcBef>
                <a:spcPct val="0"/>
              </a:spcBef>
              <a:spcAft>
                <a:spcPts val="2400"/>
              </a:spcAft>
              <a:buClr>
                <a:srgbClr val="0070C0"/>
              </a:buClr>
            </a:pPr>
            <a:r>
              <a:rPr lang="en-US" sz="2400" dirty="0">
                <a:solidFill>
                  <a:srgbClr val="0000CC"/>
                </a:solidFill>
                <a:latin typeface="+mn-lt"/>
              </a:rPr>
              <a:t>Breadth of situational approach facilitates its applicability in virtually all types of organizations and levels of management in organizations</a:t>
            </a:r>
          </a:p>
        </p:txBody>
      </p:sp>
      <p:pic>
        <p:nvPicPr>
          <p:cNvPr id="3" name="Picture 2">
            <a:extLst>
              <a:ext uri="{FF2B5EF4-FFF2-40B4-BE49-F238E27FC236}">
                <a16:creationId xmlns:a16="http://schemas.microsoft.com/office/drawing/2014/main" id="{6D04C99A-7D33-4AB8-811A-EB1243A89BC2}"/>
              </a:ext>
            </a:extLst>
          </p:cNvPr>
          <p:cNvPicPr>
            <a:picLocks noChangeAspect="1"/>
          </p:cNvPicPr>
          <p:nvPr/>
        </p:nvPicPr>
        <p:blipFill>
          <a:blip r:embed="rId3"/>
          <a:stretch>
            <a:fillRect/>
          </a:stretch>
        </p:blipFill>
        <p:spPr>
          <a:xfrm>
            <a:off x="5364088" y="3393926"/>
            <a:ext cx="3779912" cy="2340721"/>
          </a:xfrm>
          <a:prstGeom prst="rect">
            <a:avLst/>
          </a:prstGeom>
        </p:spPr>
      </p:pic>
    </p:spTree>
    <p:extLst>
      <p:ext uri="{BB962C8B-B14F-4D97-AF65-F5344CB8AC3E}">
        <p14:creationId xmlns:p14="http://schemas.microsoft.com/office/powerpoint/2010/main" val="223052781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500"/>
                                        <p:tgtEl>
                                          <p:spTgt spid="317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1747">
                                            <p:txEl>
                                              <p:pRg st="1" end="1"/>
                                            </p:txEl>
                                          </p:spTgt>
                                        </p:tgtEl>
                                        <p:attrNameLst>
                                          <p:attrName>style.visibility</p:attrName>
                                        </p:attrNameLst>
                                      </p:cBhvr>
                                      <p:to>
                                        <p:strVal val="visible"/>
                                      </p:to>
                                    </p:set>
                                    <p:animEffect transition="in" filter="fade">
                                      <p:cBhvr>
                                        <p:cTn id="12" dur="500"/>
                                        <p:tgtEl>
                                          <p:spTgt spid="317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747">
                                            <p:txEl>
                                              <p:pRg st="2" end="2"/>
                                            </p:txEl>
                                          </p:spTgt>
                                        </p:tgtEl>
                                        <p:attrNameLst>
                                          <p:attrName>style.visibility</p:attrName>
                                        </p:attrNameLst>
                                      </p:cBhvr>
                                      <p:to>
                                        <p:strVal val="visible"/>
                                      </p:to>
                                    </p:set>
                                    <p:animEffect transition="in" filter="fade">
                                      <p:cBhvr>
                                        <p:cTn id="17" dur="500"/>
                                        <p:tgtEl>
                                          <p:spTgt spid="317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2"/>
          <p:cNvSpPr>
            <a:spLocks noChangeArrowheads="1"/>
          </p:cNvSpPr>
          <p:nvPr/>
        </p:nvSpPr>
        <p:spPr bwMode="auto">
          <a:xfrm>
            <a:off x="-1" y="14912"/>
            <a:ext cx="9144001" cy="729952"/>
          </a:xfrm>
          <a:prstGeom prst="rect">
            <a:avLst/>
          </a:prstGeom>
          <a:noFill/>
          <a:ln>
            <a:noFill/>
          </a:ln>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blurRad="63500" dist="17961" dir="2700000" algn="ctr" rotWithShape="0">
                    <a:srgbClr val="005C5C">
                      <a:alpha val="74998"/>
                    </a:srgbClr>
                  </a:outerShdw>
                </a:effectLst>
              </a14:hiddenEffects>
            </a:ext>
          </a:extLst>
        </p:spPr>
        <p:txBody>
          <a:bodyPr lIns="90488" tIns="44450" rIns="90488" bIns="44450" anchor="ctr"/>
          <a:lstStyle/>
          <a:p>
            <a:pPr algn="ctr"/>
            <a:r>
              <a:rPr lang="en-GB" sz="2600" b="1" dirty="0">
                <a:latin typeface="+mj-lt"/>
              </a:rPr>
              <a:t>Tannenbaum &amp; Schmidt – Leadership Styles Continuum</a:t>
            </a:r>
          </a:p>
        </p:txBody>
      </p:sp>
      <p:grpSp>
        <p:nvGrpSpPr>
          <p:cNvPr id="6" name="Group 5"/>
          <p:cNvGrpSpPr/>
          <p:nvPr/>
        </p:nvGrpSpPr>
        <p:grpSpPr>
          <a:xfrm>
            <a:off x="609600" y="764704"/>
            <a:ext cx="7924800" cy="4544943"/>
            <a:chOff x="914400" y="1295400"/>
            <a:chExt cx="7924800" cy="4898886"/>
          </a:xfrm>
        </p:grpSpPr>
        <p:grpSp>
          <p:nvGrpSpPr>
            <p:cNvPr id="5" name="Group 4"/>
            <p:cNvGrpSpPr/>
            <p:nvPr/>
          </p:nvGrpSpPr>
          <p:grpSpPr>
            <a:xfrm>
              <a:off x="914400" y="1295400"/>
              <a:ext cx="7924800" cy="4898886"/>
              <a:chOff x="914400" y="1295400"/>
              <a:chExt cx="7924800" cy="4898886"/>
            </a:xfrm>
          </p:grpSpPr>
          <p:grpSp>
            <p:nvGrpSpPr>
              <p:cNvPr id="4" name="Group 3"/>
              <p:cNvGrpSpPr/>
              <p:nvPr/>
            </p:nvGrpSpPr>
            <p:grpSpPr>
              <a:xfrm>
                <a:off x="914400" y="1295400"/>
                <a:ext cx="7813637" cy="4038600"/>
                <a:chOff x="914400" y="1295400"/>
                <a:chExt cx="7813637" cy="4038600"/>
              </a:xfrm>
            </p:grpSpPr>
            <p:grpSp>
              <p:nvGrpSpPr>
                <p:cNvPr id="44037" name="Group 6"/>
                <p:cNvGrpSpPr>
                  <a:grpSpLocks/>
                </p:cNvGrpSpPr>
                <p:nvPr/>
              </p:nvGrpSpPr>
              <p:grpSpPr bwMode="auto">
                <a:xfrm>
                  <a:off x="990600" y="4916481"/>
                  <a:ext cx="7566025" cy="342899"/>
                  <a:chOff x="624" y="3196"/>
                  <a:chExt cx="4766" cy="216"/>
                </a:xfrm>
              </p:grpSpPr>
              <p:sp>
                <p:nvSpPr>
                  <p:cNvPr id="671751" name="Text Box 7"/>
                  <p:cNvSpPr txBox="1">
                    <a:spLocks noChangeArrowheads="1"/>
                  </p:cNvSpPr>
                  <p:nvPr/>
                </p:nvSpPr>
                <p:spPr bwMode="auto">
                  <a:xfrm>
                    <a:off x="624" y="3199"/>
                    <a:ext cx="385" cy="212"/>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Tells</a:t>
                    </a:r>
                  </a:p>
                </p:txBody>
              </p:sp>
              <p:sp>
                <p:nvSpPr>
                  <p:cNvPr id="671752" name="Text Box 8"/>
                  <p:cNvSpPr txBox="1">
                    <a:spLocks noChangeArrowheads="1"/>
                  </p:cNvSpPr>
                  <p:nvPr/>
                </p:nvSpPr>
                <p:spPr bwMode="auto">
                  <a:xfrm>
                    <a:off x="1296" y="3199"/>
                    <a:ext cx="396"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Sells</a:t>
                    </a:r>
                  </a:p>
                </p:txBody>
              </p:sp>
              <p:sp>
                <p:nvSpPr>
                  <p:cNvPr id="671753" name="Text Box 9"/>
                  <p:cNvSpPr txBox="1">
                    <a:spLocks noChangeArrowheads="1"/>
                  </p:cNvSpPr>
                  <p:nvPr/>
                </p:nvSpPr>
                <p:spPr bwMode="auto">
                  <a:xfrm>
                    <a:off x="2880" y="3199"/>
                    <a:ext cx="619"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Consults</a:t>
                    </a:r>
                  </a:p>
                </p:txBody>
              </p:sp>
              <p:sp>
                <p:nvSpPr>
                  <p:cNvPr id="671754" name="Text Box 10"/>
                  <p:cNvSpPr txBox="1">
                    <a:spLocks noChangeArrowheads="1"/>
                  </p:cNvSpPr>
                  <p:nvPr/>
                </p:nvSpPr>
                <p:spPr bwMode="auto">
                  <a:xfrm>
                    <a:off x="3648" y="3196"/>
                    <a:ext cx="418"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Joins</a:t>
                    </a:r>
                  </a:p>
                </p:txBody>
              </p:sp>
              <p:sp>
                <p:nvSpPr>
                  <p:cNvPr id="671755" name="Text Box 11"/>
                  <p:cNvSpPr txBox="1">
                    <a:spLocks noChangeArrowheads="1"/>
                  </p:cNvSpPr>
                  <p:nvPr/>
                </p:nvSpPr>
                <p:spPr bwMode="auto">
                  <a:xfrm>
                    <a:off x="4800" y="3196"/>
                    <a:ext cx="590"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 Follows</a:t>
                    </a:r>
                  </a:p>
                </p:txBody>
              </p:sp>
              <p:sp>
                <p:nvSpPr>
                  <p:cNvPr id="671756" name="Text Box 12"/>
                  <p:cNvSpPr txBox="1">
                    <a:spLocks noChangeArrowheads="1"/>
                  </p:cNvSpPr>
                  <p:nvPr/>
                </p:nvSpPr>
                <p:spPr bwMode="auto">
                  <a:xfrm>
                    <a:off x="1824" y="3199"/>
                    <a:ext cx="757" cy="212"/>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   Suggests</a:t>
                    </a:r>
                  </a:p>
                </p:txBody>
              </p:sp>
              <p:sp>
                <p:nvSpPr>
                  <p:cNvPr id="671757" name="Text Box 13"/>
                  <p:cNvSpPr txBox="1">
                    <a:spLocks noChangeArrowheads="1"/>
                  </p:cNvSpPr>
                  <p:nvPr/>
                </p:nvSpPr>
                <p:spPr bwMode="auto">
                  <a:xfrm>
                    <a:off x="4128" y="3196"/>
                    <a:ext cx="698"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Delegates</a:t>
                    </a:r>
                  </a:p>
                </p:txBody>
              </p:sp>
            </p:grpSp>
            <p:grpSp>
              <p:nvGrpSpPr>
                <p:cNvPr id="3" name="Group 2"/>
                <p:cNvGrpSpPr/>
                <p:nvPr/>
              </p:nvGrpSpPr>
              <p:grpSpPr>
                <a:xfrm>
                  <a:off x="914400" y="1295400"/>
                  <a:ext cx="7813637" cy="3581400"/>
                  <a:chOff x="914400" y="1295400"/>
                  <a:chExt cx="7813637" cy="3581400"/>
                </a:xfrm>
              </p:grpSpPr>
              <p:grpSp>
                <p:nvGrpSpPr>
                  <p:cNvPr id="44036" name="Group 3"/>
                  <p:cNvGrpSpPr>
                    <a:grpSpLocks/>
                  </p:cNvGrpSpPr>
                  <p:nvPr/>
                </p:nvGrpSpPr>
                <p:grpSpPr bwMode="auto">
                  <a:xfrm>
                    <a:off x="990600" y="1752600"/>
                    <a:ext cx="7620000" cy="3124200"/>
                    <a:chOff x="624" y="1104"/>
                    <a:chExt cx="4800" cy="1968"/>
                  </a:xfrm>
                </p:grpSpPr>
                <p:sp>
                  <p:nvSpPr>
                    <p:cNvPr id="44052" name="Rectangle 4"/>
                    <p:cNvSpPr>
                      <a:spLocks noChangeArrowheads="1"/>
                    </p:cNvSpPr>
                    <p:nvPr/>
                  </p:nvSpPr>
                  <p:spPr bwMode="auto">
                    <a:xfrm>
                      <a:off x="624" y="1104"/>
                      <a:ext cx="4800" cy="1968"/>
                    </a:xfrm>
                    <a:prstGeom prst="rect">
                      <a:avLst/>
                    </a:prstGeom>
                    <a:solidFill>
                      <a:srgbClr val="EBF7FF"/>
                    </a:solidFill>
                    <a:ln w="12700">
                      <a:solidFill>
                        <a:schemeClr val="tx1"/>
                      </a:solidFill>
                      <a:miter lim="800000"/>
                      <a:headEnd/>
                      <a:tailEnd/>
                    </a:ln>
                    <a:effectLst/>
                    <a:extLst>
                      <a:ext uri="{AF507438-7753-43E0-B8FC-AC1667EBCBE1}">
                        <a14:hiddenEffects xmlns:a14="http://schemas.microsoft.com/office/drawing/2010/main">
                          <a:effectLst>
                            <a:outerShdw blurRad="63500" dist="17961" dir="2700000" algn="ctr" rotWithShape="0">
                              <a:srgbClr val="000000">
                                <a:alpha val="74998"/>
                              </a:srgbClr>
                            </a:outerShdw>
                          </a:effectLst>
                        </a14:hiddenEffects>
                      </a:ext>
                    </a:extLst>
                  </p:spPr>
                  <p:txBody>
                    <a:bodyPr wrap="none" anchor="ctr"/>
                    <a:lstStyle/>
                    <a:p>
                      <a:endParaRPr lang="en-US">
                        <a:solidFill>
                          <a:srgbClr val="000090"/>
                        </a:solidFill>
                      </a:endParaRPr>
                    </a:p>
                  </p:txBody>
                </p:sp>
                <p:sp>
                  <p:nvSpPr>
                    <p:cNvPr id="44053" name="Line 5"/>
                    <p:cNvSpPr>
                      <a:spLocks noChangeShapeType="1"/>
                    </p:cNvSpPr>
                    <p:nvPr/>
                  </p:nvSpPr>
                  <p:spPr bwMode="auto">
                    <a:xfrm flipV="1">
                      <a:off x="912" y="1104"/>
                      <a:ext cx="4080" cy="196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17961" dir="2700000" algn="ctr" rotWithShape="0">
                              <a:srgbClr val="000000">
                                <a:alpha val="74998"/>
                              </a:srgbClr>
                            </a:outerShdw>
                          </a:effectLst>
                        </a14:hiddenEffects>
                      </a:ext>
                    </a:extLst>
                  </p:spPr>
                  <p:txBody>
                    <a:bodyPr/>
                    <a:lstStyle/>
                    <a:p>
                      <a:endParaRPr lang="en-US">
                        <a:solidFill>
                          <a:srgbClr val="000090"/>
                        </a:solidFill>
                      </a:endParaRPr>
                    </a:p>
                  </p:txBody>
                </p:sp>
              </p:grpSp>
              <p:sp>
                <p:nvSpPr>
                  <p:cNvPr id="671758" name="Text Box 14"/>
                  <p:cNvSpPr txBox="1">
                    <a:spLocks noChangeArrowheads="1"/>
                  </p:cNvSpPr>
                  <p:nvPr/>
                </p:nvSpPr>
                <p:spPr bwMode="auto">
                  <a:xfrm>
                    <a:off x="914400" y="1322388"/>
                    <a:ext cx="1808163" cy="396875"/>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000" b="1" dirty="0">
                        <a:solidFill>
                          <a:srgbClr val="000090"/>
                        </a:solidFill>
                        <a:latin typeface="Arial" pitchFamily="34" charset="0"/>
                        <a:ea typeface="+mn-ea"/>
                        <a:cs typeface="+mn-cs"/>
                      </a:rPr>
                      <a:t>Boss-centred</a:t>
                    </a:r>
                  </a:p>
                </p:txBody>
              </p:sp>
              <p:sp>
                <p:nvSpPr>
                  <p:cNvPr id="671759" name="Text Box 15"/>
                  <p:cNvSpPr txBox="1">
                    <a:spLocks noChangeArrowheads="1"/>
                  </p:cNvSpPr>
                  <p:nvPr/>
                </p:nvSpPr>
                <p:spPr bwMode="auto">
                  <a:xfrm>
                    <a:off x="6477000" y="1295400"/>
                    <a:ext cx="2251037" cy="400110"/>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000" b="1">
                        <a:solidFill>
                          <a:srgbClr val="000090"/>
                        </a:solidFill>
                        <a:latin typeface="Arial" pitchFamily="34" charset="0"/>
                        <a:ea typeface="+mn-ea"/>
                        <a:cs typeface="+mn-cs"/>
                      </a:rPr>
                      <a:t>Follower-centred</a:t>
                    </a:r>
                  </a:p>
                </p:txBody>
              </p:sp>
            </p:grpSp>
            <p:sp>
              <p:nvSpPr>
                <p:cNvPr id="671762" name="Line 18"/>
                <p:cNvSpPr>
                  <a:spLocks noChangeShapeType="1"/>
                </p:cNvSpPr>
                <p:nvPr/>
              </p:nvSpPr>
              <p:spPr bwMode="auto">
                <a:xfrm>
                  <a:off x="1600200" y="5334000"/>
                  <a:ext cx="6400800" cy="0"/>
                </a:xfrm>
                <a:prstGeom prst="line">
                  <a:avLst/>
                </a:prstGeom>
                <a:noFill/>
                <a:ln w="38100">
                  <a:solidFill>
                    <a:srgbClr val="CDE6FF"/>
                  </a:solidFill>
                  <a:round/>
                  <a:headEnd type="triangle" w="lg" len="lg"/>
                  <a:tailEnd type="triangle" w="lg" len="lg"/>
                </a:ln>
                <a:effectLst>
                  <a:prstShdw prst="shdw17" dist="17961" dir="2700000">
                    <a:schemeClr val="hlink">
                      <a:gamma/>
                      <a:shade val="60000"/>
                      <a:invGamma/>
                    </a:schemeClr>
                  </a:prstShdw>
                </a:effectLst>
                <a:extLst>
                  <a:ext uri="{909E8E84-426E-40DD-AFC4-6F175D3DCCD1}">
                    <a14:hiddenFill xmlns:a14="http://schemas.microsoft.com/office/drawing/2010/main">
                      <a:noFill/>
                    </a14:hiddenFill>
                  </a:ext>
                </a:extLst>
              </p:spPr>
              <p:txBody>
                <a:bodyPr/>
                <a:lstStyle/>
                <a:p>
                  <a:pPr>
                    <a:defRPr/>
                  </a:pPr>
                  <a:endParaRPr lang="en-GB">
                    <a:solidFill>
                      <a:srgbClr val="000090"/>
                    </a:solidFill>
                    <a:latin typeface="Arial" pitchFamily="34" charset="0"/>
                    <a:ea typeface="+mn-ea"/>
                    <a:cs typeface="+mn-cs"/>
                  </a:endParaRPr>
                </a:p>
              </p:txBody>
            </p:sp>
          </p:grpSp>
          <p:sp>
            <p:nvSpPr>
              <p:cNvPr id="44043" name="Text Box 19"/>
              <p:cNvSpPr txBox="1">
                <a:spLocks noChangeArrowheads="1"/>
              </p:cNvSpPr>
              <p:nvPr/>
            </p:nvSpPr>
            <p:spPr bwMode="auto">
              <a:xfrm>
                <a:off x="914400" y="5486400"/>
                <a:ext cx="20574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2000" b="1" dirty="0">
                    <a:solidFill>
                      <a:srgbClr val="000090"/>
                    </a:solidFill>
                  </a:rPr>
                  <a:t>Task Oriented</a:t>
                </a:r>
                <a:br>
                  <a:rPr lang="en-GB" sz="2000" b="1" dirty="0">
                    <a:solidFill>
                      <a:srgbClr val="000090"/>
                    </a:solidFill>
                  </a:rPr>
                </a:br>
                <a:r>
                  <a:rPr lang="en-GB" sz="2000" b="1" dirty="0">
                    <a:solidFill>
                      <a:srgbClr val="000090"/>
                    </a:solidFill>
                  </a:rPr>
                  <a:t>Autocratic</a:t>
                </a:r>
              </a:p>
            </p:txBody>
          </p:sp>
          <p:sp>
            <p:nvSpPr>
              <p:cNvPr id="44044" name="Text Box 20"/>
              <p:cNvSpPr txBox="1">
                <a:spLocks noChangeArrowheads="1"/>
              </p:cNvSpPr>
              <p:nvPr/>
            </p:nvSpPr>
            <p:spPr bwMode="auto">
              <a:xfrm>
                <a:off x="5638800" y="5486400"/>
                <a:ext cx="32004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2000" b="1" dirty="0">
                    <a:solidFill>
                      <a:srgbClr val="000090"/>
                    </a:solidFill>
                  </a:rPr>
                  <a:t>Relationships Oriented</a:t>
                </a:r>
                <a:br>
                  <a:rPr lang="en-GB" sz="2000" b="1" dirty="0">
                    <a:solidFill>
                      <a:srgbClr val="000090"/>
                    </a:solidFill>
                  </a:rPr>
                </a:br>
                <a:r>
                  <a:rPr lang="en-GB" sz="2000" b="1" dirty="0">
                    <a:solidFill>
                      <a:srgbClr val="000090"/>
                    </a:solidFill>
                  </a:rPr>
                  <a:t>Democratic/Participative</a:t>
                </a:r>
              </a:p>
            </p:txBody>
          </p:sp>
        </p:grpSp>
        <p:sp>
          <p:nvSpPr>
            <p:cNvPr id="671760" name="Text Box 16"/>
            <p:cNvSpPr txBox="1">
              <a:spLocks noChangeArrowheads="1"/>
            </p:cNvSpPr>
            <p:nvPr/>
          </p:nvSpPr>
          <p:spPr bwMode="auto">
            <a:xfrm>
              <a:off x="5410200" y="3048000"/>
              <a:ext cx="3109896" cy="1200328"/>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400" dirty="0">
                  <a:solidFill>
                    <a:srgbClr val="000090"/>
                  </a:solidFill>
                  <a:latin typeface="Arial" pitchFamily="34" charset="0"/>
                  <a:ea typeface="+mn-ea"/>
                  <a:cs typeface="+mn-cs"/>
                </a:rPr>
                <a:t>Decision making &amp;</a:t>
              </a:r>
            </a:p>
            <a:p>
              <a:pPr eaLnBrk="0" hangingPunct="0">
                <a:defRPr/>
              </a:pPr>
              <a:r>
                <a:rPr lang="en-GB" sz="2400" dirty="0">
                  <a:solidFill>
                    <a:srgbClr val="000090"/>
                  </a:solidFill>
                  <a:latin typeface="Arial" pitchFamily="34" charset="0"/>
                  <a:ea typeface="+mn-ea"/>
                  <a:cs typeface="+mn-cs"/>
                </a:rPr>
                <a:t>freedom for action for</a:t>
              </a:r>
            </a:p>
            <a:p>
              <a:pPr eaLnBrk="0" hangingPunct="0">
                <a:defRPr/>
              </a:pPr>
              <a:r>
                <a:rPr lang="en-GB" sz="2400" dirty="0">
                  <a:solidFill>
                    <a:srgbClr val="000090"/>
                  </a:solidFill>
                  <a:latin typeface="Arial" pitchFamily="34" charset="0"/>
                  <a:ea typeface="+mn-ea"/>
                  <a:cs typeface="+mn-cs"/>
                </a:rPr>
                <a:t>followers</a:t>
              </a:r>
            </a:p>
          </p:txBody>
        </p:sp>
        <p:sp>
          <p:nvSpPr>
            <p:cNvPr id="671761" name="Text Box 17"/>
            <p:cNvSpPr txBox="1">
              <a:spLocks noChangeArrowheads="1"/>
            </p:cNvSpPr>
            <p:nvPr/>
          </p:nvSpPr>
          <p:spPr bwMode="auto">
            <a:xfrm>
              <a:off x="1219200" y="2133600"/>
              <a:ext cx="3152775" cy="946150"/>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800" dirty="0">
                  <a:solidFill>
                    <a:srgbClr val="000090"/>
                  </a:solidFill>
                  <a:latin typeface="Arial" pitchFamily="34" charset="0"/>
                  <a:ea typeface="+mn-ea"/>
                  <a:cs typeface="+mn-cs"/>
                </a:rPr>
                <a:t>Use of authority by</a:t>
              </a:r>
            </a:p>
            <a:p>
              <a:pPr eaLnBrk="0" hangingPunct="0">
                <a:defRPr/>
              </a:pPr>
              <a:r>
                <a:rPr lang="en-GB" sz="2800" dirty="0">
                  <a:solidFill>
                    <a:srgbClr val="000090"/>
                  </a:solidFill>
                  <a:latin typeface="Arial" pitchFamily="34" charset="0"/>
                  <a:ea typeface="+mn-ea"/>
                  <a:cs typeface="+mn-cs"/>
                </a:rPr>
                <a:t>leader</a:t>
              </a:r>
            </a:p>
          </p:txBody>
        </p:sp>
      </p:grpSp>
      <p:sp>
        <p:nvSpPr>
          <p:cNvPr id="2" name="Rectangle 1"/>
          <p:cNvSpPr/>
          <p:nvPr/>
        </p:nvSpPr>
        <p:spPr>
          <a:xfrm>
            <a:off x="5194327" y="5322058"/>
            <a:ext cx="3672408" cy="276999"/>
          </a:xfrm>
          <a:prstGeom prst="rect">
            <a:avLst/>
          </a:prstGeom>
        </p:spPr>
        <p:txBody>
          <a:bodyPr wrap="square">
            <a:spAutoFit/>
          </a:bodyPr>
          <a:lstStyle/>
          <a:p>
            <a:r>
              <a:rPr lang="en-GB" sz="1200" dirty="0">
                <a:solidFill>
                  <a:srgbClr val="000099"/>
                </a:solidFill>
              </a:rPr>
              <a:t>(Adapted from Tannenbaum and Schmidt 1958)</a:t>
            </a:r>
          </a:p>
        </p:txBody>
      </p:sp>
    </p:spTree>
    <p:extLst>
      <p:ext uri="{BB962C8B-B14F-4D97-AF65-F5344CB8AC3E}">
        <p14:creationId xmlns:p14="http://schemas.microsoft.com/office/powerpoint/2010/main" val="593997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031328B2-B40B-4BC1-859D-14E42531588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191" y="2492896"/>
            <a:ext cx="2815911" cy="2082742"/>
          </a:xfrm>
          <a:prstGeom prst="rect">
            <a:avLst/>
          </a:prstGeom>
        </p:spPr>
      </p:pic>
      <p:sp>
        <p:nvSpPr>
          <p:cNvPr id="2" name="Title 1">
            <a:extLst>
              <a:ext uri="{FF2B5EF4-FFF2-40B4-BE49-F238E27FC236}">
                <a16:creationId xmlns:a16="http://schemas.microsoft.com/office/drawing/2014/main" id="{F7CC5653-F7E3-4642-9F39-C537C822219B}"/>
              </a:ext>
            </a:extLst>
          </p:cNvPr>
          <p:cNvSpPr>
            <a:spLocks noGrp="1"/>
          </p:cNvSpPr>
          <p:nvPr>
            <p:ph type="title"/>
          </p:nvPr>
        </p:nvSpPr>
        <p:spPr/>
        <p:txBody>
          <a:bodyPr/>
          <a:lstStyle/>
          <a:p>
            <a:r>
              <a:rPr lang="en-GB" dirty="0"/>
              <a:t>Quick Group Review</a:t>
            </a:r>
          </a:p>
        </p:txBody>
      </p:sp>
      <p:sp>
        <p:nvSpPr>
          <p:cNvPr id="3" name="Content Placeholder 2">
            <a:extLst>
              <a:ext uri="{FF2B5EF4-FFF2-40B4-BE49-F238E27FC236}">
                <a16:creationId xmlns:a16="http://schemas.microsoft.com/office/drawing/2014/main" id="{49F61D63-F3B0-42BE-A719-49787D51C899}"/>
              </a:ext>
            </a:extLst>
          </p:cNvPr>
          <p:cNvSpPr>
            <a:spLocks noGrp="1"/>
          </p:cNvSpPr>
          <p:nvPr>
            <p:ph idx="1"/>
          </p:nvPr>
        </p:nvSpPr>
        <p:spPr>
          <a:xfrm>
            <a:off x="457200" y="1600201"/>
            <a:ext cx="6563072" cy="3917032"/>
          </a:xfrm>
        </p:spPr>
        <p:txBody>
          <a:bodyPr/>
          <a:lstStyle/>
          <a:p>
            <a:r>
              <a:rPr lang="en-GB" dirty="0">
                <a:solidFill>
                  <a:srgbClr val="0070C0"/>
                </a:solidFill>
              </a:rPr>
              <a:t>How are you getting on?</a:t>
            </a:r>
          </a:p>
          <a:p>
            <a:r>
              <a:rPr lang="en-GB" dirty="0">
                <a:solidFill>
                  <a:srgbClr val="7030A0"/>
                </a:solidFill>
              </a:rPr>
              <a:t>What names/authors are you coming across with your research?</a:t>
            </a:r>
          </a:p>
          <a:p>
            <a:r>
              <a:rPr lang="en-GB" dirty="0">
                <a:solidFill>
                  <a:srgbClr val="00B050"/>
                </a:solidFill>
              </a:rPr>
              <a:t>Reading and Research</a:t>
            </a:r>
          </a:p>
          <a:p>
            <a:r>
              <a:rPr lang="en-GB" dirty="0">
                <a:solidFill>
                  <a:srgbClr val="FF0066"/>
                </a:solidFill>
              </a:rPr>
              <a:t>Feedback</a:t>
            </a:r>
          </a:p>
        </p:txBody>
      </p:sp>
    </p:spTree>
    <p:extLst>
      <p:ext uri="{BB962C8B-B14F-4D97-AF65-F5344CB8AC3E}">
        <p14:creationId xmlns:p14="http://schemas.microsoft.com/office/powerpoint/2010/main" val="41218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778098"/>
          </a:xfrm>
        </p:spPr>
        <p:txBody>
          <a:bodyPr/>
          <a:lstStyle/>
          <a:p>
            <a:r>
              <a:rPr lang="en-GB"/>
              <a:t>For the next session</a:t>
            </a:r>
            <a:endParaRPr lang="en-GB" dirty="0"/>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808122"/>
            <a:ext cx="8229600" cy="4709109"/>
          </a:xfrm>
        </p:spPr>
        <p:txBody>
          <a:bodyPr>
            <a:normAutofit/>
          </a:bodyPr>
          <a:lstStyle/>
          <a:p>
            <a:pPr marL="0" indent="0">
              <a:buNone/>
            </a:pPr>
            <a:r>
              <a:rPr lang="en-GB" dirty="0">
                <a:solidFill>
                  <a:srgbClr val="0000CC"/>
                </a:solidFill>
              </a:rPr>
              <a:t>After reading and researching Chapter 7, ‘Difference &amp; Leadership’ in Carroll et al, (2015)…………….</a:t>
            </a:r>
          </a:p>
          <a:p>
            <a:pPr marL="0" indent="0">
              <a:buNone/>
            </a:pPr>
            <a:endParaRPr lang="en-GB" dirty="0">
              <a:solidFill>
                <a:srgbClr val="0000CC"/>
              </a:solidFill>
            </a:endParaRPr>
          </a:p>
          <a:p>
            <a:r>
              <a:rPr lang="en-GB" i="1" dirty="0">
                <a:solidFill>
                  <a:srgbClr val="002060"/>
                </a:solidFill>
              </a:rPr>
              <a:t>Critically analyse whether ‘difference and diversity are significant for leadership style?</a:t>
            </a:r>
          </a:p>
          <a:p>
            <a:pPr marL="0" indent="0">
              <a:buNone/>
            </a:pPr>
            <a:endParaRPr lang="en-GB" i="1" dirty="0">
              <a:solidFill>
                <a:srgbClr val="002060"/>
              </a:solidFill>
            </a:endParaRPr>
          </a:p>
          <a:p>
            <a:pPr marL="0" indent="0">
              <a:buNone/>
            </a:pPr>
            <a:r>
              <a:rPr lang="en-GB" dirty="0">
                <a:solidFill>
                  <a:srgbClr val="002060"/>
                </a:solidFill>
              </a:rPr>
              <a:t>You may find it useful to research further via the University’s Online Library and/or other sources. Summarise your findings for discussion.</a:t>
            </a:r>
          </a:p>
          <a:p>
            <a:r>
              <a:rPr lang="en-GB" dirty="0">
                <a:solidFill>
                  <a:srgbClr val="002060"/>
                </a:solidFill>
              </a:rPr>
              <a:t>Fully reference the evidence you provide</a:t>
            </a:r>
          </a:p>
          <a:p>
            <a:endParaRPr lang="en-GB" dirty="0">
              <a:solidFill>
                <a:srgbClr val="002060"/>
              </a:solidFill>
            </a:endParaRPr>
          </a:p>
          <a:p>
            <a:pPr marL="0" indent="0">
              <a:buNone/>
            </a:pPr>
            <a:r>
              <a:rPr lang="en-GB" dirty="0">
                <a:solidFill>
                  <a:srgbClr val="002060"/>
                </a:solidFill>
              </a:rPr>
              <a:t>You should allow 3 to 4 hours for this activity</a:t>
            </a:r>
          </a:p>
        </p:txBody>
      </p:sp>
      <p:pic>
        <p:nvPicPr>
          <p:cNvPr id="5" name="Picture 4">
            <a:extLst>
              <a:ext uri="{FF2B5EF4-FFF2-40B4-BE49-F238E27FC236}">
                <a16:creationId xmlns:a16="http://schemas.microsoft.com/office/drawing/2014/main" id="{DAA00D63-C12C-4CEF-A0A1-74B1C8D4D71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76256" y="4221088"/>
            <a:ext cx="2267744" cy="1511829"/>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the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3.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4.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C19A70-49D2-4B48-A37F-22A5AF9D44D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87331A4-C63F-4E4E-A563-96CEABD947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14082</TotalTime>
  <Words>1706</Words>
  <Application>Microsoft Office PowerPoint</Application>
  <PresentationFormat>On-screen Show (4:3)</PresentationFormat>
  <Paragraphs>206</Paragraphs>
  <Slides>21</Slides>
  <Notes>14</Notes>
  <HiddenSlides>0</HiddenSlides>
  <MMClips>1</MMClips>
  <ScaleCrop>false</ScaleCrop>
  <HeadingPairs>
    <vt:vector size="6" baseType="variant">
      <vt:variant>
        <vt:lpstr>Fonts Used</vt:lpstr>
      </vt:variant>
      <vt:variant>
        <vt:i4>7</vt:i4>
      </vt:variant>
      <vt:variant>
        <vt:lpstr>Theme</vt:lpstr>
      </vt:variant>
      <vt:variant>
        <vt:i4>8</vt:i4>
      </vt:variant>
      <vt:variant>
        <vt:lpstr>Slide Titles</vt:lpstr>
      </vt:variant>
      <vt:variant>
        <vt:i4>21</vt:i4>
      </vt:variant>
    </vt:vector>
  </HeadingPairs>
  <TitlesOfParts>
    <vt:vector size="36" baseType="lpstr">
      <vt:lpstr>Arial</vt:lpstr>
      <vt:lpstr>Arial Rounded MT Bold</vt:lpstr>
      <vt:lpstr>Calibri</vt:lpstr>
      <vt:lpstr>Calibri Light</vt:lpstr>
      <vt:lpstr>Microsoft Sans Serif</vt:lpstr>
      <vt:lpstr>Wingdings</vt:lpstr>
      <vt:lpstr>Wingdings 2</vt:lpstr>
      <vt:lpstr>UWTSD 200 B</vt:lpstr>
      <vt:lpstr>UWTSD 200</vt:lpstr>
      <vt:lpstr>UWTSD 2024</vt:lpstr>
      <vt:lpstr>UWTSD Text 1</vt:lpstr>
      <vt:lpstr>UWTSD Text 2</vt:lpstr>
      <vt:lpstr>UWTSD Text 3</vt:lpstr>
      <vt:lpstr>UWTSD Text 4</vt:lpstr>
      <vt:lpstr>UWTSD Logo Variations place image in Background</vt:lpstr>
      <vt:lpstr>BMSK6010   Inspiring Leadership</vt:lpstr>
      <vt:lpstr>PowerPoint Presentation</vt:lpstr>
      <vt:lpstr>Activity</vt:lpstr>
      <vt:lpstr>Module Task Assessment</vt:lpstr>
      <vt:lpstr>Motivational Linkage to Leadership </vt:lpstr>
      <vt:lpstr>Situational Leadership</vt:lpstr>
      <vt:lpstr>Blanchard and Hersey’s Situational Leadership Styles</vt:lpstr>
      <vt:lpstr>The 4 Leadership Styles</vt:lpstr>
      <vt:lpstr>Situational Leadership Model</vt:lpstr>
      <vt:lpstr>Situational Approach Description  (Hersey &amp; Blanchard, 1969)</vt:lpstr>
      <vt:lpstr>Situational Approach Description, cont’d  (Hersey &amp; Blanchard, 1969)</vt:lpstr>
      <vt:lpstr>Leadership Styles</vt:lpstr>
      <vt:lpstr>PowerPoint Presentation</vt:lpstr>
      <vt:lpstr>PowerPoint Presentation</vt:lpstr>
      <vt:lpstr>Development Levels</vt:lpstr>
      <vt:lpstr>How Does The Situational Approach Work?</vt:lpstr>
      <vt:lpstr>Application</vt:lpstr>
      <vt:lpstr>PowerPoint Presentation</vt:lpstr>
      <vt:lpstr>Quick Group Review</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27</cp:revision>
  <dcterms:created xsi:type="dcterms:W3CDTF">2015-03-03T13:29:53Z</dcterms:created>
  <dcterms:modified xsi:type="dcterms:W3CDTF">2026-06-14T08:51:42Z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