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8"/>
  </p:notesMasterIdLst>
  <p:handoutMasterIdLst>
    <p:handoutMasterId r:id="rId9"/>
  </p:handoutMasterIdLst>
  <p:sldIdLst>
    <p:sldId id="256" r:id="rId5"/>
    <p:sldId id="257" r:id="rId6"/>
    <p:sldId id="258"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DAFB6"/>
    <a:srgbClr val="FDAFF2"/>
    <a:srgbClr val="FF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EB57E7-4F29-4D0F-B235-10091AF6BE1D}" v="42" dt="2022-01-14T03:28:28.4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4754" autoAdjust="0"/>
    <p:restoredTop sz="94660"/>
  </p:normalViewPr>
  <p:slideViewPr>
    <p:cSldViewPr snapToGrid="0">
      <p:cViewPr>
        <p:scale>
          <a:sx n="100" d="100"/>
          <a:sy n="100" d="100"/>
        </p:scale>
        <p:origin x="48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handoutMaster" Target="handoutMasters/handout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wen" userId="4cd5f5a1-c64e-4f23-8117-ad8bd142e176" providerId="ADAL" clId="{EBEB57E7-4F29-4D0F-B235-10091AF6BE1D}"/>
    <pc:docChg chg="undo custSel addSld modSld">
      <pc:chgData name="Gwen" userId="4cd5f5a1-c64e-4f23-8117-ad8bd142e176" providerId="ADAL" clId="{EBEB57E7-4F29-4D0F-B235-10091AF6BE1D}" dt="2022-01-14T03:29:34.601" v="8944" actId="20577"/>
      <pc:docMkLst>
        <pc:docMk/>
      </pc:docMkLst>
      <pc:sldChg chg="addSp delSp modSp mod">
        <pc:chgData name="Gwen" userId="4cd5f5a1-c64e-4f23-8117-ad8bd142e176" providerId="ADAL" clId="{EBEB57E7-4F29-4D0F-B235-10091AF6BE1D}" dt="2022-01-14T03:26:17.416" v="8752" actId="20577"/>
        <pc:sldMkLst>
          <pc:docMk/>
          <pc:sldMk cId="398600308" sldId="256"/>
        </pc:sldMkLst>
        <pc:spChg chg="mod">
          <ac:chgData name="Gwen" userId="4cd5f5a1-c64e-4f23-8117-ad8bd142e176" providerId="ADAL" clId="{EBEB57E7-4F29-4D0F-B235-10091AF6BE1D}" dt="2022-01-14T00:03:42.413" v="8178" actId="207"/>
          <ac:spMkLst>
            <pc:docMk/>
            <pc:sldMk cId="398600308" sldId="256"/>
            <ac:spMk id="2" creationId="{1C19CC84-1BDE-41A9-AA3E-DCDD489EF63B}"/>
          </ac:spMkLst>
        </pc:spChg>
        <pc:spChg chg="mod">
          <ac:chgData name="Gwen" userId="4cd5f5a1-c64e-4f23-8117-ad8bd142e176" providerId="ADAL" clId="{EBEB57E7-4F29-4D0F-B235-10091AF6BE1D}" dt="2022-01-14T00:23:12.673" v="8202" actId="20577"/>
          <ac:spMkLst>
            <pc:docMk/>
            <pc:sldMk cId="398600308" sldId="256"/>
            <ac:spMk id="5" creationId="{256551E5-1BFA-4B52-BC10-02A81CE75833}"/>
          </ac:spMkLst>
        </pc:spChg>
        <pc:spChg chg="add mod">
          <ac:chgData name="Gwen" userId="4cd5f5a1-c64e-4f23-8117-ad8bd142e176" providerId="ADAL" clId="{EBEB57E7-4F29-4D0F-B235-10091AF6BE1D}" dt="2022-01-13T23:51:51.298" v="8137" actId="20577"/>
          <ac:spMkLst>
            <pc:docMk/>
            <pc:sldMk cId="398600308" sldId="256"/>
            <ac:spMk id="6" creationId="{C0471879-BE71-416F-9FB0-BF595C48C672}"/>
          </ac:spMkLst>
        </pc:spChg>
        <pc:spChg chg="add del mod">
          <ac:chgData name="Gwen" userId="4cd5f5a1-c64e-4f23-8117-ad8bd142e176" providerId="ADAL" clId="{EBEB57E7-4F29-4D0F-B235-10091AF6BE1D}" dt="2022-01-12T12:25:00.753" v="1287"/>
          <ac:spMkLst>
            <pc:docMk/>
            <pc:sldMk cId="398600308" sldId="256"/>
            <ac:spMk id="7" creationId="{DCF8DB57-B35D-4C37-8B06-9DB4A52457AB}"/>
          </ac:spMkLst>
        </pc:spChg>
        <pc:spChg chg="add mod">
          <ac:chgData name="Gwen" userId="4cd5f5a1-c64e-4f23-8117-ad8bd142e176" providerId="ADAL" clId="{EBEB57E7-4F29-4D0F-B235-10091AF6BE1D}" dt="2022-01-14T03:26:17.416" v="8752" actId="20577"/>
          <ac:spMkLst>
            <pc:docMk/>
            <pc:sldMk cId="398600308" sldId="256"/>
            <ac:spMk id="8" creationId="{907F4724-3ECD-4643-8047-6F0843AC37FB}"/>
          </ac:spMkLst>
        </pc:spChg>
        <pc:spChg chg="add mod">
          <ac:chgData name="Gwen" userId="4cd5f5a1-c64e-4f23-8117-ad8bd142e176" providerId="ADAL" clId="{EBEB57E7-4F29-4D0F-B235-10091AF6BE1D}" dt="2022-01-14T00:21:25.156" v="8201" actId="20577"/>
          <ac:spMkLst>
            <pc:docMk/>
            <pc:sldMk cId="398600308" sldId="256"/>
            <ac:spMk id="9" creationId="{BB1A0E9C-2BBD-4D73-98C1-513C718FA769}"/>
          </ac:spMkLst>
        </pc:spChg>
        <pc:spChg chg="add mod">
          <ac:chgData name="Gwen" userId="4cd5f5a1-c64e-4f23-8117-ad8bd142e176" providerId="ADAL" clId="{EBEB57E7-4F29-4D0F-B235-10091AF6BE1D}" dt="2022-01-14T03:25:57.149" v="8718" actId="20577"/>
          <ac:spMkLst>
            <pc:docMk/>
            <pc:sldMk cId="398600308" sldId="256"/>
            <ac:spMk id="11" creationId="{CE3C212E-801E-4AD3-856C-CC0F0FF38B0B}"/>
          </ac:spMkLst>
        </pc:spChg>
        <pc:spChg chg="add del mod">
          <ac:chgData name="Gwen" userId="4cd5f5a1-c64e-4f23-8117-ad8bd142e176" providerId="ADAL" clId="{EBEB57E7-4F29-4D0F-B235-10091AF6BE1D}" dt="2022-01-13T23:08:33.984" v="7549"/>
          <ac:spMkLst>
            <pc:docMk/>
            <pc:sldMk cId="398600308" sldId="256"/>
            <ac:spMk id="13" creationId="{97C0DCCF-A056-4306-9297-7865E7C90C9C}"/>
          </ac:spMkLst>
        </pc:spChg>
        <pc:graphicFrameChg chg="add del mod">
          <ac:chgData name="Gwen" userId="4cd5f5a1-c64e-4f23-8117-ad8bd142e176" providerId="ADAL" clId="{EBEB57E7-4F29-4D0F-B235-10091AF6BE1D}" dt="2022-01-13T23:08:33.984" v="7549"/>
          <ac:graphicFrameMkLst>
            <pc:docMk/>
            <pc:sldMk cId="398600308" sldId="256"/>
            <ac:graphicFrameMk id="12" creationId="{D6CF0502-2F18-48E1-8C0C-612E2B4016CD}"/>
          </ac:graphicFrameMkLst>
        </pc:graphicFrameChg>
      </pc:sldChg>
      <pc:sldChg chg="addSp delSp modSp new mod">
        <pc:chgData name="Gwen" userId="4cd5f5a1-c64e-4f23-8117-ad8bd142e176" providerId="ADAL" clId="{EBEB57E7-4F29-4D0F-B235-10091AF6BE1D}" dt="2022-01-14T03:29:00.583" v="8939" actId="21"/>
        <pc:sldMkLst>
          <pc:docMk/>
          <pc:sldMk cId="3765175802" sldId="257"/>
        </pc:sldMkLst>
        <pc:spChg chg="add del mod">
          <ac:chgData name="Gwen" userId="4cd5f5a1-c64e-4f23-8117-ad8bd142e176" providerId="ADAL" clId="{EBEB57E7-4F29-4D0F-B235-10091AF6BE1D}" dt="2022-01-12T23:10:42.140" v="3495"/>
          <ac:spMkLst>
            <pc:docMk/>
            <pc:sldMk cId="3765175802" sldId="257"/>
            <ac:spMk id="2" creationId="{7B4D51F3-C1B3-487B-80E1-554D70CA58A0}"/>
          </ac:spMkLst>
        </pc:spChg>
        <pc:spChg chg="add del mod">
          <ac:chgData name="Gwen" userId="4cd5f5a1-c64e-4f23-8117-ad8bd142e176" providerId="ADAL" clId="{EBEB57E7-4F29-4D0F-B235-10091AF6BE1D}" dt="2022-01-12T23:10:51.575" v="3499"/>
          <ac:spMkLst>
            <pc:docMk/>
            <pc:sldMk cId="3765175802" sldId="257"/>
            <ac:spMk id="3" creationId="{C80A6C81-C149-4EE2-94B9-7B5F55745662}"/>
          </ac:spMkLst>
        </pc:spChg>
        <pc:spChg chg="add del mod">
          <ac:chgData name="Gwen" userId="4cd5f5a1-c64e-4f23-8117-ad8bd142e176" providerId="ADAL" clId="{EBEB57E7-4F29-4D0F-B235-10091AF6BE1D}" dt="2022-01-13T18:37:53.077" v="6300"/>
          <ac:spMkLst>
            <pc:docMk/>
            <pc:sldMk cId="3765175802" sldId="257"/>
            <ac:spMk id="4" creationId="{C7274B40-46B6-4092-B664-983201893BB3}"/>
          </ac:spMkLst>
        </pc:spChg>
        <pc:spChg chg="add mod">
          <ac:chgData name="Gwen" userId="4cd5f5a1-c64e-4f23-8117-ad8bd142e176" providerId="ADAL" clId="{EBEB57E7-4F29-4D0F-B235-10091AF6BE1D}" dt="2022-01-14T03:29:00.583" v="8939" actId="21"/>
          <ac:spMkLst>
            <pc:docMk/>
            <pc:sldMk cId="3765175802" sldId="257"/>
            <ac:spMk id="5" creationId="{94607283-FB2A-46EF-A1D2-B019F69745F7}"/>
          </ac:spMkLst>
        </pc:spChg>
        <pc:spChg chg="add del mod">
          <ac:chgData name="Gwen" userId="4cd5f5a1-c64e-4f23-8117-ad8bd142e176" providerId="ADAL" clId="{EBEB57E7-4F29-4D0F-B235-10091AF6BE1D}" dt="2022-01-13T23:09:05.034" v="7552" actId="478"/>
          <ac:spMkLst>
            <pc:docMk/>
            <pc:sldMk cId="3765175802" sldId="257"/>
            <ac:spMk id="7" creationId="{5DFC9300-C814-4646-94ED-FB82D391A07D}"/>
          </ac:spMkLst>
        </pc:spChg>
        <pc:graphicFrameChg chg="add del mod">
          <ac:chgData name="Gwen" userId="4cd5f5a1-c64e-4f23-8117-ad8bd142e176" providerId="ADAL" clId="{EBEB57E7-4F29-4D0F-B235-10091AF6BE1D}" dt="2022-01-13T23:09:05.034" v="7552" actId="478"/>
          <ac:graphicFrameMkLst>
            <pc:docMk/>
            <pc:sldMk cId="3765175802" sldId="257"/>
            <ac:graphicFrameMk id="6" creationId="{C968BD50-FAA4-4218-98AD-9D4F883CB1DE}"/>
          </ac:graphicFrameMkLst>
        </pc:graphicFrameChg>
      </pc:sldChg>
      <pc:sldChg chg="addSp modSp new mod">
        <pc:chgData name="Gwen" userId="4cd5f5a1-c64e-4f23-8117-ad8bd142e176" providerId="ADAL" clId="{EBEB57E7-4F29-4D0F-B235-10091AF6BE1D}" dt="2022-01-14T03:29:34.601" v="8944" actId="20577"/>
        <pc:sldMkLst>
          <pc:docMk/>
          <pc:sldMk cId="2307850226" sldId="258"/>
        </pc:sldMkLst>
        <pc:spChg chg="add mod">
          <ac:chgData name="Gwen" userId="4cd5f5a1-c64e-4f23-8117-ad8bd142e176" providerId="ADAL" clId="{EBEB57E7-4F29-4D0F-B235-10091AF6BE1D}" dt="2022-01-14T03:29:34.601" v="8944" actId="20577"/>
          <ac:spMkLst>
            <pc:docMk/>
            <pc:sldMk cId="2307850226" sldId="258"/>
            <ac:spMk id="2" creationId="{DB43665D-17C3-4A1C-A42A-0D8FE7356B9E}"/>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8FB8012-4DB2-4282-B698-B6E74B23DB1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ECEY6006                                       1902552                                             923</a:t>
            </a:r>
          </a:p>
        </p:txBody>
      </p:sp>
      <p:sp>
        <p:nvSpPr>
          <p:cNvPr id="3" name="Date Placeholder 2">
            <a:extLst>
              <a:ext uri="{FF2B5EF4-FFF2-40B4-BE49-F238E27FC236}">
                <a16:creationId xmlns:a16="http://schemas.microsoft.com/office/drawing/2014/main" id="{8B837AF8-6CD3-4116-B696-0C356E2F6AE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749127E-5A18-47EA-BEC5-4AD45FF87169}" type="datetimeFigureOut">
              <a:rPr lang="en-GB" smtClean="0"/>
              <a:t>12/01/2022</a:t>
            </a:fld>
            <a:endParaRPr lang="en-GB"/>
          </a:p>
        </p:txBody>
      </p:sp>
      <p:sp>
        <p:nvSpPr>
          <p:cNvPr id="4" name="Footer Placeholder 3">
            <a:extLst>
              <a:ext uri="{FF2B5EF4-FFF2-40B4-BE49-F238E27FC236}">
                <a16:creationId xmlns:a16="http://schemas.microsoft.com/office/drawing/2014/main" id="{0120CD0D-3327-498C-8982-D896412763C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DF9A9FB9-4E4D-49C9-BF39-074608F4472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F74772-1845-4BBE-9075-186C8686DB6C}" type="slidenum">
              <a:rPr lang="en-GB" smtClean="0"/>
              <a:t>‹#›</a:t>
            </a:fld>
            <a:endParaRPr lang="en-GB"/>
          </a:p>
        </p:txBody>
      </p:sp>
    </p:spTree>
    <p:extLst>
      <p:ext uri="{BB962C8B-B14F-4D97-AF65-F5344CB8AC3E}">
        <p14:creationId xmlns:p14="http://schemas.microsoft.com/office/powerpoint/2010/main" val="3053523468"/>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ECEY6006                                       1902552                                             923</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EB7094-A2A2-4B53-B15A-0BAFADCE67C3}" type="datetimeFigureOut">
              <a:rPr lang="en-GB" smtClean="0"/>
              <a:t>12/01/2022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F91DC9-01A2-4B9C-9B2F-BCC5B677369B}" type="slidenum">
              <a:rPr lang="en-GB" smtClean="0"/>
              <a:t>‹#›</a:t>
            </a:fld>
            <a:endParaRPr lang="en-GB"/>
          </a:p>
        </p:txBody>
      </p:sp>
    </p:spTree>
    <p:extLst>
      <p:ext uri="{BB962C8B-B14F-4D97-AF65-F5344CB8AC3E}">
        <p14:creationId xmlns:p14="http://schemas.microsoft.com/office/powerpoint/2010/main" val="2057025170"/>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858ED-DB76-48F1-946A-755CAE3D451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5C17F5F-218F-4C27-9A95-9136C8A4B1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7ED6CC3-866F-41DE-AC66-4A49F9474D18}"/>
              </a:ext>
            </a:extLst>
          </p:cNvPr>
          <p:cNvSpPr>
            <a:spLocks noGrp="1"/>
          </p:cNvSpPr>
          <p:nvPr>
            <p:ph type="dt" sz="half" idx="10"/>
          </p:nvPr>
        </p:nvSpPr>
        <p:spPr/>
        <p:txBody>
          <a:bodyPr/>
          <a:lstStyle/>
          <a:p>
            <a:fld id="{FBAD12D4-AF61-466A-A2FE-7502BD3E5800}" type="datetime1">
              <a:rPr lang="en-GB" smtClean="0"/>
              <a:t>12/01/2022</a:t>
            </a:fld>
            <a:endParaRPr lang="en-GB"/>
          </a:p>
        </p:txBody>
      </p:sp>
      <p:sp>
        <p:nvSpPr>
          <p:cNvPr id="5" name="Footer Placeholder 4">
            <a:extLst>
              <a:ext uri="{FF2B5EF4-FFF2-40B4-BE49-F238E27FC236}">
                <a16:creationId xmlns:a16="http://schemas.microsoft.com/office/drawing/2014/main" id="{EB80D4D2-ED11-4E50-94D2-49E79129FF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31095A-BA9B-441E-BF47-6B050AE66BC5}"/>
              </a:ext>
            </a:extLst>
          </p:cNvPr>
          <p:cNvSpPr>
            <a:spLocks noGrp="1"/>
          </p:cNvSpPr>
          <p:nvPr>
            <p:ph type="sldNum" sz="quarter" idx="12"/>
          </p:nvPr>
        </p:nvSpPr>
        <p:spPr/>
        <p:txBody>
          <a:bodyPr/>
          <a:lstStyle/>
          <a:p>
            <a:fld id="{2935A385-4B56-4C44-90E6-129C713AF50D}" type="slidenum">
              <a:rPr lang="en-GB" smtClean="0"/>
              <a:t>‹#›</a:t>
            </a:fld>
            <a:endParaRPr lang="en-GB"/>
          </a:p>
        </p:txBody>
      </p:sp>
    </p:spTree>
    <p:extLst>
      <p:ext uri="{BB962C8B-B14F-4D97-AF65-F5344CB8AC3E}">
        <p14:creationId xmlns:p14="http://schemas.microsoft.com/office/powerpoint/2010/main" val="23409496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1CE2B-8755-4083-9641-E07C470CEFA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E8F7B8-F766-4784-BA2D-E010BC53F5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32890F-8645-4F5E-B8DD-3B5FC96EA396}"/>
              </a:ext>
            </a:extLst>
          </p:cNvPr>
          <p:cNvSpPr>
            <a:spLocks noGrp="1"/>
          </p:cNvSpPr>
          <p:nvPr>
            <p:ph type="dt" sz="half" idx="10"/>
          </p:nvPr>
        </p:nvSpPr>
        <p:spPr/>
        <p:txBody>
          <a:bodyPr/>
          <a:lstStyle/>
          <a:p>
            <a:fld id="{F27AA714-9F1E-42C5-989E-ADA5851008D6}" type="datetime1">
              <a:rPr lang="en-GB" smtClean="0"/>
              <a:t>12/01/2022</a:t>
            </a:fld>
            <a:endParaRPr lang="en-GB"/>
          </a:p>
        </p:txBody>
      </p:sp>
      <p:sp>
        <p:nvSpPr>
          <p:cNvPr id="5" name="Footer Placeholder 4">
            <a:extLst>
              <a:ext uri="{FF2B5EF4-FFF2-40B4-BE49-F238E27FC236}">
                <a16:creationId xmlns:a16="http://schemas.microsoft.com/office/drawing/2014/main" id="{83520FB7-1D5F-4DF3-8785-BFE5B472DC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39DF6B-D9C9-41F7-9D99-F8061A76DCED}"/>
              </a:ext>
            </a:extLst>
          </p:cNvPr>
          <p:cNvSpPr>
            <a:spLocks noGrp="1"/>
          </p:cNvSpPr>
          <p:nvPr>
            <p:ph type="sldNum" sz="quarter" idx="12"/>
          </p:nvPr>
        </p:nvSpPr>
        <p:spPr/>
        <p:txBody>
          <a:bodyPr/>
          <a:lstStyle/>
          <a:p>
            <a:fld id="{2935A385-4B56-4C44-90E6-129C713AF50D}" type="slidenum">
              <a:rPr lang="en-GB" smtClean="0"/>
              <a:t>‹#›</a:t>
            </a:fld>
            <a:endParaRPr lang="en-GB"/>
          </a:p>
        </p:txBody>
      </p:sp>
    </p:spTree>
    <p:extLst>
      <p:ext uri="{BB962C8B-B14F-4D97-AF65-F5344CB8AC3E}">
        <p14:creationId xmlns:p14="http://schemas.microsoft.com/office/powerpoint/2010/main" val="11310642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F15A2-33B5-4195-8893-3B3752FBAEC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745F060-E355-41BD-A287-F2A53782A3D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C28A5A-0E8B-4AB0-9553-A87B435585AF}"/>
              </a:ext>
            </a:extLst>
          </p:cNvPr>
          <p:cNvSpPr>
            <a:spLocks noGrp="1"/>
          </p:cNvSpPr>
          <p:nvPr>
            <p:ph type="dt" sz="half" idx="10"/>
          </p:nvPr>
        </p:nvSpPr>
        <p:spPr/>
        <p:txBody>
          <a:bodyPr/>
          <a:lstStyle/>
          <a:p>
            <a:fld id="{DB014FC0-8E81-488C-B645-01F22884DFF4}" type="datetime1">
              <a:rPr lang="en-GB" smtClean="0"/>
              <a:t>12/01/2022</a:t>
            </a:fld>
            <a:endParaRPr lang="en-GB"/>
          </a:p>
        </p:txBody>
      </p:sp>
      <p:sp>
        <p:nvSpPr>
          <p:cNvPr id="5" name="Footer Placeholder 4">
            <a:extLst>
              <a:ext uri="{FF2B5EF4-FFF2-40B4-BE49-F238E27FC236}">
                <a16:creationId xmlns:a16="http://schemas.microsoft.com/office/drawing/2014/main" id="{9D8927CB-4530-42A8-99DA-6B939D28CC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EF11BD-DADF-4807-B977-D6E9EB18D797}"/>
              </a:ext>
            </a:extLst>
          </p:cNvPr>
          <p:cNvSpPr>
            <a:spLocks noGrp="1"/>
          </p:cNvSpPr>
          <p:nvPr>
            <p:ph type="sldNum" sz="quarter" idx="12"/>
          </p:nvPr>
        </p:nvSpPr>
        <p:spPr/>
        <p:txBody>
          <a:bodyPr/>
          <a:lstStyle/>
          <a:p>
            <a:fld id="{2935A385-4B56-4C44-90E6-129C713AF50D}" type="slidenum">
              <a:rPr lang="en-GB" smtClean="0"/>
              <a:t>‹#›</a:t>
            </a:fld>
            <a:endParaRPr lang="en-GB"/>
          </a:p>
        </p:txBody>
      </p:sp>
    </p:spTree>
    <p:extLst>
      <p:ext uri="{BB962C8B-B14F-4D97-AF65-F5344CB8AC3E}">
        <p14:creationId xmlns:p14="http://schemas.microsoft.com/office/powerpoint/2010/main" val="2756067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42744-C091-46B5-888F-28FCC610210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8147D79-770B-4990-9940-1F4ECB7CF3C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2BBFBA0-56B9-4532-B27E-13249ED9460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BA6B969-EE48-458C-A8B8-94EBF7F6CC92}"/>
              </a:ext>
            </a:extLst>
          </p:cNvPr>
          <p:cNvSpPr>
            <a:spLocks noGrp="1"/>
          </p:cNvSpPr>
          <p:nvPr>
            <p:ph type="dt" sz="half" idx="10"/>
          </p:nvPr>
        </p:nvSpPr>
        <p:spPr/>
        <p:txBody>
          <a:bodyPr/>
          <a:lstStyle/>
          <a:p>
            <a:fld id="{E59FDE38-DC5F-4FB8-8F46-C2FD024860D7}" type="datetime1">
              <a:rPr lang="en-GB" smtClean="0"/>
              <a:t>12/01/2022</a:t>
            </a:fld>
            <a:endParaRPr lang="en-GB"/>
          </a:p>
        </p:txBody>
      </p:sp>
      <p:sp>
        <p:nvSpPr>
          <p:cNvPr id="6" name="Footer Placeholder 5">
            <a:extLst>
              <a:ext uri="{FF2B5EF4-FFF2-40B4-BE49-F238E27FC236}">
                <a16:creationId xmlns:a16="http://schemas.microsoft.com/office/drawing/2014/main" id="{F974FF25-7EA9-4C91-898E-9C6C239F77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271EBB-5C35-4EE3-90C0-2085219D0690}"/>
              </a:ext>
            </a:extLst>
          </p:cNvPr>
          <p:cNvSpPr>
            <a:spLocks noGrp="1"/>
          </p:cNvSpPr>
          <p:nvPr>
            <p:ph type="sldNum" sz="quarter" idx="12"/>
          </p:nvPr>
        </p:nvSpPr>
        <p:spPr/>
        <p:txBody>
          <a:bodyPr/>
          <a:lstStyle/>
          <a:p>
            <a:fld id="{2935A385-4B56-4C44-90E6-129C713AF50D}" type="slidenum">
              <a:rPr lang="en-GB" smtClean="0"/>
              <a:t>‹#›</a:t>
            </a:fld>
            <a:endParaRPr lang="en-GB"/>
          </a:p>
        </p:txBody>
      </p:sp>
    </p:spTree>
    <p:extLst>
      <p:ext uri="{BB962C8B-B14F-4D97-AF65-F5344CB8AC3E}">
        <p14:creationId xmlns:p14="http://schemas.microsoft.com/office/powerpoint/2010/main" val="3113713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F2298-9021-44B8-94BB-C1C951D6ECE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D9C4630-7800-46BA-B0BC-3E6906B619B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25705F2-1D29-4A6C-BA29-8D8C9447C87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A5C6EB1-ED1F-4C83-ABFE-E282B701E7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7B504EF-5D7F-4A9F-AE55-0830D14AAF2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2891891-04A8-4AAE-8AF6-0A1E29B21C70}"/>
              </a:ext>
            </a:extLst>
          </p:cNvPr>
          <p:cNvSpPr>
            <a:spLocks noGrp="1"/>
          </p:cNvSpPr>
          <p:nvPr>
            <p:ph type="dt" sz="half" idx="10"/>
          </p:nvPr>
        </p:nvSpPr>
        <p:spPr/>
        <p:txBody>
          <a:bodyPr/>
          <a:lstStyle/>
          <a:p>
            <a:fld id="{6321E1DF-B8A1-449B-BA11-40B624D93710}" type="datetime1">
              <a:rPr lang="en-GB" smtClean="0"/>
              <a:t>12/01/2022</a:t>
            </a:fld>
            <a:endParaRPr lang="en-GB"/>
          </a:p>
        </p:txBody>
      </p:sp>
      <p:sp>
        <p:nvSpPr>
          <p:cNvPr id="8" name="Footer Placeholder 7">
            <a:extLst>
              <a:ext uri="{FF2B5EF4-FFF2-40B4-BE49-F238E27FC236}">
                <a16:creationId xmlns:a16="http://schemas.microsoft.com/office/drawing/2014/main" id="{E6D1EA60-C33B-4774-BB83-0CB6B252B02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7AFC264-CC08-4ACE-8BAF-BA40BF0B911C}"/>
              </a:ext>
            </a:extLst>
          </p:cNvPr>
          <p:cNvSpPr>
            <a:spLocks noGrp="1"/>
          </p:cNvSpPr>
          <p:nvPr>
            <p:ph type="sldNum" sz="quarter" idx="12"/>
          </p:nvPr>
        </p:nvSpPr>
        <p:spPr/>
        <p:txBody>
          <a:bodyPr/>
          <a:lstStyle/>
          <a:p>
            <a:fld id="{2935A385-4B56-4C44-90E6-129C713AF50D}" type="slidenum">
              <a:rPr lang="en-GB" smtClean="0"/>
              <a:t>‹#›</a:t>
            </a:fld>
            <a:endParaRPr lang="en-GB"/>
          </a:p>
        </p:txBody>
      </p:sp>
    </p:spTree>
    <p:extLst>
      <p:ext uri="{BB962C8B-B14F-4D97-AF65-F5344CB8AC3E}">
        <p14:creationId xmlns:p14="http://schemas.microsoft.com/office/powerpoint/2010/main" val="10142253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CDD4B-8EE3-4E2B-9F11-194A430857E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18E0089-DFAE-48AF-BD59-3A9E48E4210D}"/>
              </a:ext>
            </a:extLst>
          </p:cNvPr>
          <p:cNvSpPr>
            <a:spLocks noGrp="1"/>
          </p:cNvSpPr>
          <p:nvPr>
            <p:ph type="dt" sz="half" idx="10"/>
          </p:nvPr>
        </p:nvSpPr>
        <p:spPr/>
        <p:txBody>
          <a:bodyPr/>
          <a:lstStyle/>
          <a:p>
            <a:fld id="{4D5745BF-0314-4F8C-A00D-FAFCB2CFCFF9}" type="datetime1">
              <a:rPr lang="en-GB" smtClean="0"/>
              <a:t>12/01/2022</a:t>
            </a:fld>
            <a:endParaRPr lang="en-GB"/>
          </a:p>
        </p:txBody>
      </p:sp>
      <p:sp>
        <p:nvSpPr>
          <p:cNvPr id="4" name="Footer Placeholder 3">
            <a:extLst>
              <a:ext uri="{FF2B5EF4-FFF2-40B4-BE49-F238E27FC236}">
                <a16:creationId xmlns:a16="http://schemas.microsoft.com/office/drawing/2014/main" id="{450AD2B5-A303-44F1-A302-A30EEF78AFE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62EDC28-F995-4287-BB81-D15427693428}"/>
              </a:ext>
            </a:extLst>
          </p:cNvPr>
          <p:cNvSpPr>
            <a:spLocks noGrp="1"/>
          </p:cNvSpPr>
          <p:nvPr>
            <p:ph type="sldNum" sz="quarter" idx="12"/>
          </p:nvPr>
        </p:nvSpPr>
        <p:spPr/>
        <p:txBody>
          <a:bodyPr/>
          <a:lstStyle/>
          <a:p>
            <a:fld id="{2935A385-4B56-4C44-90E6-129C713AF50D}" type="slidenum">
              <a:rPr lang="en-GB" smtClean="0"/>
              <a:t>‹#›</a:t>
            </a:fld>
            <a:endParaRPr lang="en-GB"/>
          </a:p>
        </p:txBody>
      </p:sp>
    </p:spTree>
    <p:extLst>
      <p:ext uri="{BB962C8B-B14F-4D97-AF65-F5344CB8AC3E}">
        <p14:creationId xmlns:p14="http://schemas.microsoft.com/office/powerpoint/2010/main" val="6700147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4AB9E6F-4B64-4E9C-9AF8-9A33B9923C4C}"/>
              </a:ext>
            </a:extLst>
          </p:cNvPr>
          <p:cNvSpPr>
            <a:spLocks noGrp="1"/>
          </p:cNvSpPr>
          <p:nvPr>
            <p:ph type="dt" sz="half" idx="10"/>
          </p:nvPr>
        </p:nvSpPr>
        <p:spPr/>
        <p:txBody>
          <a:bodyPr/>
          <a:lstStyle/>
          <a:p>
            <a:fld id="{0E6625F8-76C5-4CA9-8F65-C173E61955D9}" type="datetime1">
              <a:rPr lang="en-GB" smtClean="0"/>
              <a:t>12/01/2022</a:t>
            </a:fld>
            <a:endParaRPr lang="en-GB"/>
          </a:p>
        </p:txBody>
      </p:sp>
      <p:sp>
        <p:nvSpPr>
          <p:cNvPr id="3" name="Footer Placeholder 2">
            <a:extLst>
              <a:ext uri="{FF2B5EF4-FFF2-40B4-BE49-F238E27FC236}">
                <a16:creationId xmlns:a16="http://schemas.microsoft.com/office/drawing/2014/main" id="{EAB89C70-2F7E-4C9B-87AD-AEB0545C1D2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E85D0DA-D181-4B16-8349-635ABB784A5C}"/>
              </a:ext>
            </a:extLst>
          </p:cNvPr>
          <p:cNvSpPr>
            <a:spLocks noGrp="1"/>
          </p:cNvSpPr>
          <p:nvPr>
            <p:ph type="sldNum" sz="quarter" idx="12"/>
          </p:nvPr>
        </p:nvSpPr>
        <p:spPr/>
        <p:txBody>
          <a:bodyPr/>
          <a:lstStyle/>
          <a:p>
            <a:fld id="{2935A385-4B56-4C44-90E6-129C713AF50D}" type="slidenum">
              <a:rPr lang="en-GB" smtClean="0"/>
              <a:t>‹#›</a:t>
            </a:fld>
            <a:endParaRPr lang="en-GB"/>
          </a:p>
        </p:txBody>
      </p:sp>
    </p:spTree>
    <p:extLst>
      <p:ext uri="{BB962C8B-B14F-4D97-AF65-F5344CB8AC3E}">
        <p14:creationId xmlns:p14="http://schemas.microsoft.com/office/powerpoint/2010/main" val="17756872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D607A-0FA6-4D99-83D1-D3E2ACA45F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4B8C23F-C6CD-41E5-95D1-98074B2F053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6BBE67-29E9-4596-A607-F3302052D5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B0FA67-1E3F-414E-B28A-4A995D1FF056}"/>
              </a:ext>
            </a:extLst>
          </p:cNvPr>
          <p:cNvSpPr>
            <a:spLocks noGrp="1"/>
          </p:cNvSpPr>
          <p:nvPr>
            <p:ph type="dt" sz="half" idx="10"/>
          </p:nvPr>
        </p:nvSpPr>
        <p:spPr/>
        <p:txBody>
          <a:bodyPr/>
          <a:lstStyle/>
          <a:p>
            <a:fld id="{C91FAA5E-873C-40D2-B14B-3DE1F214964A}" type="datetime1">
              <a:rPr lang="en-GB" smtClean="0"/>
              <a:t>12/01/2022</a:t>
            </a:fld>
            <a:endParaRPr lang="en-GB"/>
          </a:p>
        </p:txBody>
      </p:sp>
      <p:sp>
        <p:nvSpPr>
          <p:cNvPr id="6" name="Footer Placeholder 5">
            <a:extLst>
              <a:ext uri="{FF2B5EF4-FFF2-40B4-BE49-F238E27FC236}">
                <a16:creationId xmlns:a16="http://schemas.microsoft.com/office/drawing/2014/main" id="{211C47E6-36AE-4F0F-82FE-30B52DD33A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F9CF7B-D349-443E-B78E-57B1D8419C60}"/>
              </a:ext>
            </a:extLst>
          </p:cNvPr>
          <p:cNvSpPr>
            <a:spLocks noGrp="1"/>
          </p:cNvSpPr>
          <p:nvPr>
            <p:ph type="sldNum" sz="quarter" idx="12"/>
          </p:nvPr>
        </p:nvSpPr>
        <p:spPr/>
        <p:txBody>
          <a:bodyPr/>
          <a:lstStyle/>
          <a:p>
            <a:fld id="{2935A385-4B56-4C44-90E6-129C713AF50D}" type="slidenum">
              <a:rPr lang="en-GB" smtClean="0"/>
              <a:t>‹#›</a:t>
            </a:fld>
            <a:endParaRPr lang="en-GB"/>
          </a:p>
        </p:txBody>
      </p:sp>
    </p:spTree>
    <p:extLst>
      <p:ext uri="{BB962C8B-B14F-4D97-AF65-F5344CB8AC3E}">
        <p14:creationId xmlns:p14="http://schemas.microsoft.com/office/powerpoint/2010/main" val="38179432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1BABD-B278-4333-A112-7019C7E5B8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AC60861-C128-4B3A-8F32-8F21AB3954B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58F797E-FE9B-4359-91A7-E751270AB4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68FAC9-579E-4DD3-A4E4-73586A9D9BA1}"/>
              </a:ext>
            </a:extLst>
          </p:cNvPr>
          <p:cNvSpPr>
            <a:spLocks noGrp="1"/>
          </p:cNvSpPr>
          <p:nvPr>
            <p:ph type="dt" sz="half" idx="10"/>
          </p:nvPr>
        </p:nvSpPr>
        <p:spPr/>
        <p:txBody>
          <a:bodyPr/>
          <a:lstStyle/>
          <a:p>
            <a:fld id="{3F546B35-7B13-48DB-BE51-A061D000119F}" type="datetime1">
              <a:rPr lang="en-GB" smtClean="0"/>
              <a:t>12/01/2022</a:t>
            </a:fld>
            <a:endParaRPr lang="en-GB"/>
          </a:p>
        </p:txBody>
      </p:sp>
      <p:sp>
        <p:nvSpPr>
          <p:cNvPr id="6" name="Footer Placeholder 5">
            <a:extLst>
              <a:ext uri="{FF2B5EF4-FFF2-40B4-BE49-F238E27FC236}">
                <a16:creationId xmlns:a16="http://schemas.microsoft.com/office/drawing/2014/main" id="{12953544-6E8C-4443-BA18-D3AC3BF4B3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4732CD-8AAD-44F9-AC4C-53DC64646572}"/>
              </a:ext>
            </a:extLst>
          </p:cNvPr>
          <p:cNvSpPr>
            <a:spLocks noGrp="1"/>
          </p:cNvSpPr>
          <p:nvPr>
            <p:ph type="sldNum" sz="quarter" idx="12"/>
          </p:nvPr>
        </p:nvSpPr>
        <p:spPr/>
        <p:txBody>
          <a:bodyPr/>
          <a:lstStyle/>
          <a:p>
            <a:fld id="{2935A385-4B56-4C44-90E6-129C713AF50D}" type="slidenum">
              <a:rPr lang="en-GB" smtClean="0"/>
              <a:t>‹#›</a:t>
            </a:fld>
            <a:endParaRPr lang="en-GB"/>
          </a:p>
        </p:txBody>
      </p:sp>
    </p:spTree>
    <p:extLst>
      <p:ext uri="{BB962C8B-B14F-4D97-AF65-F5344CB8AC3E}">
        <p14:creationId xmlns:p14="http://schemas.microsoft.com/office/powerpoint/2010/main" val="15439693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8A38C-A7BB-46B3-AC17-3F16F3E3CC0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649D7C9-2B91-474C-B224-9E253087C8B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65DE3D-E5B5-4350-8C78-6EA37119E523}"/>
              </a:ext>
            </a:extLst>
          </p:cNvPr>
          <p:cNvSpPr>
            <a:spLocks noGrp="1"/>
          </p:cNvSpPr>
          <p:nvPr>
            <p:ph type="dt" sz="half" idx="10"/>
          </p:nvPr>
        </p:nvSpPr>
        <p:spPr/>
        <p:txBody>
          <a:bodyPr/>
          <a:lstStyle/>
          <a:p>
            <a:fld id="{3A3C1BE4-1A16-4918-8593-04FE5621B756}" type="datetime1">
              <a:rPr lang="en-GB" smtClean="0"/>
              <a:t>12/01/2022</a:t>
            </a:fld>
            <a:endParaRPr lang="en-GB"/>
          </a:p>
        </p:txBody>
      </p:sp>
      <p:sp>
        <p:nvSpPr>
          <p:cNvPr id="5" name="Footer Placeholder 4">
            <a:extLst>
              <a:ext uri="{FF2B5EF4-FFF2-40B4-BE49-F238E27FC236}">
                <a16:creationId xmlns:a16="http://schemas.microsoft.com/office/drawing/2014/main" id="{A47E51C4-1C69-4741-81FD-741477E3F1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B449D9-6085-4134-A7AD-275C42BCBC84}"/>
              </a:ext>
            </a:extLst>
          </p:cNvPr>
          <p:cNvSpPr>
            <a:spLocks noGrp="1"/>
          </p:cNvSpPr>
          <p:nvPr>
            <p:ph type="sldNum" sz="quarter" idx="12"/>
          </p:nvPr>
        </p:nvSpPr>
        <p:spPr/>
        <p:txBody>
          <a:bodyPr/>
          <a:lstStyle/>
          <a:p>
            <a:fld id="{2935A385-4B56-4C44-90E6-129C713AF50D}" type="slidenum">
              <a:rPr lang="en-GB" smtClean="0"/>
              <a:t>‹#›</a:t>
            </a:fld>
            <a:endParaRPr lang="en-GB"/>
          </a:p>
        </p:txBody>
      </p:sp>
    </p:spTree>
    <p:extLst>
      <p:ext uri="{BB962C8B-B14F-4D97-AF65-F5344CB8AC3E}">
        <p14:creationId xmlns:p14="http://schemas.microsoft.com/office/powerpoint/2010/main" val="20952436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0C1EB1-5698-4F02-8870-7786E360DC9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6B151B5-CF67-44F2-9320-14A6BF25E31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7A1F71-9080-4D66-9F00-1E966DE67A70}"/>
              </a:ext>
            </a:extLst>
          </p:cNvPr>
          <p:cNvSpPr>
            <a:spLocks noGrp="1"/>
          </p:cNvSpPr>
          <p:nvPr>
            <p:ph type="dt" sz="half" idx="10"/>
          </p:nvPr>
        </p:nvSpPr>
        <p:spPr/>
        <p:txBody>
          <a:bodyPr/>
          <a:lstStyle/>
          <a:p>
            <a:fld id="{0E73D860-32A1-4307-B033-C9BB38A11AB7}" type="datetime1">
              <a:rPr lang="en-GB" smtClean="0"/>
              <a:t>12/01/2022</a:t>
            </a:fld>
            <a:endParaRPr lang="en-GB"/>
          </a:p>
        </p:txBody>
      </p:sp>
      <p:sp>
        <p:nvSpPr>
          <p:cNvPr id="5" name="Footer Placeholder 4">
            <a:extLst>
              <a:ext uri="{FF2B5EF4-FFF2-40B4-BE49-F238E27FC236}">
                <a16:creationId xmlns:a16="http://schemas.microsoft.com/office/drawing/2014/main" id="{5035AA51-F178-4E3B-89DD-9F625ED47C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9C4F01-768A-4007-A3D2-0EA18469F222}"/>
              </a:ext>
            </a:extLst>
          </p:cNvPr>
          <p:cNvSpPr>
            <a:spLocks noGrp="1"/>
          </p:cNvSpPr>
          <p:nvPr>
            <p:ph type="sldNum" sz="quarter" idx="12"/>
          </p:nvPr>
        </p:nvSpPr>
        <p:spPr/>
        <p:txBody>
          <a:bodyPr/>
          <a:lstStyle/>
          <a:p>
            <a:fld id="{2935A385-4B56-4C44-90E6-129C713AF50D}" type="slidenum">
              <a:rPr lang="en-GB" smtClean="0"/>
              <a:t>‹#›</a:t>
            </a:fld>
            <a:endParaRPr lang="en-GB"/>
          </a:p>
        </p:txBody>
      </p:sp>
    </p:spTree>
    <p:extLst>
      <p:ext uri="{BB962C8B-B14F-4D97-AF65-F5344CB8AC3E}">
        <p14:creationId xmlns:p14="http://schemas.microsoft.com/office/powerpoint/2010/main" val="1467007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B369C8-748F-46D6-9238-11EB735A3C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8F69C61-C316-4F78-B429-21CEE0E95E1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02E418-01E2-4096-A45E-BBECD41C2B5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A55C96E-D932-4F9F-8E5A-FD93B3B5856C}" type="datetime1">
              <a:rPr lang="en-GB" smtClean="0"/>
              <a:t>12/01/2022</a:t>
            </a:fld>
            <a:endParaRPr lang="en-GB"/>
          </a:p>
        </p:txBody>
      </p:sp>
      <p:sp>
        <p:nvSpPr>
          <p:cNvPr id="5" name="Footer Placeholder 4">
            <a:extLst>
              <a:ext uri="{FF2B5EF4-FFF2-40B4-BE49-F238E27FC236}">
                <a16:creationId xmlns:a16="http://schemas.microsoft.com/office/drawing/2014/main" id="{445875F7-BE16-47B8-8532-E4FD0391F95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BA1B9B1-3E3E-44FF-8A81-965DE5630ED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935A385-4B56-4C44-90E6-129C713AF50D}" type="slidenum">
              <a:rPr lang="en-GB" smtClean="0"/>
              <a:t>‹#›</a:t>
            </a:fld>
            <a:endParaRPr lang="en-GB"/>
          </a:p>
        </p:txBody>
      </p:sp>
    </p:spTree>
    <p:extLst>
      <p:ext uri="{BB962C8B-B14F-4D97-AF65-F5344CB8AC3E}">
        <p14:creationId xmlns:p14="http://schemas.microsoft.com/office/powerpoint/2010/main" val="27147943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mayoclinic.org/diseases-conditions/down-syndrome/symptoms-causes/syc-20355977" TargetMode="External"/><Relationship Id="rId3" Type="http://schemas.openxmlformats.org/officeDocument/2006/relationships/hyperlink" Target="https://doi.org/10.1044/2021_JSLHR-19-00377" TargetMode="External"/><Relationship Id="rId7" Type="http://schemas.openxmlformats.org/officeDocument/2006/relationships/hyperlink" Target="https://doi.org/10.1177/1755738019886612" TargetMode="External"/><Relationship Id="rId2" Type="http://schemas.openxmlformats.org/officeDocument/2006/relationships/hyperlink" Target="https://www.legislation.gov.uk/wsi/2021/401/contents/made" TargetMode="External"/><Relationship Id="rId1" Type="http://schemas.openxmlformats.org/officeDocument/2006/relationships/slideLayout" Target="../slideLayouts/slideLayout7.xml"/><Relationship Id="rId6" Type="http://schemas.openxmlformats.org/officeDocument/2006/relationships/hyperlink" Target="https://doi.org/10.1300/J013v37n02_06" TargetMode="External"/><Relationship Id="rId5" Type="http://schemas.openxmlformats.org/officeDocument/2006/relationships/hyperlink" Target="https://www.downs-syndrome.org.uk/wp-content/uploads/2020/09/25.08.2020-Screening-diagnosis-support-final-1.pdf" TargetMode="External"/><Relationship Id="rId4" Type="http://schemas.openxmlformats.org/officeDocument/2006/relationships/hyperlink" Target="https://www.cdc.gov/ncbddd/birthdefects/downsyndrome.html" TargetMode="External"/></Relationships>
</file>

<file path=ppt/slides/_rels/slide3.xml.rels><?xml version="1.0" encoding="UTF-8" standalone="yes"?>
<Relationships xmlns="http://schemas.openxmlformats.org/package/2006/relationships"><Relationship Id="rId2" Type="http://schemas.openxmlformats.org/officeDocument/2006/relationships/hyperlink" Target="https://sltforkids.co.uk/conditions-we-treat/downs-syndrome/"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9CC84-1BDE-41A9-AA3E-DCDD489EF63B}"/>
              </a:ext>
            </a:extLst>
          </p:cNvPr>
          <p:cNvSpPr>
            <a:spLocks noGrp="1"/>
          </p:cNvSpPr>
          <p:nvPr>
            <p:ph type="ctrTitle"/>
          </p:nvPr>
        </p:nvSpPr>
        <p:spPr>
          <a:xfrm>
            <a:off x="-2" y="0"/>
            <a:ext cx="12192000" cy="444495"/>
          </a:xfrm>
          <a:solidFill>
            <a:schemeClr val="bg2">
              <a:lumMod val="90000"/>
            </a:schemeClr>
          </a:solidFill>
        </p:spPr>
        <p:txBody>
          <a:bodyPr>
            <a:normAutofit fontScale="90000"/>
          </a:bodyPr>
          <a:lstStyle/>
          <a:p>
            <a:r>
              <a:rPr lang="en-GB" sz="3200" u="sng" dirty="0"/>
              <a:t>Understanding downs syndrome.</a:t>
            </a:r>
          </a:p>
        </p:txBody>
      </p:sp>
      <p:sp>
        <p:nvSpPr>
          <p:cNvPr id="5" name="TextBox 4">
            <a:extLst>
              <a:ext uri="{FF2B5EF4-FFF2-40B4-BE49-F238E27FC236}">
                <a16:creationId xmlns:a16="http://schemas.microsoft.com/office/drawing/2014/main" id="{256551E5-1BFA-4B52-BC10-02A81CE75833}"/>
              </a:ext>
            </a:extLst>
          </p:cNvPr>
          <p:cNvSpPr txBox="1"/>
          <p:nvPr/>
        </p:nvSpPr>
        <p:spPr>
          <a:xfrm>
            <a:off x="-2" y="444495"/>
            <a:ext cx="12192000" cy="1217962"/>
          </a:xfrm>
          <a:prstGeom prst="rect">
            <a:avLst/>
          </a:prstGeom>
          <a:solidFill>
            <a:schemeClr val="accent4">
              <a:lumMod val="20000"/>
              <a:lumOff val="80000"/>
            </a:schemeClr>
          </a:solidFill>
        </p:spPr>
        <p:txBody>
          <a:bodyPr wrap="square" rtlCol="0">
            <a:spAutoFit/>
          </a:bodyPr>
          <a:lstStyle/>
          <a:p>
            <a:pPr algn="just">
              <a:lnSpc>
                <a:spcPct val="150000"/>
              </a:lnSpc>
            </a:pPr>
            <a:r>
              <a:rPr lang="en-GB" sz="1000" dirty="0">
                <a:latin typeface="Arial" panose="020B0604020202020204" pitchFamily="34" charset="0"/>
                <a:cs typeface="Arial" panose="020B0604020202020204" pitchFamily="34" charset="0"/>
              </a:rPr>
              <a:t>This poster is a critical analysis of downs syndrome. According to Mencap (no date) downs syndrome is a genetic additional learning need that is caused by an extra chromosome in a person’s cells. Furthermore, Mencap (no date) explains how a typical baby is born with 46 chromosomes. Chromosomes are small packages of genes in a baby’s body which determines how a baby’s body will form and function as it grows during pregnancy and after birth. Agreeing with this the NHS (2019) explains how a baby with downs syndrome is born with an extra copy of chromosome 21 also known as ‘trisomy’. Moreover, Centres for disease control and prevention (2021) explains how there are 3 different types of downs syndrome which is not often recognised by features and behaviours as they tend to be similar, but rather recognised through looking at the chromosomes. </a:t>
            </a:r>
          </a:p>
        </p:txBody>
      </p:sp>
      <p:sp>
        <p:nvSpPr>
          <p:cNvPr id="6" name="TextBox 5">
            <a:extLst>
              <a:ext uri="{FF2B5EF4-FFF2-40B4-BE49-F238E27FC236}">
                <a16:creationId xmlns:a16="http://schemas.microsoft.com/office/drawing/2014/main" id="{C0471879-BE71-416F-9FB0-BF595C48C672}"/>
              </a:ext>
            </a:extLst>
          </p:cNvPr>
          <p:cNvSpPr txBox="1"/>
          <p:nvPr/>
        </p:nvSpPr>
        <p:spPr>
          <a:xfrm flipH="1">
            <a:off x="-6" y="3183323"/>
            <a:ext cx="6096000" cy="2351862"/>
          </a:xfrm>
          <a:prstGeom prst="rect">
            <a:avLst/>
          </a:prstGeom>
          <a:solidFill>
            <a:schemeClr val="tx2">
              <a:lumMod val="20000"/>
              <a:lumOff val="80000"/>
            </a:schemeClr>
          </a:solidFill>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GB" sz="900" b="0" i="0" u="sng"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Implications of downs syndrome in schools.</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According to Godfrey and Lee (2018) explains how children with downs syndrome will have some learning difficulties, but the level of abilities will be different for each individual child. Furthermore Fox, </a:t>
            </a:r>
            <a:r>
              <a:rPr kumimoji="0" lang="en-GB" sz="9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et al </a:t>
            </a:r>
            <a:r>
              <a:rPr kumimoji="0" lang="en-GB" sz="9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(2019) explains b</a:t>
            </a:r>
            <a:r>
              <a:rPr lang="en-GB" sz="900" dirty="0" err="1">
                <a:solidFill>
                  <a:prstClr val="black"/>
                </a:solidFill>
                <a:latin typeface="Arial" panose="020B0604020202020204" pitchFamily="34" charset="0"/>
                <a:cs typeface="Arial" panose="020B0604020202020204" pitchFamily="34" charset="0"/>
              </a:rPr>
              <a:t>ecause</a:t>
            </a:r>
            <a:r>
              <a:rPr lang="en-GB" sz="900" dirty="0">
                <a:solidFill>
                  <a:prstClr val="black"/>
                </a:solidFill>
                <a:latin typeface="Arial" panose="020B0604020202020204" pitchFamily="34" charset="0"/>
                <a:cs typeface="Arial" panose="020B0604020202020204" pitchFamily="34" charset="0"/>
              </a:rPr>
              <a:t> of the many different learning difficulties with downs syndrome due to delays in cognitive development practitioners need to make sure every child is fully engaged. Therefore </a:t>
            </a:r>
            <a:r>
              <a:rPr lang="en-GB" sz="900" dirty="0" err="1">
                <a:solidFill>
                  <a:prstClr val="black"/>
                </a:solidFill>
                <a:latin typeface="Arial" panose="020B0604020202020204" pitchFamily="34" charset="0"/>
                <a:cs typeface="Arial" panose="020B0604020202020204" pitchFamily="34" charset="0"/>
              </a:rPr>
              <a:t>Maclennan</a:t>
            </a:r>
            <a:r>
              <a:rPr lang="en-GB" sz="900" dirty="0">
                <a:solidFill>
                  <a:prstClr val="black"/>
                </a:solidFill>
                <a:latin typeface="Arial" panose="020B0604020202020204" pitchFamily="34" charset="0"/>
                <a:cs typeface="Arial" panose="020B0604020202020204" pitchFamily="34" charset="0"/>
              </a:rPr>
              <a:t> (2019) explains how children with downs syndrome can have many different medical needs depending on the individual child. Furthermore, Atkinson, </a:t>
            </a:r>
            <a:r>
              <a:rPr lang="en-GB" sz="900" dirty="0" err="1">
                <a:solidFill>
                  <a:prstClr val="black"/>
                </a:solidFill>
                <a:latin typeface="Arial" panose="020B0604020202020204" pitchFamily="34" charset="0"/>
                <a:cs typeface="Arial" panose="020B0604020202020204" pitchFamily="34" charset="0"/>
              </a:rPr>
              <a:t>Takriti</a:t>
            </a:r>
            <a:r>
              <a:rPr lang="en-GB" sz="900" dirty="0">
                <a:solidFill>
                  <a:prstClr val="black"/>
                </a:solidFill>
                <a:latin typeface="Arial" panose="020B0604020202020204" pitchFamily="34" charset="0"/>
                <a:cs typeface="Arial" panose="020B0604020202020204" pitchFamily="34" charset="0"/>
              </a:rPr>
              <a:t> and </a:t>
            </a:r>
            <a:r>
              <a:rPr lang="en-GB" sz="900" dirty="0" err="1">
                <a:solidFill>
                  <a:prstClr val="black"/>
                </a:solidFill>
                <a:latin typeface="Arial" panose="020B0604020202020204" pitchFamily="34" charset="0"/>
                <a:cs typeface="Arial" panose="020B0604020202020204" pitchFamily="34" charset="0"/>
              </a:rPr>
              <a:t>Elhoweris</a:t>
            </a:r>
            <a:r>
              <a:rPr lang="en-GB" sz="900" dirty="0">
                <a:solidFill>
                  <a:prstClr val="black"/>
                </a:solidFill>
                <a:latin typeface="Arial" panose="020B0604020202020204" pitchFamily="34" charset="0"/>
                <a:cs typeface="Arial" panose="020B0604020202020204" pitchFamily="34" charset="0"/>
              </a:rPr>
              <a:t> (2021) explains although some children with downs syndrome can learn in a mainstream school with any needed modifications being made, however many children may need to be placed in a special needs school. Moreover, </a:t>
            </a:r>
            <a:r>
              <a:rPr lang="en-GB" sz="900" dirty="0" err="1">
                <a:solidFill>
                  <a:prstClr val="black"/>
                </a:solidFill>
                <a:latin typeface="Arial" panose="020B0604020202020204" pitchFamily="34" charset="0"/>
                <a:cs typeface="Arial" panose="020B0604020202020204" pitchFamily="34" charset="0"/>
              </a:rPr>
              <a:t>Kassah</a:t>
            </a:r>
            <a:r>
              <a:rPr lang="en-GB" sz="900" dirty="0">
                <a:solidFill>
                  <a:prstClr val="black"/>
                </a:solidFill>
                <a:latin typeface="Arial" panose="020B0604020202020204" pitchFamily="34" charset="0"/>
                <a:cs typeface="Arial" panose="020B0604020202020204" pitchFamily="34" charset="0"/>
              </a:rPr>
              <a:t>, </a:t>
            </a:r>
            <a:r>
              <a:rPr lang="en-GB" sz="900" dirty="0" err="1">
                <a:solidFill>
                  <a:prstClr val="black"/>
                </a:solidFill>
                <a:latin typeface="Arial" panose="020B0604020202020204" pitchFamily="34" charset="0"/>
                <a:cs typeface="Arial" panose="020B0604020202020204" pitchFamily="34" charset="0"/>
              </a:rPr>
              <a:t>Kassah</a:t>
            </a:r>
            <a:r>
              <a:rPr lang="en-GB" sz="900" dirty="0">
                <a:solidFill>
                  <a:prstClr val="black"/>
                </a:solidFill>
                <a:latin typeface="Arial" panose="020B0604020202020204" pitchFamily="34" charset="0"/>
                <a:cs typeface="Arial" panose="020B0604020202020204" pitchFamily="34" charset="0"/>
              </a:rPr>
              <a:t> and Phillips (2018) explain special needs schools are set to support the individual child’s needs, where practitioners have knowledge on downs syndrome where the right support can be given to overcome any challenges.</a:t>
            </a:r>
          </a:p>
        </p:txBody>
      </p:sp>
      <p:sp>
        <p:nvSpPr>
          <p:cNvPr id="8" name="TextBox 7">
            <a:extLst>
              <a:ext uri="{FF2B5EF4-FFF2-40B4-BE49-F238E27FC236}">
                <a16:creationId xmlns:a16="http://schemas.microsoft.com/office/drawing/2014/main" id="{907F4724-3ECD-4643-8047-6F0843AC37FB}"/>
              </a:ext>
            </a:extLst>
          </p:cNvPr>
          <p:cNvSpPr txBox="1"/>
          <p:nvPr/>
        </p:nvSpPr>
        <p:spPr>
          <a:xfrm>
            <a:off x="6096000" y="3183323"/>
            <a:ext cx="6096000" cy="3793218"/>
          </a:xfrm>
          <a:prstGeom prst="rect">
            <a:avLst/>
          </a:prstGeom>
          <a:solidFill>
            <a:schemeClr val="accent6">
              <a:lumMod val="40000"/>
              <a:lumOff val="60000"/>
            </a:schemeClr>
          </a:solidFill>
        </p:spPr>
        <p:txBody>
          <a:bodyPr wrap="square" rtlCol="0">
            <a:spAutoFit/>
          </a:bodyPr>
          <a:lstStyle/>
          <a:p>
            <a:pPr>
              <a:lnSpc>
                <a:spcPct val="150000"/>
              </a:lnSpc>
            </a:pPr>
            <a:r>
              <a:rPr lang="en-GB" sz="950" u="sng" dirty="0">
                <a:latin typeface="Arial" panose="020B0604020202020204" pitchFamily="34" charset="0"/>
                <a:cs typeface="Arial" panose="020B0604020202020204" pitchFamily="34" charset="0"/>
              </a:rPr>
              <a:t>Strategy used for young children with downs syndrome.</a:t>
            </a:r>
          </a:p>
          <a:p>
            <a:pPr lvl="0" algn="just">
              <a:lnSpc>
                <a:spcPct val="150000"/>
              </a:lnSpc>
              <a:defRPr/>
            </a:pPr>
            <a:r>
              <a:rPr lang="en-GB" sz="950" dirty="0">
                <a:solidFill>
                  <a:prstClr val="black"/>
                </a:solidFill>
                <a:latin typeface="Arial" panose="020B0604020202020204" pitchFamily="34" charset="0"/>
                <a:cs typeface="Arial" panose="020B0604020202020204" pitchFamily="34" charset="0"/>
              </a:rPr>
              <a:t>According to</a:t>
            </a:r>
            <a:r>
              <a:rPr kumimoji="0" lang="en-GB" sz="9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the National Downs syndrome </a:t>
            </a:r>
            <a:r>
              <a:rPr lang="en-GB" sz="950" dirty="0">
                <a:solidFill>
                  <a:prstClr val="black"/>
                </a:solidFill>
                <a:latin typeface="Arial" panose="020B0604020202020204" pitchFamily="34" charset="0"/>
                <a:cs typeface="Arial" panose="020B0604020202020204" pitchFamily="34" charset="0"/>
              </a:rPr>
              <a:t>s</a:t>
            </a:r>
            <a:r>
              <a:rPr kumimoji="0" lang="en-GB" sz="95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ociety</a:t>
            </a:r>
            <a:r>
              <a:rPr kumimoji="0" lang="en-GB" sz="9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(2022) young children with downs syndrome may have have larger tongues or an average size tongue but a small upper jaw, which can affect their speech and language.</a:t>
            </a:r>
            <a:r>
              <a:rPr kumimoji="0" lang="en-GB" sz="9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Furthermore, Pavone, </a:t>
            </a:r>
            <a:r>
              <a:rPr kumimoji="0" lang="en-GB" sz="9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et</a:t>
            </a:r>
            <a:r>
              <a:rPr kumimoji="0" lang="en-GB" sz="9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9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a:t>
            </a:r>
            <a:r>
              <a:rPr kumimoji="0" lang="en-GB" sz="9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(2020) explains how most children with downs syndrome have delayed speech language due to cognitive development. Therefore having a harder time </a:t>
            </a:r>
            <a:r>
              <a:rPr lang="en-GB" sz="950" dirty="0">
                <a:solidFill>
                  <a:prstClr val="black"/>
                </a:solidFill>
                <a:latin typeface="Arial" panose="020B0604020202020204" pitchFamily="34" charset="0"/>
                <a:cs typeface="Arial" panose="020B0604020202020204" pitchFamily="34" charset="0"/>
              </a:rPr>
              <a:t>learning to </a:t>
            </a:r>
            <a:r>
              <a:rPr kumimoji="0" lang="en-GB" sz="9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communicate through speech. However, Rasendrakumar, </a:t>
            </a:r>
            <a:r>
              <a:rPr kumimoji="0" lang="en-GB" sz="9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et</a:t>
            </a:r>
            <a:r>
              <a:rPr kumimoji="0" lang="en-GB" sz="9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9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a:t>
            </a:r>
            <a:r>
              <a:rPr kumimoji="0" lang="en-GB" sz="9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(2021) explains how parents can get the right help and support before birth. Supporting the additional learning (Wales) regulation (2021) explains how parents who agree to downs syndrome screening can meet timelines for the correct help and support such as speech and language therapy. Moreover, </a:t>
            </a:r>
            <a:r>
              <a:rPr kumimoji="0" lang="en-GB" sz="95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Alcock</a:t>
            </a:r>
            <a:r>
              <a:rPr kumimoji="0" lang="en-GB" sz="9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and Conner (2021) explains speech and language is focussed more on movements such as blowing bubbles to develop muscle control of the tongue and the mouth. Therefore this will not only help with speech and language but will also help with eating food, drinking from a cup and swallowing. </a:t>
            </a:r>
            <a:r>
              <a:rPr lang="en-GB" sz="950" dirty="0">
                <a:solidFill>
                  <a:prstClr val="black"/>
                </a:solidFill>
                <a:latin typeface="Arial" panose="020B0604020202020204" pitchFamily="34" charset="0"/>
                <a:cs typeface="Arial" panose="020B0604020202020204" pitchFamily="34" charset="0"/>
              </a:rPr>
              <a:t>Therefore</a:t>
            </a:r>
            <a:r>
              <a:rPr kumimoji="0" lang="en-GB" sz="9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speech and language therapy can be life changing for children with downs syndrome with the right support and care. However, Brown (2020) explains some barriers for this treatment </a:t>
            </a:r>
            <a:r>
              <a:rPr lang="en-GB" sz="950" dirty="0">
                <a:solidFill>
                  <a:prstClr val="black"/>
                </a:solidFill>
                <a:latin typeface="Arial" panose="020B0604020202020204" pitchFamily="34" charset="0"/>
                <a:cs typeface="Arial" panose="020B0604020202020204" pitchFamily="34" charset="0"/>
              </a:rPr>
              <a:t>may be due to </a:t>
            </a:r>
            <a:r>
              <a:rPr kumimoji="0" lang="en-GB" sz="9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some children with downs syndrome developing hearing and vision impairment. Therefore practitioners may have difficulties finding ways to give treatment positively</a:t>
            </a:r>
            <a:r>
              <a:rPr lang="en-GB" sz="950" dirty="0">
                <a:solidFill>
                  <a:prstClr val="black"/>
                </a:solidFill>
                <a:latin typeface="Arial" panose="020B0604020202020204" pitchFamily="34" charset="0"/>
                <a:cs typeface="Arial" panose="020B0604020202020204" pitchFamily="34" charset="0"/>
              </a:rPr>
              <a:t>.</a:t>
            </a:r>
            <a:endParaRPr kumimoji="0" lang="en-GB" sz="9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just" defTabSz="914400" rtl="0" eaLnBrk="1" fontAlgn="auto" latinLnBrk="0" hangingPunct="1">
              <a:lnSpc>
                <a:spcPct val="150000"/>
              </a:lnSpc>
              <a:spcBef>
                <a:spcPts val="0"/>
              </a:spcBef>
              <a:spcAft>
                <a:spcPts val="0"/>
              </a:spcAft>
              <a:buClrTx/>
              <a:buSzTx/>
              <a:buFontTx/>
              <a:buNone/>
              <a:tabLst/>
              <a:defRPr/>
            </a:pPr>
            <a:endParaRPr kumimoji="0" lang="en-GB" sz="9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just" defTabSz="914400" rtl="0" eaLnBrk="1" fontAlgn="auto" latinLnBrk="0" hangingPunct="1">
              <a:lnSpc>
                <a:spcPct val="150000"/>
              </a:lnSpc>
              <a:spcBef>
                <a:spcPts val="0"/>
              </a:spcBef>
              <a:spcAft>
                <a:spcPts val="0"/>
              </a:spcAft>
              <a:buClrTx/>
              <a:buSzTx/>
              <a:buFontTx/>
              <a:buNone/>
              <a:tabLst/>
              <a:defRPr/>
            </a:pPr>
            <a:endParaRPr kumimoji="0" lang="en-GB" sz="9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9" name="TextBox 8">
            <a:extLst>
              <a:ext uri="{FF2B5EF4-FFF2-40B4-BE49-F238E27FC236}">
                <a16:creationId xmlns:a16="http://schemas.microsoft.com/office/drawing/2014/main" id="{BB1A0E9C-2BBD-4D73-98C1-513C718FA769}"/>
              </a:ext>
            </a:extLst>
          </p:cNvPr>
          <p:cNvSpPr txBox="1"/>
          <p:nvPr/>
        </p:nvSpPr>
        <p:spPr>
          <a:xfrm flipH="1">
            <a:off x="0" y="5509849"/>
            <a:ext cx="6095997" cy="1520866"/>
          </a:xfrm>
          <a:prstGeom prst="rect">
            <a:avLst/>
          </a:prstGeom>
          <a:solidFill>
            <a:srgbClr val="FF99FF"/>
          </a:solidFill>
        </p:spPr>
        <p:txBody>
          <a:bodyPr wrap="square" rtlCol="0">
            <a:spAutoFit/>
          </a:bodyPr>
          <a:lstStyle/>
          <a:p>
            <a:pPr>
              <a:lnSpc>
                <a:spcPct val="150000"/>
              </a:lnSpc>
            </a:pPr>
            <a:r>
              <a:rPr lang="en-GB" sz="900" dirty="0">
                <a:latin typeface="Arial" panose="020B0604020202020204" pitchFamily="34" charset="0"/>
                <a:cs typeface="Arial" panose="020B0604020202020204" pitchFamily="34" charset="0"/>
              </a:rPr>
              <a:t>Conclusion</a:t>
            </a:r>
          </a:p>
          <a:p>
            <a:pPr>
              <a:lnSpc>
                <a:spcPct val="150000"/>
              </a:lnSpc>
            </a:pPr>
            <a:r>
              <a:rPr lang="en-GB" sz="900" dirty="0">
                <a:latin typeface="Arial" panose="020B0604020202020204" pitchFamily="34" charset="0"/>
                <a:cs typeface="Arial" panose="020B0604020202020204" pitchFamily="34" charset="0"/>
              </a:rPr>
              <a:t>To conclude although downs syndrome is a well known additional learning need, parents need more deeper knowledge to minimise the risk of emotional destress. Children with down’s syndrome should be acknowledged for who they as an individual. Following research from this poster it is clear to recognise practitioners in a main stream school should have further courses available to recognise how children with downs syndrome could be included by having resources available to meet the needs of any learning difficulties that are faced with downs syndrome.</a:t>
            </a:r>
          </a:p>
          <a:p>
            <a:pPr>
              <a:lnSpc>
                <a:spcPct val="150000"/>
              </a:lnSpc>
            </a:pPr>
            <a:endParaRPr lang="en-GB" sz="9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CE3C212E-801E-4AD3-856C-CC0F0FF38B0B}"/>
              </a:ext>
            </a:extLst>
          </p:cNvPr>
          <p:cNvSpPr txBox="1"/>
          <p:nvPr/>
        </p:nvSpPr>
        <p:spPr>
          <a:xfrm>
            <a:off x="0" y="1662457"/>
            <a:ext cx="12192000" cy="1520866"/>
          </a:xfrm>
          <a:prstGeom prst="rect">
            <a:avLst/>
          </a:prstGeom>
          <a:solidFill>
            <a:srgbClr val="FDAFB6"/>
          </a:solidFill>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GB" sz="900" b="0"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Downs syndrome diagnosis.</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According to Downs syndrome association (2020) Downs syndrome can be diagnosed before birth by offering blood tests and by taking measurements during an ultrasound. However the NHS (2019) explains downs syndrome screenings offered to pregnant mothers are optional giving parents a choice to decide what is right for them. Furthermore, Downs syndrome association (2020) explains how downs syndrome is detected by the amount of some substances that are found naturally in the mother’s blood and it can also be detected by the amount of fluid lying under the skin at the back of a baby’s neck. Furthermore, Mencap (no date) explain how the results from both screenings can be combined to work out the chance figure. Supporting this Additional learning needs (Wales) regulation (2021) explains how downs syndrome screening can help parents meet timelines. As downs syndrome can be detected before a baby is born which will enable parents to receive support straight away to help parents prepare and gain knowledge of downs syndrome. However, Liamputtong, </a:t>
            </a:r>
            <a:r>
              <a:rPr kumimoji="0" lang="en-GB" sz="9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et al </a:t>
            </a:r>
            <a:r>
              <a:rPr kumimoji="0" lang="en-GB" sz="9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(2018) study show many parents declining downs syndrome screening due to </a:t>
            </a:r>
            <a:r>
              <a:rPr kumimoji="0" lang="en-GB" sz="900" b="0" i="0" u="none" strike="noStrike" kern="1200" cap="none" spc="0" normalizeH="0" baseline="0" noProof="0" dirty="0">
                <a:ln>
                  <a:noFill/>
                </a:ln>
                <a:solidFill>
                  <a:srgbClr val="212121"/>
                </a:solidFill>
                <a:effectLst/>
                <a:uLnTx/>
                <a:uFillTx/>
                <a:latin typeface="Arial" panose="020B0604020202020204" pitchFamily="34" charset="0"/>
                <a:ea typeface="+mn-ea"/>
                <a:cs typeface="Arial" panose="020B0604020202020204" pitchFamily="34" charset="0"/>
              </a:rPr>
              <a:t>the prospect of knowledge gained from undertaking prenatal screening, which would cause emotional distress and lead to further difficult decisions for parents.</a:t>
            </a:r>
            <a:endParaRPr kumimoji="0" lang="en-GB" sz="9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986003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4607283-FB2A-46EF-A1D2-B019F69745F7}"/>
              </a:ext>
            </a:extLst>
          </p:cNvPr>
          <p:cNvSpPr txBox="1"/>
          <p:nvPr/>
        </p:nvSpPr>
        <p:spPr>
          <a:xfrm>
            <a:off x="0" y="0"/>
            <a:ext cx="12192000" cy="6983130"/>
          </a:xfrm>
          <a:prstGeom prst="rect">
            <a:avLst/>
          </a:prstGeom>
          <a:noFill/>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GB" sz="1200" b="0"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Reference list.</a:t>
            </a:r>
          </a:p>
          <a:p>
            <a:pPr lvl="0" algn="just">
              <a:lnSpc>
                <a:spcPct val="150000"/>
              </a:lnSpc>
              <a:defRPr/>
            </a:pPr>
            <a:r>
              <a:rPr lang="en-GB" sz="1200" dirty="0">
                <a:solidFill>
                  <a:prstClr val="black"/>
                </a:solidFill>
                <a:latin typeface="Arial" panose="020B0604020202020204" pitchFamily="34" charset="0"/>
                <a:cs typeface="Arial" panose="020B0604020202020204" pitchFamily="34" charset="0"/>
              </a:rPr>
              <a:t>Additional learning needs (Wales) regulation. (2021) Additional learning needs (Wales) regulation 2021, Welsh Government, Available at: </a:t>
            </a:r>
            <a:r>
              <a:rPr lang="en-GB" sz="1200" dirty="0">
                <a:solidFill>
                  <a:prstClr val="black"/>
                </a:solidFill>
                <a:latin typeface="Arial" panose="020B0604020202020204" pitchFamily="34" charset="0"/>
                <a:cs typeface="Arial" panose="020B0604020202020204" pitchFamily="34" charset="0"/>
                <a:hlinkClick r:id="rId2"/>
              </a:rPr>
              <a:t>https://www.legislation.gov.uk/wsi/2021/401/contents/made</a:t>
            </a:r>
            <a:r>
              <a:rPr lang="en-GB" sz="1200" dirty="0">
                <a:solidFill>
                  <a:prstClr val="black"/>
                </a:solidFill>
                <a:latin typeface="Arial" panose="020B0604020202020204" pitchFamily="34" charset="0"/>
                <a:cs typeface="Arial" panose="020B0604020202020204" pitchFamily="34" charset="0"/>
              </a:rPr>
              <a:t>, [Accessed on 13</a:t>
            </a:r>
            <a:r>
              <a:rPr lang="en-GB" sz="1200" baseline="30000" dirty="0">
                <a:solidFill>
                  <a:prstClr val="black"/>
                </a:solidFill>
                <a:latin typeface="Arial" panose="020B0604020202020204" pitchFamily="34" charset="0"/>
                <a:cs typeface="Arial" panose="020B0604020202020204" pitchFamily="34" charset="0"/>
              </a:rPr>
              <a:t>th</a:t>
            </a:r>
            <a:r>
              <a:rPr lang="en-GB" sz="1200" dirty="0">
                <a:solidFill>
                  <a:prstClr val="black"/>
                </a:solidFill>
                <a:latin typeface="Arial" panose="020B0604020202020204" pitchFamily="34" charset="0"/>
                <a:cs typeface="Arial" panose="020B0604020202020204" pitchFamily="34" charset="0"/>
              </a:rPr>
              <a:t> January 2022].</a:t>
            </a:r>
            <a:endParaRPr kumimoji="0" lang="en-GB" sz="1200" b="0" i="0"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GB" sz="1200" b="0" i="0"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Alcock</a:t>
            </a:r>
            <a:r>
              <a:rPr kumimoji="0" lang="en-GB" sz="1200" b="0" i="0"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K. Connor, S. (2021) </a:t>
            </a:r>
            <a:r>
              <a:rPr kumimoji="0" lang="en-GB" sz="1200" b="0" i="1"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Oral Motor and Gesture Abilities Independently Associated With Preschool Language Skill: Longitudinal and Concurrent Relationships at 21 Months and 3–4 Years, </a:t>
            </a:r>
            <a:r>
              <a:rPr kumimoji="0" lang="en-GB" sz="1200" b="0" i="0"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Journal of Speech, Language, and Hearing Research, 64(6), pp.1944-1963, </a:t>
            </a:r>
            <a:r>
              <a:rPr kumimoji="0" lang="en-GB" sz="1200" b="0" i="0"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rPr>
              <a:t>https://doi.org/10.1044/2021_JSLHR-19-00377</a:t>
            </a:r>
            <a:r>
              <a:rPr kumimoji="0" lang="en-GB" sz="1200" b="0" i="0"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GB" sz="1200" b="0"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Atkinson</a:t>
            </a:r>
            <a:r>
              <a:rPr kumimoji="0" lang="en-GB" sz="1200" b="0" i="0"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S.J. </a:t>
            </a:r>
            <a:r>
              <a:rPr kumimoji="0" lang="en-GB" sz="1200" b="0" i="0"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Takriti</a:t>
            </a:r>
            <a:r>
              <a:rPr kumimoji="0" lang="en-GB" sz="1200" b="0" i="0"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R.A. and </a:t>
            </a:r>
            <a:r>
              <a:rPr kumimoji="0" lang="en-GB" sz="1200" b="0" i="0"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Elhoweris</a:t>
            </a:r>
            <a:r>
              <a:rPr kumimoji="0" lang="en-GB" sz="1200" b="0" i="0"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H. (2021</a:t>
            </a:r>
            <a:r>
              <a:rPr lang="en-GB" sz="1200" dirty="0">
                <a:solidFill>
                  <a:prstClr val="black"/>
                </a:solidFill>
                <a:latin typeface="Arial" panose="020B0604020202020204" pitchFamily="34" charset="0"/>
                <a:cs typeface="Arial" panose="020B0604020202020204" pitchFamily="34" charset="0"/>
              </a:rPr>
              <a:t>)</a:t>
            </a:r>
            <a:r>
              <a:rPr kumimoji="0" lang="en-GB" sz="1200" b="0" i="0"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200" b="0" i="1"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Teachers’ perceptions of successful transition to school for children with and without Downs</a:t>
            </a:r>
            <a:r>
              <a:rPr kumimoji="0" lang="en-GB" sz="1200" b="0" i="0"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200" b="0" i="1"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Syndrome</a:t>
            </a:r>
            <a:r>
              <a:rPr kumimoji="0" lang="en-GB" sz="1200" b="0" i="0"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200" b="0" i="1"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a:t>
            </a:r>
            <a:r>
              <a:rPr kumimoji="0" lang="en-GB" sz="1200" b="0" i="0"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200" b="0" i="1"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a:t>
            </a:r>
            <a:r>
              <a:rPr kumimoji="0" lang="en-GB" sz="1200" b="0" i="0"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200" b="0" i="1"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UAE</a:t>
            </a:r>
            <a:r>
              <a:rPr kumimoji="0" lang="en-GB" sz="1200" b="0" i="0"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200" b="0" i="1"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and</a:t>
            </a:r>
            <a:r>
              <a:rPr kumimoji="0" lang="en-GB" sz="1200" b="0" i="0"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200" b="0" i="1"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England</a:t>
            </a:r>
            <a:r>
              <a:rPr kumimoji="0" lang="en-GB" sz="1200" b="0" i="0"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Education 3-13, 49(7), pp.860-871, https://doi.org/10.1080/03004279.2020.1809489.</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GB" sz="1200" b="0" i="0"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Brown, T.H. (2020) </a:t>
            </a:r>
            <a:r>
              <a:rPr kumimoji="0" lang="en-GB" sz="1200" b="0" i="1"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Childhood hearing impairment.</a:t>
            </a:r>
            <a:r>
              <a:rPr kumimoji="0" lang="en-GB" sz="1200" b="0" i="0"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Paediatrics and Child health, 30(1), pp.6-13, https://doi.org/10.1016/j.paed.2019.10.002. </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Disease for control and prevention. (2021)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Facts about downs syndrome,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Available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https://www.cdc.gov/ncbddd/birthdefects/downsyndrome.html</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on 22</a:t>
            </a:r>
            <a:r>
              <a:rPr kumimoji="0" lang="en-GB" sz="1200"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nd</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December 2021]. </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Downs syndrome Association. (2020)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Screening, diagnosis and support</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5"/>
              </a:rPr>
              <a:t>https://www.downs-syndrome.org.uk/wp-content/uploads/2020/09/25.08.2020-Screening-diagnosis-support-final-1.pdf</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on 21</a:t>
            </a:r>
            <a:r>
              <a:rPr kumimoji="0" lang="en-GB" sz="1200"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st</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December 2021].</a:t>
            </a:r>
          </a:p>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dirty="0">
                <a:solidFill>
                  <a:prstClr val="black"/>
                </a:solidFill>
                <a:latin typeface="Arial" panose="020B0604020202020204" pitchFamily="34" charset="0"/>
                <a:cs typeface="Arial" panose="020B0604020202020204" pitchFamily="34" charset="0"/>
              </a:rPr>
              <a:t>Centres for disease and control prevention. (no date) </a:t>
            </a:r>
            <a:r>
              <a:rPr lang="en-GB" sz="1200" i="1" dirty="0">
                <a:solidFill>
                  <a:prstClr val="black"/>
                </a:solidFill>
                <a:latin typeface="Arial" panose="020B0604020202020204" pitchFamily="34" charset="0"/>
                <a:cs typeface="Arial" panose="020B0604020202020204" pitchFamily="34" charset="0"/>
              </a:rPr>
              <a:t>Facts about downs syndrome</a:t>
            </a:r>
            <a:r>
              <a:rPr lang="en-GB" sz="1200" dirty="0">
                <a:solidFill>
                  <a:prstClr val="black"/>
                </a:solidFill>
                <a:latin typeface="Arial" panose="020B0604020202020204" pitchFamily="34" charset="0"/>
                <a:cs typeface="Arial" panose="020B0604020202020204" pitchFamily="34" charset="0"/>
              </a:rPr>
              <a:t>, CDC, Available at: https://www.cdc.gov/ncbddd/birthdefects/downsyndrome.html, [Accessed on 13</a:t>
            </a:r>
            <a:r>
              <a:rPr lang="en-GB" sz="1200" baseline="30000" dirty="0">
                <a:solidFill>
                  <a:prstClr val="black"/>
                </a:solidFill>
                <a:latin typeface="Arial" panose="020B0604020202020204" pitchFamily="34" charset="0"/>
                <a:cs typeface="Arial" panose="020B0604020202020204" pitchFamily="34" charset="0"/>
              </a:rPr>
              <a:t>th</a:t>
            </a:r>
            <a:r>
              <a:rPr lang="en-GB" sz="1200" dirty="0">
                <a:solidFill>
                  <a:prstClr val="black"/>
                </a:solidFill>
                <a:latin typeface="Arial" panose="020B0604020202020204" pitchFamily="34" charset="0"/>
                <a:cs typeface="Arial" panose="020B0604020202020204" pitchFamily="34" charset="0"/>
              </a:rPr>
              <a:t> January 2022]. </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Fox, B.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et</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a:t>
            </a:r>
            <a:r>
              <a:rPr lang="en-GB" sz="1200" dirty="0">
                <a:solidFill>
                  <a:prstClr val="black"/>
                </a:solidFill>
                <a:latin typeface="Arial" panose="020B0604020202020204" pitchFamily="34" charset="0"/>
                <a:cs typeface="Arial" panose="020B0604020202020204" pitchFamily="34" charset="0"/>
              </a:rPr>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(2019) Physical activity levels of children with Down syndrome. </a:t>
            </a: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Pediatric</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Physical Therapy, 31(1), pp.33-41.</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Godfrey, M. and Lee, N.R. (2018)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Memory profiles in Down syndrome across development: a review of memory abilities through the lifespan</a:t>
            </a:r>
            <a:r>
              <a:rPr lang="en-GB" sz="1200" dirty="0">
                <a:solidFill>
                  <a:prstClr val="black"/>
                </a:solidFill>
                <a:latin typeface="Arial" panose="020B0604020202020204" pitchFamily="34" charset="0"/>
                <a:cs typeface="Arial" panose="020B0604020202020204" pitchFamily="34" charset="0"/>
              </a:rPr>
              <a:t>,</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Journal of neurodevelopmental disorders, 10(1), pp.1-31.</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Hodgson, J. and McClaren, B.J. (2018</a:t>
            </a:r>
            <a:r>
              <a:rPr lang="en-GB" sz="1200" dirty="0">
                <a:solidFill>
                  <a:prstClr val="black"/>
                </a:solidFill>
                <a:latin typeface="Arial" panose="020B0604020202020204" pitchFamily="34" charset="0"/>
                <a:cs typeface="Arial" panose="020B0604020202020204" pitchFamily="34" charset="0"/>
              </a:rPr>
              <a:t>)</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Parental experiences after prenatal diagnosis of </a:t>
            </a:r>
            <a:r>
              <a:rPr kumimoji="0" lang="en-GB" sz="1200" b="0" i="1"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fetal</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abnormality</a:t>
            </a:r>
            <a:r>
              <a:rPr lang="en-GB" sz="1200" dirty="0">
                <a:solidFill>
                  <a:prstClr val="black"/>
                </a:solidFill>
                <a:latin typeface="Arial" panose="020B0604020202020204" pitchFamily="34" charset="0"/>
                <a:cs typeface="Arial" panose="020B0604020202020204" pitchFamily="34" charset="0"/>
              </a:rPr>
              <a:t>,</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In Seminars in </a:t>
            </a: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Fetal</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and Neonatal Medicine (Vol. 23, No. 2, pp. 150-154). WB Saunders.</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Kassah</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B.L.L. </a:t>
            </a: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Kassah</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A.K. and Phillips, D., 2018. Children with intellectual disabilities and special school education in Ghana. International Journal of Disability, Development and Education, 65(3), pp.341-354, https://doi.org/10.1080/1034912X.2017.1374358.</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Liamputtong, T.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et al.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(2018)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Why do women decline screening and diagnosis?,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Taylor and Francis, Vol 37, issue 2. pg31-54, DOI</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6"/>
              </a:rPr>
              <a:t>10.1300/J013v37n02_06</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GB" sz="1200" b="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MacLennan, S. (2020</a:t>
            </a:r>
            <a:r>
              <a:rPr lang="en-GB" sz="1200" i="1" dirty="0">
                <a:solidFill>
                  <a:prstClr val="black"/>
                </a:solidFill>
                <a:latin typeface="Arial" panose="020B0604020202020204" pitchFamily="34" charset="0"/>
                <a:cs typeface="Arial" panose="020B0604020202020204" pitchFamily="34" charset="0"/>
              </a:rPr>
              <a:t>)</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Down’s syndrome, </a:t>
            </a:r>
            <a:r>
              <a:rPr kumimoji="0" lang="en-GB" sz="1200" b="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InnovAiT, 13(1), pp.47-52, </a:t>
            </a:r>
            <a:r>
              <a:rPr kumimoji="0" lang="en-GB" sz="1200" b="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7"/>
              </a:rPr>
              <a:t>https://doi.org/10.1177/1755738019886612</a:t>
            </a:r>
            <a:r>
              <a:rPr kumimoji="0" lang="en-GB" sz="1200" b="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dirty="0">
                <a:solidFill>
                  <a:prstClr val="black"/>
                </a:solidFill>
                <a:latin typeface="Arial" panose="020B0604020202020204" pitchFamily="34" charset="0"/>
                <a:cs typeface="Arial" panose="020B0604020202020204" pitchFamily="34" charset="0"/>
              </a:rPr>
              <a:t>Mayo clinic. (no date) Downs syndrome, Available at: </a:t>
            </a:r>
            <a:r>
              <a:rPr lang="en-GB" sz="1200" dirty="0">
                <a:solidFill>
                  <a:prstClr val="black"/>
                </a:solidFill>
                <a:latin typeface="Arial" panose="020B0604020202020204" pitchFamily="34" charset="0"/>
                <a:cs typeface="Arial" panose="020B0604020202020204" pitchFamily="34" charset="0"/>
                <a:hlinkClick r:id="rId8"/>
              </a:rPr>
              <a:t>https://www.mayoclinic.org/diseases-conditions/down-syndrome/symptoms-causes/syc-20355977</a:t>
            </a:r>
            <a:r>
              <a:rPr lang="en-GB" sz="1200" dirty="0">
                <a:solidFill>
                  <a:prstClr val="black"/>
                </a:solidFill>
                <a:latin typeface="Arial" panose="020B0604020202020204" pitchFamily="34" charset="0"/>
                <a:cs typeface="Arial" panose="020B0604020202020204" pitchFamily="34" charset="0"/>
              </a:rPr>
              <a:t>, [Accessed on 18</a:t>
            </a:r>
            <a:r>
              <a:rPr lang="en-GB" sz="1200" baseline="30000" dirty="0">
                <a:solidFill>
                  <a:prstClr val="black"/>
                </a:solidFill>
                <a:latin typeface="Arial" panose="020B0604020202020204" pitchFamily="34" charset="0"/>
                <a:cs typeface="Arial" panose="020B0604020202020204" pitchFamily="34" charset="0"/>
              </a:rPr>
              <a:t>th</a:t>
            </a:r>
            <a:r>
              <a:rPr lang="en-GB" sz="1200" dirty="0">
                <a:solidFill>
                  <a:prstClr val="black"/>
                </a:solidFill>
                <a:latin typeface="Arial" panose="020B0604020202020204" pitchFamily="34" charset="0"/>
                <a:cs typeface="Arial" panose="020B0604020202020204" pitchFamily="34" charset="0"/>
              </a:rPr>
              <a:t> December 2021].</a:t>
            </a:r>
            <a:endParaRPr kumimoji="0" lang="en-GB" sz="1200" b="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7651758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B43665D-17C3-4A1C-A42A-0D8FE7356B9E}"/>
              </a:ext>
            </a:extLst>
          </p:cNvPr>
          <p:cNvSpPr txBox="1"/>
          <p:nvPr/>
        </p:nvSpPr>
        <p:spPr>
          <a:xfrm flipH="1">
            <a:off x="0" y="0"/>
            <a:ext cx="12192000" cy="3843809"/>
          </a:xfrm>
          <a:prstGeom prst="rect">
            <a:avLst/>
          </a:prstGeom>
          <a:noFill/>
        </p:spPr>
        <p:txBody>
          <a:bodyPr wrap="square" rtlCol="0">
            <a:spAutoFit/>
          </a:bodyPr>
          <a:lstStyle/>
          <a:p>
            <a:r>
              <a:rPr lang="en-GB" sz="1200" u="sng" dirty="0">
                <a:latin typeface="Arial" panose="020B0604020202020204" pitchFamily="34" charset="0"/>
                <a:cs typeface="Arial" panose="020B0604020202020204" pitchFamily="34" charset="0"/>
              </a:rPr>
              <a:t>Reference list. </a:t>
            </a:r>
          </a:p>
          <a:p>
            <a:pPr>
              <a:lnSpc>
                <a:spcPct val="150000"/>
              </a:lnSpc>
            </a:pPr>
            <a:r>
              <a:rPr lang="en-GB" sz="1200" dirty="0">
                <a:latin typeface="Arial" panose="020B0604020202020204" pitchFamily="34" charset="0"/>
                <a:cs typeface="Arial" panose="020B0604020202020204" pitchFamily="34" charset="0"/>
              </a:rPr>
              <a:t>Mencap. (no date) What is downs syndrome, Available at: https://www.mencap.org.uk/learning-disability-explained/conditions-linked-learning-disability/downs-syndrome?gclid=EAIaIQobChMIy4npiJas9QIV2O7tCh1pCA1IEAAYASAAEgLh-PD_BwE, [Accessed on 12th January 2022] </a:t>
            </a:r>
          </a:p>
          <a:p>
            <a:pPr>
              <a:lnSpc>
                <a:spcPct val="150000"/>
              </a:lnSpc>
            </a:pPr>
            <a:r>
              <a:rPr lang="en-GB" sz="1200" dirty="0">
                <a:latin typeface="Arial" panose="020B0604020202020204" pitchFamily="34" charset="0"/>
                <a:cs typeface="Arial" panose="020B0604020202020204" pitchFamily="34" charset="0"/>
              </a:rPr>
              <a:t>National Downs syndrome society.(2022) Dental issues and downs syndrome, NDSS, Available at: https://www.ndss.org/resources/dental-issues-syndrome/, [Accessed on 13th January 2022].</a:t>
            </a:r>
          </a:p>
          <a:p>
            <a:pPr>
              <a:lnSpc>
                <a:spcPct val="150000"/>
              </a:lnSpc>
            </a:pPr>
            <a:r>
              <a:rPr lang="en-GB" sz="1200" dirty="0">
                <a:latin typeface="Arial" panose="020B0604020202020204" pitchFamily="34" charset="0"/>
                <a:cs typeface="Arial" panose="020B0604020202020204" pitchFamily="34" charset="0"/>
              </a:rPr>
              <a:t>NHS. (2019) What is downs syndrome, Available at: https://www.nhs.uk/conditions/downs-syndrome/, [Accessed on 22nd December 2021].</a:t>
            </a:r>
          </a:p>
          <a:p>
            <a:pPr algn="just">
              <a:lnSpc>
                <a:spcPct val="150000"/>
              </a:lnSpc>
            </a:pPr>
            <a:r>
              <a:rPr lang="en-GB" sz="1200" dirty="0">
                <a:latin typeface="Arial" panose="020B0604020202020204" pitchFamily="34" charset="0"/>
                <a:cs typeface="Arial" panose="020B0604020202020204" pitchFamily="34" charset="0"/>
              </a:rPr>
              <a:t>Pavone, P. et al. (2020) Chromosome 15q BP3 to BP5 deletion is a likely locus for speech delay and language impairment: Report on a four‐member family and an unrelated boy, Molecular genetics &amp; genomic medicine, 8(4), p.e1109, https://doi.org/10.1002/mgg3.1109.</a:t>
            </a:r>
          </a:p>
          <a:p>
            <a:pPr algn="just">
              <a:lnSpc>
                <a:spcPct val="150000"/>
              </a:lnSpc>
            </a:pPr>
            <a:r>
              <a:rPr lang="en-GB" sz="1200" dirty="0">
                <a:latin typeface="Arial" panose="020B0604020202020204" pitchFamily="34" charset="0"/>
                <a:cs typeface="Arial" panose="020B0604020202020204" pitchFamily="34" charset="0"/>
              </a:rPr>
              <a:t>Rasendrakumar, A. et al. (2021) Parents’ experience of receiving their child’s diagnosis of Down’s syndrome. Karnataka </a:t>
            </a:r>
            <a:r>
              <a:rPr lang="en-GB" sz="1200" dirty="0" err="1">
                <a:latin typeface="Arial" panose="020B0604020202020204" pitchFamily="34" charset="0"/>
                <a:cs typeface="Arial" panose="020B0604020202020204" pitchFamily="34" charset="0"/>
              </a:rPr>
              <a:t>Pediatric</a:t>
            </a:r>
            <a:r>
              <a:rPr lang="en-GB" sz="1200" dirty="0">
                <a:latin typeface="Arial" panose="020B0604020202020204" pitchFamily="34" charset="0"/>
                <a:cs typeface="Arial" panose="020B0604020202020204" pitchFamily="34" charset="0"/>
              </a:rPr>
              <a:t> Journal, 35(2), pp.110-114, </a:t>
            </a:r>
            <a:r>
              <a:rPr lang="en-GB" sz="1200" dirty="0" err="1">
                <a:latin typeface="Arial" panose="020B0604020202020204" pitchFamily="34" charset="0"/>
                <a:cs typeface="Arial" panose="020B0604020202020204" pitchFamily="34" charset="0"/>
              </a:rPr>
              <a:t>doi</a:t>
            </a:r>
            <a:r>
              <a:rPr lang="en-GB" sz="1200" dirty="0">
                <a:latin typeface="Arial" panose="020B0604020202020204" pitchFamily="34" charset="0"/>
                <a:cs typeface="Arial" panose="020B0604020202020204" pitchFamily="34" charset="0"/>
              </a:rPr>
              <a:t>:</a:t>
            </a:r>
          </a:p>
          <a:p>
            <a:pPr algn="just">
              <a:lnSpc>
                <a:spcPct val="150000"/>
              </a:lnSpc>
            </a:pPr>
            <a:r>
              <a:rPr lang="en-GB" sz="1200" dirty="0">
                <a:latin typeface="Arial" panose="020B0604020202020204" pitchFamily="34" charset="0"/>
                <a:cs typeface="Arial" panose="020B0604020202020204" pitchFamily="34" charset="0"/>
              </a:rPr>
              <a:t>10.25259/KPJ_23_2020. </a:t>
            </a:r>
          </a:p>
          <a:p>
            <a:pPr algn="just">
              <a:lnSpc>
                <a:spcPct val="150000"/>
              </a:lnSpc>
            </a:pPr>
            <a:r>
              <a:rPr lang="en-GB" sz="1200" dirty="0" err="1">
                <a:latin typeface="Arial" panose="020B0604020202020204" pitchFamily="34" charset="0"/>
                <a:cs typeface="Arial" panose="020B0604020202020204" pitchFamily="34" charset="0"/>
              </a:rPr>
              <a:t>Rouche</a:t>
            </a:r>
            <a:r>
              <a:rPr lang="en-GB" sz="1200" dirty="0">
                <a:latin typeface="Arial" panose="020B0604020202020204" pitchFamily="34" charset="0"/>
                <a:cs typeface="Arial" panose="020B0604020202020204" pitchFamily="34" charset="0"/>
              </a:rPr>
              <a:t>, J. (no date) </a:t>
            </a:r>
            <a:r>
              <a:rPr lang="en-GB" sz="1200" i="1" dirty="0">
                <a:latin typeface="Arial" panose="020B0604020202020204" pitchFamily="34" charset="0"/>
                <a:cs typeface="Arial" panose="020B0604020202020204" pitchFamily="34" charset="0"/>
              </a:rPr>
              <a:t>Downs syndrome, </a:t>
            </a:r>
            <a:r>
              <a:rPr lang="en-GB" sz="1200" dirty="0">
                <a:latin typeface="Arial" panose="020B0604020202020204" pitchFamily="34" charset="0"/>
                <a:cs typeface="Arial" panose="020B0604020202020204" pitchFamily="34" charset="0"/>
              </a:rPr>
              <a:t>SLT for kids, Available at: </a:t>
            </a:r>
            <a:r>
              <a:rPr lang="en-GB" sz="1200" dirty="0">
                <a:latin typeface="Arial" panose="020B0604020202020204" pitchFamily="34" charset="0"/>
                <a:cs typeface="Arial" panose="020B0604020202020204" pitchFamily="34" charset="0"/>
                <a:hlinkClick r:id="rId2"/>
              </a:rPr>
              <a:t>https://sltforkids.co.uk/conditions-we-treat/downs-syndrome/</a:t>
            </a:r>
            <a:r>
              <a:rPr lang="en-GB" sz="1200" dirty="0">
                <a:latin typeface="Arial" panose="020B0604020202020204" pitchFamily="34" charset="0"/>
                <a:cs typeface="Arial" panose="020B0604020202020204" pitchFamily="34" charset="0"/>
              </a:rPr>
              <a:t>, [Accessed on 13</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January 2022].</a:t>
            </a:r>
          </a:p>
          <a:p>
            <a:pPr algn="just">
              <a:lnSpc>
                <a:spcPct val="150000"/>
              </a:lnSpc>
            </a:pPr>
            <a:r>
              <a:rPr lang="en-GB" sz="1200" dirty="0">
                <a:latin typeface="Arial" panose="020B0604020202020204" pitchFamily="34" charset="0"/>
                <a:cs typeface="Arial" panose="020B0604020202020204" pitchFamily="34" charset="0"/>
              </a:rPr>
              <a:t>United Nations Convention on the Rights of the Child by </a:t>
            </a:r>
            <a:r>
              <a:rPr lang="en-GB" sz="1200" dirty="0" err="1">
                <a:latin typeface="Arial" panose="020B0604020202020204" pitchFamily="34" charset="0"/>
                <a:cs typeface="Arial" panose="020B0604020202020204" pitchFamily="34" charset="0"/>
              </a:rPr>
              <a:t>Unicef</a:t>
            </a:r>
            <a:r>
              <a:rPr lang="en-GB" sz="1200" dirty="0">
                <a:latin typeface="Arial" panose="020B0604020202020204" pitchFamily="34" charset="0"/>
                <a:cs typeface="Arial" panose="020B0604020202020204" pitchFamily="34" charset="0"/>
              </a:rPr>
              <a:t>. (no date) United Nations Convention on the Rights of the Child Awareness Raising and Promotion, Let’s get it right, Welsh Assembly Government, Available at: [website] https://moodle.uwtsd.ac.uk/pluginfile.php/309646/mod_resource/content/0/UNCRCTheUNCRCDecodedEnglish.pdf (Accessed on 27</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December 2021]. </a:t>
            </a:r>
          </a:p>
        </p:txBody>
      </p:sp>
    </p:spTree>
    <p:extLst>
      <p:ext uri="{BB962C8B-B14F-4D97-AF65-F5344CB8AC3E}">
        <p14:creationId xmlns:p14="http://schemas.microsoft.com/office/powerpoint/2010/main" val="23078502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12" ma:contentTypeDescription="Create a new document." ma:contentTypeScope="" ma:versionID="4fd89c0706a95e138994c9fb731d5178">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dc46310d8be762dcaae2133a6fee2995"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1527077-A984-4F4B-B31E-598EE56B944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39a888ec-cc75-402e-856f-ff68cc5460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4F00995-D22A-4C1A-8839-9FB7C01C1C91}">
  <ds:schemaRefs>
    <ds:schemaRef ds:uri="http://schemas.microsoft.com/sharepoint/v3/contenttype/forms"/>
  </ds:schemaRefs>
</ds:datastoreItem>
</file>

<file path=customXml/itemProps3.xml><?xml version="1.0" encoding="utf-8"?>
<ds:datastoreItem xmlns:ds="http://schemas.openxmlformats.org/officeDocument/2006/customXml" ds:itemID="{E0780D99-861E-4CFB-85AD-5D334673F8DA}">
  <ds:schemaRefs>
    <ds:schemaRef ds:uri="39a888ec-cc75-402e-856f-ff68cc5460ab"/>
    <ds:schemaRef ds:uri="http://schemas.microsoft.com/office/2006/metadata/properties"/>
    <ds:schemaRef ds:uri="http://purl.org/dc/dcmitype/"/>
    <ds:schemaRef ds:uri="http://purl.org/dc/elements/1.1/"/>
    <ds:schemaRef ds:uri="http://schemas.microsoft.com/office/2006/documentManagement/types"/>
    <ds:schemaRef ds:uri="9d0d5cce-d4dc-4043-8325-c992d2f588cd"/>
    <ds:schemaRef ds:uri="http://www.w3.org/XML/1998/namespace"/>
    <ds:schemaRef ds:uri="http://schemas.microsoft.com/office/infopath/2007/PartnerControls"/>
    <ds:schemaRef ds:uri="http://schemas.openxmlformats.org/package/2006/metadata/core-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3954</TotalTime>
  <Words>1866</Words>
  <Application>Microsoft Office PowerPoint</Application>
  <PresentationFormat>Widescreen</PresentationFormat>
  <Paragraphs>34</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Office Theme</vt:lpstr>
      <vt:lpstr>Understanding downs syndrome.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Downs syndrome.</dc:title>
  <dc:creator>Gwen</dc:creator>
  <cp:lastModifiedBy>Gwen</cp:lastModifiedBy>
  <cp:revision>1</cp:revision>
  <dcterms:created xsi:type="dcterms:W3CDTF">2022-01-11T09:35:23Z</dcterms:created>
  <dcterms:modified xsi:type="dcterms:W3CDTF">2022-01-14T03:29:44Z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