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0" r:id="rId4"/>
    <p:sldId id="262" r:id="rId5"/>
    <p:sldId id="261" r:id="rId6"/>
    <p:sldId id="264" r:id="rId7"/>
    <p:sldId id="265" r:id="rId8"/>
    <p:sldId id="266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22505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Experience &amp; 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Placement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111492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Planning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190" y="365125"/>
            <a:ext cx="9425609" cy="1325563"/>
          </a:xfrm>
        </p:spPr>
        <p:txBody>
          <a:bodyPr/>
          <a:lstStyle/>
          <a:p>
            <a:r>
              <a:rPr lang="en-GB" dirty="0"/>
              <a:t>Professional Development Planning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F267AD8-0227-9172-B13F-5B39357E47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18" y="1490871"/>
            <a:ext cx="10790582" cy="4128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46880-2951-F20D-1510-D17BACAAA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1009243" cy="1325563"/>
          </a:xfrm>
        </p:spPr>
        <p:txBody>
          <a:bodyPr/>
          <a:lstStyle/>
          <a:p>
            <a:r>
              <a:rPr lang="en-GB" dirty="0"/>
              <a:t>Introduction to Placement &amp; Events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A5E95-94C3-E7A8-9924-648AAC1A5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 1 Part 1 </a:t>
            </a:r>
          </a:p>
          <a:p>
            <a:r>
              <a:rPr lang="en-GB" dirty="0"/>
              <a:t>Personal Document</a:t>
            </a:r>
          </a:p>
          <a:p>
            <a:r>
              <a:rPr lang="en-GB" dirty="0"/>
              <a:t>Placement / Events Experience Guidelines</a:t>
            </a:r>
          </a:p>
          <a:p>
            <a:r>
              <a:rPr lang="en-GB" dirty="0"/>
              <a:t>Academic Underpinning – Relates to Modules</a:t>
            </a:r>
          </a:p>
          <a:p>
            <a:r>
              <a:rPr lang="en-GB" dirty="0"/>
              <a:t>Research &amp; Project Management</a:t>
            </a:r>
          </a:p>
          <a:p>
            <a:r>
              <a:rPr lang="en-GB" dirty="0"/>
              <a:t>Experiential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014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1C686DE2-CF3B-CFF8-5617-6D68A99F3F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408" y="161390"/>
            <a:ext cx="9837047" cy="5342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0852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9BF7-00B2-C0A1-3EE8-2368173B4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52" y="53009"/>
            <a:ext cx="11721548" cy="1292087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/>
                </a:solidFill>
              </a:rPr>
              <a:t>Preparation for Operational Placement &amp; Events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C4A82-8E66-9743-42EE-4A9F376FB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9322"/>
            <a:ext cx="10515600" cy="4977641"/>
          </a:xfrm>
        </p:spPr>
        <p:txBody>
          <a:bodyPr/>
          <a:lstStyle/>
          <a:p>
            <a:r>
              <a:rPr lang="en-GB" dirty="0"/>
              <a:t>Honey &amp; Mumford Learning Styles – Reflection</a:t>
            </a:r>
          </a:p>
          <a:p>
            <a:endParaRPr lang="en-GB" dirty="0"/>
          </a:p>
          <a:p>
            <a:r>
              <a:rPr lang="en-GB" dirty="0"/>
              <a:t>Professional Development Plan</a:t>
            </a:r>
          </a:p>
          <a:p>
            <a:endParaRPr lang="en-GB" dirty="0"/>
          </a:p>
          <a:p>
            <a:r>
              <a:rPr lang="en-GB" dirty="0"/>
              <a:t>Placement Aims &amp; Objectives</a:t>
            </a:r>
          </a:p>
          <a:p>
            <a:endParaRPr lang="en-GB" dirty="0"/>
          </a:p>
          <a:p>
            <a:r>
              <a:rPr lang="en-GB" dirty="0"/>
              <a:t>CV</a:t>
            </a:r>
          </a:p>
          <a:p>
            <a:endParaRPr lang="en-GB" dirty="0"/>
          </a:p>
          <a:p>
            <a:r>
              <a:rPr lang="en-GB" dirty="0"/>
              <a:t>Qualification &amp; Training Audit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228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77B76-BBF5-671B-D619-0CB666C8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5529"/>
            <a:ext cx="10515600" cy="155050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Professional Development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FC4AB-D866-852F-E7A6-97C0D0EFA3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1" y="1166192"/>
            <a:ext cx="11287539" cy="5010772"/>
          </a:xfrm>
        </p:spPr>
        <p:txBody>
          <a:bodyPr/>
          <a:lstStyle/>
          <a:p>
            <a:r>
              <a:rPr lang="en-GB" b="1" dirty="0"/>
              <a:t>Personal Analysis</a:t>
            </a:r>
          </a:p>
          <a:p>
            <a:r>
              <a:rPr lang="en-GB" dirty="0"/>
              <a:t>Analyse your personal strengths &amp; weaknesses</a:t>
            </a:r>
          </a:p>
          <a:p>
            <a:r>
              <a:rPr lang="en-GB" dirty="0"/>
              <a:t>University Study, Qualifications, Work Experience &amp; Volunteering</a:t>
            </a:r>
          </a:p>
          <a:p>
            <a:r>
              <a:rPr lang="en-GB" b="1" dirty="0"/>
              <a:t>Setting Goals</a:t>
            </a:r>
          </a:p>
          <a:p>
            <a:r>
              <a:rPr lang="en-GB" dirty="0"/>
              <a:t>New Measurable Career &amp; Development Goals</a:t>
            </a:r>
          </a:p>
          <a:p>
            <a:r>
              <a:rPr lang="en-GB" dirty="0"/>
              <a:t>Clear Guidance on identifying &amp; achieving these – SMART</a:t>
            </a:r>
          </a:p>
          <a:p>
            <a:r>
              <a:rPr lang="en-GB" b="1" dirty="0"/>
              <a:t>Placement &amp; Experience Objectives</a:t>
            </a:r>
          </a:p>
          <a:p>
            <a:r>
              <a:rPr lang="en-GB" dirty="0"/>
              <a:t>Appreciate the Academic and Employability Objectives</a:t>
            </a:r>
          </a:p>
          <a:p>
            <a:r>
              <a:rPr lang="en-GB" dirty="0"/>
              <a:t>Set Personal Objectives relating to Key Skills &amp; Career Aspirations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572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E7DE0-61D7-082D-ABB1-2BD91F5EC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338" y="365125"/>
            <a:ext cx="11350487" cy="1325563"/>
          </a:xfrm>
        </p:spPr>
        <p:txBody>
          <a:bodyPr/>
          <a:lstStyle/>
          <a:p>
            <a:r>
              <a:rPr lang="en-GB" b="1" dirty="0"/>
              <a:t>SMART</a:t>
            </a:r>
            <a:r>
              <a:rPr lang="en-GB" dirty="0"/>
              <a:t> </a:t>
            </a:r>
            <a:r>
              <a:rPr lang="en-GB" b="1" dirty="0">
                <a:solidFill>
                  <a:schemeClr val="accent1"/>
                </a:solidFill>
              </a:rPr>
              <a:t>Placement &amp; Event Experience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D51AE-1F4E-7A66-44C0-41ADE858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SPECIFIC</a:t>
            </a:r>
          </a:p>
          <a:p>
            <a:r>
              <a:rPr lang="en-GB" dirty="0"/>
              <a:t>MEASURABLE</a:t>
            </a:r>
          </a:p>
          <a:p>
            <a:r>
              <a:rPr lang="en-GB" dirty="0"/>
              <a:t>ACHIEVABLE </a:t>
            </a:r>
          </a:p>
          <a:p>
            <a:r>
              <a:rPr lang="en-GB" dirty="0"/>
              <a:t>REALISTIC</a:t>
            </a:r>
          </a:p>
          <a:p>
            <a:r>
              <a:rPr lang="en-GB" dirty="0"/>
              <a:t>TIMESCALE</a:t>
            </a:r>
          </a:p>
        </p:txBody>
      </p:sp>
    </p:spTree>
    <p:extLst>
      <p:ext uri="{BB962C8B-B14F-4D97-AF65-F5344CB8AC3E}">
        <p14:creationId xmlns:p14="http://schemas.microsoft.com/office/powerpoint/2010/main" val="3602641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F45E7-279B-0504-3FB4-665C5DA84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KEY SKILLS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D1048-DD9C-9AF4-AE29-415A83F16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861"/>
            <a:ext cx="10515600" cy="4739102"/>
          </a:xfrm>
        </p:spPr>
        <p:txBody>
          <a:bodyPr/>
          <a:lstStyle/>
          <a:p>
            <a:r>
              <a:rPr lang="en-GB" dirty="0"/>
              <a:t>Self Management </a:t>
            </a:r>
          </a:p>
          <a:p>
            <a:r>
              <a:rPr lang="en-GB" dirty="0"/>
              <a:t>Task Management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Initiative</a:t>
            </a:r>
          </a:p>
          <a:p>
            <a:r>
              <a:rPr lang="en-GB" dirty="0"/>
              <a:t>Problem Solving</a:t>
            </a:r>
          </a:p>
          <a:p>
            <a:endParaRPr lang="en-GB" dirty="0"/>
          </a:p>
          <a:p>
            <a:r>
              <a:rPr lang="en-GB" dirty="0"/>
              <a:t>Applying Academic Knowledge &amp; Learning</a:t>
            </a:r>
          </a:p>
        </p:txBody>
      </p:sp>
    </p:spTree>
    <p:extLst>
      <p:ext uri="{BB962C8B-B14F-4D97-AF65-F5344CB8AC3E}">
        <p14:creationId xmlns:p14="http://schemas.microsoft.com/office/powerpoint/2010/main" val="2445097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136DC-8FE6-D9E7-8254-47E217AC9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&amp; Development Wheel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D2DCD-75BA-1229-7AC4-7641A010EA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Academic &amp; Personal Learning</a:t>
            </a:r>
          </a:p>
          <a:p>
            <a:r>
              <a:rPr lang="en-GB" dirty="0"/>
              <a:t>Career Management</a:t>
            </a:r>
          </a:p>
          <a:p>
            <a:r>
              <a:rPr lang="en-GB" dirty="0"/>
              <a:t>Work Culture</a:t>
            </a:r>
          </a:p>
          <a:p>
            <a:r>
              <a:rPr lang="en-GB" dirty="0"/>
              <a:t>People Skills</a:t>
            </a:r>
          </a:p>
          <a:p>
            <a:r>
              <a:rPr lang="en-GB" dirty="0"/>
              <a:t>Business Skills</a:t>
            </a:r>
          </a:p>
          <a:p>
            <a:r>
              <a:rPr lang="en-GB" dirty="0"/>
              <a:t>Business Impacts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48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40C54-2EA5-415A-3FDA-CA58375FD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98173"/>
            <a:ext cx="10515600" cy="1331843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39B02-5CCC-2CE5-10C2-04628BA9E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29478"/>
            <a:ext cx="12238382" cy="5547485"/>
          </a:xfrm>
        </p:spPr>
        <p:txBody>
          <a:bodyPr/>
          <a:lstStyle/>
          <a:p>
            <a:r>
              <a:rPr lang="en-GB" b="1" dirty="0"/>
              <a:t>Level 1 – Experience Only!</a:t>
            </a:r>
          </a:p>
          <a:p>
            <a:r>
              <a:rPr lang="en-GB" b="1" dirty="0"/>
              <a:t>Level 2 – Record the Experience</a:t>
            </a:r>
          </a:p>
          <a:p>
            <a:r>
              <a:rPr lang="en-GB" b="1" dirty="0"/>
              <a:t>Level 3 – Reflection on the Learning Experience</a:t>
            </a:r>
          </a:p>
          <a:p>
            <a:r>
              <a:rPr lang="en-GB" b="1" dirty="0"/>
              <a:t>Level 4 – Making the Links &amp; Matching the Learning</a:t>
            </a:r>
          </a:p>
          <a:p>
            <a:r>
              <a:rPr lang="en-GB" dirty="0"/>
              <a:t>Use Concepts &amp; Models linking to Academic Learning  </a:t>
            </a:r>
          </a:p>
          <a:p>
            <a:r>
              <a:rPr lang="en-GB" b="1" dirty="0"/>
              <a:t>Level 5 – Application of Learning to New Situations</a:t>
            </a:r>
          </a:p>
          <a:p>
            <a:r>
              <a:rPr lang="en-GB" dirty="0"/>
              <a:t>Put Learning in to Practice &amp; Transferring Learning to New &amp; Changing Contexts</a:t>
            </a:r>
          </a:p>
          <a:p>
            <a:r>
              <a:rPr lang="en-GB" b="1" dirty="0"/>
              <a:t>Level 6 – Adaptions to New Situations</a:t>
            </a:r>
          </a:p>
          <a:p>
            <a:r>
              <a:rPr lang="en-GB" dirty="0"/>
              <a:t>Flexibility &amp; Effectiveness in Applying Learning, Demonstrating Ability to Adapt, Take Responsibility and Control Professional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40433341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257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Professional Development Planning</vt:lpstr>
      <vt:lpstr>Introduction to Placement &amp; Events Experience</vt:lpstr>
      <vt:lpstr>PowerPoint Presentation</vt:lpstr>
      <vt:lpstr>Preparation for Operational Placement &amp; Events Experience</vt:lpstr>
      <vt:lpstr>Professional Development Planning</vt:lpstr>
      <vt:lpstr>SMART Placement &amp; Event Experience Objectives</vt:lpstr>
      <vt:lpstr>KEY SKILLS DEVELOPMENT</vt:lpstr>
      <vt:lpstr>Learning &amp; Development Wheel</vt:lpstr>
      <vt:lpstr>Professional Development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2023-10-18T08:58:45Z</dcterms:modified>
</cp:coreProperties>
</file>