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5"/>
  </p:notesMasterIdLst>
  <p:sldIdLst>
    <p:sldId id="259" r:id="rId2"/>
    <p:sldId id="261" r:id="rId3"/>
    <p:sldId id="262" r:id="rId4"/>
    <p:sldId id="263" r:id="rId5"/>
    <p:sldId id="284" r:id="rId6"/>
    <p:sldId id="272" r:id="rId7"/>
    <p:sldId id="273" r:id="rId8"/>
    <p:sldId id="274" r:id="rId9"/>
    <p:sldId id="275" r:id="rId10"/>
    <p:sldId id="276" r:id="rId11"/>
    <p:sldId id="277" r:id="rId12"/>
    <p:sldId id="278" r:id="rId13"/>
    <p:sldId id="279" r:id="rId14"/>
    <p:sldId id="281" r:id="rId15"/>
    <p:sldId id="282" r:id="rId16"/>
    <p:sldId id="289" r:id="rId17"/>
    <p:sldId id="285" r:id="rId18"/>
    <p:sldId id="290" r:id="rId19"/>
    <p:sldId id="286" r:id="rId20"/>
    <p:sldId id="291" r:id="rId21"/>
    <p:sldId id="287" r:id="rId22"/>
    <p:sldId id="288" r:id="rId23"/>
    <p:sldId id="28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92832F5-EA01-48E5-B403-87E193F50680}">
          <p14:sldIdLst>
            <p14:sldId id="259"/>
          </p14:sldIdLst>
        </p14:section>
        <p14:section name="Project Overview" id="{087866C3-7028-482C-8D34-6BF5363FBD75}">
          <p14:sldIdLst>
            <p14:sldId id="261"/>
          </p14:sldIdLst>
        </p14:section>
        <p14:section name="Status Update" id="{521DEF98-8796-4632-831A-16252E9A6054}">
          <p14:sldIdLst>
            <p14:sldId id="262"/>
            <p14:sldId id="263"/>
            <p14:sldId id="284"/>
          </p14:sldIdLst>
        </p14:section>
        <p14:section name="Timeline" id="{CF24EBA6-C924-424D-AC31-A4B9992A87E0}">
          <p14:sldIdLst>
            <p14:sldId id="272"/>
            <p14:sldId id="273"/>
            <p14:sldId id="274"/>
            <p14:sldId id="275"/>
            <p14:sldId id="276"/>
            <p14:sldId id="277"/>
            <p14:sldId id="278"/>
            <p14:sldId id="279"/>
            <p14:sldId id="281"/>
            <p14:sldId id="282"/>
            <p14:sldId id="289"/>
            <p14:sldId id="285"/>
            <p14:sldId id="290"/>
            <p14:sldId id="286"/>
            <p14:sldId id="291"/>
            <p14:sldId id="287"/>
            <p14:sldId id="288"/>
            <p14:sldId id="283"/>
          </p14:sldIdLst>
        </p14:section>
        <p14:section name="Next Steps and Action Items" id="{C24C98EC-938D-4034-8DB8-5E8DBF16E3CB}">
          <p14:sldIdLst/>
        </p14:section>
        <p14:section name="Appendix" id="{E35CCD6A-2288-476E-BC93-C75323AE1F32}">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96"/>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35" autoAdjust="0"/>
    <p:restoredTop sz="66562" autoAdjust="0"/>
  </p:normalViewPr>
  <p:slideViewPr>
    <p:cSldViewPr>
      <p:cViewPr>
        <p:scale>
          <a:sx n="81" d="100"/>
          <a:sy n="81" d="100"/>
        </p:scale>
        <p:origin x="-936" y="208"/>
      </p:cViewPr>
      <p:guideLst>
        <p:guide orient="horz" pos="2160"/>
        <p:guide orient="horz" pos="576"/>
        <p:guide pos="2880"/>
        <p:guide pos="288"/>
      </p:guideLst>
    </p:cSldViewPr>
  </p:slideViewPr>
  <p:outlineViewPr>
    <p:cViewPr>
      <p:scale>
        <a:sx n="33" d="100"/>
        <a:sy n="33" d="100"/>
      </p:scale>
      <p:origin x="0" y="11976"/>
    </p:cViewPr>
  </p:outlineViewPr>
  <p:notesTextViewPr>
    <p:cViewPr>
      <p:scale>
        <a:sx n="100" d="100"/>
        <a:sy n="100" d="100"/>
      </p:scale>
      <p:origin x="0" y="0"/>
    </p:cViewPr>
  </p:notesTextViewPr>
  <p:sorterViewPr>
    <p:cViewPr>
      <p:scale>
        <a:sx n="100" d="100"/>
        <a:sy n="100" d="100"/>
      </p:scale>
      <p:origin x="0" y="1302"/>
    </p:cViewPr>
  </p:sorter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586EA4-AA15-A04B-8996-3173C497BB84}" type="doc">
      <dgm:prSet loTypeId="urn:microsoft.com/office/officeart/2008/layout/RadialCluster" loCatId="" qsTypeId="urn:microsoft.com/office/officeart/2005/8/quickstyle/3D3" qsCatId="3D" csTypeId="urn:microsoft.com/office/officeart/2005/8/colors/accent1_2" csCatId="accent1" phldr="1"/>
      <dgm:spPr/>
      <dgm:t>
        <a:bodyPr/>
        <a:lstStyle/>
        <a:p>
          <a:endParaRPr lang="en-US"/>
        </a:p>
      </dgm:t>
    </dgm:pt>
    <dgm:pt modelId="{5FDC07FC-0FAD-0741-9138-E6DEB77E8788}">
      <dgm:prSet phldrT="[Text]"/>
      <dgm:spPr/>
      <dgm:t>
        <a:bodyPr/>
        <a:lstStyle/>
        <a:p>
          <a:r>
            <a:rPr lang="en-US" dirty="0" smtClean="0"/>
            <a:t>E-BUSINESS STRATEGY</a:t>
          </a:r>
          <a:endParaRPr lang="en-US" dirty="0"/>
        </a:p>
      </dgm:t>
    </dgm:pt>
    <dgm:pt modelId="{096E5D8D-3933-2E48-BFCD-2B15A5A43709}" type="parTrans" cxnId="{FB315967-D02D-444D-9D81-6FF183E5BB85}">
      <dgm:prSet/>
      <dgm:spPr/>
      <dgm:t>
        <a:bodyPr/>
        <a:lstStyle/>
        <a:p>
          <a:endParaRPr lang="en-US"/>
        </a:p>
      </dgm:t>
    </dgm:pt>
    <dgm:pt modelId="{2A2E7814-8D57-AC4E-9F4A-6925E362E37A}" type="sibTrans" cxnId="{FB315967-D02D-444D-9D81-6FF183E5BB85}">
      <dgm:prSet/>
      <dgm:spPr/>
      <dgm:t>
        <a:bodyPr/>
        <a:lstStyle/>
        <a:p>
          <a:endParaRPr lang="en-US"/>
        </a:p>
      </dgm:t>
    </dgm:pt>
    <dgm:pt modelId="{78C55D5C-C6AC-AC4C-85EC-FC8CFC1C35A2}">
      <dgm:prSet phldrT="[Text]"/>
      <dgm:spPr/>
      <dgm:t>
        <a:bodyPr/>
        <a:lstStyle/>
        <a:p>
          <a:r>
            <a:rPr lang="en-US" dirty="0" smtClean="0"/>
            <a:t>COPERATE STRATEGY</a:t>
          </a:r>
          <a:endParaRPr lang="en-US" dirty="0"/>
        </a:p>
      </dgm:t>
    </dgm:pt>
    <dgm:pt modelId="{A2B0DA69-F06F-7642-AA46-05044EB6BBF6}" type="parTrans" cxnId="{6088D519-9408-FE4C-98F9-8096CA689A73}">
      <dgm:prSet/>
      <dgm:spPr/>
      <dgm:t>
        <a:bodyPr/>
        <a:lstStyle/>
        <a:p>
          <a:endParaRPr lang="en-US"/>
        </a:p>
      </dgm:t>
    </dgm:pt>
    <dgm:pt modelId="{09D89077-45C8-4D4C-B9BC-2837B4ACE21C}" type="sibTrans" cxnId="{6088D519-9408-FE4C-98F9-8096CA689A73}">
      <dgm:prSet/>
      <dgm:spPr/>
      <dgm:t>
        <a:bodyPr/>
        <a:lstStyle/>
        <a:p>
          <a:endParaRPr lang="en-US"/>
        </a:p>
      </dgm:t>
    </dgm:pt>
    <dgm:pt modelId="{5F127C67-238C-AA41-866E-55B46CFDF623}">
      <dgm:prSet/>
      <dgm:spPr/>
      <dgm:t>
        <a:bodyPr/>
        <a:lstStyle/>
        <a:p>
          <a:r>
            <a:rPr lang="en-US" dirty="0" smtClean="0"/>
            <a:t>Marketing/CRM strategy</a:t>
          </a:r>
          <a:endParaRPr lang="en-US" dirty="0"/>
        </a:p>
      </dgm:t>
    </dgm:pt>
    <dgm:pt modelId="{FFF2466C-91E9-CD4B-9491-30AC001DC61C}" type="parTrans" cxnId="{39F3378A-02D5-B64B-A233-0A33EB04EEC4}">
      <dgm:prSet/>
      <dgm:spPr/>
      <dgm:t>
        <a:bodyPr/>
        <a:lstStyle/>
        <a:p>
          <a:endParaRPr lang="en-US"/>
        </a:p>
      </dgm:t>
    </dgm:pt>
    <dgm:pt modelId="{2D44A428-D352-4D42-8750-4A5844399B91}" type="sibTrans" cxnId="{39F3378A-02D5-B64B-A233-0A33EB04EEC4}">
      <dgm:prSet/>
      <dgm:spPr/>
      <dgm:t>
        <a:bodyPr/>
        <a:lstStyle/>
        <a:p>
          <a:endParaRPr lang="en-US"/>
        </a:p>
      </dgm:t>
    </dgm:pt>
    <dgm:pt modelId="{AF868760-708A-C041-9F47-7221B15DABBD}">
      <dgm:prSet/>
      <dgm:spPr/>
      <dgm:t>
        <a:bodyPr/>
        <a:lstStyle/>
        <a:p>
          <a:r>
            <a:rPr lang="en-US" dirty="0" smtClean="0"/>
            <a:t>SCM strategy</a:t>
          </a:r>
          <a:endParaRPr lang="en-US" dirty="0"/>
        </a:p>
      </dgm:t>
    </dgm:pt>
    <dgm:pt modelId="{873D164C-B8EB-0640-8963-5DCAB408B2EA}" type="parTrans" cxnId="{387C16F7-FCF9-554B-9B5E-250DB86105D8}">
      <dgm:prSet/>
      <dgm:spPr/>
      <dgm:t>
        <a:bodyPr/>
        <a:lstStyle/>
        <a:p>
          <a:endParaRPr lang="en-US"/>
        </a:p>
      </dgm:t>
    </dgm:pt>
    <dgm:pt modelId="{F84D35A6-D645-1C46-A781-2CE8CFFBC73E}" type="sibTrans" cxnId="{387C16F7-FCF9-554B-9B5E-250DB86105D8}">
      <dgm:prSet/>
      <dgm:spPr/>
      <dgm:t>
        <a:bodyPr/>
        <a:lstStyle/>
        <a:p>
          <a:endParaRPr lang="en-US"/>
        </a:p>
      </dgm:t>
    </dgm:pt>
    <dgm:pt modelId="{4CBAC489-318D-C247-9917-78C72757A248}">
      <dgm:prSet/>
      <dgm:spPr/>
      <dgm:t>
        <a:bodyPr/>
        <a:lstStyle/>
        <a:p>
          <a:r>
            <a:rPr lang="en-US" dirty="0" smtClean="0"/>
            <a:t>Information system Management Strategy</a:t>
          </a:r>
          <a:endParaRPr lang="en-US" dirty="0"/>
        </a:p>
      </dgm:t>
    </dgm:pt>
    <dgm:pt modelId="{0B8CC133-5067-5542-8E23-582C291A7CDD}" type="parTrans" cxnId="{D9508E1C-D541-7745-8E36-23165ACA7B50}">
      <dgm:prSet/>
      <dgm:spPr/>
      <dgm:t>
        <a:bodyPr/>
        <a:lstStyle/>
        <a:p>
          <a:endParaRPr lang="en-US"/>
        </a:p>
      </dgm:t>
    </dgm:pt>
    <dgm:pt modelId="{1277DD0D-76D7-2A4E-AF6E-99AD6C9B1CB0}" type="sibTrans" cxnId="{D9508E1C-D541-7745-8E36-23165ACA7B50}">
      <dgm:prSet/>
      <dgm:spPr/>
      <dgm:t>
        <a:bodyPr/>
        <a:lstStyle/>
        <a:p>
          <a:endParaRPr lang="en-US"/>
        </a:p>
      </dgm:t>
    </dgm:pt>
    <dgm:pt modelId="{7EE7C18B-4467-5048-8445-747F0841847C}" type="pres">
      <dgm:prSet presAssocID="{86586EA4-AA15-A04B-8996-3173C497BB84}" presName="Name0" presStyleCnt="0">
        <dgm:presLayoutVars>
          <dgm:chMax val="1"/>
          <dgm:chPref val="1"/>
          <dgm:dir/>
          <dgm:animOne val="branch"/>
          <dgm:animLvl val="lvl"/>
        </dgm:presLayoutVars>
      </dgm:prSet>
      <dgm:spPr/>
      <dgm:t>
        <a:bodyPr/>
        <a:lstStyle/>
        <a:p>
          <a:endParaRPr lang="en-US"/>
        </a:p>
      </dgm:t>
    </dgm:pt>
    <dgm:pt modelId="{1BFAA88A-CB6C-BA45-B376-A7AF14C776FE}" type="pres">
      <dgm:prSet presAssocID="{5FDC07FC-0FAD-0741-9138-E6DEB77E8788}" presName="singleCycle" presStyleCnt="0"/>
      <dgm:spPr/>
    </dgm:pt>
    <dgm:pt modelId="{1F124621-FE82-3D4C-9E62-0E8934BAA59E}" type="pres">
      <dgm:prSet presAssocID="{5FDC07FC-0FAD-0741-9138-E6DEB77E8788}" presName="singleCenter" presStyleLbl="node1" presStyleIdx="0" presStyleCnt="5">
        <dgm:presLayoutVars>
          <dgm:chMax val="7"/>
          <dgm:chPref val="7"/>
        </dgm:presLayoutVars>
      </dgm:prSet>
      <dgm:spPr/>
      <dgm:t>
        <a:bodyPr/>
        <a:lstStyle/>
        <a:p>
          <a:endParaRPr lang="en-US"/>
        </a:p>
      </dgm:t>
    </dgm:pt>
    <dgm:pt modelId="{2F49B0F8-EC18-334D-B85D-C178E52C300B}" type="pres">
      <dgm:prSet presAssocID="{A2B0DA69-F06F-7642-AA46-05044EB6BBF6}" presName="Name56" presStyleLbl="parChTrans1D2" presStyleIdx="0" presStyleCnt="4"/>
      <dgm:spPr/>
      <dgm:t>
        <a:bodyPr/>
        <a:lstStyle/>
        <a:p>
          <a:endParaRPr lang="en-US"/>
        </a:p>
      </dgm:t>
    </dgm:pt>
    <dgm:pt modelId="{2FB9640A-DFCC-BF46-AB1C-5A6726276615}" type="pres">
      <dgm:prSet presAssocID="{78C55D5C-C6AC-AC4C-85EC-FC8CFC1C35A2}" presName="text0" presStyleLbl="node1" presStyleIdx="1" presStyleCnt="5" custScaleX="299941">
        <dgm:presLayoutVars>
          <dgm:bulletEnabled val="1"/>
        </dgm:presLayoutVars>
      </dgm:prSet>
      <dgm:spPr/>
      <dgm:t>
        <a:bodyPr/>
        <a:lstStyle/>
        <a:p>
          <a:endParaRPr lang="en-US"/>
        </a:p>
      </dgm:t>
    </dgm:pt>
    <dgm:pt modelId="{4DA6EDB0-B09D-C14A-AF8F-C19B2E19E831}" type="pres">
      <dgm:prSet presAssocID="{FFF2466C-91E9-CD4B-9491-30AC001DC61C}" presName="Name56" presStyleLbl="parChTrans1D2" presStyleIdx="1" presStyleCnt="4"/>
      <dgm:spPr/>
      <dgm:t>
        <a:bodyPr/>
        <a:lstStyle/>
        <a:p>
          <a:endParaRPr lang="en-US"/>
        </a:p>
      </dgm:t>
    </dgm:pt>
    <dgm:pt modelId="{735DCFB3-6032-D741-B0CA-A37781883A64}" type="pres">
      <dgm:prSet presAssocID="{5F127C67-238C-AA41-866E-55B46CFDF623}" presName="text0" presStyleLbl="node1" presStyleIdx="2" presStyleCnt="5" custScaleX="264653" custRadScaleRad="158115" custRadScaleInc="34266">
        <dgm:presLayoutVars>
          <dgm:bulletEnabled val="1"/>
        </dgm:presLayoutVars>
      </dgm:prSet>
      <dgm:spPr/>
      <dgm:t>
        <a:bodyPr/>
        <a:lstStyle/>
        <a:p>
          <a:endParaRPr lang="en-US"/>
        </a:p>
      </dgm:t>
    </dgm:pt>
    <dgm:pt modelId="{390860BA-685B-2E42-9185-956B5658F69B}" type="pres">
      <dgm:prSet presAssocID="{0B8CC133-5067-5542-8E23-582C291A7CDD}" presName="Name56" presStyleLbl="parChTrans1D2" presStyleIdx="2" presStyleCnt="4"/>
      <dgm:spPr/>
      <dgm:t>
        <a:bodyPr/>
        <a:lstStyle/>
        <a:p>
          <a:endParaRPr lang="en-US"/>
        </a:p>
      </dgm:t>
    </dgm:pt>
    <dgm:pt modelId="{AA9F829B-46B6-6347-8EAD-351C3B34738E}" type="pres">
      <dgm:prSet presAssocID="{4CBAC489-318D-C247-9917-78C72757A248}" presName="text0" presStyleLbl="node1" presStyleIdx="3" presStyleCnt="5" custScaleX="294079">
        <dgm:presLayoutVars>
          <dgm:bulletEnabled val="1"/>
        </dgm:presLayoutVars>
      </dgm:prSet>
      <dgm:spPr/>
      <dgm:t>
        <a:bodyPr/>
        <a:lstStyle/>
        <a:p>
          <a:endParaRPr lang="en-US"/>
        </a:p>
      </dgm:t>
    </dgm:pt>
    <dgm:pt modelId="{6E195EBD-ACCF-2E4B-BEB9-8E2F218E6A02}" type="pres">
      <dgm:prSet presAssocID="{873D164C-B8EB-0640-8963-5DCAB408B2EA}" presName="Name56" presStyleLbl="parChTrans1D2" presStyleIdx="3" presStyleCnt="4"/>
      <dgm:spPr/>
      <dgm:t>
        <a:bodyPr/>
        <a:lstStyle/>
        <a:p>
          <a:endParaRPr lang="en-US"/>
        </a:p>
      </dgm:t>
    </dgm:pt>
    <dgm:pt modelId="{8D9B9F2D-A78F-CE4C-8D42-64FEA8CF7F8D}" type="pres">
      <dgm:prSet presAssocID="{AF868760-708A-C041-9F47-7221B15DABBD}" presName="text0" presStyleLbl="node1" presStyleIdx="4" presStyleCnt="5" custScaleX="252873" custRadScaleRad="159603" custRadScaleInc="-48898">
        <dgm:presLayoutVars>
          <dgm:bulletEnabled val="1"/>
        </dgm:presLayoutVars>
      </dgm:prSet>
      <dgm:spPr/>
      <dgm:t>
        <a:bodyPr/>
        <a:lstStyle/>
        <a:p>
          <a:endParaRPr lang="en-US"/>
        </a:p>
      </dgm:t>
    </dgm:pt>
  </dgm:ptLst>
  <dgm:cxnLst>
    <dgm:cxn modelId="{F27A5196-1FB5-6843-A40E-A5515559DB8D}" type="presOf" srcId="{873D164C-B8EB-0640-8963-5DCAB408B2EA}" destId="{6E195EBD-ACCF-2E4B-BEB9-8E2F218E6A02}" srcOrd="0" destOrd="0" presId="urn:microsoft.com/office/officeart/2008/layout/RadialCluster"/>
    <dgm:cxn modelId="{88B21A56-13B1-ED49-8006-5D3E11C3E469}" type="presOf" srcId="{5FDC07FC-0FAD-0741-9138-E6DEB77E8788}" destId="{1F124621-FE82-3D4C-9E62-0E8934BAA59E}" srcOrd="0" destOrd="0" presId="urn:microsoft.com/office/officeart/2008/layout/RadialCluster"/>
    <dgm:cxn modelId="{D9508E1C-D541-7745-8E36-23165ACA7B50}" srcId="{5FDC07FC-0FAD-0741-9138-E6DEB77E8788}" destId="{4CBAC489-318D-C247-9917-78C72757A248}" srcOrd="2" destOrd="0" parTransId="{0B8CC133-5067-5542-8E23-582C291A7CDD}" sibTransId="{1277DD0D-76D7-2A4E-AF6E-99AD6C9B1CB0}"/>
    <dgm:cxn modelId="{FB315967-D02D-444D-9D81-6FF183E5BB85}" srcId="{86586EA4-AA15-A04B-8996-3173C497BB84}" destId="{5FDC07FC-0FAD-0741-9138-E6DEB77E8788}" srcOrd="0" destOrd="0" parTransId="{096E5D8D-3933-2E48-BFCD-2B15A5A43709}" sibTransId="{2A2E7814-8D57-AC4E-9F4A-6925E362E37A}"/>
    <dgm:cxn modelId="{F683E6C4-CC2A-2341-90FA-62B3833C2468}" type="presOf" srcId="{5F127C67-238C-AA41-866E-55B46CFDF623}" destId="{735DCFB3-6032-D741-B0CA-A37781883A64}" srcOrd="0" destOrd="0" presId="urn:microsoft.com/office/officeart/2008/layout/RadialCluster"/>
    <dgm:cxn modelId="{808BFAA6-D5A7-694F-AF08-C12497EA0D9D}" type="presOf" srcId="{4CBAC489-318D-C247-9917-78C72757A248}" destId="{AA9F829B-46B6-6347-8EAD-351C3B34738E}" srcOrd="0" destOrd="0" presId="urn:microsoft.com/office/officeart/2008/layout/RadialCluster"/>
    <dgm:cxn modelId="{77689F63-9629-374E-9962-91EFCA13C16A}" type="presOf" srcId="{FFF2466C-91E9-CD4B-9491-30AC001DC61C}" destId="{4DA6EDB0-B09D-C14A-AF8F-C19B2E19E831}" srcOrd="0" destOrd="0" presId="urn:microsoft.com/office/officeart/2008/layout/RadialCluster"/>
    <dgm:cxn modelId="{6088D519-9408-FE4C-98F9-8096CA689A73}" srcId="{5FDC07FC-0FAD-0741-9138-E6DEB77E8788}" destId="{78C55D5C-C6AC-AC4C-85EC-FC8CFC1C35A2}" srcOrd="0" destOrd="0" parTransId="{A2B0DA69-F06F-7642-AA46-05044EB6BBF6}" sibTransId="{09D89077-45C8-4D4C-B9BC-2837B4ACE21C}"/>
    <dgm:cxn modelId="{5642FA30-9087-9446-8319-699E24D001C0}" type="presOf" srcId="{A2B0DA69-F06F-7642-AA46-05044EB6BBF6}" destId="{2F49B0F8-EC18-334D-B85D-C178E52C300B}" srcOrd="0" destOrd="0" presId="urn:microsoft.com/office/officeart/2008/layout/RadialCluster"/>
    <dgm:cxn modelId="{39F3378A-02D5-B64B-A233-0A33EB04EEC4}" srcId="{5FDC07FC-0FAD-0741-9138-E6DEB77E8788}" destId="{5F127C67-238C-AA41-866E-55B46CFDF623}" srcOrd="1" destOrd="0" parTransId="{FFF2466C-91E9-CD4B-9491-30AC001DC61C}" sibTransId="{2D44A428-D352-4D42-8750-4A5844399B91}"/>
    <dgm:cxn modelId="{EC832051-44CD-2643-98F6-D1331FE2055F}" type="presOf" srcId="{0B8CC133-5067-5542-8E23-582C291A7CDD}" destId="{390860BA-685B-2E42-9185-956B5658F69B}" srcOrd="0" destOrd="0" presId="urn:microsoft.com/office/officeart/2008/layout/RadialCluster"/>
    <dgm:cxn modelId="{6BE8DBB9-8D32-0148-BE67-B5E1F93DA4AE}" type="presOf" srcId="{78C55D5C-C6AC-AC4C-85EC-FC8CFC1C35A2}" destId="{2FB9640A-DFCC-BF46-AB1C-5A6726276615}" srcOrd="0" destOrd="0" presId="urn:microsoft.com/office/officeart/2008/layout/RadialCluster"/>
    <dgm:cxn modelId="{387C16F7-FCF9-554B-9B5E-250DB86105D8}" srcId="{5FDC07FC-0FAD-0741-9138-E6DEB77E8788}" destId="{AF868760-708A-C041-9F47-7221B15DABBD}" srcOrd="3" destOrd="0" parTransId="{873D164C-B8EB-0640-8963-5DCAB408B2EA}" sibTransId="{F84D35A6-D645-1C46-A781-2CE8CFFBC73E}"/>
    <dgm:cxn modelId="{E354B778-2D1E-A946-A429-5A5A872192AD}" type="presOf" srcId="{86586EA4-AA15-A04B-8996-3173C497BB84}" destId="{7EE7C18B-4467-5048-8445-747F0841847C}" srcOrd="0" destOrd="0" presId="urn:microsoft.com/office/officeart/2008/layout/RadialCluster"/>
    <dgm:cxn modelId="{1A6A5B85-00D1-0D4C-BA58-F357E0BBE939}" type="presOf" srcId="{AF868760-708A-C041-9F47-7221B15DABBD}" destId="{8D9B9F2D-A78F-CE4C-8D42-64FEA8CF7F8D}" srcOrd="0" destOrd="0" presId="urn:microsoft.com/office/officeart/2008/layout/RadialCluster"/>
    <dgm:cxn modelId="{60B8EB6B-47D0-DC4E-AEFF-96458A27E987}" type="presParOf" srcId="{7EE7C18B-4467-5048-8445-747F0841847C}" destId="{1BFAA88A-CB6C-BA45-B376-A7AF14C776FE}" srcOrd="0" destOrd="0" presId="urn:microsoft.com/office/officeart/2008/layout/RadialCluster"/>
    <dgm:cxn modelId="{515394E8-DCF0-B846-A7A3-9554FDCE89AA}" type="presParOf" srcId="{1BFAA88A-CB6C-BA45-B376-A7AF14C776FE}" destId="{1F124621-FE82-3D4C-9E62-0E8934BAA59E}" srcOrd="0" destOrd="0" presId="urn:microsoft.com/office/officeart/2008/layout/RadialCluster"/>
    <dgm:cxn modelId="{8271E62F-6885-2643-B458-D1CCAAC0F35E}" type="presParOf" srcId="{1BFAA88A-CB6C-BA45-B376-A7AF14C776FE}" destId="{2F49B0F8-EC18-334D-B85D-C178E52C300B}" srcOrd="1" destOrd="0" presId="urn:microsoft.com/office/officeart/2008/layout/RadialCluster"/>
    <dgm:cxn modelId="{877F5FEE-1270-3544-95EA-C1FE3A03A0B8}" type="presParOf" srcId="{1BFAA88A-CB6C-BA45-B376-A7AF14C776FE}" destId="{2FB9640A-DFCC-BF46-AB1C-5A6726276615}" srcOrd="2" destOrd="0" presId="urn:microsoft.com/office/officeart/2008/layout/RadialCluster"/>
    <dgm:cxn modelId="{BDF8CBE4-823D-934E-8C9E-D815BCE10DF8}" type="presParOf" srcId="{1BFAA88A-CB6C-BA45-B376-A7AF14C776FE}" destId="{4DA6EDB0-B09D-C14A-AF8F-C19B2E19E831}" srcOrd="3" destOrd="0" presId="urn:microsoft.com/office/officeart/2008/layout/RadialCluster"/>
    <dgm:cxn modelId="{56BEDE80-5A7C-7C4C-8F35-E2821AF5E53C}" type="presParOf" srcId="{1BFAA88A-CB6C-BA45-B376-A7AF14C776FE}" destId="{735DCFB3-6032-D741-B0CA-A37781883A64}" srcOrd="4" destOrd="0" presId="urn:microsoft.com/office/officeart/2008/layout/RadialCluster"/>
    <dgm:cxn modelId="{A2CB80F7-8A6A-234B-8632-F26053A3630C}" type="presParOf" srcId="{1BFAA88A-CB6C-BA45-B376-A7AF14C776FE}" destId="{390860BA-685B-2E42-9185-956B5658F69B}" srcOrd="5" destOrd="0" presId="urn:microsoft.com/office/officeart/2008/layout/RadialCluster"/>
    <dgm:cxn modelId="{3799B853-7287-6A4E-B091-7535C832373F}" type="presParOf" srcId="{1BFAA88A-CB6C-BA45-B376-A7AF14C776FE}" destId="{AA9F829B-46B6-6347-8EAD-351C3B34738E}" srcOrd="6" destOrd="0" presId="urn:microsoft.com/office/officeart/2008/layout/RadialCluster"/>
    <dgm:cxn modelId="{2D9E11FD-056E-154A-BB80-B33CEB187D8B}" type="presParOf" srcId="{1BFAA88A-CB6C-BA45-B376-A7AF14C776FE}" destId="{6E195EBD-ACCF-2E4B-BEB9-8E2F218E6A02}" srcOrd="7" destOrd="0" presId="urn:microsoft.com/office/officeart/2008/layout/RadialCluster"/>
    <dgm:cxn modelId="{5A328FAC-804C-6C41-B4FE-F2F77E89BBC1}" type="presParOf" srcId="{1BFAA88A-CB6C-BA45-B376-A7AF14C776FE}" destId="{8D9B9F2D-A78F-CE4C-8D42-64FEA8CF7F8D}" srcOrd="8"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953F9-6C66-C243-B65F-ACF50EA383A6}" type="doc">
      <dgm:prSet loTypeId="urn:microsoft.com/office/officeart/2005/8/layout/matrix1" loCatId="" qsTypeId="urn:microsoft.com/office/officeart/2005/8/quickstyle/simple4" qsCatId="simple" csTypeId="urn:microsoft.com/office/officeart/2005/8/colors/colorful1" csCatId="colorful" phldr="1"/>
      <dgm:spPr/>
      <dgm:t>
        <a:bodyPr/>
        <a:lstStyle/>
        <a:p>
          <a:endParaRPr lang="en-US"/>
        </a:p>
      </dgm:t>
    </dgm:pt>
    <dgm:pt modelId="{B52D2071-5886-474C-923B-C6A1D4ACEBFE}">
      <dgm:prSet phldrT="[Text]"/>
      <dgm:spPr/>
      <dgm:t>
        <a:bodyPr/>
        <a:lstStyle/>
        <a:p>
          <a:r>
            <a:rPr lang="en-US" dirty="0" smtClean="0"/>
            <a:t>SW/OT </a:t>
          </a:r>
        </a:p>
        <a:p>
          <a:r>
            <a:rPr lang="en-US" dirty="0" smtClean="0"/>
            <a:t>Internal/External</a:t>
          </a:r>
        </a:p>
        <a:p>
          <a:r>
            <a:rPr lang="en-US" dirty="0" smtClean="0"/>
            <a:t>ANALYSIS</a:t>
          </a:r>
          <a:endParaRPr lang="en-US" dirty="0"/>
        </a:p>
      </dgm:t>
    </dgm:pt>
    <dgm:pt modelId="{22A1E479-2D50-7649-B5BE-D4F37543490E}" type="parTrans" cxnId="{F960923C-3C44-5342-A2C1-FF89343D6FC8}">
      <dgm:prSet/>
      <dgm:spPr/>
      <dgm:t>
        <a:bodyPr/>
        <a:lstStyle/>
        <a:p>
          <a:endParaRPr lang="en-US"/>
        </a:p>
      </dgm:t>
    </dgm:pt>
    <dgm:pt modelId="{CBFCDDA7-C21F-6C4C-892C-353B401BD5AC}" type="sibTrans" cxnId="{F960923C-3C44-5342-A2C1-FF89343D6FC8}">
      <dgm:prSet/>
      <dgm:spPr/>
      <dgm:t>
        <a:bodyPr/>
        <a:lstStyle/>
        <a:p>
          <a:endParaRPr lang="en-US"/>
        </a:p>
      </dgm:t>
    </dgm:pt>
    <dgm:pt modelId="{52F6C21F-5869-4647-89B0-14B98FE7D0A1}">
      <dgm:prSet phldrT="[Text]"/>
      <dgm:spPr/>
      <dgm:t>
        <a:bodyPr/>
        <a:lstStyle/>
        <a:p>
          <a:r>
            <a:rPr lang="en-US" dirty="0" err="1" smtClean="0"/>
            <a:t>Strenghts</a:t>
          </a:r>
          <a:endParaRPr lang="en-US" dirty="0"/>
        </a:p>
      </dgm:t>
    </dgm:pt>
    <dgm:pt modelId="{9E8C58CD-B078-6142-BF17-103D39A50C33}" type="parTrans" cxnId="{7D8E29AE-4556-314A-B2CB-F53684F5FBBB}">
      <dgm:prSet/>
      <dgm:spPr/>
      <dgm:t>
        <a:bodyPr/>
        <a:lstStyle/>
        <a:p>
          <a:endParaRPr lang="en-US"/>
        </a:p>
      </dgm:t>
    </dgm:pt>
    <dgm:pt modelId="{3F9A6AC4-2DAE-D840-9019-4F3ED2163F83}" type="sibTrans" cxnId="{7D8E29AE-4556-314A-B2CB-F53684F5FBBB}">
      <dgm:prSet/>
      <dgm:spPr/>
      <dgm:t>
        <a:bodyPr/>
        <a:lstStyle/>
        <a:p>
          <a:endParaRPr lang="en-US"/>
        </a:p>
      </dgm:t>
    </dgm:pt>
    <dgm:pt modelId="{603BCE5A-F895-3B4C-A887-E12F1791C315}">
      <dgm:prSet phldrT="[Text]"/>
      <dgm:spPr/>
      <dgm:t>
        <a:bodyPr/>
        <a:lstStyle/>
        <a:p>
          <a:r>
            <a:rPr lang="en-US" dirty="0" smtClean="0"/>
            <a:t>Weaknesses</a:t>
          </a:r>
          <a:endParaRPr lang="en-US" dirty="0"/>
        </a:p>
      </dgm:t>
    </dgm:pt>
    <dgm:pt modelId="{011F76BF-2168-C84A-88BF-5CCA1DC68FF4}" type="parTrans" cxnId="{96C8550B-45FF-7049-9EB0-09FB56E10876}">
      <dgm:prSet/>
      <dgm:spPr/>
      <dgm:t>
        <a:bodyPr/>
        <a:lstStyle/>
        <a:p>
          <a:endParaRPr lang="en-US"/>
        </a:p>
      </dgm:t>
    </dgm:pt>
    <dgm:pt modelId="{A4D2ADF9-15B0-4349-85ED-58C273646CE0}" type="sibTrans" cxnId="{96C8550B-45FF-7049-9EB0-09FB56E10876}">
      <dgm:prSet/>
      <dgm:spPr/>
      <dgm:t>
        <a:bodyPr/>
        <a:lstStyle/>
        <a:p>
          <a:endParaRPr lang="en-US"/>
        </a:p>
      </dgm:t>
    </dgm:pt>
    <dgm:pt modelId="{3C34855A-1826-4F4D-B31C-9403C0B4CF43}">
      <dgm:prSet phldrT="[Text]"/>
      <dgm:spPr/>
      <dgm:t>
        <a:bodyPr/>
        <a:lstStyle/>
        <a:p>
          <a:r>
            <a:rPr lang="en-US" dirty="0" err="1" smtClean="0"/>
            <a:t>Oppurtunities</a:t>
          </a:r>
          <a:r>
            <a:rPr lang="en-US" dirty="0" smtClean="0"/>
            <a:t> </a:t>
          </a:r>
          <a:endParaRPr lang="en-US" dirty="0"/>
        </a:p>
      </dgm:t>
    </dgm:pt>
    <dgm:pt modelId="{3EE67035-82C3-4D48-A996-4D52051D6DDA}" type="parTrans" cxnId="{11D544BF-4BD1-B247-B3D4-3D0EDC6E4AF2}">
      <dgm:prSet/>
      <dgm:spPr/>
      <dgm:t>
        <a:bodyPr/>
        <a:lstStyle/>
        <a:p>
          <a:endParaRPr lang="en-US"/>
        </a:p>
      </dgm:t>
    </dgm:pt>
    <dgm:pt modelId="{E61D5F62-D1AA-C841-A23F-2D47448B1C76}" type="sibTrans" cxnId="{11D544BF-4BD1-B247-B3D4-3D0EDC6E4AF2}">
      <dgm:prSet/>
      <dgm:spPr/>
      <dgm:t>
        <a:bodyPr/>
        <a:lstStyle/>
        <a:p>
          <a:endParaRPr lang="en-US"/>
        </a:p>
      </dgm:t>
    </dgm:pt>
    <dgm:pt modelId="{C3B3A136-FF0B-1645-AD50-C2BC5324B015}">
      <dgm:prSet phldrT="[Text]"/>
      <dgm:spPr/>
      <dgm:t>
        <a:bodyPr/>
        <a:lstStyle/>
        <a:p>
          <a:r>
            <a:rPr lang="en-US" dirty="0" smtClean="0"/>
            <a:t>Threats</a:t>
          </a:r>
          <a:endParaRPr lang="en-US" dirty="0"/>
        </a:p>
      </dgm:t>
    </dgm:pt>
    <dgm:pt modelId="{843293ED-BF23-F94E-9AC4-BAD6BA1C6B3B}" type="parTrans" cxnId="{84CC58EB-F763-EE4F-85A9-478C68DD5A37}">
      <dgm:prSet/>
      <dgm:spPr/>
      <dgm:t>
        <a:bodyPr/>
        <a:lstStyle/>
        <a:p>
          <a:endParaRPr lang="en-US"/>
        </a:p>
      </dgm:t>
    </dgm:pt>
    <dgm:pt modelId="{F569141C-9E8C-104A-8F1B-8DE3A23D9C94}" type="sibTrans" cxnId="{84CC58EB-F763-EE4F-85A9-478C68DD5A37}">
      <dgm:prSet/>
      <dgm:spPr/>
      <dgm:t>
        <a:bodyPr/>
        <a:lstStyle/>
        <a:p>
          <a:endParaRPr lang="en-US"/>
        </a:p>
      </dgm:t>
    </dgm:pt>
    <dgm:pt modelId="{DF71A1C2-6360-9542-A416-20AA50F226A0}" type="pres">
      <dgm:prSet presAssocID="{118953F9-6C66-C243-B65F-ACF50EA383A6}" presName="diagram" presStyleCnt="0">
        <dgm:presLayoutVars>
          <dgm:chMax val="1"/>
          <dgm:dir/>
          <dgm:animLvl val="ctr"/>
          <dgm:resizeHandles val="exact"/>
        </dgm:presLayoutVars>
      </dgm:prSet>
      <dgm:spPr/>
    </dgm:pt>
    <dgm:pt modelId="{350B4E98-09C8-5A4A-89FB-7D2ABFFE8309}" type="pres">
      <dgm:prSet presAssocID="{118953F9-6C66-C243-B65F-ACF50EA383A6}" presName="matrix" presStyleCnt="0"/>
      <dgm:spPr/>
    </dgm:pt>
    <dgm:pt modelId="{CF27B218-656E-1F4F-A0A4-5226E17C8E20}" type="pres">
      <dgm:prSet presAssocID="{118953F9-6C66-C243-B65F-ACF50EA383A6}" presName="tile1" presStyleLbl="node1" presStyleIdx="0" presStyleCnt="4"/>
      <dgm:spPr/>
    </dgm:pt>
    <dgm:pt modelId="{6BBDC773-1C5C-3946-9645-B624B8F6491B}" type="pres">
      <dgm:prSet presAssocID="{118953F9-6C66-C243-B65F-ACF50EA383A6}" presName="tile1text" presStyleLbl="node1" presStyleIdx="0" presStyleCnt="4">
        <dgm:presLayoutVars>
          <dgm:chMax val="0"/>
          <dgm:chPref val="0"/>
          <dgm:bulletEnabled val="1"/>
        </dgm:presLayoutVars>
      </dgm:prSet>
      <dgm:spPr/>
    </dgm:pt>
    <dgm:pt modelId="{15566DC0-B5CA-F946-9448-1599693D24E1}" type="pres">
      <dgm:prSet presAssocID="{118953F9-6C66-C243-B65F-ACF50EA383A6}" presName="tile2" presStyleLbl="node1" presStyleIdx="1" presStyleCnt="4"/>
      <dgm:spPr/>
      <dgm:t>
        <a:bodyPr/>
        <a:lstStyle/>
        <a:p>
          <a:endParaRPr lang="en-US"/>
        </a:p>
      </dgm:t>
    </dgm:pt>
    <dgm:pt modelId="{F86BB523-E3C8-874A-ACAD-47CC898604AD}" type="pres">
      <dgm:prSet presAssocID="{118953F9-6C66-C243-B65F-ACF50EA383A6}" presName="tile2text" presStyleLbl="node1" presStyleIdx="1" presStyleCnt="4">
        <dgm:presLayoutVars>
          <dgm:chMax val="0"/>
          <dgm:chPref val="0"/>
          <dgm:bulletEnabled val="1"/>
        </dgm:presLayoutVars>
      </dgm:prSet>
      <dgm:spPr/>
      <dgm:t>
        <a:bodyPr/>
        <a:lstStyle/>
        <a:p>
          <a:endParaRPr lang="en-US"/>
        </a:p>
      </dgm:t>
    </dgm:pt>
    <dgm:pt modelId="{D6B9F348-AAB5-BC48-8CD8-50916B8CBF90}" type="pres">
      <dgm:prSet presAssocID="{118953F9-6C66-C243-B65F-ACF50EA383A6}" presName="tile3" presStyleLbl="node1" presStyleIdx="2" presStyleCnt="4"/>
      <dgm:spPr/>
    </dgm:pt>
    <dgm:pt modelId="{7E6FD079-754A-8141-9F13-E811ED97A2A5}" type="pres">
      <dgm:prSet presAssocID="{118953F9-6C66-C243-B65F-ACF50EA383A6}" presName="tile3text" presStyleLbl="node1" presStyleIdx="2" presStyleCnt="4">
        <dgm:presLayoutVars>
          <dgm:chMax val="0"/>
          <dgm:chPref val="0"/>
          <dgm:bulletEnabled val="1"/>
        </dgm:presLayoutVars>
      </dgm:prSet>
      <dgm:spPr/>
    </dgm:pt>
    <dgm:pt modelId="{278B65E0-7470-B04E-8101-6F876DC7D1AF}" type="pres">
      <dgm:prSet presAssocID="{118953F9-6C66-C243-B65F-ACF50EA383A6}" presName="tile4" presStyleLbl="node1" presStyleIdx="3" presStyleCnt="4"/>
      <dgm:spPr/>
    </dgm:pt>
    <dgm:pt modelId="{E539D5C0-7ECF-AF45-AFA5-C59934A25ADE}" type="pres">
      <dgm:prSet presAssocID="{118953F9-6C66-C243-B65F-ACF50EA383A6}" presName="tile4text" presStyleLbl="node1" presStyleIdx="3" presStyleCnt="4">
        <dgm:presLayoutVars>
          <dgm:chMax val="0"/>
          <dgm:chPref val="0"/>
          <dgm:bulletEnabled val="1"/>
        </dgm:presLayoutVars>
      </dgm:prSet>
      <dgm:spPr/>
    </dgm:pt>
    <dgm:pt modelId="{9C539DB8-5A1B-194C-9F4C-CCACE49D98A9}" type="pres">
      <dgm:prSet presAssocID="{118953F9-6C66-C243-B65F-ACF50EA383A6}" presName="centerTile" presStyleLbl="fgShp" presStyleIdx="0" presStyleCnt="1">
        <dgm:presLayoutVars>
          <dgm:chMax val="0"/>
          <dgm:chPref val="0"/>
        </dgm:presLayoutVars>
      </dgm:prSet>
      <dgm:spPr/>
    </dgm:pt>
  </dgm:ptLst>
  <dgm:cxnLst>
    <dgm:cxn modelId="{96C8550B-45FF-7049-9EB0-09FB56E10876}" srcId="{B52D2071-5886-474C-923B-C6A1D4ACEBFE}" destId="{603BCE5A-F895-3B4C-A887-E12F1791C315}" srcOrd="1" destOrd="0" parTransId="{011F76BF-2168-C84A-88BF-5CCA1DC68FF4}" sibTransId="{A4D2ADF9-15B0-4349-85ED-58C273646CE0}"/>
    <dgm:cxn modelId="{7D8E29AE-4556-314A-B2CB-F53684F5FBBB}" srcId="{B52D2071-5886-474C-923B-C6A1D4ACEBFE}" destId="{52F6C21F-5869-4647-89B0-14B98FE7D0A1}" srcOrd="0" destOrd="0" parTransId="{9E8C58CD-B078-6142-BF17-103D39A50C33}" sibTransId="{3F9A6AC4-2DAE-D840-9019-4F3ED2163F83}"/>
    <dgm:cxn modelId="{B26D5C68-CEF4-FF48-9568-F8457B49ACF0}" type="presOf" srcId="{52F6C21F-5869-4647-89B0-14B98FE7D0A1}" destId="{CF27B218-656E-1F4F-A0A4-5226E17C8E20}" srcOrd="0" destOrd="0" presId="urn:microsoft.com/office/officeart/2005/8/layout/matrix1"/>
    <dgm:cxn modelId="{87B62585-9990-164C-A522-D17ED4A80322}" type="presOf" srcId="{603BCE5A-F895-3B4C-A887-E12F1791C315}" destId="{F86BB523-E3C8-874A-ACAD-47CC898604AD}" srcOrd="1" destOrd="0" presId="urn:microsoft.com/office/officeart/2005/8/layout/matrix1"/>
    <dgm:cxn modelId="{F960923C-3C44-5342-A2C1-FF89343D6FC8}" srcId="{118953F9-6C66-C243-B65F-ACF50EA383A6}" destId="{B52D2071-5886-474C-923B-C6A1D4ACEBFE}" srcOrd="0" destOrd="0" parTransId="{22A1E479-2D50-7649-B5BE-D4F37543490E}" sibTransId="{CBFCDDA7-C21F-6C4C-892C-353B401BD5AC}"/>
    <dgm:cxn modelId="{38D9436F-FBB3-4647-8956-130BCA874EBA}" type="presOf" srcId="{118953F9-6C66-C243-B65F-ACF50EA383A6}" destId="{DF71A1C2-6360-9542-A416-20AA50F226A0}" srcOrd="0" destOrd="0" presId="urn:microsoft.com/office/officeart/2005/8/layout/matrix1"/>
    <dgm:cxn modelId="{C348FDC6-2619-0644-8DC5-A191D03AE12A}" type="presOf" srcId="{C3B3A136-FF0B-1645-AD50-C2BC5324B015}" destId="{E539D5C0-7ECF-AF45-AFA5-C59934A25ADE}" srcOrd="1" destOrd="0" presId="urn:microsoft.com/office/officeart/2005/8/layout/matrix1"/>
    <dgm:cxn modelId="{F020A8AA-BF54-8C49-A450-F746920E969F}" type="presOf" srcId="{C3B3A136-FF0B-1645-AD50-C2BC5324B015}" destId="{278B65E0-7470-B04E-8101-6F876DC7D1AF}" srcOrd="0" destOrd="0" presId="urn:microsoft.com/office/officeart/2005/8/layout/matrix1"/>
    <dgm:cxn modelId="{B4AB8B47-F436-3543-8879-704094121901}" type="presOf" srcId="{B52D2071-5886-474C-923B-C6A1D4ACEBFE}" destId="{9C539DB8-5A1B-194C-9F4C-CCACE49D98A9}" srcOrd="0" destOrd="0" presId="urn:microsoft.com/office/officeart/2005/8/layout/matrix1"/>
    <dgm:cxn modelId="{DFC343DE-ABEC-FB4B-9D19-2D001BDA32D5}" type="presOf" srcId="{52F6C21F-5869-4647-89B0-14B98FE7D0A1}" destId="{6BBDC773-1C5C-3946-9645-B624B8F6491B}" srcOrd="1" destOrd="0" presId="urn:microsoft.com/office/officeart/2005/8/layout/matrix1"/>
    <dgm:cxn modelId="{84CC58EB-F763-EE4F-85A9-478C68DD5A37}" srcId="{B52D2071-5886-474C-923B-C6A1D4ACEBFE}" destId="{C3B3A136-FF0B-1645-AD50-C2BC5324B015}" srcOrd="3" destOrd="0" parTransId="{843293ED-BF23-F94E-9AC4-BAD6BA1C6B3B}" sibTransId="{F569141C-9E8C-104A-8F1B-8DE3A23D9C94}"/>
    <dgm:cxn modelId="{A3EDC714-326B-AF41-B8DD-9E8FAB9D8104}" type="presOf" srcId="{603BCE5A-F895-3B4C-A887-E12F1791C315}" destId="{15566DC0-B5CA-F946-9448-1599693D24E1}" srcOrd="0" destOrd="0" presId="urn:microsoft.com/office/officeart/2005/8/layout/matrix1"/>
    <dgm:cxn modelId="{11D544BF-4BD1-B247-B3D4-3D0EDC6E4AF2}" srcId="{B52D2071-5886-474C-923B-C6A1D4ACEBFE}" destId="{3C34855A-1826-4F4D-B31C-9403C0B4CF43}" srcOrd="2" destOrd="0" parTransId="{3EE67035-82C3-4D48-A996-4D52051D6DDA}" sibTransId="{E61D5F62-D1AA-C841-A23F-2D47448B1C76}"/>
    <dgm:cxn modelId="{0D8D5ABF-5A51-4040-9A04-AB2087099997}" type="presOf" srcId="{3C34855A-1826-4F4D-B31C-9403C0B4CF43}" destId="{7E6FD079-754A-8141-9F13-E811ED97A2A5}" srcOrd="1" destOrd="0" presId="urn:microsoft.com/office/officeart/2005/8/layout/matrix1"/>
    <dgm:cxn modelId="{A2D434CF-C4E8-E34A-872F-2B4C7E551318}" type="presOf" srcId="{3C34855A-1826-4F4D-B31C-9403C0B4CF43}" destId="{D6B9F348-AAB5-BC48-8CD8-50916B8CBF90}" srcOrd="0" destOrd="0" presId="urn:microsoft.com/office/officeart/2005/8/layout/matrix1"/>
    <dgm:cxn modelId="{6CB36FB4-08A4-4C41-9C1E-8EDB1443FF0A}" type="presParOf" srcId="{DF71A1C2-6360-9542-A416-20AA50F226A0}" destId="{350B4E98-09C8-5A4A-89FB-7D2ABFFE8309}" srcOrd="0" destOrd="0" presId="urn:microsoft.com/office/officeart/2005/8/layout/matrix1"/>
    <dgm:cxn modelId="{BA9D127B-A5FA-C94A-A35A-90BBE2CB8374}" type="presParOf" srcId="{350B4E98-09C8-5A4A-89FB-7D2ABFFE8309}" destId="{CF27B218-656E-1F4F-A0A4-5226E17C8E20}" srcOrd="0" destOrd="0" presId="urn:microsoft.com/office/officeart/2005/8/layout/matrix1"/>
    <dgm:cxn modelId="{90344101-0272-E64D-ACB4-0DAEF1997DC9}" type="presParOf" srcId="{350B4E98-09C8-5A4A-89FB-7D2ABFFE8309}" destId="{6BBDC773-1C5C-3946-9645-B624B8F6491B}" srcOrd="1" destOrd="0" presId="urn:microsoft.com/office/officeart/2005/8/layout/matrix1"/>
    <dgm:cxn modelId="{9CC3F900-C247-6144-83BF-9BA3E573E304}" type="presParOf" srcId="{350B4E98-09C8-5A4A-89FB-7D2ABFFE8309}" destId="{15566DC0-B5CA-F946-9448-1599693D24E1}" srcOrd="2" destOrd="0" presId="urn:microsoft.com/office/officeart/2005/8/layout/matrix1"/>
    <dgm:cxn modelId="{0615DBC8-D774-524D-BB6A-7490D879382B}" type="presParOf" srcId="{350B4E98-09C8-5A4A-89FB-7D2ABFFE8309}" destId="{F86BB523-E3C8-874A-ACAD-47CC898604AD}" srcOrd="3" destOrd="0" presId="urn:microsoft.com/office/officeart/2005/8/layout/matrix1"/>
    <dgm:cxn modelId="{6571B6C9-A3F0-CD48-A66A-6C8F2B5300C8}" type="presParOf" srcId="{350B4E98-09C8-5A4A-89FB-7D2ABFFE8309}" destId="{D6B9F348-AAB5-BC48-8CD8-50916B8CBF90}" srcOrd="4" destOrd="0" presId="urn:microsoft.com/office/officeart/2005/8/layout/matrix1"/>
    <dgm:cxn modelId="{0E5B8AB8-AF51-4D4F-ABBB-E2B93E7F8693}" type="presParOf" srcId="{350B4E98-09C8-5A4A-89FB-7D2ABFFE8309}" destId="{7E6FD079-754A-8141-9F13-E811ED97A2A5}" srcOrd="5" destOrd="0" presId="urn:microsoft.com/office/officeart/2005/8/layout/matrix1"/>
    <dgm:cxn modelId="{A425E177-EA2C-AD40-BE2D-80C86E36544B}" type="presParOf" srcId="{350B4E98-09C8-5A4A-89FB-7D2ABFFE8309}" destId="{278B65E0-7470-B04E-8101-6F876DC7D1AF}" srcOrd="6" destOrd="0" presId="urn:microsoft.com/office/officeart/2005/8/layout/matrix1"/>
    <dgm:cxn modelId="{2861FB0C-7532-2A4F-A597-5E5CCCB01333}" type="presParOf" srcId="{350B4E98-09C8-5A4A-89FB-7D2ABFFE8309}" destId="{E539D5C0-7ECF-AF45-AFA5-C59934A25ADE}" srcOrd="7" destOrd="0" presId="urn:microsoft.com/office/officeart/2005/8/layout/matrix1"/>
    <dgm:cxn modelId="{63EA52E9-5355-0845-9F95-C4CA9D8124B4}" type="presParOf" srcId="{DF71A1C2-6360-9542-A416-20AA50F226A0}" destId="{9C539DB8-5A1B-194C-9F4C-CCACE49D98A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B9DD62-53F3-D94A-A99B-4F85BCA85276}" type="doc">
      <dgm:prSet loTypeId="urn:microsoft.com/office/officeart/2005/8/layout/radial3" loCatId="" qsTypeId="urn:microsoft.com/office/officeart/2005/8/quickstyle/simple4" qsCatId="simple" csTypeId="urn:microsoft.com/office/officeart/2005/8/colors/accent2_5" csCatId="accent2" phldr="1"/>
      <dgm:spPr/>
      <dgm:t>
        <a:bodyPr/>
        <a:lstStyle/>
        <a:p>
          <a:endParaRPr lang="en-US"/>
        </a:p>
      </dgm:t>
    </dgm:pt>
    <dgm:pt modelId="{5338E119-E36C-5940-B663-FB57ECBC3DDB}">
      <dgm:prSet phldrT="[Text]"/>
      <dgm:spPr/>
      <dgm:t>
        <a:bodyPr/>
        <a:lstStyle/>
        <a:p>
          <a:r>
            <a:rPr lang="en-US" dirty="0" smtClean="0"/>
            <a:t>NIKE </a:t>
          </a:r>
          <a:r>
            <a:rPr lang="en-US" dirty="0" err="1" smtClean="0"/>
            <a:t>Inc</a:t>
          </a:r>
          <a:endParaRPr lang="en-US" dirty="0"/>
        </a:p>
      </dgm:t>
    </dgm:pt>
    <dgm:pt modelId="{E9CC5E4F-7F24-544B-8A4B-82C18E104D31}" type="parTrans" cxnId="{00138ACF-660D-8546-8886-5121A29B338E}">
      <dgm:prSet/>
      <dgm:spPr/>
      <dgm:t>
        <a:bodyPr/>
        <a:lstStyle/>
        <a:p>
          <a:endParaRPr lang="en-US"/>
        </a:p>
      </dgm:t>
    </dgm:pt>
    <dgm:pt modelId="{5296BBC2-C7FD-804A-AD05-0835F7C8486D}" type="sibTrans" cxnId="{00138ACF-660D-8546-8886-5121A29B338E}">
      <dgm:prSet/>
      <dgm:spPr/>
      <dgm:t>
        <a:bodyPr/>
        <a:lstStyle/>
        <a:p>
          <a:endParaRPr lang="en-US"/>
        </a:p>
      </dgm:t>
    </dgm:pt>
    <dgm:pt modelId="{FB37FAE5-6032-8A4A-9413-38B3DF4F4184}">
      <dgm:prSet phldrT="[Text]"/>
      <dgm:spPr/>
      <dgm:t>
        <a:bodyPr/>
        <a:lstStyle/>
        <a:p>
          <a:r>
            <a:rPr lang="en-US" dirty="0" smtClean="0"/>
            <a:t>Economic</a:t>
          </a:r>
          <a:endParaRPr lang="en-US" dirty="0"/>
        </a:p>
      </dgm:t>
    </dgm:pt>
    <dgm:pt modelId="{DD502DC2-324C-DB42-969E-1B5C623544CC}" type="parTrans" cxnId="{98C44317-42AB-7C4C-BE5A-F31114A39A13}">
      <dgm:prSet/>
      <dgm:spPr/>
      <dgm:t>
        <a:bodyPr/>
        <a:lstStyle/>
        <a:p>
          <a:endParaRPr lang="en-US"/>
        </a:p>
      </dgm:t>
    </dgm:pt>
    <dgm:pt modelId="{4DD0674E-C4CF-DC48-B299-3B2DCD36CE0F}" type="sibTrans" cxnId="{98C44317-42AB-7C4C-BE5A-F31114A39A13}">
      <dgm:prSet/>
      <dgm:spPr/>
      <dgm:t>
        <a:bodyPr/>
        <a:lstStyle/>
        <a:p>
          <a:endParaRPr lang="en-US"/>
        </a:p>
      </dgm:t>
    </dgm:pt>
    <dgm:pt modelId="{32FA1832-5A49-1C4C-9D67-D3FEC87E4C20}">
      <dgm:prSet phldrT="[Text]"/>
      <dgm:spPr/>
      <dgm:t>
        <a:bodyPr/>
        <a:lstStyle/>
        <a:p>
          <a:r>
            <a:rPr lang="en-US" dirty="0" smtClean="0"/>
            <a:t>Legal</a:t>
          </a:r>
          <a:endParaRPr lang="en-US" dirty="0"/>
        </a:p>
      </dgm:t>
    </dgm:pt>
    <dgm:pt modelId="{3F5D7BEE-BF3C-C349-8EAF-1144EC34A11A}" type="parTrans" cxnId="{D5DB242F-288A-544A-920E-9D955FDA20B3}">
      <dgm:prSet/>
      <dgm:spPr/>
      <dgm:t>
        <a:bodyPr/>
        <a:lstStyle/>
        <a:p>
          <a:endParaRPr lang="en-US"/>
        </a:p>
      </dgm:t>
    </dgm:pt>
    <dgm:pt modelId="{74DDF536-CCE4-2549-9C66-F3E25489A4C6}" type="sibTrans" cxnId="{D5DB242F-288A-544A-920E-9D955FDA20B3}">
      <dgm:prSet/>
      <dgm:spPr/>
      <dgm:t>
        <a:bodyPr/>
        <a:lstStyle/>
        <a:p>
          <a:endParaRPr lang="en-US"/>
        </a:p>
      </dgm:t>
    </dgm:pt>
    <dgm:pt modelId="{9867D4A2-6A40-394F-A620-E4A496CF9A5C}">
      <dgm:prSet phldrT="[Text]"/>
      <dgm:spPr/>
      <dgm:t>
        <a:bodyPr/>
        <a:lstStyle/>
        <a:p>
          <a:r>
            <a:rPr lang="en-US" dirty="0" smtClean="0"/>
            <a:t>Political</a:t>
          </a:r>
          <a:endParaRPr lang="en-US" dirty="0"/>
        </a:p>
      </dgm:t>
    </dgm:pt>
    <dgm:pt modelId="{CEA657FE-A749-6C46-893C-35DE4E3DC27B}" type="parTrans" cxnId="{F5AFA93D-155C-D447-BB31-5BBFDD371AB8}">
      <dgm:prSet/>
      <dgm:spPr/>
      <dgm:t>
        <a:bodyPr/>
        <a:lstStyle/>
        <a:p>
          <a:endParaRPr lang="en-US"/>
        </a:p>
      </dgm:t>
    </dgm:pt>
    <dgm:pt modelId="{8AC8D5B1-FF57-E045-A11B-FA4F04CFD60C}" type="sibTrans" cxnId="{F5AFA93D-155C-D447-BB31-5BBFDD371AB8}">
      <dgm:prSet/>
      <dgm:spPr/>
      <dgm:t>
        <a:bodyPr/>
        <a:lstStyle/>
        <a:p>
          <a:endParaRPr lang="en-US"/>
        </a:p>
      </dgm:t>
    </dgm:pt>
    <dgm:pt modelId="{644DF8B8-1039-5A4D-847B-3B9F8DFA387B}">
      <dgm:prSet phldrT="[Text]"/>
      <dgm:spPr/>
      <dgm:t>
        <a:bodyPr/>
        <a:lstStyle/>
        <a:p>
          <a:r>
            <a:rPr lang="en-US" dirty="0" smtClean="0"/>
            <a:t>Social</a:t>
          </a:r>
          <a:endParaRPr lang="en-US" dirty="0"/>
        </a:p>
      </dgm:t>
    </dgm:pt>
    <dgm:pt modelId="{651F5BE7-1D17-9C4C-91E0-F210F34293CB}" type="parTrans" cxnId="{7BC7372A-EC67-2742-97D8-9DED5F5AC8A2}">
      <dgm:prSet/>
      <dgm:spPr/>
      <dgm:t>
        <a:bodyPr/>
        <a:lstStyle/>
        <a:p>
          <a:endParaRPr lang="en-US"/>
        </a:p>
      </dgm:t>
    </dgm:pt>
    <dgm:pt modelId="{F7614F2C-6C0B-8249-892F-06514F1E178D}" type="sibTrans" cxnId="{7BC7372A-EC67-2742-97D8-9DED5F5AC8A2}">
      <dgm:prSet/>
      <dgm:spPr/>
      <dgm:t>
        <a:bodyPr/>
        <a:lstStyle/>
        <a:p>
          <a:endParaRPr lang="en-US"/>
        </a:p>
      </dgm:t>
    </dgm:pt>
    <dgm:pt modelId="{120ADCA0-6D67-994F-AC68-69FBDABD1311}">
      <dgm:prSet phldrT="[Text]"/>
      <dgm:spPr/>
      <dgm:t>
        <a:bodyPr/>
        <a:lstStyle/>
        <a:p>
          <a:r>
            <a:rPr lang="en-US" dirty="0" smtClean="0"/>
            <a:t>Technological</a:t>
          </a:r>
          <a:endParaRPr lang="en-US" dirty="0"/>
        </a:p>
      </dgm:t>
    </dgm:pt>
    <dgm:pt modelId="{47AD71F4-96B8-FF4F-8577-F942510F3325}" type="parTrans" cxnId="{F1C942FE-DDF0-E84F-A932-807CD9ECC19F}">
      <dgm:prSet/>
      <dgm:spPr/>
      <dgm:t>
        <a:bodyPr/>
        <a:lstStyle/>
        <a:p>
          <a:endParaRPr lang="en-US"/>
        </a:p>
      </dgm:t>
    </dgm:pt>
    <dgm:pt modelId="{2C774677-EB94-F74E-8BD9-25BE9BD0C695}" type="sibTrans" cxnId="{F1C942FE-DDF0-E84F-A932-807CD9ECC19F}">
      <dgm:prSet/>
      <dgm:spPr/>
      <dgm:t>
        <a:bodyPr/>
        <a:lstStyle/>
        <a:p>
          <a:endParaRPr lang="en-US"/>
        </a:p>
      </dgm:t>
    </dgm:pt>
    <dgm:pt modelId="{35F54B1E-8EAB-B647-A584-3E525B1399F3}">
      <dgm:prSet phldrT="[Text]"/>
      <dgm:spPr/>
      <dgm:t>
        <a:bodyPr/>
        <a:lstStyle/>
        <a:p>
          <a:r>
            <a:rPr lang="en-US" dirty="0" smtClean="0"/>
            <a:t>environmental</a:t>
          </a:r>
          <a:endParaRPr lang="en-US" dirty="0"/>
        </a:p>
      </dgm:t>
    </dgm:pt>
    <dgm:pt modelId="{2043F8D6-FFF0-2C44-8C31-950CD58E8454}" type="parTrans" cxnId="{F6C05E45-E1D1-164F-BEB4-572D58C54182}">
      <dgm:prSet/>
      <dgm:spPr/>
      <dgm:t>
        <a:bodyPr/>
        <a:lstStyle/>
        <a:p>
          <a:endParaRPr lang="en-US"/>
        </a:p>
      </dgm:t>
    </dgm:pt>
    <dgm:pt modelId="{8089AA57-3E41-1549-B82A-C88E6D3BFD70}" type="sibTrans" cxnId="{F6C05E45-E1D1-164F-BEB4-572D58C54182}">
      <dgm:prSet/>
      <dgm:spPr/>
      <dgm:t>
        <a:bodyPr/>
        <a:lstStyle/>
        <a:p>
          <a:endParaRPr lang="en-US"/>
        </a:p>
      </dgm:t>
    </dgm:pt>
    <dgm:pt modelId="{8ED208AA-7245-C945-94C5-5BF91736AB0E}" type="pres">
      <dgm:prSet presAssocID="{35B9DD62-53F3-D94A-A99B-4F85BCA85276}" presName="composite" presStyleCnt="0">
        <dgm:presLayoutVars>
          <dgm:chMax val="1"/>
          <dgm:dir/>
          <dgm:resizeHandles val="exact"/>
        </dgm:presLayoutVars>
      </dgm:prSet>
      <dgm:spPr/>
    </dgm:pt>
    <dgm:pt modelId="{25BE7D5B-5A13-3F4F-B3B7-CB8B014BB581}" type="pres">
      <dgm:prSet presAssocID="{35B9DD62-53F3-D94A-A99B-4F85BCA85276}" presName="radial" presStyleCnt="0">
        <dgm:presLayoutVars>
          <dgm:animLvl val="ctr"/>
        </dgm:presLayoutVars>
      </dgm:prSet>
      <dgm:spPr/>
    </dgm:pt>
    <dgm:pt modelId="{155F35E3-76A3-0249-A370-329B082165D7}" type="pres">
      <dgm:prSet presAssocID="{5338E119-E36C-5940-B663-FB57ECBC3DDB}" presName="centerShape" presStyleLbl="vennNode1" presStyleIdx="0" presStyleCnt="7"/>
      <dgm:spPr/>
      <dgm:t>
        <a:bodyPr/>
        <a:lstStyle/>
        <a:p>
          <a:endParaRPr lang="en-US"/>
        </a:p>
      </dgm:t>
    </dgm:pt>
    <dgm:pt modelId="{C3A2ED99-44AD-F646-B01A-0670A3C1046B}" type="pres">
      <dgm:prSet presAssocID="{FB37FAE5-6032-8A4A-9413-38B3DF4F4184}" presName="node" presStyleLbl="vennNode1" presStyleIdx="1" presStyleCnt="7">
        <dgm:presLayoutVars>
          <dgm:bulletEnabled val="1"/>
        </dgm:presLayoutVars>
      </dgm:prSet>
      <dgm:spPr/>
    </dgm:pt>
    <dgm:pt modelId="{A1110888-7DB0-0F47-9A94-F0C1656D5B0E}" type="pres">
      <dgm:prSet presAssocID="{32FA1832-5A49-1C4C-9D67-D3FEC87E4C20}" presName="node" presStyleLbl="vennNode1" presStyleIdx="2" presStyleCnt="7">
        <dgm:presLayoutVars>
          <dgm:bulletEnabled val="1"/>
        </dgm:presLayoutVars>
      </dgm:prSet>
      <dgm:spPr/>
    </dgm:pt>
    <dgm:pt modelId="{9FD505D3-0FD1-ED46-8501-2E0D9F4796F8}" type="pres">
      <dgm:prSet presAssocID="{9867D4A2-6A40-394F-A620-E4A496CF9A5C}" presName="node" presStyleLbl="vennNode1" presStyleIdx="3" presStyleCnt="7">
        <dgm:presLayoutVars>
          <dgm:bulletEnabled val="1"/>
        </dgm:presLayoutVars>
      </dgm:prSet>
      <dgm:spPr/>
    </dgm:pt>
    <dgm:pt modelId="{A611661E-FE9E-6A4D-8C31-83F639ED30EF}" type="pres">
      <dgm:prSet presAssocID="{644DF8B8-1039-5A4D-847B-3B9F8DFA387B}" presName="node" presStyleLbl="vennNode1" presStyleIdx="4" presStyleCnt="7">
        <dgm:presLayoutVars>
          <dgm:bulletEnabled val="1"/>
        </dgm:presLayoutVars>
      </dgm:prSet>
      <dgm:spPr/>
      <dgm:t>
        <a:bodyPr/>
        <a:lstStyle/>
        <a:p>
          <a:endParaRPr lang="en-US"/>
        </a:p>
      </dgm:t>
    </dgm:pt>
    <dgm:pt modelId="{7E03DB89-2541-4B47-99CF-3EEB472FDE3A}" type="pres">
      <dgm:prSet presAssocID="{120ADCA0-6D67-994F-AC68-69FBDABD1311}" presName="node" presStyleLbl="vennNode1" presStyleIdx="5" presStyleCnt="7">
        <dgm:presLayoutVars>
          <dgm:bulletEnabled val="1"/>
        </dgm:presLayoutVars>
      </dgm:prSet>
      <dgm:spPr/>
    </dgm:pt>
    <dgm:pt modelId="{66B64C55-B55E-DA42-8B13-835C626CC367}" type="pres">
      <dgm:prSet presAssocID="{35F54B1E-8EAB-B647-A584-3E525B1399F3}" presName="node" presStyleLbl="vennNode1" presStyleIdx="6" presStyleCnt="7" custRadScaleRad="107045" custRadScaleInc="-2639">
        <dgm:presLayoutVars>
          <dgm:bulletEnabled val="1"/>
        </dgm:presLayoutVars>
      </dgm:prSet>
      <dgm:spPr/>
    </dgm:pt>
  </dgm:ptLst>
  <dgm:cxnLst>
    <dgm:cxn modelId="{44283E21-5565-3D43-9EDF-FC5EBFAD010F}" type="presOf" srcId="{35B9DD62-53F3-D94A-A99B-4F85BCA85276}" destId="{8ED208AA-7245-C945-94C5-5BF91736AB0E}" srcOrd="0" destOrd="0" presId="urn:microsoft.com/office/officeart/2005/8/layout/radial3"/>
    <dgm:cxn modelId="{00138ACF-660D-8546-8886-5121A29B338E}" srcId="{35B9DD62-53F3-D94A-A99B-4F85BCA85276}" destId="{5338E119-E36C-5940-B663-FB57ECBC3DDB}" srcOrd="0" destOrd="0" parTransId="{E9CC5E4F-7F24-544B-8A4B-82C18E104D31}" sibTransId="{5296BBC2-C7FD-804A-AD05-0835F7C8486D}"/>
    <dgm:cxn modelId="{F5AFA93D-155C-D447-BB31-5BBFDD371AB8}" srcId="{5338E119-E36C-5940-B663-FB57ECBC3DDB}" destId="{9867D4A2-6A40-394F-A620-E4A496CF9A5C}" srcOrd="2" destOrd="0" parTransId="{CEA657FE-A749-6C46-893C-35DE4E3DC27B}" sibTransId="{8AC8D5B1-FF57-E045-A11B-FA4F04CFD60C}"/>
    <dgm:cxn modelId="{FC912581-3FC9-3E4C-B177-661589DBEEB3}" type="presOf" srcId="{FB37FAE5-6032-8A4A-9413-38B3DF4F4184}" destId="{C3A2ED99-44AD-F646-B01A-0670A3C1046B}" srcOrd="0" destOrd="0" presId="urn:microsoft.com/office/officeart/2005/8/layout/radial3"/>
    <dgm:cxn modelId="{D5DB242F-288A-544A-920E-9D955FDA20B3}" srcId="{5338E119-E36C-5940-B663-FB57ECBC3DDB}" destId="{32FA1832-5A49-1C4C-9D67-D3FEC87E4C20}" srcOrd="1" destOrd="0" parTransId="{3F5D7BEE-BF3C-C349-8EAF-1144EC34A11A}" sibTransId="{74DDF536-CCE4-2549-9C66-F3E25489A4C6}"/>
    <dgm:cxn modelId="{98C44317-42AB-7C4C-BE5A-F31114A39A13}" srcId="{5338E119-E36C-5940-B663-FB57ECBC3DDB}" destId="{FB37FAE5-6032-8A4A-9413-38B3DF4F4184}" srcOrd="0" destOrd="0" parTransId="{DD502DC2-324C-DB42-969E-1B5C623544CC}" sibTransId="{4DD0674E-C4CF-DC48-B299-3B2DCD36CE0F}"/>
    <dgm:cxn modelId="{E3B6FE27-4EE4-A344-8E89-DADC9221DD49}" type="presOf" srcId="{644DF8B8-1039-5A4D-847B-3B9F8DFA387B}" destId="{A611661E-FE9E-6A4D-8C31-83F639ED30EF}" srcOrd="0" destOrd="0" presId="urn:microsoft.com/office/officeart/2005/8/layout/radial3"/>
    <dgm:cxn modelId="{1D9932ED-39F4-5549-97E6-A7DBBD70C539}" type="presOf" srcId="{35F54B1E-8EAB-B647-A584-3E525B1399F3}" destId="{66B64C55-B55E-DA42-8B13-835C626CC367}" srcOrd="0" destOrd="0" presId="urn:microsoft.com/office/officeart/2005/8/layout/radial3"/>
    <dgm:cxn modelId="{F1C942FE-DDF0-E84F-A932-807CD9ECC19F}" srcId="{5338E119-E36C-5940-B663-FB57ECBC3DDB}" destId="{120ADCA0-6D67-994F-AC68-69FBDABD1311}" srcOrd="4" destOrd="0" parTransId="{47AD71F4-96B8-FF4F-8577-F942510F3325}" sibTransId="{2C774677-EB94-F74E-8BD9-25BE9BD0C695}"/>
    <dgm:cxn modelId="{51724890-462D-6140-8CA3-1359F0666F6B}" type="presOf" srcId="{32FA1832-5A49-1C4C-9D67-D3FEC87E4C20}" destId="{A1110888-7DB0-0F47-9A94-F0C1656D5B0E}" srcOrd="0" destOrd="0" presId="urn:microsoft.com/office/officeart/2005/8/layout/radial3"/>
    <dgm:cxn modelId="{619D2D51-249D-7347-90AD-548D7E126E57}" type="presOf" srcId="{120ADCA0-6D67-994F-AC68-69FBDABD1311}" destId="{7E03DB89-2541-4B47-99CF-3EEB472FDE3A}" srcOrd="0" destOrd="0" presId="urn:microsoft.com/office/officeart/2005/8/layout/radial3"/>
    <dgm:cxn modelId="{4535DB59-22B3-FF4C-A9BE-706F5FADBB8A}" type="presOf" srcId="{9867D4A2-6A40-394F-A620-E4A496CF9A5C}" destId="{9FD505D3-0FD1-ED46-8501-2E0D9F4796F8}" srcOrd="0" destOrd="0" presId="urn:microsoft.com/office/officeart/2005/8/layout/radial3"/>
    <dgm:cxn modelId="{7BC7372A-EC67-2742-97D8-9DED5F5AC8A2}" srcId="{5338E119-E36C-5940-B663-FB57ECBC3DDB}" destId="{644DF8B8-1039-5A4D-847B-3B9F8DFA387B}" srcOrd="3" destOrd="0" parTransId="{651F5BE7-1D17-9C4C-91E0-F210F34293CB}" sibTransId="{F7614F2C-6C0B-8249-892F-06514F1E178D}"/>
    <dgm:cxn modelId="{F6C05E45-E1D1-164F-BEB4-572D58C54182}" srcId="{5338E119-E36C-5940-B663-FB57ECBC3DDB}" destId="{35F54B1E-8EAB-B647-A584-3E525B1399F3}" srcOrd="5" destOrd="0" parTransId="{2043F8D6-FFF0-2C44-8C31-950CD58E8454}" sibTransId="{8089AA57-3E41-1549-B82A-C88E6D3BFD70}"/>
    <dgm:cxn modelId="{2C327D36-5A53-0240-BAB2-C585A46FB47C}" type="presOf" srcId="{5338E119-E36C-5940-B663-FB57ECBC3DDB}" destId="{155F35E3-76A3-0249-A370-329B082165D7}" srcOrd="0" destOrd="0" presId="urn:microsoft.com/office/officeart/2005/8/layout/radial3"/>
    <dgm:cxn modelId="{660270EF-2D2B-E147-8831-F2ACE1DEA93A}" type="presParOf" srcId="{8ED208AA-7245-C945-94C5-5BF91736AB0E}" destId="{25BE7D5B-5A13-3F4F-B3B7-CB8B014BB581}" srcOrd="0" destOrd="0" presId="urn:microsoft.com/office/officeart/2005/8/layout/radial3"/>
    <dgm:cxn modelId="{C39A0475-6820-DA41-A60C-5F26024A94EA}" type="presParOf" srcId="{25BE7D5B-5A13-3F4F-B3B7-CB8B014BB581}" destId="{155F35E3-76A3-0249-A370-329B082165D7}" srcOrd="0" destOrd="0" presId="urn:microsoft.com/office/officeart/2005/8/layout/radial3"/>
    <dgm:cxn modelId="{526B7E3A-6BB9-504C-97D4-C0DC04B1B92B}" type="presParOf" srcId="{25BE7D5B-5A13-3F4F-B3B7-CB8B014BB581}" destId="{C3A2ED99-44AD-F646-B01A-0670A3C1046B}" srcOrd="1" destOrd="0" presId="urn:microsoft.com/office/officeart/2005/8/layout/radial3"/>
    <dgm:cxn modelId="{71A9D9DF-4B58-F649-A891-E35053F3AC89}" type="presParOf" srcId="{25BE7D5B-5A13-3F4F-B3B7-CB8B014BB581}" destId="{A1110888-7DB0-0F47-9A94-F0C1656D5B0E}" srcOrd="2" destOrd="0" presId="urn:microsoft.com/office/officeart/2005/8/layout/radial3"/>
    <dgm:cxn modelId="{179EAF91-5B8D-F946-96F1-4ABD449605A8}" type="presParOf" srcId="{25BE7D5B-5A13-3F4F-B3B7-CB8B014BB581}" destId="{9FD505D3-0FD1-ED46-8501-2E0D9F4796F8}" srcOrd="3" destOrd="0" presId="urn:microsoft.com/office/officeart/2005/8/layout/radial3"/>
    <dgm:cxn modelId="{63C7D94D-B0A5-8E4D-AB7C-246E1E93685D}" type="presParOf" srcId="{25BE7D5B-5A13-3F4F-B3B7-CB8B014BB581}" destId="{A611661E-FE9E-6A4D-8C31-83F639ED30EF}" srcOrd="4" destOrd="0" presId="urn:microsoft.com/office/officeart/2005/8/layout/radial3"/>
    <dgm:cxn modelId="{35E86491-94C2-F343-AEB2-E9916A254920}" type="presParOf" srcId="{25BE7D5B-5A13-3F4F-B3B7-CB8B014BB581}" destId="{7E03DB89-2541-4B47-99CF-3EEB472FDE3A}" srcOrd="5" destOrd="0" presId="urn:microsoft.com/office/officeart/2005/8/layout/radial3"/>
    <dgm:cxn modelId="{CCEE40DB-C23D-7D46-8649-34BA182C66B9}" type="presParOf" srcId="{25BE7D5B-5A13-3F4F-B3B7-CB8B014BB581}" destId="{66B64C55-B55E-DA42-8B13-835C626CC367}"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DC1024-C742-194E-83E6-A028E844CC02}" type="doc">
      <dgm:prSet loTypeId="urn:microsoft.com/office/officeart/2005/8/layout/radial6" loCatId="" qsTypeId="urn:microsoft.com/office/officeart/2005/8/quickstyle/simple4" qsCatId="simple" csTypeId="urn:microsoft.com/office/officeart/2005/8/colors/accent1_3" csCatId="accent1" phldr="1"/>
      <dgm:spPr/>
      <dgm:t>
        <a:bodyPr/>
        <a:lstStyle/>
        <a:p>
          <a:endParaRPr lang="en-US"/>
        </a:p>
      </dgm:t>
    </dgm:pt>
    <dgm:pt modelId="{F5C56391-1444-194A-8094-3E9DF5BD9547}">
      <dgm:prSet phldrT="[Text]"/>
      <dgm:spPr/>
      <dgm:t>
        <a:bodyPr/>
        <a:lstStyle/>
        <a:p>
          <a:r>
            <a:rPr lang="en-US" dirty="0" smtClean="0"/>
            <a:t>Nike </a:t>
          </a:r>
          <a:r>
            <a:rPr lang="en-US" dirty="0" err="1" smtClean="0"/>
            <a:t>Inc</a:t>
          </a:r>
          <a:endParaRPr lang="en-US" dirty="0"/>
        </a:p>
      </dgm:t>
    </dgm:pt>
    <dgm:pt modelId="{0F57C13C-E00A-2A42-B87D-A62C0D4A5EDD}" type="parTrans" cxnId="{388BBCC6-7B32-5F44-B383-6E36716DFFD0}">
      <dgm:prSet/>
      <dgm:spPr/>
      <dgm:t>
        <a:bodyPr/>
        <a:lstStyle/>
        <a:p>
          <a:endParaRPr lang="en-US"/>
        </a:p>
      </dgm:t>
    </dgm:pt>
    <dgm:pt modelId="{3EC273CD-8DD4-8E42-A0BA-5AA5C5BC1D46}" type="sibTrans" cxnId="{388BBCC6-7B32-5F44-B383-6E36716DFFD0}">
      <dgm:prSet/>
      <dgm:spPr/>
      <dgm:t>
        <a:bodyPr/>
        <a:lstStyle/>
        <a:p>
          <a:endParaRPr lang="en-US"/>
        </a:p>
      </dgm:t>
    </dgm:pt>
    <dgm:pt modelId="{FBA1CC35-D455-3744-BD7E-5C8B0462687E}">
      <dgm:prSet phldrT="[Text]"/>
      <dgm:spPr/>
      <dgm:t>
        <a:bodyPr/>
        <a:lstStyle/>
        <a:p>
          <a:r>
            <a:rPr lang="en-US" dirty="0" smtClean="0"/>
            <a:t>Competitive Rivalry</a:t>
          </a:r>
        </a:p>
        <a:p>
          <a:r>
            <a:rPr lang="en-US" dirty="0" smtClean="0"/>
            <a:t>High</a:t>
          </a:r>
          <a:endParaRPr lang="en-US" dirty="0"/>
        </a:p>
      </dgm:t>
    </dgm:pt>
    <dgm:pt modelId="{3E4CDCE3-5840-6F4A-9689-DF1CA24A138E}" type="parTrans" cxnId="{A3030B14-44C1-374D-A699-48C1C7955816}">
      <dgm:prSet/>
      <dgm:spPr/>
      <dgm:t>
        <a:bodyPr/>
        <a:lstStyle/>
        <a:p>
          <a:endParaRPr lang="en-US"/>
        </a:p>
      </dgm:t>
    </dgm:pt>
    <dgm:pt modelId="{E25A6FD0-602D-BA4F-9D4D-5D7997E344AB}" type="sibTrans" cxnId="{A3030B14-44C1-374D-A699-48C1C7955816}">
      <dgm:prSet/>
      <dgm:spPr/>
      <dgm:t>
        <a:bodyPr/>
        <a:lstStyle/>
        <a:p>
          <a:endParaRPr lang="en-US"/>
        </a:p>
      </dgm:t>
    </dgm:pt>
    <dgm:pt modelId="{F6C844EA-5BD2-474D-AE4E-4E8594633A8C}">
      <dgm:prSet phldrT="[Text]"/>
      <dgm:spPr/>
      <dgm:t>
        <a:bodyPr/>
        <a:lstStyle/>
        <a:p>
          <a:r>
            <a:rPr lang="en-US" dirty="0" smtClean="0"/>
            <a:t>New </a:t>
          </a:r>
          <a:r>
            <a:rPr lang="en-US" dirty="0" err="1" smtClean="0"/>
            <a:t>Emtrants</a:t>
          </a:r>
          <a:endParaRPr lang="en-US" dirty="0" smtClean="0"/>
        </a:p>
        <a:p>
          <a:r>
            <a:rPr lang="en-US" dirty="0" smtClean="0"/>
            <a:t>Medium</a:t>
          </a:r>
          <a:endParaRPr lang="en-US" dirty="0"/>
        </a:p>
      </dgm:t>
    </dgm:pt>
    <dgm:pt modelId="{0FD9E780-D2DA-5B4D-9F7C-F8A36E3BD015}" type="parTrans" cxnId="{4F45B3D5-96C5-0644-8089-73C6E6107356}">
      <dgm:prSet/>
      <dgm:spPr/>
      <dgm:t>
        <a:bodyPr/>
        <a:lstStyle/>
        <a:p>
          <a:endParaRPr lang="en-US"/>
        </a:p>
      </dgm:t>
    </dgm:pt>
    <dgm:pt modelId="{35608E77-16D9-6146-BFC6-DBBC437F13EF}" type="sibTrans" cxnId="{4F45B3D5-96C5-0644-8089-73C6E6107356}">
      <dgm:prSet/>
      <dgm:spPr/>
      <dgm:t>
        <a:bodyPr/>
        <a:lstStyle/>
        <a:p>
          <a:endParaRPr lang="en-US"/>
        </a:p>
      </dgm:t>
    </dgm:pt>
    <dgm:pt modelId="{F28F1730-7D30-094B-8109-E19B39380DE6}">
      <dgm:prSet phldrT="[Text]"/>
      <dgm:spPr/>
      <dgm:t>
        <a:bodyPr/>
        <a:lstStyle/>
        <a:p>
          <a:r>
            <a:rPr lang="en-US" dirty="0" smtClean="0"/>
            <a:t>Threat of Substitute</a:t>
          </a:r>
        </a:p>
        <a:p>
          <a:r>
            <a:rPr lang="en-US" dirty="0" smtClean="0"/>
            <a:t>High</a:t>
          </a:r>
          <a:endParaRPr lang="en-US" dirty="0"/>
        </a:p>
      </dgm:t>
    </dgm:pt>
    <dgm:pt modelId="{CA4CEEC9-396D-6D47-B0A8-BEAFD793255A}" type="parTrans" cxnId="{6D87E097-D6EE-F744-9E6A-8FF595BB408C}">
      <dgm:prSet/>
      <dgm:spPr/>
      <dgm:t>
        <a:bodyPr/>
        <a:lstStyle/>
        <a:p>
          <a:endParaRPr lang="en-US"/>
        </a:p>
      </dgm:t>
    </dgm:pt>
    <dgm:pt modelId="{130E1D48-77B7-DE40-BE18-705A57971C6B}" type="sibTrans" cxnId="{6D87E097-D6EE-F744-9E6A-8FF595BB408C}">
      <dgm:prSet/>
      <dgm:spPr/>
      <dgm:t>
        <a:bodyPr/>
        <a:lstStyle/>
        <a:p>
          <a:endParaRPr lang="en-US"/>
        </a:p>
      </dgm:t>
    </dgm:pt>
    <dgm:pt modelId="{BA606511-9F04-2F44-9397-C82540DF00AF}">
      <dgm:prSet phldrT="[Text]"/>
      <dgm:spPr/>
      <dgm:t>
        <a:bodyPr/>
        <a:lstStyle/>
        <a:p>
          <a:r>
            <a:rPr lang="en-US" dirty="0" smtClean="0"/>
            <a:t>Bargaining power of  Buyer</a:t>
          </a:r>
        </a:p>
        <a:p>
          <a:r>
            <a:rPr lang="en-US" dirty="0" smtClean="0"/>
            <a:t>Medium</a:t>
          </a:r>
          <a:endParaRPr lang="en-US" dirty="0"/>
        </a:p>
      </dgm:t>
    </dgm:pt>
    <dgm:pt modelId="{2EEAF29A-4A87-E34F-9753-82FF384F28C2}" type="parTrans" cxnId="{213F0E7B-E09A-E245-80A6-0E51A889E4BD}">
      <dgm:prSet/>
      <dgm:spPr/>
      <dgm:t>
        <a:bodyPr/>
        <a:lstStyle/>
        <a:p>
          <a:endParaRPr lang="en-US"/>
        </a:p>
      </dgm:t>
    </dgm:pt>
    <dgm:pt modelId="{8AA3BE6F-B918-734A-BA85-D32237C1B006}" type="sibTrans" cxnId="{213F0E7B-E09A-E245-80A6-0E51A889E4BD}">
      <dgm:prSet/>
      <dgm:spPr/>
      <dgm:t>
        <a:bodyPr/>
        <a:lstStyle/>
        <a:p>
          <a:endParaRPr lang="en-US"/>
        </a:p>
      </dgm:t>
    </dgm:pt>
    <dgm:pt modelId="{DB318B4C-A53A-7B47-A4E4-59D76BB5CA4F}">
      <dgm:prSet phldrT="[Text]"/>
      <dgm:spPr/>
      <dgm:t>
        <a:bodyPr/>
        <a:lstStyle/>
        <a:p>
          <a:r>
            <a:rPr lang="en-US" dirty="0" smtClean="0"/>
            <a:t>Bargaining power of Supplier medium</a:t>
          </a:r>
          <a:endParaRPr lang="en-US" dirty="0"/>
        </a:p>
      </dgm:t>
    </dgm:pt>
    <dgm:pt modelId="{288252AF-2042-AC4B-96BD-7EDC097D259D}" type="parTrans" cxnId="{C534E690-8E3E-2949-B7D7-25423653827C}">
      <dgm:prSet/>
      <dgm:spPr/>
      <dgm:t>
        <a:bodyPr/>
        <a:lstStyle/>
        <a:p>
          <a:endParaRPr lang="en-US"/>
        </a:p>
      </dgm:t>
    </dgm:pt>
    <dgm:pt modelId="{FF10025B-83C1-E34E-8E38-E0F0B192CC4D}" type="sibTrans" cxnId="{C534E690-8E3E-2949-B7D7-25423653827C}">
      <dgm:prSet/>
      <dgm:spPr/>
      <dgm:t>
        <a:bodyPr/>
        <a:lstStyle/>
        <a:p>
          <a:endParaRPr lang="en-US"/>
        </a:p>
      </dgm:t>
    </dgm:pt>
    <dgm:pt modelId="{0CE67730-5037-7A4B-AE2A-E70BB536A86D}" type="pres">
      <dgm:prSet presAssocID="{27DC1024-C742-194E-83E6-A028E844CC02}" presName="Name0" presStyleCnt="0">
        <dgm:presLayoutVars>
          <dgm:chMax val="1"/>
          <dgm:dir/>
          <dgm:animLvl val="ctr"/>
          <dgm:resizeHandles val="exact"/>
        </dgm:presLayoutVars>
      </dgm:prSet>
      <dgm:spPr/>
    </dgm:pt>
    <dgm:pt modelId="{687F82D7-B16F-2E49-A09F-7189B8106672}" type="pres">
      <dgm:prSet presAssocID="{F5C56391-1444-194A-8094-3E9DF5BD9547}" presName="centerShape" presStyleLbl="node0" presStyleIdx="0" presStyleCnt="1"/>
      <dgm:spPr/>
    </dgm:pt>
    <dgm:pt modelId="{74AC353C-3BBC-8442-9ED8-1722AF98F9AE}" type="pres">
      <dgm:prSet presAssocID="{FBA1CC35-D455-3744-BD7E-5C8B0462687E}" presName="node" presStyleLbl="node1" presStyleIdx="0" presStyleCnt="5">
        <dgm:presLayoutVars>
          <dgm:bulletEnabled val="1"/>
        </dgm:presLayoutVars>
      </dgm:prSet>
      <dgm:spPr/>
      <dgm:t>
        <a:bodyPr/>
        <a:lstStyle/>
        <a:p>
          <a:endParaRPr lang="en-US"/>
        </a:p>
      </dgm:t>
    </dgm:pt>
    <dgm:pt modelId="{9B6C91EB-10BB-4145-9B08-FAD4C454CC79}" type="pres">
      <dgm:prSet presAssocID="{FBA1CC35-D455-3744-BD7E-5C8B0462687E}" presName="dummy" presStyleCnt="0"/>
      <dgm:spPr/>
    </dgm:pt>
    <dgm:pt modelId="{4DDC436B-00A1-2D46-9358-074DA6B52602}" type="pres">
      <dgm:prSet presAssocID="{E25A6FD0-602D-BA4F-9D4D-5D7997E344AB}" presName="sibTrans" presStyleLbl="sibTrans2D1" presStyleIdx="0" presStyleCnt="5"/>
      <dgm:spPr/>
    </dgm:pt>
    <dgm:pt modelId="{EF99E688-DFFA-854E-9EC8-9F4F17F90B1D}" type="pres">
      <dgm:prSet presAssocID="{F6C844EA-5BD2-474D-AE4E-4E8594633A8C}" presName="node" presStyleLbl="node1" presStyleIdx="1" presStyleCnt="5">
        <dgm:presLayoutVars>
          <dgm:bulletEnabled val="1"/>
        </dgm:presLayoutVars>
      </dgm:prSet>
      <dgm:spPr/>
      <dgm:t>
        <a:bodyPr/>
        <a:lstStyle/>
        <a:p>
          <a:endParaRPr lang="en-US"/>
        </a:p>
      </dgm:t>
    </dgm:pt>
    <dgm:pt modelId="{705F5058-9CC9-DF47-A247-88EE627F976D}" type="pres">
      <dgm:prSet presAssocID="{F6C844EA-5BD2-474D-AE4E-4E8594633A8C}" presName="dummy" presStyleCnt="0"/>
      <dgm:spPr/>
    </dgm:pt>
    <dgm:pt modelId="{7A70CD4E-138C-F248-8646-E77A1EBD06A8}" type="pres">
      <dgm:prSet presAssocID="{35608E77-16D9-6146-BFC6-DBBC437F13EF}" presName="sibTrans" presStyleLbl="sibTrans2D1" presStyleIdx="1" presStyleCnt="5"/>
      <dgm:spPr/>
    </dgm:pt>
    <dgm:pt modelId="{539E6E83-9A7E-8144-86F4-836ECD2B7AC3}" type="pres">
      <dgm:prSet presAssocID="{F28F1730-7D30-094B-8109-E19B39380DE6}" presName="node" presStyleLbl="node1" presStyleIdx="2" presStyleCnt="5">
        <dgm:presLayoutVars>
          <dgm:bulletEnabled val="1"/>
        </dgm:presLayoutVars>
      </dgm:prSet>
      <dgm:spPr/>
    </dgm:pt>
    <dgm:pt modelId="{21BBD13D-2785-7F41-BDE4-9DCC540E5777}" type="pres">
      <dgm:prSet presAssocID="{F28F1730-7D30-094B-8109-E19B39380DE6}" presName="dummy" presStyleCnt="0"/>
      <dgm:spPr/>
    </dgm:pt>
    <dgm:pt modelId="{B3E7BE57-61FB-0949-9A13-4D5FA05813DE}" type="pres">
      <dgm:prSet presAssocID="{130E1D48-77B7-DE40-BE18-705A57971C6B}" presName="sibTrans" presStyleLbl="sibTrans2D1" presStyleIdx="2" presStyleCnt="5"/>
      <dgm:spPr/>
    </dgm:pt>
    <dgm:pt modelId="{70F6382E-C80C-5741-B192-AE97C5E96A5F}" type="pres">
      <dgm:prSet presAssocID="{BA606511-9F04-2F44-9397-C82540DF00AF}" presName="node" presStyleLbl="node1" presStyleIdx="3" presStyleCnt="5">
        <dgm:presLayoutVars>
          <dgm:bulletEnabled val="1"/>
        </dgm:presLayoutVars>
      </dgm:prSet>
      <dgm:spPr/>
    </dgm:pt>
    <dgm:pt modelId="{753DD9F7-1DE4-D04C-94CF-CF1816E59BCF}" type="pres">
      <dgm:prSet presAssocID="{BA606511-9F04-2F44-9397-C82540DF00AF}" presName="dummy" presStyleCnt="0"/>
      <dgm:spPr/>
    </dgm:pt>
    <dgm:pt modelId="{F5CF7F56-166D-754F-A98B-973F752321AF}" type="pres">
      <dgm:prSet presAssocID="{8AA3BE6F-B918-734A-BA85-D32237C1B006}" presName="sibTrans" presStyleLbl="sibTrans2D1" presStyleIdx="3" presStyleCnt="5"/>
      <dgm:spPr/>
    </dgm:pt>
    <dgm:pt modelId="{B12BBD5D-7F09-D24B-9C1E-8B3853B5BF26}" type="pres">
      <dgm:prSet presAssocID="{DB318B4C-A53A-7B47-A4E4-59D76BB5CA4F}" presName="node" presStyleLbl="node1" presStyleIdx="4" presStyleCnt="5">
        <dgm:presLayoutVars>
          <dgm:bulletEnabled val="1"/>
        </dgm:presLayoutVars>
      </dgm:prSet>
      <dgm:spPr/>
      <dgm:t>
        <a:bodyPr/>
        <a:lstStyle/>
        <a:p>
          <a:endParaRPr lang="en-US"/>
        </a:p>
      </dgm:t>
    </dgm:pt>
    <dgm:pt modelId="{A4ACAC1D-9F97-FE4D-8CDA-3A2DA0276B1F}" type="pres">
      <dgm:prSet presAssocID="{DB318B4C-A53A-7B47-A4E4-59D76BB5CA4F}" presName="dummy" presStyleCnt="0"/>
      <dgm:spPr/>
    </dgm:pt>
    <dgm:pt modelId="{5F1A5DC0-947E-2B4E-9554-A831BA722644}" type="pres">
      <dgm:prSet presAssocID="{FF10025B-83C1-E34E-8E38-E0F0B192CC4D}" presName="sibTrans" presStyleLbl="sibTrans2D1" presStyleIdx="4" presStyleCnt="5"/>
      <dgm:spPr/>
    </dgm:pt>
  </dgm:ptLst>
  <dgm:cxnLst>
    <dgm:cxn modelId="{714C90C8-9D66-9B43-BCCB-3D2141500DB5}" type="presOf" srcId="{F5C56391-1444-194A-8094-3E9DF5BD9547}" destId="{687F82D7-B16F-2E49-A09F-7189B8106672}" srcOrd="0" destOrd="0" presId="urn:microsoft.com/office/officeart/2005/8/layout/radial6"/>
    <dgm:cxn modelId="{43B27A77-010A-7244-B08A-569E2D8525AB}" type="presOf" srcId="{FF10025B-83C1-E34E-8E38-E0F0B192CC4D}" destId="{5F1A5DC0-947E-2B4E-9554-A831BA722644}" srcOrd="0" destOrd="0" presId="urn:microsoft.com/office/officeart/2005/8/layout/radial6"/>
    <dgm:cxn modelId="{4F45B3D5-96C5-0644-8089-73C6E6107356}" srcId="{F5C56391-1444-194A-8094-3E9DF5BD9547}" destId="{F6C844EA-5BD2-474D-AE4E-4E8594633A8C}" srcOrd="1" destOrd="0" parTransId="{0FD9E780-D2DA-5B4D-9F7C-F8A36E3BD015}" sibTransId="{35608E77-16D9-6146-BFC6-DBBC437F13EF}"/>
    <dgm:cxn modelId="{8F0CC0A2-9EC3-E941-88AD-FE81EE1FB685}" type="presOf" srcId="{8AA3BE6F-B918-734A-BA85-D32237C1B006}" destId="{F5CF7F56-166D-754F-A98B-973F752321AF}" srcOrd="0" destOrd="0" presId="urn:microsoft.com/office/officeart/2005/8/layout/radial6"/>
    <dgm:cxn modelId="{6D87E097-D6EE-F744-9E6A-8FF595BB408C}" srcId="{F5C56391-1444-194A-8094-3E9DF5BD9547}" destId="{F28F1730-7D30-094B-8109-E19B39380DE6}" srcOrd="2" destOrd="0" parTransId="{CA4CEEC9-396D-6D47-B0A8-BEAFD793255A}" sibTransId="{130E1D48-77B7-DE40-BE18-705A57971C6B}"/>
    <dgm:cxn modelId="{388BBCC6-7B32-5F44-B383-6E36716DFFD0}" srcId="{27DC1024-C742-194E-83E6-A028E844CC02}" destId="{F5C56391-1444-194A-8094-3E9DF5BD9547}" srcOrd="0" destOrd="0" parTransId="{0F57C13C-E00A-2A42-B87D-A62C0D4A5EDD}" sibTransId="{3EC273CD-8DD4-8E42-A0BA-5AA5C5BC1D46}"/>
    <dgm:cxn modelId="{1C9A2807-8333-3F48-84DB-74621815E2F6}" type="presOf" srcId="{E25A6FD0-602D-BA4F-9D4D-5D7997E344AB}" destId="{4DDC436B-00A1-2D46-9358-074DA6B52602}" srcOrd="0" destOrd="0" presId="urn:microsoft.com/office/officeart/2005/8/layout/radial6"/>
    <dgm:cxn modelId="{F988DEC1-B106-3F43-B6D4-9E996D5AC9DF}" type="presOf" srcId="{FBA1CC35-D455-3744-BD7E-5C8B0462687E}" destId="{74AC353C-3BBC-8442-9ED8-1722AF98F9AE}" srcOrd="0" destOrd="0" presId="urn:microsoft.com/office/officeart/2005/8/layout/radial6"/>
    <dgm:cxn modelId="{0874C1E1-9C66-9C45-B765-D53A1DD629C0}" type="presOf" srcId="{35608E77-16D9-6146-BFC6-DBBC437F13EF}" destId="{7A70CD4E-138C-F248-8646-E77A1EBD06A8}" srcOrd="0" destOrd="0" presId="urn:microsoft.com/office/officeart/2005/8/layout/radial6"/>
    <dgm:cxn modelId="{4CF86A46-7BE4-D540-8B97-97729CB12167}" type="presOf" srcId="{27DC1024-C742-194E-83E6-A028E844CC02}" destId="{0CE67730-5037-7A4B-AE2A-E70BB536A86D}" srcOrd="0" destOrd="0" presId="urn:microsoft.com/office/officeart/2005/8/layout/radial6"/>
    <dgm:cxn modelId="{73DD9ED0-4A47-F74F-A2AF-E4DE562D5CA9}" type="presOf" srcId="{130E1D48-77B7-DE40-BE18-705A57971C6B}" destId="{B3E7BE57-61FB-0949-9A13-4D5FA05813DE}" srcOrd="0" destOrd="0" presId="urn:microsoft.com/office/officeart/2005/8/layout/radial6"/>
    <dgm:cxn modelId="{AF78EFB7-F189-E34A-81C9-7CF04993B97B}" type="presOf" srcId="{F6C844EA-5BD2-474D-AE4E-4E8594633A8C}" destId="{EF99E688-DFFA-854E-9EC8-9F4F17F90B1D}" srcOrd="0" destOrd="0" presId="urn:microsoft.com/office/officeart/2005/8/layout/radial6"/>
    <dgm:cxn modelId="{7519522B-5D8D-E44D-8744-1E7651DD9D53}" type="presOf" srcId="{DB318B4C-A53A-7B47-A4E4-59D76BB5CA4F}" destId="{B12BBD5D-7F09-D24B-9C1E-8B3853B5BF26}" srcOrd="0" destOrd="0" presId="urn:microsoft.com/office/officeart/2005/8/layout/radial6"/>
    <dgm:cxn modelId="{D8798729-001F-2E45-810E-CAFAEF30C226}" type="presOf" srcId="{F28F1730-7D30-094B-8109-E19B39380DE6}" destId="{539E6E83-9A7E-8144-86F4-836ECD2B7AC3}" srcOrd="0" destOrd="0" presId="urn:microsoft.com/office/officeart/2005/8/layout/radial6"/>
    <dgm:cxn modelId="{C534E690-8E3E-2949-B7D7-25423653827C}" srcId="{F5C56391-1444-194A-8094-3E9DF5BD9547}" destId="{DB318B4C-A53A-7B47-A4E4-59D76BB5CA4F}" srcOrd="4" destOrd="0" parTransId="{288252AF-2042-AC4B-96BD-7EDC097D259D}" sibTransId="{FF10025B-83C1-E34E-8E38-E0F0B192CC4D}"/>
    <dgm:cxn modelId="{F866EF1C-B9C9-7E49-8F55-1CE9640DA2FB}" type="presOf" srcId="{BA606511-9F04-2F44-9397-C82540DF00AF}" destId="{70F6382E-C80C-5741-B192-AE97C5E96A5F}" srcOrd="0" destOrd="0" presId="urn:microsoft.com/office/officeart/2005/8/layout/radial6"/>
    <dgm:cxn modelId="{A3030B14-44C1-374D-A699-48C1C7955816}" srcId="{F5C56391-1444-194A-8094-3E9DF5BD9547}" destId="{FBA1CC35-D455-3744-BD7E-5C8B0462687E}" srcOrd="0" destOrd="0" parTransId="{3E4CDCE3-5840-6F4A-9689-DF1CA24A138E}" sibTransId="{E25A6FD0-602D-BA4F-9D4D-5D7997E344AB}"/>
    <dgm:cxn modelId="{213F0E7B-E09A-E245-80A6-0E51A889E4BD}" srcId="{F5C56391-1444-194A-8094-3E9DF5BD9547}" destId="{BA606511-9F04-2F44-9397-C82540DF00AF}" srcOrd="3" destOrd="0" parTransId="{2EEAF29A-4A87-E34F-9753-82FF384F28C2}" sibTransId="{8AA3BE6F-B918-734A-BA85-D32237C1B006}"/>
    <dgm:cxn modelId="{EBA424C9-714A-9441-A5AC-25A43FD12FCF}" type="presParOf" srcId="{0CE67730-5037-7A4B-AE2A-E70BB536A86D}" destId="{687F82D7-B16F-2E49-A09F-7189B8106672}" srcOrd="0" destOrd="0" presId="urn:microsoft.com/office/officeart/2005/8/layout/radial6"/>
    <dgm:cxn modelId="{F43A90A7-83AF-F44E-AFC2-B145C820D227}" type="presParOf" srcId="{0CE67730-5037-7A4B-AE2A-E70BB536A86D}" destId="{74AC353C-3BBC-8442-9ED8-1722AF98F9AE}" srcOrd="1" destOrd="0" presId="urn:microsoft.com/office/officeart/2005/8/layout/radial6"/>
    <dgm:cxn modelId="{7BBB1DA8-BC7A-DC45-A482-1D2D1918515A}" type="presParOf" srcId="{0CE67730-5037-7A4B-AE2A-E70BB536A86D}" destId="{9B6C91EB-10BB-4145-9B08-FAD4C454CC79}" srcOrd="2" destOrd="0" presId="urn:microsoft.com/office/officeart/2005/8/layout/radial6"/>
    <dgm:cxn modelId="{5D65F9BF-BB0B-D441-9E6C-4F18F7ECCD6C}" type="presParOf" srcId="{0CE67730-5037-7A4B-AE2A-E70BB536A86D}" destId="{4DDC436B-00A1-2D46-9358-074DA6B52602}" srcOrd="3" destOrd="0" presId="urn:microsoft.com/office/officeart/2005/8/layout/radial6"/>
    <dgm:cxn modelId="{95FF9D36-2178-E340-BDDC-07C55313E617}" type="presParOf" srcId="{0CE67730-5037-7A4B-AE2A-E70BB536A86D}" destId="{EF99E688-DFFA-854E-9EC8-9F4F17F90B1D}" srcOrd="4" destOrd="0" presId="urn:microsoft.com/office/officeart/2005/8/layout/radial6"/>
    <dgm:cxn modelId="{848D5584-BEFA-264A-AA52-DA84039F024D}" type="presParOf" srcId="{0CE67730-5037-7A4B-AE2A-E70BB536A86D}" destId="{705F5058-9CC9-DF47-A247-88EE627F976D}" srcOrd="5" destOrd="0" presId="urn:microsoft.com/office/officeart/2005/8/layout/radial6"/>
    <dgm:cxn modelId="{D6B76739-CF3C-E24F-B66C-CD836C562860}" type="presParOf" srcId="{0CE67730-5037-7A4B-AE2A-E70BB536A86D}" destId="{7A70CD4E-138C-F248-8646-E77A1EBD06A8}" srcOrd="6" destOrd="0" presId="urn:microsoft.com/office/officeart/2005/8/layout/radial6"/>
    <dgm:cxn modelId="{AD09002E-EE84-3A40-9ED2-2F85D2C3B82E}" type="presParOf" srcId="{0CE67730-5037-7A4B-AE2A-E70BB536A86D}" destId="{539E6E83-9A7E-8144-86F4-836ECD2B7AC3}" srcOrd="7" destOrd="0" presId="urn:microsoft.com/office/officeart/2005/8/layout/radial6"/>
    <dgm:cxn modelId="{121DB8E2-AF91-D643-B0E6-E810566F5140}" type="presParOf" srcId="{0CE67730-5037-7A4B-AE2A-E70BB536A86D}" destId="{21BBD13D-2785-7F41-BDE4-9DCC540E5777}" srcOrd="8" destOrd="0" presId="urn:microsoft.com/office/officeart/2005/8/layout/radial6"/>
    <dgm:cxn modelId="{B4F1152A-54CC-0441-A3D7-F719F64DC0CD}" type="presParOf" srcId="{0CE67730-5037-7A4B-AE2A-E70BB536A86D}" destId="{B3E7BE57-61FB-0949-9A13-4D5FA05813DE}" srcOrd="9" destOrd="0" presId="urn:microsoft.com/office/officeart/2005/8/layout/radial6"/>
    <dgm:cxn modelId="{9346B4A9-3A29-C04A-B814-DE5E0F6DE578}" type="presParOf" srcId="{0CE67730-5037-7A4B-AE2A-E70BB536A86D}" destId="{70F6382E-C80C-5741-B192-AE97C5E96A5F}" srcOrd="10" destOrd="0" presId="urn:microsoft.com/office/officeart/2005/8/layout/radial6"/>
    <dgm:cxn modelId="{78F1961C-6D7D-7243-BC5E-B91758D046F4}" type="presParOf" srcId="{0CE67730-5037-7A4B-AE2A-E70BB536A86D}" destId="{753DD9F7-1DE4-D04C-94CF-CF1816E59BCF}" srcOrd="11" destOrd="0" presId="urn:microsoft.com/office/officeart/2005/8/layout/radial6"/>
    <dgm:cxn modelId="{57CB3ED9-DFF9-BB44-B7B1-35AAA91DD223}" type="presParOf" srcId="{0CE67730-5037-7A4B-AE2A-E70BB536A86D}" destId="{F5CF7F56-166D-754F-A98B-973F752321AF}" srcOrd="12" destOrd="0" presId="urn:microsoft.com/office/officeart/2005/8/layout/radial6"/>
    <dgm:cxn modelId="{B4B34E65-CE1D-9C42-AD84-FFC3F5A2770B}" type="presParOf" srcId="{0CE67730-5037-7A4B-AE2A-E70BB536A86D}" destId="{B12BBD5D-7F09-D24B-9C1E-8B3853B5BF26}" srcOrd="13" destOrd="0" presId="urn:microsoft.com/office/officeart/2005/8/layout/radial6"/>
    <dgm:cxn modelId="{75E40246-57D1-7748-9C38-533384175FBD}" type="presParOf" srcId="{0CE67730-5037-7A4B-AE2A-E70BB536A86D}" destId="{A4ACAC1D-9F97-FE4D-8CDA-3A2DA0276B1F}" srcOrd="14" destOrd="0" presId="urn:microsoft.com/office/officeart/2005/8/layout/radial6"/>
    <dgm:cxn modelId="{B764A511-DDF6-004C-A30E-8DB48BBAF816}" type="presParOf" srcId="{0CE67730-5037-7A4B-AE2A-E70BB536A86D}" destId="{5F1A5DC0-947E-2B4E-9554-A831BA722644}" srcOrd="15"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24621-FE82-3D4C-9E62-0E8934BAA59E}">
      <dsp:nvSpPr>
        <dsp:cNvPr id="0" name=""/>
        <dsp:cNvSpPr/>
      </dsp:nvSpPr>
      <dsp:spPr>
        <a:xfrm>
          <a:off x="3444757" y="1504077"/>
          <a:ext cx="1289208" cy="1289208"/>
        </a:xfrm>
        <a:prstGeom prst="roundRect">
          <a:avLst/>
        </a:prstGeom>
        <a:solidFill>
          <a:schemeClr val="accent1">
            <a:hueOff val="0"/>
            <a:satOff val="0"/>
            <a:lumOff val="0"/>
            <a:alphaOff val="0"/>
          </a:schemeClr>
        </a:solidFill>
        <a:ln>
          <a:noFill/>
        </a:ln>
        <a:effectLst>
          <a:outerShdw blurRad="508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kern="1200" dirty="0" smtClean="0"/>
            <a:t>E-BUSINESS STRATEGY</a:t>
          </a:r>
          <a:endParaRPr lang="en-US" sz="1600" kern="1200" dirty="0"/>
        </a:p>
      </dsp:txBody>
      <dsp:txXfrm>
        <a:off x="3507691" y="1567011"/>
        <a:ext cx="1163340" cy="1163340"/>
      </dsp:txXfrm>
    </dsp:sp>
    <dsp:sp modelId="{2F49B0F8-EC18-334D-B85D-C178E52C300B}">
      <dsp:nvSpPr>
        <dsp:cNvPr id="0" name=""/>
        <dsp:cNvSpPr/>
      </dsp:nvSpPr>
      <dsp:spPr>
        <a:xfrm rot="16200000">
          <a:off x="3769393" y="1184108"/>
          <a:ext cx="639937" cy="0"/>
        </a:xfrm>
        <a:custGeom>
          <a:avLst/>
          <a:gdLst/>
          <a:ahLst/>
          <a:cxnLst/>
          <a:rect l="0" t="0" r="0" b="0"/>
          <a:pathLst>
            <a:path>
              <a:moveTo>
                <a:pt x="0" y="0"/>
              </a:moveTo>
              <a:lnTo>
                <a:pt x="639937" y="0"/>
              </a:lnTo>
            </a:path>
          </a:pathLst>
        </a:custGeom>
        <a:noFill/>
        <a:ln w="1905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2FB9640A-DFCC-BF46-AB1C-5A6726276615}">
      <dsp:nvSpPr>
        <dsp:cNvPr id="0" name=""/>
        <dsp:cNvSpPr/>
      </dsp:nvSpPr>
      <dsp:spPr>
        <a:xfrm>
          <a:off x="2793961" y="369"/>
          <a:ext cx="2590800" cy="863769"/>
        </a:xfrm>
        <a:prstGeom prst="roundRect">
          <a:avLst/>
        </a:prstGeom>
        <a:solidFill>
          <a:schemeClr val="accent1">
            <a:hueOff val="0"/>
            <a:satOff val="0"/>
            <a:lumOff val="0"/>
            <a:alphaOff val="0"/>
          </a:schemeClr>
        </a:solidFill>
        <a:ln>
          <a:noFill/>
        </a:ln>
        <a:effectLst>
          <a:outerShdw blurRad="508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8420" tIns="58420" rIns="58420" bIns="58420" numCol="1" spcCol="1270" anchor="ctr" anchorCtr="0">
          <a:noAutofit/>
        </a:bodyPr>
        <a:lstStyle/>
        <a:p>
          <a:pPr lvl="0" algn="ctr" defTabSz="1022350">
            <a:lnSpc>
              <a:spcPct val="90000"/>
            </a:lnSpc>
            <a:spcBef>
              <a:spcPct val="0"/>
            </a:spcBef>
            <a:spcAft>
              <a:spcPct val="35000"/>
            </a:spcAft>
          </a:pPr>
          <a:r>
            <a:rPr lang="en-US" sz="2300" kern="1200" dirty="0" smtClean="0"/>
            <a:t>COPERATE STRATEGY</a:t>
          </a:r>
          <a:endParaRPr lang="en-US" sz="2300" kern="1200" dirty="0"/>
        </a:p>
      </dsp:txBody>
      <dsp:txXfrm>
        <a:off x="2836127" y="42535"/>
        <a:ext cx="2506468" cy="779437"/>
      </dsp:txXfrm>
    </dsp:sp>
    <dsp:sp modelId="{4DA6EDB0-B09D-C14A-AF8F-C19B2E19E831}">
      <dsp:nvSpPr>
        <dsp:cNvPr id="0" name=""/>
        <dsp:cNvSpPr/>
      </dsp:nvSpPr>
      <dsp:spPr>
        <a:xfrm rot="925182">
          <a:off x="4718495" y="2440749"/>
          <a:ext cx="859578" cy="0"/>
        </a:xfrm>
        <a:custGeom>
          <a:avLst/>
          <a:gdLst/>
          <a:ahLst/>
          <a:cxnLst/>
          <a:rect l="0" t="0" r="0" b="0"/>
          <a:pathLst>
            <a:path>
              <a:moveTo>
                <a:pt x="0" y="0"/>
              </a:moveTo>
              <a:lnTo>
                <a:pt x="859578" y="0"/>
              </a:lnTo>
            </a:path>
          </a:pathLst>
        </a:custGeom>
        <a:noFill/>
        <a:ln w="1905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35DCFB3-6032-D741-B0CA-A37781883A64}">
      <dsp:nvSpPr>
        <dsp:cNvPr id="0" name=""/>
        <dsp:cNvSpPr/>
      </dsp:nvSpPr>
      <dsp:spPr>
        <a:xfrm>
          <a:off x="5562603" y="2438396"/>
          <a:ext cx="2285993" cy="863769"/>
        </a:xfrm>
        <a:prstGeom prst="roundRect">
          <a:avLst/>
        </a:prstGeom>
        <a:solidFill>
          <a:schemeClr val="accent1">
            <a:hueOff val="0"/>
            <a:satOff val="0"/>
            <a:lumOff val="0"/>
            <a:alphaOff val="0"/>
          </a:schemeClr>
        </a:solidFill>
        <a:ln>
          <a:noFill/>
        </a:ln>
        <a:effectLst>
          <a:outerShdw blurRad="508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8420" tIns="58420" rIns="58420" bIns="58420" numCol="1" spcCol="1270" anchor="ctr" anchorCtr="0">
          <a:noAutofit/>
        </a:bodyPr>
        <a:lstStyle/>
        <a:p>
          <a:pPr lvl="0" algn="ctr" defTabSz="1022350">
            <a:lnSpc>
              <a:spcPct val="90000"/>
            </a:lnSpc>
            <a:spcBef>
              <a:spcPct val="0"/>
            </a:spcBef>
            <a:spcAft>
              <a:spcPct val="35000"/>
            </a:spcAft>
          </a:pPr>
          <a:r>
            <a:rPr lang="en-US" sz="2300" kern="1200" dirty="0" smtClean="0"/>
            <a:t>Marketing/CRM strategy</a:t>
          </a:r>
          <a:endParaRPr lang="en-US" sz="2300" kern="1200" dirty="0"/>
        </a:p>
      </dsp:txBody>
      <dsp:txXfrm>
        <a:off x="5604769" y="2480562"/>
        <a:ext cx="2201661" cy="779437"/>
      </dsp:txXfrm>
    </dsp:sp>
    <dsp:sp modelId="{390860BA-685B-2E42-9185-956B5658F69B}">
      <dsp:nvSpPr>
        <dsp:cNvPr id="0" name=""/>
        <dsp:cNvSpPr/>
      </dsp:nvSpPr>
      <dsp:spPr>
        <a:xfrm rot="5400000">
          <a:off x="3769393" y="3113254"/>
          <a:ext cx="639937" cy="0"/>
        </a:xfrm>
        <a:custGeom>
          <a:avLst/>
          <a:gdLst/>
          <a:ahLst/>
          <a:cxnLst/>
          <a:rect l="0" t="0" r="0" b="0"/>
          <a:pathLst>
            <a:path>
              <a:moveTo>
                <a:pt x="0" y="0"/>
              </a:moveTo>
              <a:lnTo>
                <a:pt x="639937" y="0"/>
              </a:lnTo>
            </a:path>
          </a:pathLst>
        </a:custGeom>
        <a:noFill/>
        <a:ln w="1905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AA9F829B-46B6-6347-8EAD-351C3B34738E}">
      <dsp:nvSpPr>
        <dsp:cNvPr id="0" name=""/>
        <dsp:cNvSpPr/>
      </dsp:nvSpPr>
      <dsp:spPr>
        <a:xfrm>
          <a:off x="2819278" y="3433223"/>
          <a:ext cx="2540166" cy="863769"/>
        </a:xfrm>
        <a:prstGeom prst="roundRect">
          <a:avLst/>
        </a:prstGeom>
        <a:solidFill>
          <a:schemeClr val="accent1">
            <a:hueOff val="0"/>
            <a:satOff val="0"/>
            <a:lumOff val="0"/>
            <a:alphaOff val="0"/>
          </a:schemeClr>
        </a:solidFill>
        <a:ln>
          <a:noFill/>
        </a:ln>
        <a:effectLst>
          <a:outerShdw blurRad="508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a:lnSpc>
              <a:spcPct val="90000"/>
            </a:lnSpc>
            <a:spcBef>
              <a:spcPct val="0"/>
            </a:spcBef>
            <a:spcAft>
              <a:spcPct val="35000"/>
            </a:spcAft>
          </a:pPr>
          <a:r>
            <a:rPr lang="en-US" sz="1900" kern="1200" dirty="0" smtClean="0"/>
            <a:t>Information system Management Strategy</a:t>
          </a:r>
          <a:endParaRPr lang="en-US" sz="1900" kern="1200" dirty="0"/>
        </a:p>
      </dsp:txBody>
      <dsp:txXfrm>
        <a:off x="2861444" y="3475389"/>
        <a:ext cx="2455834" cy="779437"/>
      </dsp:txXfrm>
    </dsp:sp>
    <dsp:sp modelId="{6E195EBD-ACCF-2E4B-BEB9-8E2F218E6A02}">
      <dsp:nvSpPr>
        <dsp:cNvPr id="0" name=""/>
        <dsp:cNvSpPr/>
      </dsp:nvSpPr>
      <dsp:spPr>
        <a:xfrm rot="9479754">
          <a:off x="2585705" y="2576186"/>
          <a:ext cx="891522" cy="0"/>
        </a:xfrm>
        <a:custGeom>
          <a:avLst/>
          <a:gdLst/>
          <a:ahLst/>
          <a:cxnLst/>
          <a:rect l="0" t="0" r="0" b="0"/>
          <a:pathLst>
            <a:path>
              <a:moveTo>
                <a:pt x="0" y="0"/>
              </a:moveTo>
              <a:lnTo>
                <a:pt x="891522" y="0"/>
              </a:lnTo>
            </a:path>
          </a:pathLst>
        </a:custGeom>
        <a:noFill/>
        <a:ln w="19050" cap="flat"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8D9B9F2D-A78F-CE4C-8D42-64FEA8CF7F8D}">
      <dsp:nvSpPr>
        <dsp:cNvPr id="0" name=""/>
        <dsp:cNvSpPr/>
      </dsp:nvSpPr>
      <dsp:spPr>
        <a:xfrm>
          <a:off x="457323" y="2743201"/>
          <a:ext cx="2184241" cy="863769"/>
        </a:xfrm>
        <a:prstGeom prst="roundRect">
          <a:avLst/>
        </a:prstGeom>
        <a:solidFill>
          <a:schemeClr val="accent1">
            <a:hueOff val="0"/>
            <a:satOff val="0"/>
            <a:lumOff val="0"/>
            <a:alphaOff val="0"/>
          </a:schemeClr>
        </a:solidFill>
        <a:ln>
          <a:noFill/>
        </a:ln>
        <a:effectLst>
          <a:outerShdw blurRad="508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6040" tIns="66040" rIns="66040" bIns="66040" numCol="1" spcCol="1270" anchor="ctr" anchorCtr="0">
          <a:noAutofit/>
        </a:bodyPr>
        <a:lstStyle/>
        <a:p>
          <a:pPr lvl="0" algn="ctr" defTabSz="1155700">
            <a:lnSpc>
              <a:spcPct val="90000"/>
            </a:lnSpc>
            <a:spcBef>
              <a:spcPct val="0"/>
            </a:spcBef>
            <a:spcAft>
              <a:spcPct val="35000"/>
            </a:spcAft>
          </a:pPr>
          <a:r>
            <a:rPr lang="en-US" sz="2600" kern="1200" dirty="0" smtClean="0"/>
            <a:t>SCM strategy</a:t>
          </a:r>
          <a:endParaRPr lang="en-US" sz="2600" kern="1200" dirty="0"/>
        </a:p>
      </dsp:txBody>
      <dsp:txXfrm>
        <a:off x="499489" y="2785367"/>
        <a:ext cx="2099909" cy="779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7B218-656E-1F4F-A0A4-5226E17C8E20}">
      <dsp:nvSpPr>
        <dsp:cNvPr id="0" name=""/>
        <dsp:cNvSpPr/>
      </dsp:nvSpPr>
      <dsp:spPr>
        <a:xfrm rot="16200000">
          <a:off x="918448" y="-918448"/>
          <a:ext cx="1984688" cy="3821585"/>
        </a:xfrm>
        <a:prstGeom prst="round1Rect">
          <a:avLst/>
        </a:prstGeom>
        <a:gradFill rotWithShape="0">
          <a:gsLst>
            <a:gs pos="0">
              <a:schemeClr val="accent2">
                <a:hueOff val="0"/>
                <a:satOff val="0"/>
                <a:lumOff val="0"/>
                <a:alphaOff val="0"/>
                <a:tint val="43000"/>
                <a:satMod val="165000"/>
              </a:schemeClr>
            </a:gs>
            <a:gs pos="55000">
              <a:schemeClr val="accent2">
                <a:hueOff val="0"/>
                <a:satOff val="0"/>
                <a:lumOff val="0"/>
                <a:alphaOff val="0"/>
                <a:tint val="83000"/>
                <a:satMod val="155000"/>
              </a:schemeClr>
            </a:gs>
            <a:gs pos="100000">
              <a:schemeClr val="accent2">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dirty="0" err="1" smtClean="0"/>
            <a:t>Strenghts</a:t>
          </a:r>
          <a:endParaRPr lang="en-US" sz="1500" kern="1200" dirty="0"/>
        </a:p>
      </dsp:txBody>
      <dsp:txXfrm rot="5400000">
        <a:off x="0" y="0"/>
        <a:ext cx="3821585" cy="1488516"/>
      </dsp:txXfrm>
    </dsp:sp>
    <dsp:sp modelId="{15566DC0-B5CA-F946-9448-1599693D24E1}">
      <dsp:nvSpPr>
        <dsp:cNvPr id="0" name=""/>
        <dsp:cNvSpPr/>
      </dsp:nvSpPr>
      <dsp:spPr>
        <a:xfrm>
          <a:off x="3821585" y="0"/>
          <a:ext cx="3821585" cy="1984688"/>
        </a:xfrm>
        <a:prstGeom prst="round1Rect">
          <a:avLst/>
        </a:prstGeom>
        <a:gradFill rotWithShape="0">
          <a:gsLst>
            <a:gs pos="0">
              <a:schemeClr val="accent3">
                <a:hueOff val="0"/>
                <a:satOff val="0"/>
                <a:lumOff val="0"/>
                <a:alphaOff val="0"/>
                <a:tint val="43000"/>
                <a:satMod val="165000"/>
              </a:schemeClr>
            </a:gs>
            <a:gs pos="55000">
              <a:schemeClr val="accent3">
                <a:hueOff val="0"/>
                <a:satOff val="0"/>
                <a:lumOff val="0"/>
                <a:alphaOff val="0"/>
                <a:tint val="83000"/>
                <a:satMod val="155000"/>
              </a:schemeClr>
            </a:gs>
            <a:gs pos="100000">
              <a:schemeClr val="accent3">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dirty="0" smtClean="0"/>
            <a:t>Weaknesses</a:t>
          </a:r>
          <a:endParaRPr lang="en-US" sz="1500" kern="1200" dirty="0"/>
        </a:p>
      </dsp:txBody>
      <dsp:txXfrm>
        <a:off x="3821585" y="0"/>
        <a:ext cx="3821585" cy="1488516"/>
      </dsp:txXfrm>
    </dsp:sp>
    <dsp:sp modelId="{D6B9F348-AAB5-BC48-8CD8-50916B8CBF90}">
      <dsp:nvSpPr>
        <dsp:cNvPr id="0" name=""/>
        <dsp:cNvSpPr/>
      </dsp:nvSpPr>
      <dsp:spPr>
        <a:xfrm rot="10800000">
          <a:off x="0" y="1984688"/>
          <a:ext cx="3821585" cy="1984688"/>
        </a:xfrm>
        <a:prstGeom prst="round1Rect">
          <a:avLst/>
        </a:prstGeom>
        <a:gradFill rotWithShape="0">
          <a:gsLst>
            <a:gs pos="0">
              <a:schemeClr val="accent4">
                <a:hueOff val="0"/>
                <a:satOff val="0"/>
                <a:lumOff val="0"/>
                <a:alphaOff val="0"/>
                <a:tint val="43000"/>
                <a:satMod val="165000"/>
              </a:schemeClr>
            </a:gs>
            <a:gs pos="55000">
              <a:schemeClr val="accent4">
                <a:hueOff val="0"/>
                <a:satOff val="0"/>
                <a:lumOff val="0"/>
                <a:alphaOff val="0"/>
                <a:tint val="83000"/>
                <a:satMod val="155000"/>
              </a:schemeClr>
            </a:gs>
            <a:gs pos="100000">
              <a:schemeClr val="accent4">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dirty="0" err="1" smtClean="0"/>
            <a:t>Oppurtunities</a:t>
          </a:r>
          <a:r>
            <a:rPr lang="en-US" sz="1500" kern="1200" dirty="0" smtClean="0"/>
            <a:t> </a:t>
          </a:r>
          <a:endParaRPr lang="en-US" sz="1500" kern="1200" dirty="0"/>
        </a:p>
      </dsp:txBody>
      <dsp:txXfrm rot="10800000">
        <a:off x="0" y="2480859"/>
        <a:ext cx="3821585" cy="1488516"/>
      </dsp:txXfrm>
    </dsp:sp>
    <dsp:sp modelId="{278B65E0-7470-B04E-8101-6F876DC7D1AF}">
      <dsp:nvSpPr>
        <dsp:cNvPr id="0" name=""/>
        <dsp:cNvSpPr/>
      </dsp:nvSpPr>
      <dsp:spPr>
        <a:xfrm rot="5400000">
          <a:off x="4740033" y="1066239"/>
          <a:ext cx="1984688" cy="3821585"/>
        </a:xfrm>
        <a:prstGeom prst="round1Rect">
          <a:avLst/>
        </a:prstGeom>
        <a:gradFill rotWithShape="0">
          <a:gsLst>
            <a:gs pos="0">
              <a:schemeClr val="accent5">
                <a:hueOff val="0"/>
                <a:satOff val="0"/>
                <a:lumOff val="0"/>
                <a:alphaOff val="0"/>
                <a:tint val="43000"/>
                <a:satMod val="165000"/>
              </a:schemeClr>
            </a:gs>
            <a:gs pos="55000">
              <a:schemeClr val="accent5">
                <a:hueOff val="0"/>
                <a:satOff val="0"/>
                <a:lumOff val="0"/>
                <a:alphaOff val="0"/>
                <a:tint val="83000"/>
                <a:satMod val="155000"/>
              </a:schemeClr>
            </a:gs>
            <a:gs pos="100000">
              <a:schemeClr val="accent5">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dirty="0" smtClean="0"/>
            <a:t>Threats</a:t>
          </a:r>
          <a:endParaRPr lang="en-US" sz="1500" kern="1200" dirty="0"/>
        </a:p>
      </dsp:txBody>
      <dsp:txXfrm rot="-5400000">
        <a:off x="3821585" y="2480859"/>
        <a:ext cx="3821585" cy="1488516"/>
      </dsp:txXfrm>
    </dsp:sp>
    <dsp:sp modelId="{9C539DB8-5A1B-194C-9F4C-CCACE49D98A9}">
      <dsp:nvSpPr>
        <dsp:cNvPr id="0" name=""/>
        <dsp:cNvSpPr/>
      </dsp:nvSpPr>
      <dsp:spPr>
        <a:xfrm>
          <a:off x="2675109" y="1488516"/>
          <a:ext cx="2292951" cy="992344"/>
        </a:xfrm>
        <a:prstGeom prst="roundRect">
          <a:avLst/>
        </a:prstGeom>
        <a:gradFill rotWithShape="0">
          <a:gsLst>
            <a:gs pos="0">
              <a:schemeClr val="accent2">
                <a:tint val="40000"/>
                <a:hueOff val="0"/>
                <a:satOff val="0"/>
                <a:lumOff val="0"/>
                <a:alphaOff val="0"/>
                <a:tint val="43000"/>
                <a:satMod val="165000"/>
              </a:schemeClr>
            </a:gs>
            <a:gs pos="55000">
              <a:schemeClr val="accent2">
                <a:tint val="40000"/>
                <a:hueOff val="0"/>
                <a:satOff val="0"/>
                <a:lumOff val="0"/>
                <a:alphaOff val="0"/>
                <a:tint val="83000"/>
                <a:satMod val="155000"/>
              </a:schemeClr>
            </a:gs>
            <a:gs pos="100000">
              <a:schemeClr val="accent2">
                <a:tint val="40000"/>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SW/OT </a:t>
          </a:r>
        </a:p>
        <a:p>
          <a:pPr lvl="0" algn="ctr" defTabSz="666750">
            <a:lnSpc>
              <a:spcPct val="90000"/>
            </a:lnSpc>
            <a:spcBef>
              <a:spcPct val="0"/>
            </a:spcBef>
            <a:spcAft>
              <a:spcPct val="35000"/>
            </a:spcAft>
          </a:pPr>
          <a:r>
            <a:rPr lang="en-US" sz="1500" kern="1200" dirty="0" smtClean="0"/>
            <a:t>Internal/External</a:t>
          </a:r>
        </a:p>
        <a:p>
          <a:pPr lvl="0" algn="ctr" defTabSz="666750">
            <a:lnSpc>
              <a:spcPct val="90000"/>
            </a:lnSpc>
            <a:spcBef>
              <a:spcPct val="0"/>
            </a:spcBef>
            <a:spcAft>
              <a:spcPct val="35000"/>
            </a:spcAft>
          </a:pPr>
          <a:r>
            <a:rPr lang="en-US" sz="1500" kern="1200" dirty="0" smtClean="0"/>
            <a:t>ANALYSIS</a:t>
          </a:r>
          <a:endParaRPr lang="en-US" sz="1500" kern="1200" dirty="0"/>
        </a:p>
      </dsp:txBody>
      <dsp:txXfrm>
        <a:off x="2723551" y="1536958"/>
        <a:ext cx="2196067" cy="895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F35E3-76A3-0249-A370-329B082165D7}">
      <dsp:nvSpPr>
        <dsp:cNvPr id="0" name=""/>
        <dsp:cNvSpPr/>
      </dsp:nvSpPr>
      <dsp:spPr>
        <a:xfrm>
          <a:off x="2922953" y="956834"/>
          <a:ext cx="2383693" cy="2383693"/>
        </a:xfrm>
        <a:prstGeom prst="ellipse">
          <a:avLst/>
        </a:prstGeom>
        <a:gradFill rotWithShape="0">
          <a:gsLst>
            <a:gs pos="0">
              <a:schemeClr val="accent2">
                <a:shade val="80000"/>
                <a:alpha val="50000"/>
                <a:hueOff val="0"/>
                <a:satOff val="0"/>
                <a:lumOff val="0"/>
                <a:alphaOff val="0"/>
                <a:tint val="43000"/>
                <a:satMod val="165000"/>
              </a:schemeClr>
            </a:gs>
            <a:gs pos="55000">
              <a:schemeClr val="accent2">
                <a:shade val="80000"/>
                <a:alpha val="50000"/>
                <a:hueOff val="0"/>
                <a:satOff val="0"/>
                <a:lumOff val="0"/>
                <a:alphaOff val="0"/>
                <a:tint val="83000"/>
                <a:satMod val="155000"/>
              </a:schemeClr>
            </a:gs>
            <a:gs pos="100000">
              <a:schemeClr val="accent2">
                <a:shade val="80000"/>
                <a:alpha val="50000"/>
                <a:hueOff val="0"/>
                <a:satOff val="0"/>
                <a:lumOff val="0"/>
                <a:alphaOff val="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r>
            <a:rPr lang="en-US" sz="4900" kern="1200" dirty="0" smtClean="0"/>
            <a:t>NIKE </a:t>
          </a:r>
          <a:r>
            <a:rPr lang="en-US" sz="4900" kern="1200" dirty="0" err="1" smtClean="0"/>
            <a:t>Inc</a:t>
          </a:r>
          <a:endParaRPr lang="en-US" sz="4900" kern="1200" dirty="0"/>
        </a:p>
      </dsp:txBody>
      <dsp:txXfrm>
        <a:off x="3272037" y="1305918"/>
        <a:ext cx="1685525" cy="1685525"/>
      </dsp:txXfrm>
    </dsp:sp>
    <dsp:sp modelId="{C3A2ED99-44AD-F646-B01A-0670A3C1046B}">
      <dsp:nvSpPr>
        <dsp:cNvPr id="0" name=""/>
        <dsp:cNvSpPr/>
      </dsp:nvSpPr>
      <dsp:spPr>
        <a:xfrm>
          <a:off x="3518876" y="425"/>
          <a:ext cx="1191846" cy="1191846"/>
        </a:xfrm>
        <a:prstGeom prst="ellipse">
          <a:avLst/>
        </a:prstGeom>
        <a:gradFill rotWithShape="0">
          <a:gsLst>
            <a:gs pos="0">
              <a:schemeClr val="accent2">
                <a:shade val="80000"/>
                <a:alpha val="50000"/>
                <a:hueOff val="-6"/>
                <a:satOff val="755"/>
                <a:lumOff val="862"/>
                <a:alphaOff val="-5000"/>
                <a:tint val="43000"/>
                <a:satMod val="165000"/>
              </a:schemeClr>
            </a:gs>
            <a:gs pos="55000">
              <a:schemeClr val="accent2">
                <a:shade val="80000"/>
                <a:alpha val="50000"/>
                <a:hueOff val="-6"/>
                <a:satOff val="755"/>
                <a:lumOff val="862"/>
                <a:alphaOff val="-5000"/>
                <a:tint val="83000"/>
                <a:satMod val="155000"/>
              </a:schemeClr>
            </a:gs>
            <a:gs pos="100000">
              <a:schemeClr val="accent2">
                <a:shade val="80000"/>
                <a:alpha val="50000"/>
                <a:hueOff val="-6"/>
                <a:satOff val="755"/>
                <a:lumOff val="862"/>
                <a:alphaOff val="-500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Economic</a:t>
          </a:r>
          <a:endParaRPr lang="en-US" sz="900" kern="1200" dirty="0"/>
        </a:p>
      </dsp:txBody>
      <dsp:txXfrm>
        <a:off x="3693418" y="174967"/>
        <a:ext cx="842762" cy="842762"/>
      </dsp:txXfrm>
    </dsp:sp>
    <dsp:sp modelId="{A1110888-7DB0-0F47-9A94-F0C1656D5B0E}">
      <dsp:nvSpPr>
        <dsp:cNvPr id="0" name=""/>
        <dsp:cNvSpPr/>
      </dsp:nvSpPr>
      <dsp:spPr>
        <a:xfrm>
          <a:off x="4863236" y="776591"/>
          <a:ext cx="1191846" cy="1191846"/>
        </a:xfrm>
        <a:prstGeom prst="ellipse">
          <a:avLst/>
        </a:prstGeom>
        <a:gradFill rotWithShape="0">
          <a:gsLst>
            <a:gs pos="0">
              <a:schemeClr val="accent2">
                <a:shade val="80000"/>
                <a:alpha val="50000"/>
                <a:hueOff val="-13"/>
                <a:satOff val="1510"/>
                <a:lumOff val="1724"/>
                <a:alphaOff val="-10000"/>
                <a:tint val="43000"/>
                <a:satMod val="165000"/>
              </a:schemeClr>
            </a:gs>
            <a:gs pos="55000">
              <a:schemeClr val="accent2">
                <a:shade val="80000"/>
                <a:alpha val="50000"/>
                <a:hueOff val="-13"/>
                <a:satOff val="1510"/>
                <a:lumOff val="1724"/>
                <a:alphaOff val="-10000"/>
                <a:tint val="83000"/>
                <a:satMod val="155000"/>
              </a:schemeClr>
            </a:gs>
            <a:gs pos="100000">
              <a:schemeClr val="accent2">
                <a:shade val="80000"/>
                <a:alpha val="50000"/>
                <a:hueOff val="-13"/>
                <a:satOff val="1510"/>
                <a:lumOff val="1724"/>
                <a:alphaOff val="-1000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Legal</a:t>
          </a:r>
          <a:endParaRPr lang="en-US" sz="900" kern="1200" dirty="0"/>
        </a:p>
      </dsp:txBody>
      <dsp:txXfrm>
        <a:off x="5037778" y="951133"/>
        <a:ext cx="842762" cy="842762"/>
      </dsp:txXfrm>
    </dsp:sp>
    <dsp:sp modelId="{9FD505D3-0FD1-ED46-8501-2E0D9F4796F8}">
      <dsp:nvSpPr>
        <dsp:cNvPr id="0" name=""/>
        <dsp:cNvSpPr/>
      </dsp:nvSpPr>
      <dsp:spPr>
        <a:xfrm>
          <a:off x="4863236" y="2328924"/>
          <a:ext cx="1191846" cy="1191846"/>
        </a:xfrm>
        <a:prstGeom prst="ellipse">
          <a:avLst/>
        </a:prstGeom>
        <a:gradFill rotWithShape="0">
          <a:gsLst>
            <a:gs pos="0">
              <a:schemeClr val="accent2">
                <a:shade val="80000"/>
                <a:alpha val="50000"/>
                <a:hueOff val="-19"/>
                <a:satOff val="2264"/>
                <a:lumOff val="2586"/>
                <a:alphaOff val="-15000"/>
                <a:tint val="43000"/>
                <a:satMod val="165000"/>
              </a:schemeClr>
            </a:gs>
            <a:gs pos="55000">
              <a:schemeClr val="accent2">
                <a:shade val="80000"/>
                <a:alpha val="50000"/>
                <a:hueOff val="-19"/>
                <a:satOff val="2264"/>
                <a:lumOff val="2586"/>
                <a:alphaOff val="-15000"/>
                <a:tint val="83000"/>
                <a:satMod val="155000"/>
              </a:schemeClr>
            </a:gs>
            <a:gs pos="100000">
              <a:schemeClr val="accent2">
                <a:shade val="80000"/>
                <a:alpha val="50000"/>
                <a:hueOff val="-19"/>
                <a:satOff val="2264"/>
                <a:lumOff val="2586"/>
                <a:alphaOff val="-1500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Political</a:t>
          </a:r>
          <a:endParaRPr lang="en-US" sz="900" kern="1200" dirty="0"/>
        </a:p>
      </dsp:txBody>
      <dsp:txXfrm>
        <a:off x="5037778" y="2503466"/>
        <a:ext cx="842762" cy="842762"/>
      </dsp:txXfrm>
    </dsp:sp>
    <dsp:sp modelId="{A611661E-FE9E-6A4D-8C31-83F639ED30EF}">
      <dsp:nvSpPr>
        <dsp:cNvPr id="0" name=""/>
        <dsp:cNvSpPr/>
      </dsp:nvSpPr>
      <dsp:spPr>
        <a:xfrm>
          <a:off x="3518876" y="3105090"/>
          <a:ext cx="1191846" cy="1191846"/>
        </a:xfrm>
        <a:prstGeom prst="ellipse">
          <a:avLst/>
        </a:prstGeom>
        <a:gradFill rotWithShape="0">
          <a:gsLst>
            <a:gs pos="0">
              <a:schemeClr val="accent2">
                <a:shade val="80000"/>
                <a:alpha val="50000"/>
                <a:hueOff val="-25"/>
                <a:satOff val="3019"/>
                <a:lumOff val="3447"/>
                <a:alphaOff val="-20000"/>
                <a:tint val="43000"/>
                <a:satMod val="165000"/>
              </a:schemeClr>
            </a:gs>
            <a:gs pos="55000">
              <a:schemeClr val="accent2">
                <a:shade val="80000"/>
                <a:alpha val="50000"/>
                <a:hueOff val="-25"/>
                <a:satOff val="3019"/>
                <a:lumOff val="3447"/>
                <a:alphaOff val="-20000"/>
                <a:tint val="83000"/>
                <a:satMod val="155000"/>
              </a:schemeClr>
            </a:gs>
            <a:gs pos="100000">
              <a:schemeClr val="accent2">
                <a:shade val="80000"/>
                <a:alpha val="50000"/>
                <a:hueOff val="-25"/>
                <a:satOff val="3019"/>
                <a:lumOff val="3447"/>
                <a:alphaOff val="-2000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Social</a:t>
          </a:r>
          <a:endParaRPr lang="en-US" sz="900" kern="1200" dirty="0"/>
        </a:p>
      </dsp:txBody>
      <dsp:txXfrm>
        <a:off x="3693418" y="3279632"/>
        <a:ext cx="842762" cy="842762"/>
      </dsp:txXfrm>
    </dsp:sp>
    <dsp:sp modelId="{7E03DB89-2541-4B47-99CF-3EEB472FDE3A}">
      <dsp:nvSpPr>
        <dsp:cNvPr id="0" name=""/>
        <dsp:cNvSpPr/>
      </dsp:nvSpPr>
      <dsp:spPr>
        <a:xfrm>
          <a:off x="2174517" y="2328924"/>
          <a:ext cx="1191846" cy="1191846"/>
        </a:xfrm>
        <a:prstGeom prst="ellipse">
          <a:avLst/>
        </a:prstGeom>
        <a:gradFill rotWithShape="0">
          <a:gsLst>
            <a:gs pos="0">
              <a:schemeClr val="accent2">
                <a:shade val="80000"/>
                <a:alpha val="50000"/>
                <a:hueOff val="-32"/>
                <a:satOff val="3774"/>
                <a:lumOff val="4309"/>
                <a:alphaOff val="-25000"/>
                <a:tint val="43000"/>
                <a:satMod val="165000"/>
              </a:schemeClr>
            </a:gs>
            <a:gs pos="55000">
              <a:schemeClr val="accent2">
                <a:shade val="80000"/>
                <a:alpha val="50000"/>
                <a:hueOff val="-32"/>
                <a:satOff val="3774"/>
                <a:lumOff val="4309"/>
                <a:alphaOff val="-25000"/>
                <a:tint val="83000"/>
                <a:satMod val="155000"/>
              </a:schemeClr>
            </a:gs>
            <a:gs pos="100000">
              <a:schemeClr val="accent2">
                <a:shade val="80000"/>
                <a:alpha val="50000"/>
                <a:hueOff val="-32"/>
                <a:satOff val="3774"/>
                <a:lumOff val="4309"/>
                <a:alphaOff val="-2500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Technological</a:t>
          </a:r>
          <a:endParaRPr lang="en-US" sz="900" kern="1200" dirty="0"/>
        </a:p>
      </dsp:txBody>
      <dsp:txXfrm>
        <a:off x="2349059" y="2503466"/>
        <a:ext cx="842762" cy="842762"/>
      </dsp:txXfrm>
    </dsp:sp>
    <dsp:sp modelId="{66B64C55-B55E-DA42-8B13-835C626CC367}">
      <dsp:nvSpPr>
        <dsp:cNvPr id="0" name=""/>
        <dsp:cNvSpPr/>
      </dsp:nvSpPr>
      <dsp:spPr>
        <a:xfrm>
          <a:off x="2057398" y="761992"/>
          <a:ext cx="1191846" cy="1191846"/>
        </a:xfrm>
        <a:prstGeom prst="ellipse">
          <a:avLst/>
        </a:prstGeom>
        <a:gradFill rotWithShape="0">
          <a:gsLst>
            <a:gs pos="0">
              <a:schemeClr val="accent2">
                <a:shade val="80000"/>
                <a:alpha val="50000"/>
                <a:hueOff val="-38"/>
                <a:satOff val="4529"/>
                <a:lumOff val="5171"/>
                <a:alphaOff val="-30000"/>
                <a:tint val="43000"/>
                <a:satMod val="165000"/>
              </a:schemeClr>
            </a:gs>
            <a:gs pos="55000">
              <a:schemeClr val="accent2">
                <a:shade val="80000"/>
                <a:alpha val="50000"/>
                <a:hueOff val="-38"/>
                <a:satOff val="4529"/>
                <a:lumOff val="5171"/>
                <a:alphaOff val="-30000"/>
                <a:tint val="83000"/>
                <a:satMod val="155000"/>
              </a:schemeClr>
            </a:gs>
            <a:gs pos="100000">
              <a:schemeClr val="accent2">
                <a:shade val="80000"/>
                <a:alpha val="50000"/>
                <a:hueOff val="-38"/>
                <a:satOff val="4529"/>
                <a:lumOff val="5171"/>
                <a:alphaOff val="-30000"/>
                <a:shade val="85000"/>
              </a:schemeClr>
            </a:gs>
          </a:gsLst>
          <a:path path="circle">
            <a:fillToRect l="-40000" t="-90000" r="140000" b="19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environmental</a:t>
          </a:r>
          <a:endParaRPr lang="en-US" sz="900" kern="1200" dirty="0"/>
        </a:p>
      </dsp:txBody>
      <dsp:txXfrm>
        <a:off x="2231940" y="936534"/>
        <a:ext cx="842762" cy="8427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A5DC0-947E-2B4E-9554-A831BA722644}">
      <dsp:nvSpPr>
        <dsp:cNvPr id="0" name=""/>
        <dsp:cNvSpPr/>
      </dsp:nvSpPr>
      <dsp:spPr>
        <a:xfrm>
          <a:off x="2346097" y="529855"/>
          <a:ext cx="3537405" cy="3537405"/>
        </a:xfrm>
        <a:prstGeom prst="blockArc">
          <a:avLst>
            <a:gd name="adj1" fmla="val 11880000"/>
            <a:gd name="adj2" fmla="val 16200000"/>
            <a:gd name="adj3" fmla="val 4637"/>
          </a:avLst>
        </a:prstGeom>
        <a:gradFill rotWithShape="0">
          <a:gsLst>
            <a:gs pos="0">
              <a:schemeClr val="accent1">
                <a:shade val="90000"/>
                <a:hueOff val="306301"/>
                <a:satOff val="-4255"/>
                <a:lumOff val="22954"/>
                <a:alphaOff val="0"/>
                <a:tint val="43000"/>
                <a:satMod val="165000"/>
              </a:schemeClr>
            </a:gs>
            <a:gs pos="55000">
              <a:schemeClr val="accent1">
                <a:shade val="90000"/>
                <a:hueOff val="306301"/>
                <a:satOff val="-4255"/>
                <a:lumOff val="22954"/>
                <a:alphaOff val="0"/>
                <a:tint val="83000"/>
                <a:satMod val="155000"/>
              </a:schemeClr>
            </a:gs>
            <a:gs pos="100000">
              <a:schemeClr val="accent1">
                <a:shade val="90000"/>
                <a:hueOff val="306301"/>
                <a:satOff val="-4255"/>
                <a:lumOff val="22954"/>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F5CF7F56-166D-754F-A98B-973F752321AF}">
      <dsp:nvSpPr>
        <dsp:cNvPr id="0" name=""/>
        <dsp:cNvSpPr/>
      </dsp:nvSpPr>
      <dsp:spPr>
        <a:xfrm>
          <a:off x="2346097" y="529855"/>
          <a:ext cx="3537405" cy="3537405"/>
        </a:xfrm>
        <a:prstGeom prst="blockArc">
          <a:avLst>
            <a:gd name="adj1" fmla="val 7560000"/>
            <a:gd name="adj2" fmla="val 11880000"/>
            <a:gd name="adj3" fmla="val 4637"/>
          </a:avLst>
        </a:prstGeom>
        <a:gradFill rotWithShape="0">
          <a:gsLst>
            <a:gs pos="0">
              <a:schemeClr val="accent1">
                <a:shade val="90000"/>
                <a:hueOff val="229725"/>
                <a:satOff val="-3191"/>
                <a:lumOff val="17215"/>
                <a:alphaOff val="0"/>
                <a:tint val="43000"/>
                <a:satMod val="165000"/>
              </a:schemeClr>
            </a:gs>
            <a:gs pos="55000">
              <a:schemeClr val="accent1">
                <a:shade val="90000"/>
                <a:hueOff val="229725"/>
                <a:satOff val="-3191"/>
                <a:lumOff val="17215"/>
                <a:alphaOff val="0"/>
                <a:tint val="83000"/>
                <a:satMod val="155000"/>
              </a:schemeClr>
            </a:gs>
            <a:gs pos="100000">
              <a:schemeClr val="accent1">
                <a:shade val="90000"/>
                <a:hueOff val="229725"/>
                <a:satOff val="-3191"/>
                <a:lumOff val="17215"/>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3E7BE57-61FB-0949-9A13-4D5FA05813DE}">
      <dsp:nvSpPr>
        <dsp:cNvPr id="0" name=""/>
        <dsp:cNvSpPr/>
      </dsp:nvSpPr>
      <dsp:spPr>
        <a:xfrm>
          <a:off x="2346097" y="529855"/>
          <a:ext cx="3537405" cy="3537405"/>
        </a:xfrm>
        <a:prstGeom prst="blockArc">
          <a:avLst>
            <a:gd name="adj1" fmla="val 3240000"/>
            <a:gd name="adj2" fmla="val 7560000"/>
            <a:gd name="adj3" fmla="val 4637"/>
          </a:avLst>
        </a:prstGeom>
        <a:gradFill rotWithShape="0">
          <a:gsLst>
            <a:gs pos="0">
              <a:schemeClr val="accent1">
                <a:shade val="90000"/>
                <a:hueOff val="153150"/>
                <a:satOff val="-2127"/>
                <a:lumOff val="11477"/>
                <a:alphaOff val="0"/>
                <a:tint val="43000"/>
                <a:satMod val="165000"/>
              </a:schemeClr>
            </a:gs>
            <a:gs pos="55000">
              <a:schemeClr val="accent1">
                <a:shade val="90000"/>
                <a:hueOff val="153150"/>
                <a:satOff val="-2127"/>
                <a:lumOff val="11477"/>
                <a:alphaOff val="0"/>
                <a:tint val="83000"/>
                <a:satMod val="155000"/>
              </a:schemeClr>
            </a:gs>
            <a:gs pos="100000">
              <a:schemeClr val="accent1">
                <a:shade val="90000"/>
                <a:hueOff val="153150"/>
                <a:satOff val="-2127"/>
                <a:lumOff val="11477"/>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A70CD4E-138C-F248-8646-E77A1EBD06A8}">
      <dsp:nvSpPr>
        <dsp:cNvPr id="0" name=""/>
        <dsp:cNvSpPr/>
      </dsp:nvSpPr>
      <dsp:spPr>
        <a:xfrm>
          <a:off x="2346097" y="529855"/>
          <a:ext cx="3537405" cy="3537405"/>
        </a:xfrm>
        <a:prstGeom prst="blockArc">
          <a:avLst>
            <a:gd name="adj1" fmla="val 20520000"/>
            <a:gd name="adj2" fmla="val 3240000"/>
            <a:gd name="adj3" fmla="val 4637"/>
          </a:avLst>
        </a:prstGeom>
        <a:gradFill rotWithShape="0">
          <a:gsLst>
            <a:gs pos="0">
              <a:schemeClr val="accent1">
                <a:shade val="90000"/>
                <a:hueOff val="76575"/>
                <a:satOff val="-1064"/>
                <a:lumOff val="5738"/>
                <a:alphaOff val="0"/>
                <a:tint val="43000"/>
                <a:satMod val="165000"/>
              </a:schemeClr>
            </a:gs>
            <a:gs pos="55000">
              <a:schemeClr val="accent1">
                <a:shade val="90000"/>
                <a:hueOff val="76575"/>
                <a:satOff val="-1064"/>
                <a:lumOff val="5738"/>
                <a:alphaOff val="0"/>
                <a:tint val="83000"/>
                <a:satMod val="155000"/>
              </a:schemeClr>
            </a:gs>
            <a:gs pos="100000">
              <a:schemeClr val="accent1">
                <a:shade val="90000"/>
                <a:hueOff val="76575"/>
                <a:satOff val="-1064"/>
                <a:lumOff val="5738"/>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DDC436B-00A1-2D46-9358-074DA6B52602}">
      <dsp:nvSpPr>
        <dsp:cNvPr id="0" name=""/>
        <dsp:cNvSpPr/>
      </dsp:nvSpPr>
      <dsp:spPr>
        <a:xfrm>
          <a:off x="2346097" y="529855"/>
          <a:ext cx="3537405" cy="3537405"/>
        </a:xfrm>
        <a:prstGeom prst="blockArc">
          <a:avLst>
            <a:gd name="adj1" fmla="val 16200000"/>
            <a:gd name="adj2" fmla="val 20520000"/>
            <a:gd name="adj3" fmla="val 4637"/>
          </a:avLst>
        </a:prstGeom>
        <a:gradFill rotWithShape="0">
          <a:gsLst>
            <a:gs pos="0">
              <a:schemeClr val="accent1">
                <a:shade val="90000"/>
                <a:hueOff val="0"/>
                <a:satOff val="0"/>
                <a:lumOff val="0"/>
                <a:alphaOff val="0"/>
                <a:tint val="43000"/>
                <a:satMod val="165000"/>
              </a:schemeClr>
            </a:gs>
            <a:gs pos="55000">
              <a:schemeClr val="accent1">
                <a:shade val="90000"/>
                <a:hueOff val="0"/>
                <a:satOff val="0"/>
                <a:lumOff val="0"/>
                <a:alphaOff val="0"/>
                <a:tint val="83000"/>
                <a:satMod val="155000"/>
              </a:schemeClr>
            </a:gs>
            <a:gs pos="100000">
              <a:schemeClr val="accent1">
                <a:shade val="90000"/>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687F82D7-B16F-2E49-A09F-7189B8106672}">
      <dsp:nvSpPr>
        <dsp:cNvPr id="0" name=""/>
        <dsp:cNvSpPr/>
      </dsp:nvSpPr>
      <dsp:spPr>
        <a:xfrm>
          <a:off x="3301082" y="1484840"/>
          <a:ext cx="1627435" cy="1627435"/>
        </a:xfrm>
        <a:prstGeom prst="ellipse">
          <a:avLst/>
        </a:prstGeom>
        <a:gradFill rotWithShape="0">
          <a:gsLst>
            <a:gs pos="0">
              <a:schemeClr val="accent1">
                <a:shade val="80000"/>
                <a:hueOff val="0"/>
                <a:satOff val="0"/>
                <a:lumOff val="0"/>
                <a:alphaOff val="0"/>
                <a:tint val="43000"/>
                <a:satMod val="165000"/>
              </a:schemeClr>
            </a:gs>
            <a:gs pos="55000">
              <a:schemeClr val="accent1">
                <a:shade val="80000"/>
                <a:hueOff val="0"/>
                <a:satOff val="0"/>
                <a:lumOff val="0"/>
                <a:alphaOff val="0"/>
                <a:tint val="83000"/>
                <a:satMod val="155000"/>
              </a:schemeClr>
            </a:gs>
            <a:gs pos="100000">
              <a:schemeClr val="accent1">
                <a:shade val="80000"/>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8260" tIns="48260" rIns="48260" bIns="48260" numCol="1" spcCol="1270" anchor="ctr" anchorCtr="0">
          <a:noAutofit/>
        </a:bodyPr>
        <a:lstStyle/>
        <a:p>
          <a:pPr lvl="0" algn="ctr" defTabSz="1689100">
            <a:lnSpc>
              <a:spcPct val="90000"/>
            </a:lnSpc>
            <a:spcBef>
              <a:spcPct val="0"/>
            </a:spcBef>
            <a:spcAft>
              <a:spcPct val="35000"/>
            </a:spcAft>
          </a:pPr>
          <a:r>
            <a:rPr lang="en-US" sz="3800" kern="1200" dirty="0" smtClean="0"/>
            <a:t>Nike </a:t>
          </a:r>
          <a:r>
            <a:rPr lang="en-US" sz="3800" kern="1200" dirty="0" err="1" smtClean="0"/>
            <a:t>Inc</a:t>
          </a:r>
          <a:endParaRPr lang="en-US" sz="3800" kern="1200" dirty="0"/>
        </a:p>
      </dsp:txBody>
      <dsp:txXfrm>
        <a:off x="3539414" y="1723172"/>
        <a:ext cx="1150771" cy="1150771"/>
      </dsp:txXfrm>
    </dsp:sp>
    <dsp:sp modelId="{74AC353C-3BBC-8442-9ED8-1722AF98F9AE}">
      <dsp:nvSpPr>
        <dsp:cNvPr id="0" name=""/>
        <dsp:cNvSpPr/>
      </dsp:nvSpPr>
      <dsp:spPr>
        <a:xfrm>
          <a:off x="3545197" y="1264"/>
          <a:ext cx="1139204" cy="1139204"/>
        </a:xfrm>
        <a:prstGeom prst="ellipse">
          <a:avLst/>
        </a:prstGeom>
        <a:gradFill rotWithShape="0">
          <a:gsLst>
            <a:gs pos="0">
              <a:schemeClr val="accent1">
                <a:shade val="80000"/>
                <a:hueOff val="0"/>
                <a:satOff val="0"/>
                <a:lumOff val="0"/>
                <a:alphaOff val="0"/>
                <a:tint val="43000"/>
                <a:satMod val="165000"/>
              </a:schemeClr>
            </a:gs>
            <a:gs pos="55000">
              <a:schemeClr val="accent1">
                <a:shade val="80000"/>
                <a:hueOff val="0"/>
                <a:satOff val="0"/>
                <a:lumOff val="0"/>
                <a:alphaOff val="0"/>
                <a:tint val="83000"/>
                <a:satMod val="155000"/>
              </a:schemeClr>
            </a:gs>
            <a:gs pos="100000">
              <a:schemeClr val="accent1">
                <a:shade val="80000"/>
                <a:hueOff val="0"/>
                <a:satOff val="0"/>
                <a:lumOff val="0"/>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Competitive Rivalry</a:t>
          </a:r>
        </a:p>
        <a:p>
          <a:pPr lvl="0" algn="ctr" defTabSz="488950">
            <a:lnSpc>
              <a:spcPct val="90000"/>
            </a:lnSpc>
            <a:spcBef>
              <a:spcPct val="0"/>
            </a:spcBef>
            <a:spcAft>
              <a:spcPct val="35000"/>
            </a:spcAft>
          </a:pPr>
          <a:r>
            <a:rPr lang="en-US" sz="1100" kern="1200" dirty="0" smtClean="0"/>
            <a:t>High</a:t>
          </a:r>
          <a:endParaRPr lang="en-US" sz="1100" kern="1200" dirty="0"/>
        </a:p>
      </dsp:txBody>
      <dsp:txXfrm>
        <a:off x="3712030" y="168097"/>
        <a:ext cx="805538" cy="805538"/>
      </dsp:txXfrm>
    </dsp:sp>
    <dsp:sp modelId="{EF99E688-DFFA-854E-9EC8-9F4F17F90B1D}">
      <dsp:nvSpPr>
        <dsp:cNvPr id="0" name=""/>
        <dsp:cNvSpPr/>
      </dsp:nvSpPr>
      <dsp:spPr>
        <a:xfrm>
          <a:off x="5188329" y="1195069"/>
          <a:ext cx="1139204" cy="1139204"/>
        </a:xfrm>
        <a:prstGeom prst="ellipse">
          <a:avLst/>
        </a:prstGeom>
        <a:gradFill rotWithShape="0">
          <a:gsLst>
            <a:gs pos="0">
              <a:schemeClr val="accent1">
                <a:shade val="80000"/>
                <a:hueOff val="76562"/>
                <a:satOff val="-1098"/>
                <a:lumOff val="6404"/>
                <a:alphaOff val="0"/>
                <a:tint val="43000"/>
                <a:satMod val="165000"/>
              </a:schemeClr>
            </a:gs>
            <a:gs pos="55000">
              <a:schemeClr val="accent1">
                <a:shade val="80000"/>
                <a:hueOff val="76562"/>
                <a:satOff val="-1098"/>
                <a:lumOff val="6404"/>
                <a:alphaOff val="0"/>
                <a:tint val="83000"/>
                <a:satMod val="155000"/>
              </a:schemeClr>
            </a:gs>
            <a:gs pos="100000">
              <a:schemeClr val="accent1">
                <a:shade val="80000"/>
                <a:hueOff val="76562"/>
                <a:satOff val="-1098"/>
                <a:lumOff val="6404"/>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New </a:t>
          </a:r>
          <a:r>
            <a:rPr lang="en-US" sz="1100" kern="1200" dirty="0" err="1" smtClean="0"/>
            <a:t>Emtrants</a:t>
          </a:r>
          <a:endParaRPr lang="en-US" sz="1100" kern="1200" dirty="0" smtClean="0"/>
        </a:p>
        <a:p>
          <a:pPr lvl="0" algn="ctr" defTabSz="488950">
            <a:lnSpc>
              <a:spcPct val="90000"/>
            </a:lnSpc>
            <a:spcBef>
              <a:spcPct val="0"/>
            </a:spcBef>
            <a:spcAft>
              <a:spcPct val="35000"/>
            </a:spcAft>
          </a:pPr>
          <a:r>
            <a:rPr lang="en-US" sz="1100" kern="1200" dirty="0" smtClean="0"/>
            <a:t>Medium</a:t>
          </a:r>
          <a:endParaRPr lang="en-US" sz="1100" kern="1200" dirty="0"/>
        </a:p>
      </dsp:txBody>
      <dsp:txXfrm>
        <a:off x="5355162" y="1361902"/>
        <a:ext cx="805538" cy="805538"/>
      </dsp:txXfrm>
    </dsp:sp>
    <dsp:sp modelId="{539E6E83-9A7E-8144-86F4-836ECD2B7AC3}">
      <dsp:nvSpPr>
        <dsp:cNvPr id="0" name=""/>
        <dsp:cNvSpPr/>
      </dsp:nvSpPr>
      <dsp:spPr>
        <a:xfrm>
          <a:off x="4560709" y="3126687"/>
          <a:ext cx="1139204" cy="1139204"/>
        </a:xfrm>
        <a:prstGeom prst="ellipse">
          <a:avLst/>
        </a:prstGeom>
        <a:gradFill rotWithShape="0">
          <a:gsLst>
            <a:gs pos="0">
              <a:schemeClr val="accent1">
                <a:shade val="80000"/>
                <a:hueOff val="153123"/>
                <a:satOff val="-2196"/>
                <a:lumOff val="12807"/>
                <a:alphaOff val="0"/>
                <a:tint val="43000"/>
                <a:satMod val="165000"/>
              </a:schemeClr>
            </a:gs>
            <a:gs pos="55000">
              <a:schemeClr val="accent1">
                <a:shade val="80000"/>
                <a:hueOff val="153123"/>
                <a:satOff val="-2196"/>
                <a:lumOff val="12807"/>
                <a:alphaOff val="0"/>
                <a:tint val="83000"/>
                <a:satMod val="155000"/>
              </a:schemeClr>
            </a:gs>
            <a:gs pos="100000">
              <a:schemeClr val="accent1">
                <a:shade val="80000"/>
                <a:hueOff val="153123"/>
                <a:satOff val="-2196"/>
                <a:lumOff val="12807"/>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Threat of Substitute</a:t>
          </a:r>
        </a:p>
        <a:p>
          <a:pPr lvl="0" algn="ctr" defTabSz="488950">
            <a:lnSpc>
              <a:spcPct val="90000"/>
            </a:lnSpc>
            <a:spcBef>
              <a:spcPct val="0"/>
            </a:spcBef>
            <a:spcAft>
              <a:spcPct val="35000"/>
            </a:spcAft>
          </a:pPr>
          <a:r>
            <a:rPr lang="en-US" sz="1100" kern="1200" dirty="0" smtClean="0"/>
            <a:t>High</a:t>
          </a:r>
          <a:endParaRPr lang="en-US" sz="1100" kern="1200" dirty="0"/>
        </a:p>
      </dsp:txBody>
      <dsp:txXfrm>
        <a:off x="4727542" y="3293520"/>
        <a:ext cx="805538" cy="805538"/>
      </dsp:txXfrm>
    </dsp:sp>
    <dsp:sp modelId="{70F6382E-C80C-5741-B192-AE97C5E96A5F}">
      <dsp:nvSpPr>
        <dsp:cNvPr id="0" name=""/>
        <dsp:cNvSpPr/>
      </dsp:nvSpPr>
      <dsp:spPr>
        <a:xfrm>
          <a:off x="2529686" y="3126687"/>
          <a:ext cx="1139204" cy="1139204"/>
        </a:xfrm>
        <a:prstGeom prst="ellipse">
          <a:avLst/>
        </a:prstGeom>
        <a:gradFill rotWithShape="0">
          <a:gsLst>
            <a:gs pos="0">
              <a:schemeClr val="accent1">
                <a:shade val="80000"/>
                <a:hueOff val="229685"/>
                <a:satOff val="-3294"/>
                <a:lumOff val="19211"/>
                <a:alphaOff val="0"/>
                <a:tint val="43000"/>
                <a:satMod val="165000"/>
              </a:schemeClr>
            </a:gs>
            <a:gs pos="55000">
              <a:schemeClr val="accent1">
                <a:shade val="80000"/>
                <a:hueOff val="229685"/>
                <a:satOff val="-3294"/>
                <a:lumOff val="19211"/>
                <a:alphaOff val="0"/>
                <a:tint val="83000"/>
                <a:satMod val="155000"/>
              </a:schemeClr>
            </a:gs>
            <a:gs pos="100000">
              <a:schemeClr val="accent1">
                <a:shade val="80000"/>
                <a:hueOff val="229685"/>
                <a:satOff val="-3294"/>
                <a:lumOff val="19211"/>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Bargaining power of  Buyer</a:t>
          </a:r>
        </a:p>
        <a:p>
          <a:pPr lvl="0" algn="ctr" defTabSz="488950">
            <a:lnSpc>
              <a:spcPct val="90000"/>
            </a:lnSpc>
            <a:spcBef>
              <a:spcPct val="0"/>
            </a:spcBef>
            <a:spcAft>
              <a:spcPct val="35000"/>
            </a:spcAft>
          </a:pPr>
          <a:r>
            <a:rPr lang="en-US" sz="1100" kern="1200" dirty="0" smtClean="0"/>
            <a:t>Medium</a:t>
          </a:r>
          <a:endParaRPr lang="en-US" sz="1100" kern="1200" dirty="0"/>
        </a:p>
      </dsp:txBody>
      <dsp:txXfrm>
        <a:off x="2696519" y="3293520"/>
        <a:ext cx="805538" cy="805538"/>
      </dsp:txXfrm>
    </dsp:sp>
    <dsp:sp modelId="{B12BBD5D-7F09-D24B-9C1E-8B3853B5BF26}">
      <dsp:nvSpPr>
        <dsp:cNvPr id="0" name=""/>
        <dsp:cNvSpPr/>
      </dsp:nvSpPr>
      <dsp:spPr>
        <a:xfrm>
          <a:off x="1902065" y="1195069"/>
          <a:ext cx="1139204" cy="1139204"/>
        </a:xfrm>
        <a:prstGeom prst="ellipse">
          <a:avLst/>
        </a:prstGeom>
        <a:gradFill rotWithShape="0">
          <a:gsLst>
            <a:gs pos="0">
              <a:schemeClr val="accent1">
                <a:shade val="80000"/>
                <a:hueOff val="306247"/>
                <a:satOff val="-4392"/>
                <a:lumOff val="25615"/>
                <a:alphaOff val="0"/>
                <a:tint val="43000"/>
                <a:satMod val="165000"/>
              </a:schemeClr>
            </a:gs>
            <a:gs pos="55000">
              <a:schemeClr val="accent1">
                <a:shade val="80000"/>
                <a:hueOff val="306247"/>
                <a:satOff val="-4392"/>
                <a:lumOff val="25615"/>
                <a:alphaOff val="0"/>
                <a:tint val="83000"/>
                <a:satMod val="155000"/>
              </a:schemeClr>
            </a:gs>
            <a:gs pos="100000">
              <a:schemeClr val="accent1">
                <a:shade val="80000"/>
                <a:hueOff val="306247"/>
                <a:satOff val="-4392"/>
                <a:lumOff val="25615"/>
                <a:alphaOff val="0"/>
                <a:shade val="85000"/>
              </a:schemeClr>
            </a:gs>
          </a:gsLst>
          <a:path path="circle">
            <a:fillToRect l="-40000" t="-90000" r="140000" b="190000"/>
          </a:path>
        </a:gradFill>
        <a:ln>
          <a:noFill/>
        </a:ln>
        <a:effectLst>
          <a:outerShdw blurRad="508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Bargaining power of Supplier medium</a:t>
          </a:r>
          <a:endParaRPr lang="en-US" sz="1100" kern="1200" dirty="0"/>
        </a:p>
      </dsp:txBody>
      <dsp:txXfrm>
        <a:off x="2068898" y="1361902"/>
        <a:ext cx="805538" cy="805538"/>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24506C0-3FFE-45A5-803D-9F4FC5464A70}" type="datetimeFigureOut">
              <a:rPr lang="en-US" smtClean="0"/>
              <a:t>04/09/20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646707-6BBD-41A9-B4DF-0C76A73A2D2A}" type="slidenum">
              <a:rPr lang="en-US" smtClean="0"/>
              <a:t>‹#›</a:t>
            </a:fld>
            <a:endParaRPr lang="en-US"/>
          </a:p>
        </p:txBody>
      </p:sp>
    </p:spTree>
    <p:extLst>
      <p:ext uri="{BB962C8B-B14F-4D97-AF65-F5344CB8AC3E}">
        <p14:creationId xmlns:p14="http://schemas.microsoft.com/office/powerpoint/2010/main" val="4044723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This template can be used as a starter file to give updates for project</a:t>
            </a:r>
            <a:r>
              <a:rPr lang="en-US" baseline="0" dirty="0" smtClean="0"/>
              <a:t> milestones.</a:t>
            </a:r>
            <a:endParaRPr lang="en-US" dirty="0" smtClean="0"/>
          </a:p>
          <a:p>
            <a:endParaRPr lang="en-US" baseline="0" dirty="0" smtClean="0"/>
          </a:p>
          <a:p>
            <a:pPr lvl="0"/>
            <a:r>
              <a:rPr lang="en-US" sz="1000" b="1" dirty="0" smtClean="0"/>
              <a:t>Sections</a:t>
            </a:r>
            <a:endParaRPr lang="en-US" sz="1000" b="0" dirty="0" smtClean="0"/>
          </a:p>
          <a:p>
            <a:pPr lvl="0"/>
            <a:r>
              <a:rPr lang="en-US" sz="1000" u="none" dirty="0" smtClean="0">
                <a:solidFill>
                  <a:srgbClr val="008080"/>
                </a:solidFill>
                <a:effectLst/>
                <a:latin typeface="+mn-lt"/>
                <a:ea typeface="Times New Roman"/>
                <a:cs typeface="Times New Roman"/>
              </a:rPr>
              <a:t>Sections can help to organize your slides or facilitate collaboration between multiple authors. On the </a:t>
            </a:r>
            <a:r>
              <a:rPr lang="en-US" sz="1000" b="1" u="none" dirty="0" smtClean="0">
                <a:solidFill>
                  <a:srgbClr val="008080"/>
                </a:solidFill>
                <a:effectLst/>
                <a:latin typeface="+mn-lt"/>
                <a:ea typeface="Times New Roman"/>
                <a:cs typeface="Times New Roman"/>
              </a:rPr>
              <a:t>Home</a:t>
            </a:r>
            <a:r>
              <a:rPr lang="en-US" sz="1000" u="none" dirty="0" smtClean="0">
                <a:solidFill>
                  <a:srgbClr val="008080"/>
                </a:solidFill>
                <a:effectLst/>
                <a:latin typeface="+mn-lt"/>
                <a:ea typeface="Times New Roman"/>
                <a:cs typeface="Times New Roman"/>
              </a:rPr>
              <a:t> tab, under </a:t>
            </a:r>
            <a:r>
              <a:rPr lang="en-US" sz="1000" b="1" u="none" dirty="0" smtClean="0">
                <a:solidFill>
                  <a:srgbClr val="008080"/>
                </a:solidFill>
                <a:effectLst/>
                <a:latin typeface="+mn-lt"/>
                <a:ea typeface="Times New Roman"/>
                <a:cs typeface="Times New Roman"/>
              </a:rPr>
              <a:t>Slides</a:t>
            </a:r>
            <a:r>
              <a:rPr lang="en-US" sz="1000" u="none" dirty="0" smtClean="0">
                <a:solidFill>
                  <a:srgbClr val="008080"/>
                </a:solidFill>
                <a:effectLst/>
                <a:latin typeface="+mn-lt"/>
                <a:ea typeface="Times New Roman"/>
                <a:cs typeface="Times New Roman"/>
              </a:rPr>
              <a:t>, click </a:t>
            </a:r>
            <a:r>
              <a:rPr lang="en-US" sz="1000" b="1" u="none" dirty="0" smtClean="0">
                <a:solidFill>
                  <a:srgbClr val="008080"/>
                </a:solidFill>
                <a:effectLst/>
                <a:latin typeface="+mn-lt"/>
                <a:ea typeface="Times New Roman"/>
                <a:cs typeface="Times New Roman"/>
              </a:rPr>
              <a:t>Section</a:t>
            </a:r>
            <a:r>
              <a:rPr lang="en-US" sz="1000" u="none" dirty="0" smtClean="0">
                <a:solidFill>
                  <a:srgbClr val="008080"/>
                </a:solidFill>
                <a:effectLst/>
                <a:latin typeface="+mn-lt"/>
                <a:ea typeface="Times New Roman"/>
                <a:cs typeface="Times New Roman"/>
              </a:rPr>
              <a:t>, and then click </a:t>
            </a:r>
            <a:r>
              <a:rPr lang="en-US" sz="1000" b="1" u="none" dirty="0" smtClean="0">
                <a:solidFill>
                  <a:srgbClr val="008080"/>
                </a:solidFill>
                <a:effectLst/>
                <a:latin typeface="+mn-lt"/>
                <a:ea typeface="Times New Roman"/>
                <a:cs typeface="Times New Roman"/>
              </a:rPr>
              <a:t>Add Section</a:t>
            </a:r>
            <a:r>
              <a:rPr lang="en-US" sz="1000" u="none" dirty="0" smtClean="0">
                <a:solidFill>
                  <a:srgbClr val="008080"/>
                </a:solidFill>
                <a:effectLst/>
                <a:latin typeface="+mn-lt"/>
                <a:ea typeface="Times New Roman"/>
                <a:cs typeface="Times New Roman"/>
              </a:rPr>
              <a:t>.</a:t>
            </a:r>
          </a:p>
          <a:p>
            <a:pPr lvl="0"/>
            <a:endParaRPr lang="en-US" sz="1000" b="1" u="none" dirty="0" smtClean="0"/>
          </a:p>
          <a:p>
            <a:pPr lvl="0"/>
            <a:r>
              <a:rPr lang="en-US" sz="1000" b="1" u="none" dirty="0" smtClean="0"/>
              <a:t>Notes</a:t>
            </a:r>
          </a:p>
          <a:p>
            <a:pPr lvl="0"/>
            <a:r>
              <a:rPr lang="en-US" sz="1200" u="none" kern="1200" dirty="0" smtClean="0">
                <a:solidFill>
                  <a:schemeClr val="tx1"/>
                </a:solidFill>
                <a:effectLst/>
                <a:latin typeface="+mn-lt"/>
                <a:ea typeface="+mn-ea"/>
                <a:cs typeface="+mn-cs"/>
              </a:rPr>
              <a:t>Use the Notes pane for delivery notes or to provide additional details for the audience. You can see these notes in Presenter View during your presentation. </a:t>
            </a:r>
          </a:p>
          <a:p>
            <a:pPr lvl="0"/>
            <a:r>
              <a:rPr lang="en-US" sz="1000" u="none" dirty="0" smtClean="0"/>
              <a:t>Keep in mind the font size (important for accessibility, visibility, videotaping, and online production)</a:t>
            </a:r>
          </a:p>
          <a:p>
            <a:pPr lvl="0"/>
            <a:endParaRPr lang="en-US" sz="1000" dirty="0" smtClean="0"/>
          </a:p>
          <a:p>
            <a:pPr lvl="0">
              <a:buFontTx/>
              <a:buNone/>
            </a:pPr>
            <a:r>
              <a:rPr lang="en-US" sz="1000" b="1" dirty="0" smtClean="0"/>
              <a:t>Coordinated colors </a:t>
            </a:r>
          </a:p>
          <a:p>
            <a:pPr lvl="0">
              <a:buFontTx/>
              <a:buNone/>
            </a:pPr>
            <a:r>
              <a:rPr lang="en-US" sz="1000" dirty="0" smtClean="0"/>
              <a:t>Pay particular attention to the graphs, charts, and text boxes.</a:t>
            </a:r>
            <a:r>
              <a:rPr lang="en-US" sz="1000" baseline="0" dirty="0" smtClean="0"/>
              <a:t> </a:t>
            </a:r>
            <a:endParaRPr lang="en-US" sz="1000" dirty="0" smtClean="0"/>
          </a:p>
          <a:p>
            <a:pPr lvl="0"/>
            <a:r>
              <a:rPr lang="en-US" sz="1000" dirty="0" smtClean="0"/>
              <a:t>Consider that attendees will print in black and white or </a:t>
            </a:r>
            <a:r>
              <a:rPr lang="en-US" sz="1000" dirty="0" err="1" smtClean="0"/>
              <a:t>grayscale</a:t>
            </a:r>
            <a:r>
              <a:rPr lang="en-US" sz="1000" dirty="0" smtClean="0"/>
              <a:t>. Run a test print to make sure your colors work when printed in pure black and white and </a:t>
            </a:r>
            <a:r>
              <a:rPr lang="en-US" sz="1000" dirty="0" err="1" smtClean="0"/>
              <a:t>grayscale</a:t>
            </a:r>
            <a:r>
              <a:rPr lang="en-US" sz="1000" dirty="0" smtClean="0"/>
              <a:t>.</a:t>
            </a:r>
          </a:p>
          <a:p>
            <a:pPr lvl="0">
              <a:buFontTx/>
              <a:buNone/>
            </a:pPr>
            <a:endParaRPr lang="en-US" sz="1000" dirty="0" smtClean="0"/>
          </a:p>
          <a:p>
            <a:pPr lvl="0">
              <a:buFontTx/>
              <a:buNone/>
            </a:pPr>
            <a:r>
              <a:rPr lang="en-US" sz="1000" b="1" dirty="0" smtClean="0"/>
              <a:t>Graphics, tables, and graphs</a:t>
            </a:r>
          </a:p>
          <a:p>
            <a:pPr lvl="0"/>
            <a:r>
              <a:rPr lang="en-US" sz="1000" dirty="0" smtClean="0"/>
              <a:t>Keep it simple: If possible, use consistent, non-distracting styles and colors.</a:t>
            </a:r>
          </a:p>
          <a:p>
            <a:pPr lvl="0"/>
            <a:r>
              <a:rPr lang="en-US" sz="1000" dirty="0" smtClean="0"/>
              <a:t>Label all graphs and tables.</a:t>
            </a:r>
          </a:p>
          <a:p>
            <a:endParaRPr lang="en-US" dirty="0" smtClean="0"/>
          </a:p>
          <a:p>
            <a:endParaRPr lang="en-US" dirty="0" smtClean="0"/>
          </a:p>
        </p:txBody>
      </p:sp>
      <p:sp>
        <p:nvSpPr>
          <p:cNvPr id="4" name="Slide Number Placeholder 3"/>
          <p:cNvSpPr>
            <a:spLocks noGrp="1"/>
          </p:cNvSpPr>
          <p:nvPr>
            <p:ph type="sldNum" sz="quarter" idx="10"/>
          </p:nvPr>
        </p:nvSpPr>
        <p:spPr/>
        <p:txBody>
          <a:bodyPr/>
          <a:lstStyle/>
          <a:p>
            <a:fld id="{5E0C3846-8D4C-4326-8BC7-9B455A036298}"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What is the project</a:t>
            </a:r>
            <a:r>
              <a:rPr lang="en-US" baseline="0" dirty="0" smtClean="0"/>
              <a:t> about?</a:t>
            </a:r>
          </a:p>
          <a:p>
            <a:r>
              <a:rPr lang="en-US" dirty="0" smtClean="0"/>
              <a:t>Define</a:t>
            </a:r>
            <a:r>
              <a:rPr lang="en-US" baseline="0" dirty="0" smtClean="0"/>
              <a:t> the goal of this project</a:t>
            </a:r>
          </a:p>
          <a:p>
            <a:pPr lvl="1"/>
            <a:r>
              <a:rPr lang="en-US" dirty="0" smtClean="0"/>
              <a:t>Is it similar to projects in the past or is it a new effort?</a:t>
            </a:r>
          </a:p>
          <a:p>
            <a:r>
              <a:rPr lang="en-US" baseline="0" dirty="0" smtClean="0"/>
              <a:t>Define the scope of this project</a:t>
            </a:r>
          </a:p>
          <a:p>
            <a:pPr lvl="1"/>
            <a:r>
              <a:rPr lang="en-US" baseline="0" dirty="0" smtClean="0"/>
              <a:t>Is it an independent project or is it related to other projects?</a:t>
            </a:r>
          </a:p>
          <a:p>
            <a:pPr lvl="0"/>
            <a:endParaRPr lang="en-US" baseline="0" dirty="0" smtClean="0"/>
          </a:p>
          <a:p>
            <a:pPr lvl="0"/>
            <a:r>
              <a:rPr lang="en-US" baseline="0" dirty="0" smtClean="0"/>
              <a:t>* Note that this slide is not necessary for weekly status meetings</a:t>
            </a:r>
            <a:endParaRPr lang="en-US" dirty="0" smtClean="0"/>
          </a:p>
          <a:p>
            <a:endParaRPr lang="en-US" dirty="0"/>
          </a:p>
        </p:txBody>
      </p:sp>
      <p:sp>
        <p:nvSpPr>
          <p:cNvPr id="4" name="Slide Number Placeholder 3"/>
          <p:cNvSpPr>
            <a:spLocks noGrp="1"/>
          </p:cNvSpPr>
          <p:nvPr>
            <p:ph type="sldNum" sz="quarter" idx="10"/>
          </p:nvPr>
        </p:nvSpPr>
        <p:spPr/>
        <p:txBody>
          <a:bodyPr/>
          <a:lstStyle/>
          <a:p>
            <a:fld id="{5E0C3846-8D4C-4326-8BC7-9B455A036298}"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charset="0"/>
              <a:buNone/>
            </a:pPr>
            <a:r>
              <a:rPr lang="en-US" dirty="0" smtClean="0"/>
              <a:t>* If any of</a:t>
            </a:r>
            <a:r>
              <a:rPr lang="en-US" baseline="0" dirty="0" smtClean="0"/>
              <a:t> these issues caused a schedule delay or need to be discussed further, include details in next slide.</a:t>
            </a:r>
          </a:p>
          <a:p>
            <a:pPr>
              <a:buFont typeface="Arial" charset="0"/>
              <a:buNone/>
            </a:pPr>
            <a:endParaRPr lang="en-US" baseline="0" dirty="0" smtClean="0"/>
          </a:p>
        </p:txBody>
      </p:sp>
      <p:sp>
        <p:nvSpPr>
          <p:cNvPr id="4" name="Slide Number Placeholder 3"/>
          <p:cNvSpPr>
            <a:spLocks noGrp="1"/>
          </p:cNvSpPr>
          <p:nvPr>
            <p:ph type="sldNum" sz="quarter" idx="10"/>
          </p:nvPr>
        </p:nvSpPr>
        <p:spPr/>
        <p:txBody>
          <a:bodyPr/>
          <a:lstStyle/>
          <a:p>
            <a:fld id="{5E0C3846-8D4C-4326-8BC7-9B455A036298}"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smtClean="0"/>
              <a:t>Duplicate this slide as necessary if there is more than one issue.</a:t>
            </a:r>
          </a:p>
          <a:p>
            <a:r>
              <a:rPr lang="en-US" dirty="0" smtClean="0"/>
              <a:t>This and related slides</a:t>
            </a:r>
            <a:r>
              <a:rPr lang="en-US" baseline="0" dirty="0" smtClean="0"/>
              <a:t> can be moved to the appendix or hidden if necessary.</a:t>
            </a:r>
            <a:endParaRPr lang="en-US" dirty="0"/>
          </a:p>
        </p:txBody>
      </p:sp>
      <p:sp>
        <p:nvSpPr>
          <p:cNvPr id="4" name="Slide Number Placeholder 3"/>
          <p:cNvSpPr>
            <a:spLocks noGrp="1"/>
          </p:cNvSpPr>
          <p:nvPr>
            <p:ph type="sldNum" sz="quarter" idx="10"/>
          </p:nvPr>
        </p:nvSpPr>
        <p:spPr/>
        <p:txBody>
          <a:bodyPr/>
          <a:lstStyle/>
          <a:p>
            <a:fld id="{5E0C3846-8D4C-4326-8BC7-9B455A036298}"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 Adapted</a:t>
            </a:r>
            <a:r>
              <a:rPr lang="en-US" baseline="0" dirty="0" smtClean="0"/>
              <a:t> from Chaffey (2013)</a:t>
            </a:r>
            <a:endParaRPr lang="en-US" dirty="0"/>
          </a:p>
        </p:txBody>
      </p:sp>
      <p:sp>
        <p:nvSpPr>
          <p:cNvPr id="4" name="Slide Number Placeholder 3"/>
          <p:cNvSpPr>
            <a:spLocks noGrp="1"/>
          </p:cNvSpPr>
          <p:nvPr>
            <p:ph type="sldNum" sz="quarter" idx="10"/>
          </p:nvPr>
        </p:nvSpPr>
        <p:spPr/>
        <p:txBody>
          <a:bodyPr/>
          <a:lstStyle/>
          <a:p>
            <a:fld id="{F8646707-6BBD-41A9-B4DF-0C76A73A2D2A}" type="slidenum">
              <a:rPr lang="en-US" smtClean="0"/>
              <a:t>5</a:t>
            </a:fld>
            <a:endParaRPr lang="en-US"/>
          </a:p>
        </p:txBody>
      </p:sp>
    </p:spTree>
    <p:extLst>
      <p:ext uri="{BB962C8B-B14F-4D97-AF65-F5344CB8AC3E}">
        <p14:creationId xmlns:p14="http://schemas.microsoft.com/office/powerpoint/2010/main" val="1894530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 </a:t>
            </a:r>
            <a:r>
              <a:rPr lang="en-US" dirty="0" err="1" smtClean="0"/>
              <a:t>chaffey</a:t>
            </a:r>
            <a:r>
              <a:rPr lang="en-US" dirty="0" smtClean="0"/>
              <a:t>(2013)</a:t>
            </a:r>
            <a:endParaRPr lang="en-US" dirty="0"/>
          </a:p>
        </p:txBody>
      </p:sp>
      <p:sp>
        <p:nvSpPr>
          <p:cNvPr id="4" name="Slide Number Placeholder 3"/>
          <p:cNvSpPr>
            <a:spLocks noGrp="1"/>
          </p:cNvSpPr>
          <p:nvPr>
            <p:ph type="sldNum" sz="quarter" idx="10"/>
          </p:nvPr>
        </p:nvSpPr>
        <p:spPr/>
        <p:txBody>
          <a:bodyPr/>
          <a:lstStyle/>
          <a:p>
            <a:fld id="{F8646707-6BBD-41A9-B4DF-0C76A73A2D2A}" type="slidenum">
              <a:rPr lang="en-US" smtClean="0"/>
              <a:t>14</a:t>
            </a:fld>
            <a:endParaRPr lang="en-US"/>
          </a:p>
        </p:txBody>
      </p:sp>
    </p:spTree>
    <p:extLst>
      <p:ext uri="{BB962C8B-B14F-4D97-AF65-F5344CB8AC3E}">
        <p14:creationId xmlns:p14="http://schemas.microsoft.com/office/powerpoint/2010/main" val="2079602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a:t>
            </a:r>
            <a:r>
              <a:rPr lang="en-US" baseline="0" dirty="0" smtClean="0"/>
              <a:t> Chaffey(2013)</a:t>
            </a:r>
            <a:endParaRPr lang="en-US" dirty="0"/>
          </a:p>
        </p:txBody>
      </p:sp>
      <p:sp>
        <p:nvSpPr>
          <p:cNvPr id="4" name="Slide Number Placeholder 3"/>
          <p:cNvSpPr>
            <a:spLocks noGrp="1"/>
          </p:cNvSpPr>
          <p:nvPr>
            <p:ph type="sldNum" sz="quarter" idx="10"/>
          </p:nvPr>
        </p:nvSpPr>
        <p:spPr/>
        <p:txBody>
          <a:bodyPr/>
          <a:lstStyle/>
          <a:p>
            <a:fld id="{F8646707-6BBD-41A9-B4DF-0C76A73A2D2A}" type="slidenum">
              <a:rPr lang="en-US" smtClean="0"/>
              <a:t>15</a:t>
            </a:fld>
            <a:endParaRPr lang="en-US"/>
          </a:p>
        </p:txBody>
      </p:sp>
    </p:spTree>
    <p:extLst>
      <p:ext uri="{BB962C8B-B14F-4D97-AF65-F5344CB8AC3E}">
        <p14:creationId xmlns:p14="http://schemas.microsoft.com/office/powerpoint/2010/main" val="945557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8646707-6BBD-41A9-B4DF-0C76A73A2D2A}" type="slidenum">
              <a:rPr lang="en-US" smtClean="0"/>
              <a:t>16</a:t>
            </a:fld>
            <a:endParaRPr lang="en-US"/>
          </a:p>
        </p:txBody>
      </p:sp>
    </p:spTree>
    <p:extLst>
      <p:ext uri="{BB962C8B-B14F-4D97-AF65-F5344CB8AC3E}">
        <p14:creationId xmlns:p14="http://schemas.microsoft.com/office/powerpoint/2010/main" val="3105591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a:t>
            </a:r>
            <a:r>
              <a:rPr lang="en-US" baseline="0" dirty="0" smtClean="0"/>
              <a:t> Chaffey(2013)</a:t>
            </a:r>
            <a:endParaRPr lang="en-US" dirty="0"/>
          </a:p>
        </p:txBody>
      </p:sp>
      <p:sp>
        <p:nvSpPr>
          <p:cNvPr id="4" name="Slide Number Placeholder 3"/>
          <p:cNvSpPr>
            <a:spLocks noGrp="1"/>
          </p:cNvSpPr>
          <p:nvPr>
            <p:ph type="sldNum" sz="quarter" idx="10"/>
          </p:nvPr>
        </p:nvSpPr>
        <p:spPr/>
        <p:txBody>
          <a:bodyPr/>
          <a:lstStyle/>
          <a:p>
            <a:fld id="{F8646707-6BBD-41A9-B4DF-0C76A73A2D2A}" type="slidenum">
              <a:rPr lang="en-US" smtClean="0"/>
              <a:t>17</a:t>
            </a:fld>
            <a:endParaRPr lang="en-US"/>
          </a:p>
        </p:txBody>
      </p:sp>
    </p:spTree>
    <p:extLst>
      <p:ext uri="{BB962C8B-B14F-4D97-AF65-F5344CB8AC3E}">
        <p14:creationId xmlns:p14="http://schemas.microsoft.com/office/powerpoint/2010/main" val="2564587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8646707-6BBD-41A9-B4DF-0C76A73A2D2A}" type="slidenum">
              <a:rPr lang="en-US" smtClean="0"/>
              <a:t>22</a:t>
            </a:fld>
            <a:endParaRPr lang="en-US"/>
          </a:p>
        </p:txBody>
      </p:sp>
    </p:spTree>
    <p:extLst>
      <p:ext uri="{BB962C8B-B14F-4D97-AF65-F5344CB8AC3E}">
        <p14:creationId xmlns:p14="http://schemas.microsoft.com/office/powerpoint/2010/main" val="3405248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 Id="rId3" Type="http://schemas.openxmlformats.org/officeDocument/2006/relationships/image" Target="../media/image7.jpe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733203"/>
            <a:ext cx="9144000" cy="6124797"/>
          </a:xfrm>
          <a:prstGeom prst="rect">
            <a:avLst/>
          </a:prstGeom>
        </p:spPr>
      </p:pic>
      <p:pic>
        <p:nvPicPr>
          <p:cNvPr id="8" name="Picture 7"/>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6477000" y="1295400"/>
            <a:ext cx="901373" cy="901373"/>
          </a:xfrm>
          <a:prstGeom prst="ellipse">
            <a:avLst/>
          </a:prstGeom>
          <a:ln>
            <a:noFill/>
          </a:ln>
          <a:effectLst>
            <a:outerShdw blurRad="292100" dist="76200" dir="2700000" algn="tl" rotWithShape="0">
              <a:srgbClr val="333333">
                <a:alpha val="50000"/>
              </a:srgbClr>
            </a:outerShdw>
          </a:effectLst>
        </p:spPr>
      </p:pic>
      <p:pic>
        <p:nvPicPr>
          <p:cNvPr id="9" name="Picture 8"/>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5791200" y="1905000"/>
            <a:ext cx="1240461" cy="1240461"/>
          </a:xfrm>
          <a:prstGeom prst="ellipse">
            <a:avLst/>
          </a:prstGeom>
          <a:ln>
            <a:noFill/>
          </a:ln>
          <a:effectLst>
            <a:outerShdw blurRad="292100" dist="76200" dir="2700000" algn="tl" rotWithShape="0">
              <a:srgbClr val="333333">
                <a:alpha val="50000"/>
              </a:srgbClr>
            </a:outerShdw>
          </a:effectLst>
        </p:spPr>
      </p:pic>
      <p:pic>
        <p:nvPicPr>
          <p:cNvPr id="10" name="Picture 9"/>
          <p:cNvPicPr>
            <a:picLocks noChangeAspect="1"/>
          </p:cNvPicPr>
          <p:nvPr userDrawn="1"/>
        </p:nvPicPr>
        <p:blipFill rotWithShape="1">
          <a:blip r:embed="rId5" cstate="email">
            <a:extLst>
              <a:ext uri="{28A0092B-C50C-407E-A947-70E740481C1C}">
                <a14:useLocalDpi xmlns:a14="http://schemas.microsoft.com/office/drawing/2010/main"/>
              </a:ext>
            </a:extLst>
          </a:blip>
          <a:srcRect/>
          <a:stretch/>
        </p:blipFill>
        <p:spPr>
          <a:xfrm>
            <a:off x="6705600" y="2209800"/>
            <a:ext cx="1828800" cy="1828800"/>
          </a:xfrm>
          <a:prstGeom prst="ellipse">
            <a:avLst/>
          </a:prstGeom>
          <a:ln>
            <a:noFill/>
          </a:ln>
          <a:effectLst>
            <a:outerShdw blurRad="292100" dist="76200" dir="2700000" algn="tl" rotWithShape="0">
              <a:srgbClr val="333333">
                <a:alpha val="50000"/>
              </a:srgbClr>
            </a:outerShdw>
          </a:effectLst>
        </p:spPr>
      </p:pic>
      <p:sp>
        <p:nvSpPr>
          <p:cNvPr id="2" name="Title 1"/>
          <p:cNvSpPr>
            <a:spLocks noGrp="1"/>
          </p:cNvSpPr>
          <p:nvPr>
            <p:ph type="ctrTitle"/>
          </p:nvPr>
        </p:nvSpPr>
        <p:spPr>
          <a:xfrm>
            <a:off x="381000" y="381001"/>
            <a:ext cx="7772400" cy="761999"/>
          </a:xfrm>
        </p:spPr>
        <p:txBody>
          <a:bodyPr anchor="t"/>
          <a:lstStyle>
            <a:lvl1pPr algn="l">
              <a:defRPr>
                <a:latin typeface="Georgia" pitchFamily="18" charset="0"/>
              </a:defRPr>
            </a:lvl1pPr>
          </a:lstStyle>
          <a:p>
            <a:r>
              <a:rPr lang="en-GB" smtClean="0"/>
              <a:t>Click to edit Master title style</a:t>
            </a:r>
            <a:endParaRPr lang="en-US" dirty="0"/>
          </a:p>
        </p:txBody>
      </p:sp>
      <p:sp>
        <p:nvSpPr>
          <p:cNvPr id="3" name="Subtitle 2"/>
          <p:cNvSpPr>
            <a:spLocks noGrp="1"/>
          </p:cNvSpPr>
          <p:nvPr>
            <p:ph type="subTitle" idx="1" hasCustomPrompt="1"/>
          </p:nvPr>
        </p:nvSpPr>
        <p:spPr>
          <a:xfrm>
            <a:off x="439948" y="1219200"/>
            <a:ext cx="5275052" cy="1295400"/>
          </a:xfrm>
        </p:spPr>
        <p:txBody>
          <a:bodyPr>
            <a:normAutofit/>
          </a:bodyPr>
          <a:lstStyle>
            <a:lvl1pPr marL="0" indent="0" algn="l">
              <a:buNone/>
              <a:defRPr sz="1600" baseline="0">
                <a:solidFill>
                  <a:schemeClr val="tx1"/>
                </a:solidFill>
                <a:latin typeface="Georg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a:t>
            </a:r>
            <a:endParaRPr lang="en-US" dirty="0"/>
          </a:p>
        </p:txBody>
      </p:sp>
      <p:sp>
        <p:nvSpPr>
          <p:cNvPr id="4" name="Date Placeholder 3"/>
          <p:cNvSpPr>
            <a:spLocks noGrp="1"/>
          </p:cNvSpPr>
          <p:nvPr>
            <p:ph type="dt" sz="half" idx="10"/>
          </p:nvPr>
        </p:nvSpPr>
        <p:spPr/>
        <p:txBody>
          <a:bodyPr/>
          <a:lstStyle/>
          <a:p>
            <a:fld id="{F922158D-428B-4987-8B28-745A2AFA1252}" type="datetimeFigureOut">
              <a:rPr lang="en-US" smtClean="0"/>
              <a:t>04/09/20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iterate type="lt">
                                    <p:tmPct val="5000"/>
                                  </p:iterate>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nodeType="withEffect">
                                  <p:stCondLst>
                                    <p:cond delay="500"/>
                                  </p:stCondLst>
                                  <p:iterate type="lt">
                                    <p:tmPct val="5000"/>
                                  </p:iterate>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par>
                                <p:cTn id="17" presetID="31" presetClass="entr" presetSubtype="0" fill="hold" nodeType="withEffect">
                                  <p:stCondLst>
                                    <p:cond delay="1000"/>
                                  </p:stCondLst>
                                  <p:iterate type="lt">
                                    <p:tmPct val="5000"/>
                                  </p:iterate>
                                  <p:childTnLst>
                                    <p:set>
                                      <p:cBhvr>
                                        <p:cTn id="18" dur="1" fill="hold">
                                          <p:stCondLst>
                                            <p:cond delay="0"/>
                                          </p:stCondLst>
                                        </p:cTn>
                                        <p:tgtEl>
                                          <p:spTgt spid="10"/>
                                        </p:tgtEl>
                                        <p:attrNameLst>
                                          <p:attrName>style.visibility</p:attrName>
                                        </p:attrNameLst>
                                      </p:cBhvr>
                                      <p:to>
                                        <p:strVal val="visible"/>
                                      </p:to>
                                    </p:set>
                                    <p:anim calcmode="lin" valueType="num">
                                      <p:cBhvr>
                                        <p:cTn id="19" dur="1000" fill="hold"/>
                                        <p:tgtEl>
                                          <p:spTgt spid="10"/>
                                        </p:tgtEl>
                                        <p:attrNameLst>
                                          <p:attrName>ppt_w</p:attrName>
                                        </p:attrNameLst>
                                      </p:cBhvr>
                                      <p:tavLst>
                                        <p:tav tm="0">
                                          <p:val>
                                            <p:fltVal val="0"/>
                                          </p:val>
                                        </p:tav>
                                        <p:tav tm="100000">
                                          <p:val>
                                            <p:strVal val="#ppt_w"/>
                                          </p:val>
                                        </p:tav>
                                      </p:tavLst>
                                    </p:anim>
                                    <p:anim calcmode="lin" valueType="num">
                                      <p:cBhvr>
                                        <p:cTn id="20" dur="1000" fill="hold"/>
                                        <p:tgtEl>
                                          <p:spTgt spid="10"/>
                                        </p:tgtEl>
                                        <p:attrNameLst>
                                          <p:attrName>ppt_h</p:attrName>
                                        </p:attrNameLst>
                                      </p:cBhvr>
                                      <p:tavLst>
                                        <p:tav tm="0">
                                          <p:val>
                                            <p:fltVal val="0"/>
                                          </p:val>
                                        </p:tav>
                                        <p:tav tm="100000">
                                          <p:val>
                                            <p:strVal val="#ppt_h"/>
                                          </p:val>
                                        </p:tav>
                                      </p:tavLst>
                                    </p:anim>
                                    <p:anim calcmode="lin" valueType="num">
                                      <p:cBhvr>
                                        <p:cTn id="21" dur="1000" fill="hold"/>
                                        <p:tgtEl>
                                          <p:spTgt spid="10"/>
                                        </p:tgtEl>
                                        <p:attrNameLst>
                                          <p:attrName>style.rotation</p:attrName>
                                        </p:attrNameLst>
                                      </p:cBhvr>
                                      <p:tavLst>
                                        <p:tav tm="0">
                                          <p:val>
                                            <p:fltVal val="90"/>
                                          </p:val>
                                        </p:tav>
                                        <p:tav tm="100000">
                                          <p:val>
                                            <p:fltVal val="0"/>
                                          </p:val>
                                        </p:tav>
                                      </p:tavLst>
                                    </p:anim>
                                    <p:animEffect transition="in" filter="fade">
                                      <p:cBhvr>
                                        <p:cTn id="22" dur="1000"/>
                                        <p:tgtEl>
                                          <p:spTgt spid="10"/>
                                        </p:tgtEl>
                                      </p:cBhvr>
                                    </p:animEffect>
                                  </p:childTnLst>
                                </p:cTn>
                              </p:par>
                            </p:childTnLst>
                          </p:cTn>
                        </p:par>
                        <p:par>
                          <p:cTn id="23" fill="hold">
                            <p:stCondLst>
                              <p:cond delay="2000"/>
                            </p:stCondLst>
                            <p:childTnLst>
                              <p:par>
                                <p:cTn id="24" presetID="10" presetClass="entr" presetSubtype="0" fill="hold" nodeType="after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a:srcRect l="-92" t="50811" r="45394" b="-590"/>
          <a:stretch/>
        </p:blipFill>
        <p:spPr>
          <a:xfrm>
            <a:off x="-13648" y="0"/>
            <a:ext cx="9157648" cy="5582272"/>
          </a:xfrm>
          <a:prstGeom prst="rect">
            <a:avLst/>
          </a:prstGeom>
        </p:spPr>
      </p:pic>
      <p:pic>
        <p:nvPicPr>
          <p:cNvPr id="8" name="Picture 7"/>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685800" y="1066799"/>
            <a:ext cx="1979920" cy="2013807"/>
          </a:xfrm>
          <a:prstGeom prst="ellipse">
            <a:avLst/>
          </a:prstGeom>
          <a:ln>
            <a:noFill/>
          </a:ln>
          <a:effectLst>
            <a:outerShdw blurRad="292100" dist="139700" dir="2700000" algn="tl" rotWithShape="0">
              <a:srgbClr val="333333">
                <a:alpha val="65000"/>
              </a:srgbClr>
            </a:outerShdw>
          </a:effectLst>
        </p:spPr>
      </p:pic>
      <p:sp>
        <p:nvSpPr>
          <p:cNvPr id="2" name="Title 1"/>
          <p:cNvSpPr>
            <a:spLocks noGrp="1"/>
          </p:cNvSpPr>
          <p:nvPr>
            <p:ph type="title" hasCustomPrompt="1"/>
          </p:nvPr>
        </p:nvSpPr>
        <p:spPr>
          <a:xfrm>
            <a:off x="3768304" y="1905000"/>
            <a:ext cx="5105400" cy="1143001"/>
          </a:xfrm>
        </p:spPr>
        <p:txBody>
          <a:bodyPr anchor="b" anchorCtr="0">
            <a:normAutofit/>
          </a:bodyPr>
          <a:lstStyle>
            <a:lvl1pPr algn="l">
              <a:defRPr sz="3600" b="0" cap="none">
                <a:latin typeface="Georgia" pitchFamily="18"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3810000" y="3048000"/>
            <a:ext cx="5105400" cy="1500187"/>
          </a:xfrm>
        </p:spPr>
        <p:txBody>
          <a:bodyPr anchor="t"/>
          <a:lstStyle>
            <a:lvl1pPr marL="0" indent="0">
              <a:buNone/>
              <a:defRPr sz="2000">
                <a:solidFill>
                  <a:schemeClr val="tx1"/>
                </a:solidFill>
                <a:latin typeface="Georgia" pitchFamily="18"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922158D-428B-4987-8B28-745A2AFA1252}" type="datetimeFigureOut">
              <a:rPr lang="en-US" smtClean="0"/>
              <a:t>04/09/20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iterate type="lt">
                                    <p:tmPct val="5000"/>
                                  </p:iterate>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22" presetClass="entr" presetSubtype="8"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wipe(left)">
                                      <p:cBhvr>
                                        <p:cTn id="1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914400"/>
          </a:xfrm>
        </p:spPr>
        <p:txBody>
          <a:bodyPr anchor="t">
            <a:normAutofit/>
          </a:bodyPr>
          <a:lstStyle>
            <a:lvl1pPr algn="l">
              <a:defRPr sz="2800">
                <a:latin typeface="Georgia" pitchFamily="18" charset="0"/>
              </a:defRPr>
            </a:lvl1pPr>
          </a:lstStyle>
          <a:p>
            <a:r>
              <a:rPr lang="en-GB" smtClean="0"/>
              <a:t>Click to edit Master title style</a:t>
            </a:r>
            <a:endParaRPr lang="en-US" dirty="0"/>
          </a:p>
        </p:txBody>
      </p:sp>
      <p:sp>
        <p:nvSpPr>
          <p:cNvPr id="3" name="Content Placeholder 2"/>
          <p:cNvSpPr>
            <a:spLocks noGrp="1"/>
          </p:cNvSpPr>
          <p:nvPr>
            <p:ph idx="1"/>
          </p:nvPr>
        </p:nvSpPr>
        <p:spPr/>
        <p:txBody>
          <a:bodyPr>
            <a:normAutofit/>
          </a:bodyPr>
          <a:lstStyle>
            <a:lvl1pPr marL="342900" indent="-342900">
              <a:lnSpc>
                <a:spcPct val="150000"/>
              </a:lnSpc>
              <a:spcBef>
                <a:spcPts val="0"/>
              </a:spcBef>
              <a:buSzPct val="130000"/>
              <a:buFont typeface="Arial" pitchFamily="34" charset="0"/>
              <a:buChar char="•"/>
              <a:defRPr sz="2000">
                <a:latin typeface="Georgia" pitchFamily="18" charset="0"/>
              </a:defRPr>
            </a:lvl1pPr>
            <a:lvl2pPr marL="571500" indent="-228600">
              <a:lnSpc>
                <a:spcPct val="150000"/>
              </a:lnSpc>
              <a:spcBef>
                <a:spcPts val="0"/>
              </a:spcBef>
              <a:buSzPct val="60000"/>
              <a:buFont typeface="Courier New" pitchFamily="49" charset="0"/>
              <a:buChar char="o"/>
              <a:defRPr sz="1800">
                <a:latin typeface="Georgia" pitchFamily="18" charset="0"/>
              </a:defRPr>
            </a:lvl2pPr>
            <a:lvl3pPr>
              <a:defRPr sz="2000">
                <a:latin typeface="Georgia" pitchFamily="18" charset="0"/>
              </a:defRPr>
            </a:lvl3pPr>
            <a:lvl4pPr>
              <a:defRPr sz="2000">
                <a:latin typeface="Georgia" pitchFamily="18" charset="0"/>
              </a:defRPr>
            </a:lvl4pPr>
            <a:lvl5pPr>
              <a:defRPr sz="2000">
                <a:latin typeface="Georgia" pitchFamily="18" charset="0"/>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smtClean="0"/>
          </a:p>
        </p:txBody>
      </p:sp>
      <p:sp>
        <p:nvSpPr>
          <p:cNvPr id="4" name="Date Placeholder 3"/>
          <p:cNvSpPr>
            <a:spLocks noGrp="1"/>
          </p:cNvSpPr>
          <p:nvPr>
            <p:ph type="dt" sz="half" idx="10"/>
          </p:nvPr>
        </p:nvSpPr>
        <p:spPr/>
        <p:txBody>
          <a:bodyPr/>
          <a:lstStyle/>
          <a:p>
            <a:fld id="{F922158D-428B-4987-8B28-745A2AFA1252}" type="datetimeFigureOut">
              <a:rPr lang="en-US" smtClean="0"/>
              <a:t>04/09/20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457200" y="1828800"/>
            <a:ext cx="4038600" cy="42973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828800"/>
            <a:ext cx="4038600" cy="42973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F922158D-428B-4987-8B28-745A2AFA1252}" type="datetimeFigureOut">
              <a:rPr lang="en-US" smtClean="0"/>
              <a:t>04/09/20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09600"/>
          </a:xfrm>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no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922158D-428B-4987-8B28-745A2AFA1252}" type="datetimeFigureOut">
              <a:rPr lang="en-US" smtClean="0"/>
              <a:t>04/09/20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lvl1pPr>
              <a:defRPr sz="2800"/>
            </a:lvl1p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F922158D-428B-4987-8B28-745A2AFA1252}" type="datetimeFigureOut">
              <a:rPr lang="en-US" smtClean="0"/>
              <a:t>04/09/20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22158D-428B-4987-8B28-745A2AFA1252}" type="datetimeFigureOut">
              <a:rPr lang="en-US" smtClean="0"/>
              <a:t>04/09/20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3008313" cy="76200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914400"/>
            <a:ext cx="5111750" cy="521176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0" y="1752600"/>
            <a:ext cx="3008313" cy="43735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922158D-428B-4987-8B28-745A2AFA1252}" type="datetimeFigureOut">
              <a:rPr lang="en-US" smtClean="0"/>
              <a:t>04/09/20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922158D-428B-4987-8B28-745A2AFA1252}" type="datetimeFigureOut">
              <a:rPr lang="en-US" smtClean="0"/>
              <a:t>04/09/20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922158D-428B-4987-8B28-745A2AFA1252}" type="datetimeFigureOut">
              <a:rPr lang="en-US" smtClean="0"/>
              <a:t>04/09/20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0"/>
            <a:ext cx="2057400" cy="5211763"/>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914400"/>
            <a:ext cx="6019800" cy="52117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922158D-428B-4987-8B28-745A2AFA1252}" type="datetimeFigureOut">
              <a:rPr lang="en-US" smtClean="0"/>
              <a:t>04/09/20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5FC477-0A05-4F3E-8EE9-E015C9089D56}" type="slidenum">
              <a:rPr lang="en-US" smtClean="0"/>
              <a:t>‹#›</a:t>
            </a:fld>
            <a:endParaRPr lang="en-US"/>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914400"/>
            <a:ext cx="8229600" cy="914400"/>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828800"/>
            <a:ext cx="8229600" cy="42973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22158D-428B-4987-8B28-745A2AFA1252}" type="datetimeFigureOut">
              <a:rPr lang="en-US" smtClean="0"/>
              <a:t>04/09/20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5FC477-0A05-4F3E-8EE9-E015C9089D56}" type="slidenum">
              <a:rPr lang="en-US" smtClean="0"/>
              <a:t>‹#›</a:t>
            </a:fld>
            <a:endParaRPr lang="en-US"/>
          </a:p>
        </p:txBody>
      </p:sp>
      <p:pic>
        <p:nvPicPr>
          <p:cNvPr id="7" name="Picture 6"/>
          <p:cNvPicPr>
            <a:picLocks noChangeAspect="1"/>
          </p:cNvPicPr>
          <p:nvPr/>
        </p:nvPicPr>
        <p:blipFill rotWithShape="1">
          <a:blip r:embed="rId13" cstate="email">
            <a:extLst>
              <a:ext uri="{28A0092B-C50C-407E-A947-70E740481C1C}">
                <a14:useLocalDpi xmlns:a14="http://schemas.microsoft.com/office/drawing/2010/main"/>
              </a:ext>
            </a:extLst>
          </a:blip>
          <a:srcRect l="-144"/>
          <a:stretch/>
        </p:blipFill>
        <p:spPr>
          <a:xfrm>
            <a:off x="-13251" y="0"/>
            <a:ext cx="9157252" cy="660449"/>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xmlns:p14="http://schemas.microsoft.com/office/powerpoint/2010/main" spd="slow">
    <p:fade/>
  </p:transition>
  <p:timing>
    <p:tnLst>
      <p:par>
        <p:cTn xmlns:p14="http://schemas.microsoft.com/office/powerpoint/2010/main" id="1" dur="indefinite" restart="never" nodeType="tmRoot"/>
      </p:par>
    </p:tnLst>
  </p:timing>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4" Type="http://schemas.openxmlformats.org/officeDocument/2006/relationships/slideLayout" Target="../slideLayouts/slideLayout2.xml"/><Relationship Id="rId5" Type="http://schemas.openxmlformats.org/officeDocument/2006/relationships/notesSlide" Target="../notesSlides/notesSlide1.xml"/><Relationship Id="rId1" Type="http://schemas.openxmlformats.org/officeDocument/2006/relationships/tags" Target="../tags/tag1.xml"/><Relationship Id="rId2" Type="http://schemas.openxmlformats.org/officeDocument/2006/relationships/tags" Target="../tags/tag2.xml"/></Relationships>
</file>

<file path=ppt/slides/_rels/slide2.xml.rels><?xml version="1.0" encoding="UTF-8" standalone="yes"?>
<Relationships xmlns="http://schemas.openxmlformats.org/package/2006/relationships"><Relationship Id="rId1" Type="http://schemas.openxmlformats.org/officeDocument/2006/relationships/tags" Target="../tags/tag4.xml"/><Relationship Id="rId2" Type="http://schemas.openxmlformats.org/officeDocument/2006/relationships/slideLayout" Target="../slideLayouts/slideLayout3.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notesSlide" Target="../notesSlides/notesSlide3.xml"/><Relationship Id="rId1" Type="http://schemas.openxmlformats.org/officeDocument/2006/relationships/tags" Target="../tags/tag5.xml"/><Relationship Id="rId2" Type="http://schemas.openxmlformats.org/officeDocument/2006/relationships/tags" Target="../tags/tag6.xml"/></Relationships>
</file>

<file path=ppt/slides/_rels/slide4.xml.rels><?xml version="1.0" encoding="UTF-8" standalone="yes"?>
<Relationships xmlns="http://schemas.openxmlformats.org/package/2006/relationships"><Relationship Id="rId1" Type="http://schemas.openxmlformats.org/officeDocument/2006/relationships/tags" Target="../tags/tag7.xml"/><Relationship Id="rId2" Type="http://schemas.openxmlformats.org/officeDocument/2006/relationships/slideLayout" Target="../slideLayouts/slideLayout3.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3.xml"/><Relationship Id="rId2" Type="http://schemas.openxmlformats.org/officeDocument/2006/relationships/diagramData" Target="../diagrams/data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hyperlink" Target="https://www.emerald.com/insight/search?q=David%20W.%20Crain" TargetMode="External"/><Relationship Id="rId4" Type="http://schemas.openxmlformats.org/officeDocument/2006/relationships/hyperlink" Target="https://www.emerald.com/insight/search?q=Stan%20Abraham" TargetMode="External"/><Relationship Id="rId5" Type="http://schemas.openxmlformats.org/officeDocument/2006/relationships/hyperlink" Target="https://www.emerald.com/insight/publication/issn/1087-8572" TargetMode="External"/><Relationship Id="rId6" Type="http://schemas.openxmlformats.org/officeDocument/2006/relationships/hyperlink" Target="https://doi.org/10.1108/10878570810888759" TargetMode="External"/><Relationship Id="rId7" Type="http://schemas.openxmlformats.org/officeDocument/2006/relationships/hyperlink" Target="https://about.nike.com/pages/" TargetMode="External"/><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normAutofit fontScale="90000"/>
          </a:bodyPr>
          <a:lstStyle/>
          <a:p>
            <a:r>
              <a:rPr lang="en-US" baseline="0" dirty="0" smtClean="0"/>
              <a:t>E-BUSINESS STRATEGY </a:t>
            </a:r>
            <a:endParaRPr lang="en-US" dirty="0"/>
          </a:p>
        </p:txBody>
      </p:sp>
      <p:sp>
        <p:nvSpPr>
          <p:cNvPr id="3" name="Subtitle 2"/>
          <p:cNvSpPr>
            <a:spLocks noGrp="1"/>
          </p:cNvSpPr>
          <p:nvPr>
            <p:ph type="body" idx="1"/>
            <p:custDataLst>
              <p:tags r:id="rId3"/>
            </p:custDataLst>
          </p:nvPr>
        </p:nvSpPr>
        <p:spPr/>
        <p:txBody>
          <a:bodyPr/>
          <a:lstStyle/>
          <a:p>
            <a:r>
              <a:rPr lang="en-US" dirty="0" smtClean="0"/>
              <a:t>By</a:t>
            </a:r>
            <a:r>
              <a:rPr lang="en-US" baseline="0" dirty="0" smtClean="0"/>
              <a:t> </a:t>
            </a:r>
            <a:r>
              <a:rPr lang="en-US" baseline="0" dirty="0" err="1" smtClean="0"/>
              <a:t>Nkem</a:t>
            </a:r>
            <a:r>
              <a:rPr lang="en-US" baseline="0" dirty="0" smtClean="0"/>
              <a:t> Penn</a:t>
            </a:r>
            <a:endParaRPr lang="en-US" dirty="0" smtClean="0"/>
          </a:p>
          <a:p>
            <a:r>
              <a:rPr lang="en-US" dirty="0" smtClean="0"/>
              <a:t>2</a:t>
            </a:r>
            <a:r>
              <a:rPr lang="en-US" baseline="30000" dirty="0" smtClean="0"/>
              <a:t>ND</a:t>
            </a:r>
            <a:r>
              <a:rPr lang="en-US" baseline="0" dirty="0" smtClean="0"/>
              <a:t> September 2020</a:t>
            </a:r>
            <a:endParaRPr lang="en-US" dirty="0"/>
          </a:p>
        </p:txBody>
      </p:sp>
    </p:spTree>
    <p:custDataLst>
      <p:tags r:id="rId1"/>
    </p:custDataLst>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4648200" cy="914400"/>
          </a:xfrm>
        </p:spPr>
        <p:txBody>
          <a:bodyPr/>
          <a:lstStyle/>
          <a:p>
            <a:r>
              <a:rPr lang="en-US" dirty="0" smtClean="0"/>
              <a:t>Question</a:t>
            </a:r>
            <a:endParaRPr lang="en-US" dirty="0"/>
          </a:p>
        </p:txBody>
      </p:sp>
      <p:sp>
        <p:nvSpPr>
          <p:cNvPr id="5" name="Content Placeholder 4"/>
          <p:cNvSpPr>
            <a:spLocks noGrp="1"/>
          </p:cNvSpPr>
          <p:nvPr>
            <p:ph idx="1"/>
          </p:nvPr>
        </p:nvSpPr>
        <p:spPr>
          <a:xfrm>
            <a:off x="457200" y="1905000"/>
            <a:ext cx="8382000" cy="4221163"/>
          </a:xfrm>
        </p:spPr>
        <p:txBody>
          <a:bodyPr>
            <a:normAutofit/>
          </a:bodyPr>
          <a:lstStyle/>
          <a:p>
            <a:pPr marL="0" indent="0">
              <a:buNone/>
            </a:pPr>
            <a:r>
              <a:rPr lang="en-US" dirty="0" smtClean="0"/>
              <a:t>Operational Management and Decision support. Choose one from the three functional Areas of Operational Management. What are the arguments and evidence- relating to a specific business contexts- which illustrates the benefits to be gained from developing an e-business solution to that functional area?</a:t>
            </a:r>
          </a:p>
          <a:p>
            <a:r>
              <a:rPr lang="en-US" dirty="0" smtClean="0"/>
              <a:t>Manufacturing production control;</a:t>
            </a:r>
            <a:endParaRPr lang="en-US" dirty="0"/>
          </a:p>
          <a:p>
            <a:r>
              <a:rPr lang="en-US" dirty="0" smtClean="0"/>
              <a:t>Inventory management</a:t>
            </a:r>
            <a:endParaRPr lang="en-US" dirty="0"/>
          </a:p>
          <a:p>
            <a:r>
              <a:rPr lang="en-US" dirty="0" smtClean="0"/>
              <a:t>Financial management and budgetary control.</a:t>
            </a:r>
            <a:endParaRPr lang="en-US" dirty="0"/>
          </a:p>
          <a:p>
            <a:pPr marL="0" indent="0">
              <a:buNone/>
            </a:pPr>
            <a:endParaRPr lang="en-US" dirty="0"/>
          </a:p>
        </p:txBody>
      </p:sp>
    </p:spTree>
    <p:custDataLst>
      <p:tags r:id="rId1"/>
    </p:custDataLst>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US" dirty="0" smtClean="0"/>
              <a:t>What is E-Business and E-</a:t>
            </a:r>
            <a:r>
              <a:rPr lang="en-US" dirty="0"/>
              <a:t>B</a:t>
            </a:r>
            <a:r>
              <a:rPr lang="en-US" dirty="0" smtClean="0"/>
              <a:t>usiness Strategy</a:t>
            </a:r>
            <a:endParaRPr lang="en-US" dirty="0"/>
          </a:p>
        </p:txBody>
      </p:sp>
      <p:sp>
        <p:nvSpPr>
          <p:cNvPr id="4" name="Content Placeholder 3"/>
          <p:cNvSpPr>
            <a:spLocks noGrp="1"/>
          </p:cNvSpPr>
          <p:nvPr>
            <p:ph idx="1"/>
          </p:nvPr>
        </p:nvSpPr>
        <p:spPr/>
        <p:txBody>
          <a:bodyPr>
            <a:normAutofit fontScale="92500" lnSpcReduction="10000"/>
          </a:bodyPr>
          <a:lstStyle/>
          <a:p>
            <a:r>
              <a:rPr lang="en-US" b="1" dirty="0"/>
              <a:t>INTRODUCTION</a:t>
            </a:r>
            <a:endParaRPr lang="en-GB" b="1" dirty="0"/>
          </a:p>
          <a:p>
            <a:pPr marL="0" indent="0">
              <a:buNone/>
            </a:pPr>
            <a:r>
              <a:rPr lang="en-US" dirty="0" smtClean="0"/>
              <a:t>E</a:t>
            </a:r>
            <a:r>
              <a:rPr lang="en-US" dirty="0"/>
              <a:t>-business started with electronic data interface in the 1960s. This was mostly used by large multinational businesses but today SME’s have also come to use them. E-business is the conduct of business on the internet, not only buying and selling, but also servicing customers and collaborating with business partners”. (Chen,2006,p2). E-business can be subdivided into four; business to business, business to costumer, costumer to customer and customer to business. According to the e-business transaction taking place the e-business strategy will </a:t>
            </a:r>
            <a:r>
              <a:rPr lang="en-US" dirty="0" smtClean="0"/>
              <a:t>vary</a:t>
            </a:r>
            <a:r>
              <a:rPr lang="en-US" dirty="0"/>
              <a:t> </a:t>
            </a:r>
            <a:r>
              <a:rPr lang="en-US" dirty="0" smtClean="0"/>
              <a:t>(Chaffey 2013) </a:t>
            </a:r>
            <a:endParaRPr lang="en-GB" dirty="0"/>
          </a:p>
          <a:p>
            <a:pPr marL="0" indent="0">
              <a:buNone/>
            </a:pPr>
            <a:r>
              <a:rPr lang="en-US" dirty="0"/>
              <a:t> </a:t>
            </a:r>
            <a:endParaRPr lang="en-GB" dirty="0"/>
          </a:p>
        </p:txBody>
      </p:sp>
    </p:spTree>
    <p:custDataLst>
      <p:tags r:id="rId1"/>
    </p:custDataLst>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E-Business Strategy</a:t>
            </a:r>
            <a:endParaRPr lang="en-US" dirty="0"/>
          </a:p>
        </p:txBody>
      </p:sp>
      <p:sp>
        <p:nvSpPr>
          <p:cNvPr id="5" name="Content Placeholder 4"/>
          <p:cNvSpPr>
            <a:spLocks noGrp="1"/>
          </p:cNvSpPr>
          <p:nvPr>
            <p:ph idx="1"/>
          </p:nvPr>
        </p:nvSpPr>
        <p:spPr/>
        <p:txBody>
          <a:bodyPr/>
          <a:lstStyle/>
          <a:p>
            <a:r>
              <a:rPr lang="en-US" dirty="0"/>
              <a:t>An E-business strategy defines the long term plan for putting in place the right digital technology for a company to mange its electronic communications with all partners- that’s internal through the intranet and externally through to customers, suppliers and other partners.</a:t>
            </a:r>
            <a:endParaRPr lang="en-GB" dirty="0"/>
          </a:p>
          <a:p>
            <a:r>
              <a:rPr lang="en-US" dirty="0"/>
              <a:t>For this study Nike </a:t>
            </a:r>
            <a:r>
              <a:rPr lang="en-US" dirty="0" err="1"/>
              <a:t>Inc</a:t>
            </a:r>
            <a:r>
              <a:rPr lang="en-US" dirty="0"/>
              <a:t> will be used as the case study</a:t>
            </a:r>
            <a:r>
              <a:rPr lang="en-US" dirty="0" smtClean="0"/>
              <a:t>. An American athletic footwear and sports apparel company.</a:t>
            </a:r>
            <a:endParaRPr lang="en-GB" dirty="0"/>
          </a:p>
        </p:txBody>
      </p:sp>
    </p:spTree>
    <p:custDataLst>
      <p:tags r:id="rId1"/>
    </p:custDataLst>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E</a:t>
            </a:r>
            <a:r>
              <a:rPr lang="en-US" dirty="0" smtClean="0"/>
              <a:t>-Business Strategy and relationship with other     s                                               Strategies.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98646355"/>
              </p:ext>
            </p:extLst>
          </p:nvPr>
        </p:nvGraphicFramePr>
        <p:xfrm>
          <a:off x="457200" y="1828800"/>
          <a:ext cx="8229600" cy="429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844707"/>
      </p:ext>
    </p:extLst>
  </p:cSld>
  <p:clrMapOvr>
    <a:masterClrMapping/>
  </p:clrMapOvr>
  <p:transition xmlns:p14="http://schemas.microsoft.com/office/powerpoint/2010/mai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Industry Overview</a:t>
            </a:r>
            <a:endParaRPr lang="en-US" dirty="0"/>
          </a:p>
        </p:txBody>
      </p:sp>
      <p:sp>
        <p:nvSpPr>
          <p:cNvPr id="3" name="Content Placeholder 2"/>
          <p:cNvSpPr>
            <a:spLocks noGrp="1"/>
          </p:cNvSpPr>
          <p:nvPr>
            <p:ph idx="1"/>
          </p:nvPr>
        </p:nvSpPr>
        <p:spPr/>
        <p:txBody>
          <a:bodyPr>
            <a:normAutofit/>
          </a:bodyPr>
          <a:lstStyle/>
          <a:p>
            <a:r>
              <a:rPr lang="en-US" dirty="0" smtClean="0"/>
              <a:t>Nike has a 37.2% share of the market and stands as the market leader in the sports footwear and apparel industry. Nike faces major competition from Adidas, Puma and under Amour. </a:t>
            </a:r>
            <a:r>
              <a:rPr lang="en-US" smtClean="0"/>
              <a:t>(Crain 2008)</a:t>
            </a:r>
            <a:endParaRPr lang="en-US" dirty="0" smtClean="0"/>
          </a:p>
          <a:p>
            <a:endParaRPr lang="en-US" dirty="0" smtClean="0"/>
          </a:p>
          <a:p>
            <a:r>
              <a:rPr lang="en-US" b="1" dirty="0"/>
              <a:t>Manufacturing, Planning and Control at Nike </a:t>
            </a:r>
            <a:r>
              <a:rPr lang="en-US" b="1" dirty="0" err="1"/>
              <a:t>Inc</a:t>
            </a:r>
            <a:endParaRPr lang="en-GB" b="1" dirty="0"/>
          </a:p>
          <a:p>
            <a:pPr marL="0" indent="0">
              <a:buNone/>
            </a:pPr>
            <a:r>
              <a:rPr lang="en-US" dirty="0"/>
              <a:t> </a:t>
            </a:r>
            <a:r>
              <a:rPr lang="en-US" dirty="0" smtClean="0"/>
              <a:t>Most </a:t>
            </a:r>
            <a:r>
              <a:rPr lang="en-US" dirty="0"/>
              <a:t>of the company’s products are produced out of Oregon in the USA the company headquarters. Nike mostly outsources their manufacturing though people the call ‘contractors’. </a:t>
            </a:r>
            <a:r>
              <a:rPr lang="en-US" dirty="0" smtClean="0"/>
              <a:t>12000 workers (Nike Annual report 2019)</a:t>
            </a:r>
            <a:endParaRPr lang="en-GB" dirty="0"/>
          </a:p>
          <a:p>
            <a:endParaRPr lang="en-US" dirty="0"/>
          </a:p>
        </p:txBody>
      </p:sp>
    </p:spTree>
    <p:extLst>
      <p:ext uri="{BB962C8B-B14F-4D97-AF65-F5344CB8AC3E}">
        <p14:creationId xmlns:p14="http://schemas.microsoft.com/office/powerpoint/2010/main" val="1131117544"/>
      </p:ext>
    </p:extLst>
  </p:cSld>
  <p:clrMapOvr>
    <a:masterClrMapping/>
  </p:clrMapOvr>
  <p:transition xmlns:p14="http://schemas.microsoft.com/office/powerpoint/2010/mai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Manufacturing Planning and Control</a:t>
            </a:r>
            <a:endParaRPr lang="en-US" dirty="0"/>
          </a:p>
        </p:txBody>
      </p:sp>
      <p:sp>
        <p:nvSpPr>
          <p:cNvPr id="6" name="Content Placeholder 5"/>
          <p:cNvSpPr>
            <a:spLocks noGrp="1"/>
          </p:cNvSpPr>
          <p:nvPr>
            <p:ph idx="1"/>
          </p:nvPr>
        </p:nvSpPr>
        <p:spPr/>
        <p:txBody>
          <a:bodyPr/>
          <a:lstStyle/>
          <a:p>
            <a:r>
              <a:rPr lang="en-US" dirty="0"/>
              <a:t>Planning and control Activities. The major activities of planning and control are; scheduling, loading, sequencing, monitoring and control. To maximize efficiency in her control activities Nike has implemented a good supply chain management system and an Enterprise Resource Planning System(ERP). </a:t>
            </a:r>
            <a:endParaRPr lang="en-US" dirty="0" smtClean="0"/>
          </a:p>
          <a:p>
            <a:r>
              <a:rPr lang="en-US" dirty="0"/>
              <a:t>The production, planning and control process of Nike involves all the aspects of the manufacturing like managing raw material, programming of machines, coordinating with the contracted factories and key customers</a:t>
            </a:r>
            <a:r>
              <a:rPr lang="en-GB" dirty="0"/>
              <a:t> </a:t>
            </a:r>
          </a:p>
          <a:p>
            <a:endParaRPr lang="en-US" dirty="0"/>
          </a:p>
        </p:txBody>
      </p:sp>
    </p:spTree>
    <p:extLst>
      <p:ext uri="{BB962C8B-B14F-4D97-AF65-F5344CB8AC3E}">
        <p14:creationId xmlns:p14="http://schemas.microsoft.com/office/powerpoint/2010/main" val="2203625924"/>
      </p:ext>
    </p:extLst>
  </p:cSld>
  <p:clrMapOvr>
    <a:masterClrMapping/>
  </p:clrMapOvr>
  <p:transition xmlns:p14="http://schemas.microsoft.com/office/powerpoint/2010/mai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ENTERPRISE </a:t>
            </a:r>
            <a:r>
              <a:rPr lang="en-US" dirty="0"/>
              <a:t>R</a:t>
            </a:r>
            <a:r>
              <a:rPr lang="en-US" dirty="0" smtClean="0"/>
              <a:t>ESOURCE PLANNING</a:t>
            </a:r>
            <a:endParaRPr lang="en-US" dirty="0"/>
          </a:p>
        </p:txBody>
      </p:sp>
      <p:sp>
        <p:nvSpPr>
          <p:cNvPr id="3" name="Content Placeholder 2"/>
          <p:cNvSpPr>
            <a:spLocks noGrp="1"/>
          </p:cNvSpPr>
          <p:nvPr>
            <p:ph idx="1"/>
          </p:nvPr>
        </p:nvSpPr>
        <p:spPr/>
        <p:txBody>
          <a:bodyPr/>
          <a:lstStyle/>
          <a:p>
            <a:r>
              <a:rPr lang="en-US" dirty="0"/>
              <a:t>Enterprise resource planning (ERP) package has become a useful tool that businesses are turning to in order to build strong capabilities, improve performance, undertake better decision-making and gain competitive advantage. The ERP package aims to integrate all business key activities through improved relationships at all levels to achieve a competitive advantage (Al-</a:t>
            </a:r>
            <a:r>
              <a:rPr lang="en-US" dirty="0" err="1"/>
              <a:t>Mudimigh</a:t>
            </a:r>
            <a:r>
              <a:rPr lang="en-US" dirty="0"/>
              <a:t> </a:t>
            </a:r>
            <a:r>
              <a:rPr lang="en-US" i="1" dirty="0"/>
              <a:t>et al</a:t>
            </a:r>
            <a:r>
              <a:rPr lang="en-US" dirty="0"/>
              <a:t>., Davenport, 2000). (cited </a:t>
            </a:r>
            <a:r>
              <a:rPr lang="en-US" dirty="0" smtClean="0"/>
              <a:t>by </a:t>
            </a:r>
            <a:r>
              <a:rPr lang="en-US" dirty="0"/>
              <a:t>Al-</a:t>
            </a:r>
            <a:r>
              <a:rPr lang="en-US" dirty="0" err="1"/>
              <a:t>Mashari</a:t>
            </a:r>
            <a:r>
              <a:rPr lang="en-US" dirty="0"/>
              <a:t> </a:t>
            </a:r>
            <a:r>
              <a:rPr lang="en-US" i="1" dirty="0"/>
              <a:t>et al</a:t>
            </a:r>
            <a:r>
              <a:rPr lang="en-US" dirty="0" smtClean="0"/>
              <a:t>. 2003) </a:t>
            </a:r>
            <a:endParaRPr lang="en-US" dirty="0"/>
          </a:p>
        </p:txBody>
      </p:sp>
    </p:spTree>
    <p:extLst>
      <p:ext uri="{BB962C8B-B14F-4D97-AF65-F5344CB8AC3E}">
        <p14:creationId xmlns:p14="http://schemas.microsoft.com/office/powerpoint/2010/main" val="4291225729"/>
      </p:ext>
    </p:extLst>
  </p:cSld>
  <p:clrMapOvr>
    <a:masterClrMapping/>
  </p:clrMapOvr>
  <p:transition xmlns:p14="http://schemas.microsoft.com/office/powerpoint/2010/mai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Supply Chain Management(SCM)</a:t>
            </a:r>
            <a:endParaRPr lang="en-US" dirty="0"/>
          </a:p>
        </p:txBody>
      </p:sp>
      <p:sp>
        <p:nvSpPr>
          <p:cNvPr id="3" name="Content Placeholder 2"/>
          <p:cNvSpPr>
            <a:spLocks noGrp="1"/>
          </p:cNvSpPr>
          <p:nvPr>
            <p:ph idx="1"/>
          </p:nvPr>
        </p:nvSpPr>
        <p:spPr/>
        <p:txBody>
          <a:bodyPr/>
          <a:lstStyle/>
          <a:p>
            <a:r>
              <a:rPr lang="en-US" dirty="0" smtClean="0"/>
              <a:t>Another important part of the production planning and Control is the Supply chain. A well managed supply chain will lead to a more effective production plan and overall firm performance.</a:t>
            </a:r>
          </a:p>
          <a:p>
            <a:r>
              <a:rPr lang="en-US" dirty="0" smtClean="0"/>
              <a:t> </a:t>
            </a:r>
            <a:r>
              <a:rPr lang="en-US" dirty="0"/>
              <a:t>A supply chain includes all the activities, functions and facilities involved (either directly or indirectly) in the flow and transformation of goods and services from the material stage to the end-user (Russell and Taylor, 2000, p. 373; </a:t>
            </a:r>
            <a:r>
              <a:rPr lang="en-US" dirty="0" err="1"/>
              <a:t>Handfield</a:t>
            </a:r>
            <a:r>
              <a:rPr lang="en-US" dirty="0"/>
              <a:t> and Nichols, 1999, p. 2). </a:t>
            </a:r>
          </a:p>
        </p:txBody>
      </p:sp>
    </p:spTree>
    <p:extLst>
      <p:ext uri="{BB962C8B-B14F-4D97-AF65-F5344CB8AC3E}">
        <p14:creationId xmlns:p14="http://schemas.microsoft.com/office/powerpoint/2010/main" val="4267377949"/>
      </p:ext>
    </p:extLst>
  </p:cSld>
  <p:clrMapOvr>
    <a:masterClrMapping/>
  </p:clrMapOvr>
  <p:transition xmlns:p14="http://schemas.microsoft.com/office/powerpoint/2010/mai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Nike has a very much automated manufacturing system. In the early 2000s </a:t>
            </a:r>
            <a:r>
              <a:rPr lang="en-US" dirty="0"/>
              <a:t>N</a:t>
            </a:r>
            <a:r>
              <a:rPr lang="en-US" dirty="0" smtClean="0"/>
              <a:t>ike adopted the i2 software which turned out to be a failure . </a:t>
            </a:r>
          </a:p>
          <a:p>
            <a:r>
              <a:rPr lang="en-US" dirty="0" smtClean="0"/>
              <a:t>Nike later adopted the Enterprise Resource Planning(ERP) which the still use to carryout their operation management till date. The company has a </a:t>
            </a:r>
            <a:r>
              <a:rPr lang="en-US" dirty="0" err="1" smtClean="0"/>
              <a:t>riped</a:t>
            </a:r>
            <a:r>
              <a:rPr lang="en-US" dirty="0" smtClean="0"/>
              <a:t> a number of benefits with the adoption of the ERP systems.</a:t>
            </a:r>
            <a:endParaRPr lang="en-US" dirty="0"/>
          </a:p>
        </p:txBody>
      </p:sp>
    </p:spTree>
    <p:extLst>
      <p:ext uri="{BB962C8B-B14F-4D97-AF65-F5344CB8AC3E}">
        <p14:creationId xmlns:p14="http://schemas.microsoft.com/office/powerpoint/2010/main" val="2023567971"/>
      </p:ext>
    </p:extLst>
  </p:cSld>
  <p:clrMapOvr>
    <a:masterClrMapping/>
  </p:clrMapOvr>
  <p:transition xmlns:p14="http://schemas.microsoft.com/office/powerpoint/2010/mai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Benefits of ERP system to Nike Inc.</a:t>
            </a:r>
            <a:endParaRPr lang="en-US" dirty="0"/>
          </a:p>
        </p:txBody>
      </p:sp>
      <p:sp>
        <p:nvSpPr>
          <p:cNvPr id="3" name="Content Placeholder 2"/>
          <p:cNvSpPr>
            <a:spLocks noGrp="1"/>
          </p:cNvSpPr>
          <p:nvPr>
            <p:ph idx="1"/>
          </p:nvPr>
        </p:nvSpPr>
        <p:spPr/>
        <p:txBody>
          <a:bodyPr/>
          <a:lstStyle/>
          <a:p>
            <a:pPr lvl="0"/>
            <a:r>
              <a:rPr lang="en-US" dirty="0"/>
              <a:t>Eliminates waste time in the production chain. Through features like just in time deliveries, with finely calibrated stock levels. This makes it more easier for Nike to suite market needs, rather than just blindly producing whether or not there is a demand.</a:t>
            </a:r>
            <a:endParaRPr lang="en-GB" dirty="0"/>
          </a:p>
          <a:p>
            <a:pPr lvl="0"/>
            <a:r>
              <a:rPr lang="en-GB" dirty="0"/>
              <a:t>The designing and manufacturing became much more easier and faster.</a:t>
            </a:r>
          </a:p>
          <a:p>
            <a:pPr lvl="0"/>
            <a:r>
              <a:rPr lang="en-GB" dirty="0"/>
              <a:t>Gross margin moved up to 42.9% in 2004 from 39.9% five years ago.</a:t>
            </a:r>
          </a:p>
          <a:p>
            <a:pPr lvl="0"/>
            <a:r>
              <a:rPr lang="en-GB" dirty="0"/>
              <a:t>Nike saw highest cash flows from its business operations in eight years</a:t>
            </a:r>
            <a:r>
              <a:rPr lang="en-GB" dirty="0" smtClean="0"/>
              <a:t>.</a:t>
            </a:r>
            <a:endParaRPr lang="en-GB" dirty="0"/>
          </a:p>
        </p:txBody>
      </p:sp>
    </p:spTree>
    <p:extLst>
      <p:ext uri="{BB962C8B-B14F-4D97-AF65-F5344CB8AC3E}">
        <p14:creationId xmlns:p14="http://schemas.microsoft.com/office/powerpoint/2010/main" val="2565401728"/>
      </p:ext>
    </p:extLst>
  </p:cSld>
  <p:clrMapOvr>
    <a:masterClrMapping/>
  </p:clrMapOvr>
  <p:transition xmlns:p14="http://schemas.microsoft.com/office/powerpoint/2010/mai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Factors Of Success Of Nike</a:t>
            </a:r>
            <a:endParaRPr lang="en-US" dirty="0"/>
          </a:p>
        </p:txBody>
      </p:sp>
      <p:sp>
        <p:nvSpPr>
          <p:cNvPr id="3" name="Content Placeholder 2"/>
          <p:cNvSpPr>
            <a:spLocks noGrp="1"/>
          </p:cNvSpPr>
          <p:nvPr>
            <p:ph idx="1"/>
          </p:nvPr>
        </p:nvSpPr>
        <p:spPr/>
        <p:txBody>
          <a:bodyPr/>
          <a:lstStyle/>
          <a:p>
            <a:r>
              <a:rPr lang="en-US" dirty="0" smtClean="0"/>
              <a:t>Business Model</a:t>
            </a:r>
          </a:p>
          <a:p>
            <a:r>
              <a:rPr lang="en-US" dirty="0" smtClean="0"/>
              <a:t>Mission</a:t>
            </a:r>
          </a:p>
          <a:p>
            <a:r>
              <a:rPr lang="en-US" dirty="0" smtClean="0"/>
              <a:t>IT Operations and Menu of Service.</a:t>
            </a:r>
          </a:p>
          <a:p>
            <a:endParaRPr lang="en-US" dirty="0"/>
          </a:p>
          <a:p>
            <a:r>
              <a:rPr lang="en-US" dirty="0" smtClean="0"/>
              <a:t>Capability </a:t>
            </a:r>
            <a:r>
              <a:rPr lang="en-US" dirty="0" smtClean="0"/>
              <a:t>Analysis Of Nike</a:t>
            </a:r>
          </a:p>
          <a:p>
            <a:r>
              <a:rPr lang="en-US" dirty="0" smtClean="0"/>
              <a:t>Tangibles </a:t>
            </a:r>
          </a:p>
          <a:p>
            <a:r>
              <a:rPr lang="en-US" dirty="0" smtClean="0"/>
              <a:t>Intangibles</a:t>
            </a:r>
            <a:endParaRPr lang="en-US" dirty="0"/>
          </a:p>
        </p:txBody>
      </p:sp>
    </p:spTree>
    <p:extLst>
      <p:ext uri="{BB962C8B-B14F-4D97-AF65-F5344CB8AC3E}">
        <p14:creationId xmlns:p14="http://schemas.microsoft.com/office/powerpoint/2010/main" val="2755005995"/>
      </p:ext>
    </p:extLst>
  </p:cSld>
  <p:clrMapOvr>
    <a:masterClrMapping/>
  </p:clrMapOvr>
  <p:transition xmlns:p14="http://schemas.microsoft.com/office/powerpoint/2010/mai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Situational Analysis Of Nike </a:t>
            </a:r>
            <a:endParaRPr lang="en-US" dirty="0"/>
          </a:p>
        </p:txBody>
      </p:sp>
      <p:sp>
        <p:nvSpPr>
          <p:cNvPr id="3" name="Content Placeholder 2"/>
          <p:cNvSpPr>
            <a:spLocks noGrp="1"/>
          </p:cNvSpPr>
          <p:nvPr>
            <p:ph idx="1"/>
          </p:nvPr>
        </p:nvSpPr>
        <p:spPr>
          <a:xfrm>
            <a:off x="457200" y="1600200"/>
            <a:ext cx="8229600" cy="4297363"/>
          </a:xfrm>
        </p:spPr>
        <p:txBody>
          <a:bodyPr/>
          <a:lstStyle/>
          <a:p>
            <a:r>
              <a:rPr lang="en-US" dirty="0"/>
              <a:t>I</a:t>
            </a:r>
            <a:r>
              <a:rPr lang="en-US" dirty="0" smtClean="0"/>
              <a:t>NTERNAL </a:t>
            </a:r>
            <a:r>
              <a:rPr lang="en-US" dirty="0" smtClean="0"/>
              <a:t>ANALYSIS</a:t>
            </a:r>
          </a:p>
          <a:p>
            <a:pPr marL="0" indent="0">
              <a:buNone/>
            </a:pPr>
            <a:r>
              <a:rPr lang="en-US" dirty="0" smtClean="0"/>
              <a:t>Evaluates the core strengths of the </a:t>
            </a:r>
            <a:r>
              <a:rPr lang="en-US" dirty="0" err="1" smtClean="0"/>
              <a:t>organisation</a:t>
            </a:r>
            <a:r>
              <a:rPr lang="en-US" dirty="0" smtClean="0"/>
              <a:t> from within the </a:t>
            </a:r>
            <a:r>
              <a:rPr lang="en-US" dirty="0" err="1" smtClean="0"/>
              <a:t>organisation</a:t>
            </a:r>
            <a:r>
              <a:rPr lang="en-US" dirty="0" smtClean="0"/>
              <a:t>.</a:t>
            </a:r>
          </a:p>
          <a:p>
            <a:endParaRPr lang="en-US" dirty="0"/>
          </a:p>
          <a:p>
            <a:r>
              <a:rPr lang="en-US" dirty="0" smtClean="0"/>
              <a:t>VALUE CHAIN ANALYSIS</a:t>
            </a:r>
          </a:p>
          <a:p>
            <a:pPr marL="0" indent="0">
              <a:buNone/>
            </a:pPr>
            <a:r>
              <a:rPr lang="en-US" dirty="0" err="1" smtClean="0"/>
              <a:t>Micheal</a:t>
            </a:r>
            <a:r>
              <a:rPr lang="en-US" dirty="0" smtClean="0"/>
              <a:t> Porter’s Value chain analysis is a  model that for considering the key activities that a firm </a:t>
            </a:r>
            <a:r>
              <a:rPr lang="en-US" dirty="0" err="1" smtClean="0"/>
              <a:t>persoms</a:t>
            </a:r>
            <a:r>
              <a:rPr lang="en-US" dirty="0" smtClean="0"/>
              <a:t> with the intention of adding value for the consumer as product move from conception to delivery (Porter 1980 cited by Chaffey 2013).</a:t>
            </a:r>
            <a:endParaRPr lang="en-US" dirty="0" smtClean="0"/>
          </a:p>
          <a:p>
            <a:endParaRPr lang="en-US" dirty="0" smtClean="0"/>
          </a:p>
          <a:p>
            <a:pPr marL="0" indent="0">
              <a:buNone/>
            </a:pPr>
            <a:endParaRPr lang="en-US" dirty="0" smtClean="0"/>
          </a:p>
        </p:txBody>
      </p:sp>
    </p:spTree>
    <p:extLst>
      <p:ext uri="{BB962C8B-B14F-4D97-AF65-F5344CB8AC3E}">
        <p14:creationId xmlns:p14="http://schemas.microsoft.com/office/powerpoint/2010/main" val="2023480730"/>
      </p:ext>
    </p:extLst>
  </p:cSld>
  <p:clrMapOvr>
    <a:masterClrMapping/>
  </p:clrMapOvr>
  <p:transition xmlns:p14="http://schemas.microsoft.com/office/powerpoint/2010/mai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Value Chain </a:t>
            </a:r>
            <a:r>
              <a:rPr lang="en-US" dirty="0" smtClean="0"/>
              <a:t>Components</a:t>
            </a:r>
            <a:endParaRPr lang="en-US" dirty="0"/>
          </a:p>
        </p:txBody>
      </p:sp>
      <p:pic>
        <p:nvPicPr>
          <p:cNvPr id="8" name="Content Placeholder 7" descr="Value-chain-analysis-16.jpg"/>
          <p:cNvPicPr>
            <a:picLocks noGrp="1" noChangeAspect="1"/>
          </p:cNvPicPr>
          <p:nvPr>
            <p:ph idx="1"/>
          </p:nvPr>
        </p:nvPicPr>
        <p:blipFill>
          <a:blip r:embed="rId3">
            <a:extLst>
              <a:ext uri="{28A0092B-C50C-407E-A947-70E740481C1C}">
                <a14:useLocalDpi xmlns:a14="http://schemas.microsoft.com/office/drawing/2010/main" val="0"/>
              </a:ext>
            </a:extLst>
          </a:blip>
          <a:srcRect t="4052" b="4052"/>
          <a:stretch>
            <a:fillRect/>
          </a:stretch>
        </p:blipFill>
        <p:spPr/>
      </p:pic>
    </p:spTree>
    <p:extLst>
      <p:ext uri="{BB962C8B-B14F-4D97-AF65-F5344CB8AC3E}">
        <p14:creationId xmlns:p14="http://schemas.microsoft.com/office/powerpoint/2010/main" val="488442360"/>
      </p:ext>
    </p:extLst>
  </p:cSld>
  <p:clrMapOvr>
    <a:masterClrMapping/>
  </p:clrMapOvr>
  <p:transition xmlns:p14="http://schemas.microsoft.com/office/powerpoint/2010/mai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a:t>
            </a:r>
            <a:r>
              <a:rPr lang="en-US" dirty="0" smtClean="0"/>
              <a:t>Analysis</a:t>
            </a:r>
            <a:br>
              <a:rPr lang="en-US" dirty="0" smtClean="0"/>
            </a:br>
            <a:r>
              <a:rPr lang="en-US" dirty="0" smtClean="0"/>
              <a:t>SWOT Analysis</a:t>
            </a:r>
            <a:endParaRPr lang="en-US" dirty="0"/>
          </a:p>
        </p:txBody>
      </p:sp>
      <p:graphicFrame>
        <p:nvGraphicFramePr>
          <p:cNvPr id="11" name="Content Placeholder 10"/>
          <p:cNvGraphicFramePr>
            <a:graphicFrameLocks noGrp="1"/>
          </p:cNvGraphicFramePr>
          <p:nvPr>
            <p:ph idx="1"/>
            <p:extLst>
              <p:ext uri="{D42A27DB-BD31-4B8C-83A1-F6EECF244321}">
                <p14:modId xmlns:p14="http://schemas.microsoft.com/office/powerpoint/2010/main" val="1191641092"/>
              </p:ext>
            </p:extLst>
          </p:nvPr>
        </p:nvGraphicFramePr>
        <p:xfrm>
          <a:off x="662630" y="2362200"/>
          <a:ext cx="7643170" cy="3969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1085057"/>
      </p:ext>
    </p:extLst>
  </p:cSld>
  <p:clrMapOvr>
    <a:masterClrMapping/>
  </p:clrMapOvr>
  <p:transition xmlns:p14="http://schemas.microsoft.com/office/powerpoint/2010/mai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 of SWOT analysis</a:t>
            </a:r>
            <a:endParaRPr lang="en-US" dirty="0"/>
          </a:p>
        </p:txBody>
      </p:sp>
      <p:sp>
        <p:nvSpPr>
          <p:cNvPr id="3" name="Content Placeholder 2"/>
          <p:cNvSpPr>
            <a:spLocks noGrp="1"/>
          </p:cNvSpPr>
          <p:nvPr>
            <p:ph idx="1"/>
          </p:nvPr>
        </p:nvSpPr>
        <p:spPr/>
        <p:txBody>
          <a:bodyPr/>
          <a:lstStyle/>
          <a:p>
            <a:r>
              <a:rPr lang="en-US" dirty="0" smtClean="0"/>
              <a:t>SWOT analysis is a model that helps company </a:t>
            </a:r>
            <a:r>
              <a:rPr lang="en-US" dirty="0" err="1" smtClean="0"/>
              <a:t>analyse</a:t>
            </a:r>
            <a:r>
              <a:rPr lang="en-US" dirty="0" smtClean="0"/>
              <a:t> their internal resources in terms of Strengths and Weaknesses and match them against the external environment in terms of Opportunities and Threats. Making up the Acronym SWOT. (Chaffey 2013)</a:t>
            </a:r>
            <a:endParaRPr lang="en-US" dirty="0"/>
          </a:p>
        </p:txBody>
      </p:sp>
    </p:spTree>
    <p:extLst>
      <p:ext uri="{BB962C8B-B14F-4D97-AF65-F5344CB8AC3E}">
        <p14:creationId xmlns:p14="http://schemas.microsoft.com/office/powerpoint/2010/main" val="1030384405"/>
      </p:ext>
    </p:extLst>
  </p:cSld>
  <p:clrMapOvr>
    <a:masterClrMapping/>
  </p:clrMapOvr>
  <p:transition xmlns:p14="http://schemas.microsoft.com/office/powerpoint/2010/mai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 Analysis OF NIKE Inc.</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205354"/>
              </p:ext>
            </p:extLst>
          </p:nvPr>
        </p:nvGraphicFramePr>
        <p:xfrm>
          <a:off x="457200" y="1828800"/>
          <a:ext cx="8229600" cy="429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4795556"/>
      </p:ext>
    </p:extLst>
  </p:cSld>
  <p:clrMapOvr>
    <a:masterClrMapping/>
  </p:clrMapOvr>
  <p:transition xmlns:p14="http://schemas.microsoft.com/office/powerpoint/2010/mai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Cont</a:t>
            </a:r>
            <a:r>
              <a:rPr lang="en-US" dirty="0" smtClean="0"/>
              <a:t> of PESTEL.</a:t>
            </a:r>
            <a:endParaRPr lang="en-US" dirty="0"/>
          </a:p>
        </p:txBody>
      </p:sp>
      <p:sp>
        <p:nvSpPr>
          <p:cNvPr id="3" name="Content Placeholder 2"/>
          <p:cNvSpPr>
            <a:spLocks noGrp="1"/>
          </p:cNvSpPr>
          <p:nvPr>
            <p:ph idx="1"/>
          </p:nvPr>
        </p:nvSpPr>
        <p:spPr/>
        <p:txBody>
          <a:bodyPr/>
          <a:lstStyle/>
          <a:p>
            <a:pPr marL="0" indent="0">
              <a:buNone/>
            </a:pPr>
            <a:r>
              <a:rPr lang="en-US" dirty="0" smtClean="0"/>
              <a:t>PESTEL is a tool used by </a:t>
            </a:r>
            <a:r>
              <a:rPr lang="en-US" dirty="0" err="1" smtClean="0"/>
              <a:t>organisations</a:t>
            </a:r>
            <a:r>
              <a:rPr lang="en-US" dirty="0" smtClean="0"/>
              <a:t> to </a:t>
            </a:r>
            <a:r>
              <a:rPr lang="en-US" dirty="0" err="1" smtClean="0"/>
              <a:t>analyse</a:t>
            </a:r>
            <a:r>
              <a:rPr lang="en-US" dirty="0" smtClean="0"/>
              <a:t> the external environment for factors that can affect company’s performance..  </a:t>
            </a:r>
          </a:p>
          <a:p>
            <a:pPr marL="0" indent="0">
              <a:buNone/>
            </a:pPr>
            <a:r>
              <a:rPr lang="en-US" dirty="0" smtClean="0"/>
              <a:t>P= Political</a:t>
            </a:r>
          </a:p>
          <a:p>
            <a:pPr marL="0" indent="0">
              <a:buNone/>
            </a:pPr>
            <a:r>
              <a:rPr lang="en-US" dirty="0" smtClean="0"/>
              <a:t>E=Economic</a:t>
            </a:r>
          </a:p>
          <a:p>
            <a:pPr marL="0" indent="0">
              <a:buNone/>
            </a:pPr>
            <a:r>
              <a:rPr lang="en-US" dirty="0" smtClean="0"/>
              <a:t>S=Social</a:t>
            </a:r>
          </a:p>
          <a:p>
            <a:pPr marL="0" indent="0">
              <a:buNone/>
            </a:pPr>
            <a:r>
              <a:rPr lang="en-US" dirty="0" smtClean="0"/>
              <a:t>T=Technological</a:t>
            </a:r>
          </a:p>
          <a:p>
            <a:pPr marL="0" indent="0">
              <a:buNone/>
            </a:pPr>
            <a:r>
              <a:rPr lang="en-US" dirty="0" smtClean="0"/>
              <a:t>E=Environmental</a:t>
            </a:r>
          </a:p>
          <a:p>
            <a:pPr marL="0" indent="0">
              <a:buNone/>
            </a:pPr>
            <a:r>
              <a:rPr lang="en-US" dirty="0" smtClean="0"/>
              <a:t>L= Legal</a:t>
            </a:r>
            <a:endParaRPr lang="en-US" dirty="0"/>
          </a:p>
        </p:txBody>
      </p:sp>
    </p:spTree>
    <p:extLst>
      <p:ext uri="{BB962C8B-B14F-4D97-AF65-F5344CB8AC3E}">
        <p14:creationId xmlns:p14="http://schemas.microsoft.com/office/powerpoint/2010/main" val="1619726400"/>
      </p:ext>
    </p:extLst>
  </p:cSld>
  <p:clrMapOvr>
    <a:masterClrMapping/>
  </p:clrMapOvr>
  <p:transition xmlns:p14="http://schemas.microsoft.com/office/powerpoint/2010/mai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Porters Five Forces Analysis for Nike </a:t>
            </a:r>
            <a:r>
              <a:rPr lang="en-US" dirty="0" err="1" smtClean="0"/>
              <a:t>Inc</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74462041"/>
              </p:ext>
            </p:extLst>
          </p:nvPr>
        </p:nvGraphicFramePr>
        <p:xfrm>
          <a:off x="457200" y="1828800"/>
          <a:ext cx="8229600" cy="429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9724442"/>
      </p:ext>
    </p:extLst>
  </p:cSld>
  <p:clrMapOvr>
    <a:masterClrMapping/>
  </p:clrMapOvr>
  <p:transition xmlns:p14="http://schemas.microsoft.com/office/powerpoint/2010/mai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Porter’s five Forces</a:t>
            </a:r>
            <a:endParaRPr lang="en-US" dirty="0"/>
          </a:p>
        </p:txBody>
      </p:sp>
      <p:sp>
        <p:nvSpPr>
          <p:cNvPr id="3" name="Content Placeholder 2"/>
          <p:cNvSpPr>
            <a:spLocks noGrp="1"/>
          </p:cNvSpPr>
          <p:nvPr>
            <p:ph idx="1"/>
          </p:nvPr>
        </p:nvSpPr>
        <p:spPr/>
        <p:txBody>
          <a:bodyPr/>
          <a:lstStyle/>
          <a:p>
            <a:r>
              <a:rPr lang="en-US" dirty="0" smtClean="0"/>
              <a:t>It is a powerful framework used to understand the competitiveness of the macro environment and can identify companies competitive position (Chaffey 2013). These forces are either high, medium or low.</a:t>
            </a:r>
            <a:endParaRPr lang="en-US" dirty="0"/>
          </a:p>
        </p:txBody>
      </p:sp>
    </p:spTree>
    <p:extLst>
      <p:ext uri="{BB962C8B-B14F-4D97-AF65-F5344CB8AC3E}">
        <p14:creationId xmlns:p14="http://schemas.microsoft.com/office/powerpoint/2010/main" val="2544503990"/>
      </p:ext>
    </p:extLst>
  </p:cSld>
  <p:clrMapOvr>
    <a:masterClrMapping/>
  </p:clrMapOvr>
  <p:transition xmlns:p14="http://schemas.microsoft.com/office/powerpoint/2010/main" spd="slow">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buNone/>
            </a:pPr>
            <a:r>
              <a:rPr lang="en-US" dirty="0" smtClean="0"/>
              <a:t>RECOMMENDATION </a:t>
            </a:r>
          </a:p>
          <a:p>
            <a:pPr marL="0" indent="0">
              <a:buNone/>
            </a:pPr>
            <a:r>
              <a:rPr lang="en-US" dirty="0" smtClean="0"/>
              <a:t>CONCLUSION</a:t>
            </a:r>
          </a:p>
          <a:p>
            <a:pPr marL="0" indent="0">
              <a:buNone/>
            </a:pPr>
            <a:endParaRPr lang="en-US" dirty="0"/>
          </a:p>
        </p:txBody>
      </p:sp>
    </p:spTree>
    <p:extLst>
      <p:ext uri="{BB962C8B-B14F-4D97-AF65-F5344CB8AC3E}">
        <p14:creationId xmlns:p14="http://schemas.microsoft.com/office/powerpoint/2010/main" val="3512426148"/>
      </p:ext>
    </p:extLst>
  </p:cSld>
  <p:clrMapOvr>
    <a:masterClrMapping/>
  </p:clrMapOvr>
  <p:transition xmlns:p14="http://schemas.microsoft.com/office/powerpoint/2010/main" spd="slow">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25000" lnSpcReduction="20000"/>
          </a:bodyPr>
          <a:lstStyle/>
          <a:p>
            <a:r>
              <a:rPr lang="en-US" sz="4000" dirty="0" smtClean="0"/>
              <a:t>Al</a:t>
            </a:r>
            <a:r>
              <a:rPr lang="en-US" sz="4000" dirty="0"/>
              <a:t>- </a:t>
            </a:r>
            <a:r>
              <a:rPr lang="en-US" sz="4000" dirty="0" err="1"/>
              <a:t>Majed</a:t>
            </a:r>
            <a:r>
              <a:rPr lang="en-US" sz="4000" dirty="0"/>
              <a:t>, M. &amp; Al- </a:t>
            </a:r>
            <a:r>
              <a:rPr lang="en-US" sz="4000" dirty="0" err="1"/>
              <a:t>Mudimigh</a:t>
            </a:r>
            <a:r>
              <a:rPr lang="en-US" sz="4000" dirty="0"/>
              <a:t>, A.(2003) ERP implementation: Lessons from a case study. Information technology and people. </a:t>
            </a:r>
            <a:r>
              <a:rPr lang="en-US" sz="4000" dirty="0" err="1"/>
              <a:t>Vol</a:t>
            </a:r>
            <a:r>
              <a:rPr lang="en-US" sz="4000" dirty="0"/>
              <a:t> 16No. 1, pp21-31 MCB UP Limited.</a:t>
            </a:r>
            <a:endParaRPr lang="en-GB" sz="4000" dirty="0"/>
          </a:p>
          <a:p>
            <a:r>
              <a:rPr lang="en-US" sz="4000" dirty="0"/>
              <a:t> </a:t>
            </a:r>
            <a:endParaRPr lang="en-GB" sz="4000" dirty="0"/>
          </a:p>
          <a:p>
            <a:r>
              <a:rPr lang="en-US" sz="4000" dirty="0" err="1"/>
              <a:t>Arora</a:t>
            </a:r>
            <a:r>
              <a:rPr lang="en-US" sz="4000" dirty="0"/>
              <a:t>, R. &amp; </a:t>
            </a:r>
            <a:r>
              <a:rPr lang="en-US" sz="4000" dirty="0" err="1"/>
              <a:t>Aggarwal</a:t>
            </a:r>
            <a:r>
              <a:rPr lang="en-US" sz="4000" dirty="0"/>
              <a:t>, G. (2012)  Operations Management at Nike: From Breakdown to Achievement. International Journal of Management and Research review. </a:t>
            </a:r>
            <a:r>
              <a:rPr lang="en-US" sz="4000" dirty="0" err="1"/>
              <a:t>Vol</a:t>
            </a:r>
            <a:r>
              <a:rPr lang="en-US" sz="4000" dirty="0"/>
              <a:t> 2/ issue 7/ Article No -18/1293-1300. Published by IJMRR.</a:t>
            </a:r>
            <a:endParaRPr lang="en-GB" sz="4000" dirty="0"/>
          </a:p>
          <a:p>
            <a:r>
              <a:rPr lang="en-US" sz="4000" dirty="0"/>
              <a:t> </a:t>
            </a:r>
            <a:endParaRPr lang="en-GB" sz="4000" dirty="0"/>
          </a:p>
          <a:p>
            <a:r>
              <a:rPr lang="en-US" sz="4000" dirty="0"/>
              <a:t>Chaffey, D. (2013) E-business and E-Commerce management: Strategy Implementation and Practice. 5</a:t>
            </a:r>
            <a:r>
              <a:rPr lang="en-US" sz="4000" baseline="30000" dirty="0"/>
              <a:t>th</a:t>
            </a:r>
            <a:r>
              <a:rPr lang="en-US" sz="4000" dirty="0"/>
              <a:t> Edition Pearson Prentice Hall.</a:t>
            </a:r>
            <a:endParaRPr lang="en-GB" sz="4000" dirty="0"/>
          </a:p>
          <a:p>
            <a:r>
              <a:rPr lang="en-US" sz="8000" dirty="0"/>
              <a:t> </a:t>
            </a:r>
            <a:endParaRPr lang="en-GB" sz="4000" dirty="0"/>
          </a:p>
          <a:p>
            <a:r>
              <a:rPr lang="en-GB" sz="4000" u="sng" dirty="0">
                <a:hlinkClick r:id="rId3" tooltip="David W. Crain"/>
              </a:rPr>
              <a:t>Crain, D.W.</a:t>
            </a:r>
            <a:r>
              <a:rPr lang="en-GB" sz="4000" dirty="0"/>
              <a:t> and </a:t>
            </a:r>
            <a:r>
              <a:rPr lang="en-GB" sz="4000" u="sng" dirty="0">
                <a:hlinkClick r:id="rId4" tooltip="Stan Abraham"/>
              </a:rPr>
              <a:t>Abraham, S.</a:t>
            </a:r>
            <a:r>
              <a:rPr lang="en-GB" sz="4000" dirty="0"/>
              <a:t> (2008), "Using value‐chain analysis to discover customers' strategic needs", </a:t>
            </a:r>
            <a:r>
              <a:rPr lang="en-GB" sz="4000" i="1" u="sng" dirty="0">
                <a:hlinkClick r:id="rId5"/>
              </a:rPr>
              <a:t>Strategy &amp; Leadership</a:t>
            </a:r>
            <a:r>
              <a:rPr lang="en-GB" sz="4000" dirty="0"/>
              <a:t>, Vol. 36 No. 4, pp. 29-39. </a:t>
            </a:r>
            <a:r>
              <a:rPr lang="en-GB" sz="4000" u="sng" dirty="0">
                <a:hlinkClick r:id="rId6" tooltip="DOI: https://doi.org/10.1108/10878570810888759"/>
              </a:rPr>
              <a:t>https://doi.org/10.1108/10878570810888759</a:t>
            </a:r>
            <a:endParaRPr lang="en-GB" sz="4000" dirty="0"/>
          </a:p>
          <a:p>
            <a:r>
              <a:rPr lang="en-GB" sz="4000" dirty="0"/>
              <a:t>Emerald Group Publishing Limited.</a:t>
            </a:r>
          </a:p>
          <a:p>
            <a:r>
              <a:rPr lang="en-GB" sz="4000" dirty="0"/>
              <a:t> </a:t>
            </a:r>
          </a:p>
          <a:p>
            <a:r>
              <a:rPr lang="en-GB" sz="4000" dirty="0"/>
              <a:t>Graves, C. Stephen. (1999)Manufacturing Planning and Control. Massachusetts Institute of Technology. Available at: http://</a:t>
            </a:r>
            <a:r>
              <a:rPr lang="en-GB" sz="4000" dirty="0" err="1"/>
              <a:t>www.web.mit.edu</a:t>
            </a:r>
            <a:r>
              <a:rPr lang="en-GB" sz="4000" dirty="0"/>
              <a:t>/</a:t>
            </a:r>
            <a:r>
              <a:rPr lang="en-GB" sz="4000" dirty="0" err="1"/>
              <a:t>sgraves</a:t>
            </a:r>
            <a:r>
              <a:rPr lang="en-GB" sz="4000" dirty="0"/>
              <a:t>/ Prod-Plan-Control. {Assessed 28</a:t>
            </a:r>
            <a:r>
              <a:rPr lang="en-GB" sz="4000" baseline="30000" dirty="0"/>
              <a:t>th</a:t>
            </a:r>
            <a:r>
              <a:rPr lang="en-GB" sz="4000" dirty="0"/>
              <a:t> 2020). </a:t>
            </a:r>
          </a:p>
          <a:p>
            <a:r>
              <a:rPr lang="en-US" sz="4000" dirty="0"/>
              <a:t> </a:t>
            </a:r>
            <a:endParaRPr lang="en-GB" sz="4000" dirty="0"/>
          </a:p>
          <a:p>
            <a:r>
              <a:rPr lang="en-US" sz="4000" dirty="0" err="1"/>
              <a:t>Koh</a:t>
            </a:r>
            <a:r>
              <a:rPr lang="en-US" sz="4000" dirty="0"/>
              <a:t>, S.C. Lenny et al.  (2006) Competing in the 21</a:t>
            </a:r>
            <a:r>
              <a:rPr lang="en-US" sz="4000" baseline="30000" dirty="0"/>
              <a:t>st</a:t>
            </a:r>
            <a:r>
              <a:rPr lang="en-US" sz="4000" dirty="0"/>
              <a:t> century supply chain through SCM and ERP integration international journal of physical Distribution and logistics management Vol.36 No.6, pp. 455-465q Emerald group publishing limited.</a:t>
            </a:r>
            <a:endParaRPr lang="en-GB" sz="4000" dirty="0"/>
          </a:p>
          <a:p>
            <a:r>
              <a:rPr lang="en-US" sz="4000" dirty="0"/>
              <a:t> </a:t>
            </a:r>
            <a:endParaRPr lang="en-GB" sz="4000" dirty="0"/>
          </a:p>
          <a:p>
            <a:r>
              <a:rPr lang="en-US" sz="4000" dirty="0"/>
              <a:t>NIKE, </a:t>
            </a:r>
            <a:r>
              <a:rPr lang="en-US" sz="4000" dirty="0" err="1"/>
              <a:t>Inc</a:t>
            </a:r>
            <a:r>
              <a:rPr lang="en-US" sz="4000" dirty="0"/>
              <a:t> (2020) About Nike. Available at </a:t>
            </a:r>
            <a:r>
              <a:rPr lang="en-US" sz="4000" u="sng" dirty="0">
                <a:hlinkClick r:id="rId7"/>
              </a:rPr>
              <a:t>https://about.nike.com/pages/</a:t>
            </a:r>
            <a:r>
              <a:rPr lang="en-US" sz="4000" dirty="0"/>
              <a:t> Assessed [30</a:t>
            </a:r>
            <a:r>
              <a:rPr lang="en-US" sz="4000" baseline="30000" dirty="0"/>
              <a:t>th</a:t>
            </a:r>
            <a:r>
              <a:rPr lang="en-US" sz="4000" dirty="0"/>
              <a:t> August 2020]</a:t>
            </a:r>
            <a:endParaRPr lang="en-GB" sz="4000" dirty="0"/>
          </a:p>
        </p:txBody>
      </p:sp>
    </p:spTree>
    <p:extLst>
      <p:ext uri="{BB962C8B-B14F-4D97-AF65-F5344CB8AC3E}">
        <p14:creationId xmlns:p14="http://schemas.microsoft.com/office/powerpoint/2010/main" val="4206705254"/>
      </p:ext>
    </p:extLst>
  </p:cSld>
  <p:clrMapOvr>
    <a:masterClrMapping/>
  </p:clrMapOvr>
  <p:transition xmlns:p14="http://schemas.microsoft.com/office/powerpoint/2010/main" spd="slow">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500811" y="1518908"/>
            <a:ext cx="1743348" cy="369332"/>
          </a:xfrm>
          <a:prstGeom prst="rect">
            <a:avLst/>
          </a:prstGeom>
          <a:noFill/>
        </p:spPr>
        <p:txBody>
          <a:bodyPr wrap="none" rtlCol="0">
            <a:spAutoFit/>
          </a:bodyPr>
          <a:lstStyle/>
          <a:p>
            <a:r>
              <a:rPr lang="en-US" dirty="0" smtClean="0"/>
              <a:t>QUESTIONS??</a:t>
            </a:r>
            <a:endParaRPr lang="en-US" dirty="0"/>
          </a:p>
        </p:txBody>
      </p:sp>
      <p:sp>
        <p:nvSpPr>
          <p:cNvPr id="2" name="TextBox 1"/>
          <p:cNvSpPr txBox="1"/>
          <p:nvPr/>
        </p:nvSpPr>
        <p:spPr>
          <a:xfrm>
            <a:off x="2414361" y="2336306"/>
            <a:ext cx="2591725" cy="369332"/>
          </a:xfrm>
          <a:prstGeom prst="rect">
            <a:avLst/>
          </a:prstGeom>
          <a:noFill/>
        </p:spPr>
        <p:txBody>
          <a:bodyPr wrap="none" rtlCol="0">
            <a:spAutoFit/>
          </a:bodyPr>
          <a:lstStyle/>
          <a:p>
            <a:r>
              <a:rPr lang="en-US" dirty="0" smtClean="0"/>
              <a:t>Thanks For Listening!!!</a:t>
            </a:r>
            <a:endParaRPr lang="en-US" dirty="0"/>
          </a:p>
        </p:txBody>
      </p:sp>
    </p:spTree>
    <p:extLst>
      <p:ext uri="{BB962C8B-B14F-4D97-AF65-F5344CB8AC3E}">
        <p14:creationId xmlns:p14="http://schemas.microsoft.com/office/powerpoint/2010/main" val="1900609163"/>
      </p:ext>
    </p:extLst>
  </p:cSld>
  <p:clrMapOvr>
    <a:masterClrMapping/>
  </p:clrMapOvr>
  <p:transition xmlns:p14="http://schemas.microsoft.com/office/powerpoint/2010/main" spd="slow">
    <p:fade/>
  </p:transition>
</p:sld>
</file>

<file path=ppt/tags/tag1.xml><?xml version="1.0" encoding="utf-8"?>
<p:tagLst xmlns:a="http://schemas.openxmlformats.org/drawingml/2006/main" xmlns:r="http://schemas.openxmlformats.org/officeDocument/2006/relationships" xmlns:p="http://schemas.openxmlformats.org/presentationml/2006/main">
  <p:tag name="DVSECTIONID" val="6QLnjpDmemWvdkPv8CNhLB"/>
</p:tagLst>
</file>

<file path=ppt/tags/tag2.xml><?xml version="1.0" encoding="utf-8"?>
<p:tagLst xmlns:a="http://schemas.openxmlformats.org/drawingml/2006/main" xmlns:r="http://schemas.openxmlformats.org/officeDocument/2006/relationships" xmlns:p="http://schemas.openxmlformats.org/presentationml/2006/main">
  <p:tag name="DVSHAPEID" val="K4nqtrpMJHznzW6iQWuGbY"/>
</p:tagLst>
</file>

<file path=ppt/tags/tag3.xml><?xml version="1.0" encoding="utf-8"?>
<p:tagLst xmlns:a="http://schemas.openxmlformats.org/drawingml/2006/main" xmlns:r="http://schemas.openxmlformats.org/officeDocument/2006/relationships" xmlns:p="http://schemas.openxmlformats.org/presentationml/2006/main">
  <p:tag name="DVSHAPEID" val="9TlgkWg9GbD75tZxSe07Sl"/>
</p:tagLst>
</file>

<file path=ppt/tags/tag4.xml><?xml version="1.0" encoding="utf-8"?>
<p:tagLst xmlns:a="http://schemas.openxmlformats.org/drawingml/2006/main" xmlns:r="http://schemas.openxmlformats.org/officeDocument/2006/relationships" xmlns:p="http://schemas.openxmlformats.org/presentationml/2006/main">
  <p:tag name="DVSECTIONID" val="wjzqUzkCEyRs7MDbtn22K6"/>
</p:tagLst>
</file>

<file path=ppt/tags/tag5.xml><?xml version="1.0" encoding="utf-8"?>
<p:tagLst xmlns:a="http://schemas.openxmlformats.org/drawingml/2006/main" xmlns:r="http://schemas.openxmlformats.org/officeDocument/2006/relationships" xmlns:p="http://schemas.openxmlformats.org/presentationml/2006/main">
  <p:tag name="DVSECTIONID" val="FWTzd7aXBssOmYs9yuGiml"/>
</p:tagLst>
</file>

<file path=ppt/tags/tag6.xml><?xml version="1.0" encoding="utf-8"?>
<p:tagLst xmlns:a="http://schemas.openxmlformats.org/drawingml/2006/main" xmlns:r="http://schemas.openxmlformats.org/officeDocument/2006/relationships" xmlns:p="http://schemas.openxmlformats.org/presentationml/2006/main">
  <p:tag name="DVSHAPEID" val="fEx7i1o5WFYMUt4c6svz0o"/>
</p:tagLst>
</file>

<file path=ppt/tags/tag7.xml><?xml version="1.0" encoding="utf-8"?>
<p:tagLst xmlns:a="http://schemas.openxmlformats.org/drawingml/2006/main" xmlns:r="http://schemas.openxmlformats.org/officeDocument/2006/relationships" xmlns:p="http://schemas.openxmlformats.org/presentationml/2006/main">
  <p:tag name="DVSECTIONID" val="GeXH6ortg5F8MBDBCXffNY"/>
</p:tagLst>
</file>

<file path=ppt/theme/theme1.xml><?xml version="1.0" encoding="utf-8"?>
<a:theme xmlns:a="http://schemas.openxmlformats.org/drawingml/2006/main" name="Project Status Repor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Project Status Report.potx</Template>
  <TotalTime>0</TotalTime>
  <Words>1350</Words>
  <Application>Microsoft Macintosh PowerPoint</Application>
  <PresentationFormat>On-screen Show (4:3)</PresentationFormat>
  <Paragraphs>154</Paragraphs>
  <Slides>23</Slides>
  <Notes>10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Project Status Report</vt:lpstr>
      <vt:lpstr>E-BUSINESS STRATEGY </vt:lpstr>
      <vt:lpstr>Question</vt:lpstr>
      <vt:lpstr>What is E-Business and E-Business Strategy</vt:lpstr>
      <vt:lpstr>E-Business Strategy</vt:lpstr>
      <vt:lpstr> E-Business Strategy and relationship with other     s                                               Strategies.</vt:lpstr>
      <vt:lpstr>Industry Overview</vt:lpstr>
      <vt:lpstr>Manufacturing Planning and Control</vt:lpstr>
      <vt:lpstr>ENTERPRISE RESOURCE PLANNING</vt:lpstr>
      <vt:lpstr>Supply Chain Management(SCM)</vt:lpstr>
      <vt:lpstr>PowerPoint Presentation</vt:lpstr>
      <vt:lpstr>Benefits of ERP system to Nike Inc.</vt:lpstr>
      <vt:lpstr>Key Factors Of Success Of Nike</vt:lpstr>
      <vt:lpstr>Situational Analysis Of Nike </vt:lpstr>
      <vt:lpstr>Value Chain Components</vt:lpstr>
      <vt:lpstr>External Analysis SWOT Analysis</vt:lpstr>
      <vt:lpstr>Cont. of SWOT analysis</vt:lpstr>
      <vt:lpstr>PESTLE Analysis OF NIKE Inc.</vt:lpstr>
      <vt:lpstr>Cont of PESTEL.</vt:lpstr>
      <vt:lpstr>Porters Five Forces Analysis for Nike Inc</vt:lpstr>
      <vt:lpstr>Porter’s five Forces</vt:lpstr>
      <vt:lpstr>PowerPoint Presentation</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2010-02-01T21:08:06Z</dcterms:created>
  <dcterms:modified xsi:type="dcterms:W3CDTF">2020-09-04T20:56:39Z</dcterms:modified>
</cp:coreProperties>
</file>