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Lst>
  <p:sldSz cx="33191450" cy="496792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00"/>
    <a:srgbClr val="008000"/>
    <a:srgbClr val="F43C75"/>
    <a:srgbClr val="FDA9C7"/>
    <a:srgbClr val="FBABB8"/>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7" autoAdjust="0"/>
    <p:restoredTop sz="94660"/>
  </p:normalViewPr>
  <p:slideViewPr>
    <p:cSldViewPr snapToGrid="0">
      <p:cViewPr>
        <p:scale>
          <a:sx n="50" d="100"/>
          <a:sy n="50" d="100"/>
        </p:scale>
        <p:origin x="77" y="-109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89362" y="8130383"/>
            <a:ext cx="28212733" cy="17295726"/>
          </a:xfrm>
        </p:spPr>
        <p:txBody>
          <a:bodyPr anchor="b"/>
          <a:lstStyle>
            <a:lvl1pPr algn="ctr">
              <a:defRPr sz="21772"/>
            </a:lvl1pPr>
          </a:lstStyle>
          <a:p>
            <a:r>
              <a:rPr lang="en-US"/>
              <a:t>Click to edit Master title style</a:t>
            </a:r>
            <a:endParaRPr lang="en-US" dirty="0"/>
          </a:p>
        </p:txBody>
      </p:sp>
      <p:sp>
        <p:nvSpPr>
          <p:cNvPr id="3" name="Subtitle 2"/>
          <p:cNvSpPr>
            <a:spLocks noGrp="1"/>
          </p:cNvSpPr>
          <p:nvPr>
            <p:ph type="subTitle" idx="1"/>
          </p:nvPr>
        </p:nvSpPr>
        <p:spPr>
          <a:xfrm>
            <a:off x="4148931" y="26093099"/>
            <a:ext cx="24893588" cy="11994311"/>
          </a:xfrm>
        </p:spPr>
        <p:txBody>
          <a:bodyPr/>
          <a:lstStyle>
            <a:lvl1pPr marL="0" indent="0" algn="ctr">
              <a:buNone/>
              <a:defRPr sz="8708"/>
            </a:lvl1pPr>
            <a:lvl2pPr marL="1658914" indent="0" algn="ctr">
              <a:buNone/>
              <a:defRPr sz="7255"/>
            </a:lvl2pPr>
            <a:lvl3pPr marL="3317826" indent="0" algn="ctr">
              <a:buNone/>
              <a:defRPr sz="6527"/>
            </a:lvl3pPr>
            <a:lvl4pPr marL="4976741" indent="0" algn="ctr">
              <a:buNone/>
              <a:defRPr sz="5809"/>
            </a:lvl4pPr>
            <a:lvl5pPr marL="6635654" indent="0" algn="ctr">
              <a:buNone/>
              <a:defRPr sz="5809"/>
            </a:lvl5pPr>
            <a:lvl6pPr marL="8294567" indent="0" algn="ctr">
              <a:buNone/>
              <a:defRPr sz="5809"/>
            </a:lvl6pPr>
            <a:lvl7pPr marL="9953489" indent="0" algn="ctr">
              <a:buNone/>
              <a:defRPr sz="5809"/>
            </a:lvl7pPr>
            <a:lvl8pPr marL="11612403" indent="0" algn="ctr">
              <a:buNone/>
              <a:defRPr sz="5809"/>
            </a:lvl8pPr>
            <a:lvl9pPr marL="13271315" indent="0" algn="ctr">
              <a:buNone/>
              <a:defRPr sz="580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525480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902304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4627" y="12385319"/>
            <a:ext cx="28627626" cy="20665174"/>
          </a:xfrm>
        </p:spPr>
        <p:txBody>
          <a:bodyPr anchor="b"/>
          <a:lstStyle>
            <a:lvl1pPr>
              <a:defRPr sz="21772"/>
            </a:lvl1pPr>
          </a:lstStyle>
          <a:p>
            <a:r>
              <a:rPr lang="en-US"/>
              <a:t>Click to edit Master title style</a:t>
            </a:r>
            <a:endParaRPr lang="en-US" dirty="0"/>
          </a:p>
        </p:txBody>
      </p:sp>
      <p:sp>
        <p:nvSpPr>
          <p:cNvPr id="3" name="Text Placeholder 2"/>
          <p:cNvSpPr>
            <a:spLocks noGrp="1"/>
          </p:cNvSpPr>
          <p:nvPr>
            <p:ph type="body" idx="1"/>
          </p:nvPr>
        </p:nvSpPr>
        <p:spPr>
          <a:xfrm>
            <a:off x="2264627" y="33246001"/>
            <a:ext cx="28627626" cy="10867326"/>
          </a:xfrm>
        </p:spPr>
        <p:txBody>
          <a:bodyPr/>
          <a:lstStyle>
            <a:lvl1pPr marL="0" indent="0">
              <a:buNone/>
              <a:defRPr sz="8708">
                <a:solidFill>
                  <a:schemeClr val="tx1"/>
                </a:solidFill>
              </a:defRPr>
            </a:lvl1pPr>
            <a:lvl2pPr marL="1658914" indent="0">
              <a:buNone/>
              <a:defRPr sz="7255">
                <a:solidFill>
                  <a:schemeClr val="tx1">
                    <a:tint val="75000"/>
                  </a:schemeClr>
                </a:solidFill>
              </a:defRPr>
            </a:lvl2pPr>
            <a:lvl3pPr marL="3317826" indent="0">
              <a:buNone/>
              <a:defRPr sz="6527">
                <a:solidFill>
                  <a:schemeClr val="tx1">
                    <a:tint val="75000"/>
                  </a:schemeClr>
                </a:solidFill>
              </a:defRPr>
            </a:lvl3pPr>
            <a:lvl4pPr marL="4976741" indent="0">
              <a:buNone/>
              <a:defRPr sz="5809">
                <a:solidFill>
                  <a:schemeClr val="tx1">
                    <a:tint val="75000"/>
                  </a:schemeClr>
                </a:solidFill>
              </a:defRPr>
            </a:lvl4pPr>
            <a:lvl5pPr marL="6635654" indent="0">
              <a:buNone/>
              <a:defRPr sz="5809">
                <a:solidFill>
                  <a:schemeClr val="tx1">
                    <a:tint val="75000"/>
                  </a:schemeClr>
                </a:solidFill>
              </a:defRPr>
            </a:lvl5pPr>
            <a:lvl6pPr marL="8294567" indent="0">
              <a:buNone/>
              <a:defRPr sz="5809">
                <a:solidFill>
                  <a:schemeClr val="tx1">
                    <a:tint val="75000"/>
                  </a:schemeClr>
                </a:solidFill>
              </a:defRPr>
            </a:lvl6pPr>
            <a:lvl7pPr marL="9953489" indent="0">
              <a:buNone/>
              <a:defRPr sz="5809">
                <a:solidFill>
                  <a:schemeClr val="tx1">
                    <a:tint val="75000"/>
                  </a:schemeClr>
                </a:solidFill>
              </a:defRPr>
            </a:lvl7pPr>
            <a:lvl8pPr marL="11612403" indent="0">
              <a:buNone/>
              <a:defRPr sz="5809">
                <a:solidFill>
                  <a:schemeClr val="tx1">
                    <a:tint val="75000"/>
                  </a:schemeClr>
                </a:solidFill>
              </a:defRPr>
            </a:lvl8pPr>
            <a:lvl9pPr marL="13271315" indent="0">
              <a:buNone/>
              <a:defRPr sz="580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1070169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81912" y="13224797"/>
            <a:ext cx="14106366" cy="315210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803172" y="13224797"/>
            <a:ext cx="14106366" cy="315210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998846-33D8-413A-89A4-1CBB600B56C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336421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86235" y="2644969"/>
            <a:ext cx="28627626" cy="9602353"/>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86243" y="12178309"/>
            <a:ext cx="14041537" cy="5968407"/>
          </a:xfrm>
        </p:spPr>
        <p:txBody>
          <a:bodyPr anchor="b"/>
          <a:lstStyle>
            <a:lvl1pPr marL="0" indent="0">
              <a:buNone/>
              <a:defRPr sz="8708" b="1"/>
            </a:lvl1pPr>
            <a:lvl2pPr marL="1658914" indent="0">
              <a:buNone/>
              <a:defRPr sz="7255" b="1"/>
            </a:lvl2pPr>
            <a:lvl3pPr marL="3317826" indent="0">
              <a:buNone/>
              <a:defRPr sz="6527" b="1"/>
            </a:lvl3pPr>
            <a:lvl4pPr marL="4976741" indent="0">
              <a:buNone/>
              <a:defRPr sz="5809" b="1"/>
            </a:lvl4pPr>
            <a:lvl5pPr marL="6635654" indent="0">
              <a:buNone/>
              <a:defRPr sz="5809" b="1"/>
            </a:lvl5pPr>
            <a:lvl6pPr marL="8294567" indent="0">
              <a:buNone/>
              <a:defRPr sz="5809" b="1"/>
            </a:lvl6pPr>
            <a:lvl7pPr marL="9953489" indent="0">
              <a:buNone/>
              <a:defRPr sz="5809" b="1"/>
            </a:lvl7pPr>
            <a:lvl8pPr marL="11612403" indent="0">
              <a:buNone/>
              <a:defRPr sz="5809" b="1"/>
            </a:lvl8pPr>
            <a:lvl9pPr marL="13271315" indent="0">
              <a:buNone/>
              <a:defRPr sz="5809" b="1"/>
            </a:lvl9pPr>
          </a:lstStyle>
          <a:p>
            <a:pPr lvl="0"/>
            <a:r>
              <a:rPr lang="en-US"/>
              <a:t>Edit Master text styles</a:t>
            </a:r>
          </a:p>
        </p:txBody>
      </p:sp>
      <p:sp>
        <p:nvSpPr>
          <p:cNvPr id="4" name="Content Placeholder 3"/>
          <p:cNvSpPr>
            <a:spLocks noGrp="1"/>
          </p:cNvSpPr>
          <p:nvPr>
            <p:ph sz="half" idx="2"/>
          </p:nvPr>
        </p:nvSpPr>
        <p:spPr>
          <a:xfrm>
            <a:off x="2286243" y="18146721"/>
            <a:ext cx="14041537" cy="266910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803178" y="12178309"/>
            <a:ext cx="14110689" cy="5968407"/>
          </a:xfrm>
        </p:spPr>
        <p:txBody>
          <a:bodyPr anchor="b"/>
          <a:lstStyle>
            <a:lvl1pPr marL="0" indent="0">
              <a:buNone/>
              <a:defRPr sz="8708" b="1"/>
            </a:lvl1pPr>
            <a:lvl2pPr marL="1658914" indent="0">
              <a:buNone/>
              <a:defRPr sz="7255" b="1"/>
            </a:lvl2pPr>
            <a:lvl3pPr marL="3317826" indent="0">
              <a:buNone/>
              <a:defRPr sz="6527" b="1"/>
            </a:lvl3pPr>
            <a:lvl4pPr marL="4976741" indent="0">
              <a:buNone/>
              <a:defRPr sz="5809" b="1"/>
            </a:lvl4pPr>
            <a:lvl5pPr marL="6635654" indent="0">
              <a:buNone/>
              <a:defRPr sz="5809" b="1"/>
            </a:lvl5pPr>
            <a:lvl6pPr marL="8294567" indent="0">
              <a:buNone/>
              <a:defRPr sz="5809" b="1"/>
            </a:lvl6pPr>
            <a:lvl7pPr marL="9953489" indent="0">
              <a:buNone/>
              <a:defRPr sz="5809" b="1"/>
            </a:lvl7pPr>
            <a:lvl8pPr marL="11612403" indent="0">
              <a:buNone/>
              <a:defRPr sz="5809" b="1"/>
            </a:lvl8pPr>
            <a:lvl9pPr marL="13271315" indent="0">
              <a:buNone/>
              <a:defRPr sz="5809" b="1"/>
            </a:lvl9pPr>
          </a:lstStyle>
          <a:p>
            <a:pPr lvl="0"/>
            <a:r>
              <a:rPr lang="en-US"/>
              <a:t>Edit Master text styles</a:t>
            </a:r>
          </a:p>
        </p:txBody>
      </p:sp>
      <p:sp>
        <p:nvSpPr>
          <p:cNvPr id="6" name="Content Placeholder 5"/>
          <p:cNvSpPr>
            <a:spLocks noGrp="1"/>
          </p:cNvSpPr>
          <p:nvPr>
            <p:ph sz="quarter" idx="4"/>
          </p:nvPr>
        </p:nvSpPr>
        <p:spPr>
          <a:xfrm>
            <a:off x="16803178" y="18146721"/>
            <a:ext cx="14110689" cy="266910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998846-33D8-413A-89A4-1CBB600B56CF}"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1373689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998846-33D8-413A-89A4-1CBB600B56CF}" type="datetimeFigureOut">
              <a:rPr lang="en-IN" smtClean="0"/>
              <a:t>28-07-2026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304628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998846-33D8-413A-89A4-1CBB600B56CF}" type="datetimeFigureOut">
              <a:rPr lang="en-IN" smtClean="0"/>
              <a:t>28-07-2026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61341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86239" y="3311951"/>
            <a:ext cx="10705107" cy="11591816"/>
          </a:xfrm>
        </p:spPr>
        <p:txBody>
          <a:bodyPr anchor="b"/>
          <a:lstStyle>
            <a:lvl1pPr>
              <a:defRPr sz="11608"/>
            </a:lvl1pPr>
          </a:lstStyle>
          <a:p>
            <a:r>
              <a:rPr lang="en-US"/>
              <a:t>Click to edit Master title style</a:t>
            </a:r>
            <a:endParaRPr lang="en-US" dirty="0"/>
          </a:p>
        </p:txBody>
      </p:sp>
      <p:sp>
        <p:nvSpPr>
          <p:cNvPr id="3" name="Content Placeholder 2"/>
          <p:cNvSpPr>
            <a:spLocks noGrp="1"/>
          </p:cNvSpPr>
          <p:nvPr>
            <p:ph idx="1"/>
          </p:nvPr>
        </p:nvSpPr>
        <p:spPr>
          <a:xfrm>
            <a:off x="14110689" y="7152903"/>
            <a:ext cx="16803172" cy="35304453"/>
          </a:xfrm>
        </p:spPr>
        <p:txBody>
          <a:bodyPr/>
          <a:lstStyle>
            <a:lvl1pPr>
              <a:defRPr sz="11608"/>
            </a:lvl1pPr>
            <a:lvl2pPr>
              <a:defRPr sz="10164"/>
            </a:lvl2pPr>
            <a:lvl3pPr>
              <a:defRPr sz="8708"/>
            </a:lvl3pPr>
            <a:lvl4pPr>
              <a:defRPr sz="7255"/>
            </a:lvl4pPr>
            <a:lvl5pPr>
              <a:defRPr sz="7255"/>
            </a:lvl5pPr>
            <a:lvl6pPr>
              <a:defRPr sz="7255"/>
            </a:lvl6pPr>
            <a:lvl7pPr>
              <a:defRPr sz="7255"/>
            </a:lvl7pPr>
            <a:lvl8pPr>
              <a:defRPr sz="7255"/>
            </a:lvl8pPr>
            <a:lvl9pPr>
              <a:defRPr sz="7255"/>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86239" y="14903773"/>
            <a:ext cx="10705107" cy="27611071"/>
          </a:xfrm>
        </p:spPr>
        <p:txBody>
          <a:bodyPr/>
          <a:lstStyle>
            <a:lvl1pPr marL="0" indent="0">
              <a:buNone/>
              <a:defRPr sz="5809"/>
            </a:lvl1pPr>
            <a:lvl2pPr marL="1658914" indent="0">
              <a:buNone/>
              <a:defRPr sz="5082"/>
            </a:lvl2pPr>
            <a:lvl3pPr marL="3317826" indent="0">
              <a:buNone/>
              <a:defRPr sz="4355"/>
            </a:lvl3pPr>
            <a:lvl4pPr marL="4976741" indent="0">
              <a:buNone/>
              <a:defRPr sz="3626"/>
            </a:lvl4pPr>
            <a:lvl5pPr marL="6635654" indent="0">
              <a:buNone/>
              <a:defRPr sz="3626"/>
            </a:lvl5pPr>
            <a:lvl6pPr marL="8294567" indent="0">
              <a:buNone/>
              <a:defRPr sz="3626"/>
            </a:lvl6pPr>
            <a:lvl7pPr marL="9953489" indent="0">
              <a:buNone/>
              <a:defRPr sz="3626"/>
            </a:lvl7pPr>
            <a:lvl8pPr marL="11612403" indent="0">
              <a:buNone/>
              <a:defRPr sz="3626"/>
            </a:lvl8pPr>
            <a:lvl9pPr marL="13271315" indent="0">
              <a:buNone/>
              <a:defRPr sz="3626"/>
            </a:lvl9pPr>
          </a:lstStyle>
          <a:p>
            <a:pPr lvl="0"/>
            <a:r>
              <a:rPr lang="en-US"/>
              <a:t>Edit Master text styles</a:t>
            </a:r>
          </a:p>
        </p:txBody>
      </p:sp>
      <p:sp>
        <p:nvSpPr>
          <p:cNvPr id="5" name="Date Placeholder 4"/>
          <p:cNvSpPr>
            <a:spLocks noGrp="1"/>
          </p:cNvSpPr>
          <p:nvPr>
            <p:ph type="dt" sz="half" idx="10"/>
          </p:nvPr>
        </p:nvSpPr>
        <p:spPr/>
        <p:txBody>
          <a:bodyPr/>
          <a:lstStyle/>
          <a:p>
            <a:fld id="{53998846-33D8-413A-89A4-1CBB600B56C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2394299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86239" y="3311951"/>
            <a:ext cx="10705107" cy="11591816"/>
          </a:xfrm>
        </p:spPr>
        <p:txBody>
          <a:bodyPr anchor="b"/>
          <a:lstStyle>
            <a:lvl1pPr>
              <a:defRPr sz="11608"/>
            </a:lvl1pPr>
          </a:lstStyle>
          <a:p>
            <a:r>
              <a:rPr lang="en-US"/>
              <a:t>Click to edit Master title style</a:t>
            </a:r>
            <a:endParaRPr lang="en-US" dirty="0"/>
          </a:p>
        </p:txBody>
      </p:sp>
      <p:sp>
        <p:nvSpPr>
          <p:cNvPr id="3" name="Picture Placeholder 2"/>
          <p:cNvSpPr>
            <a:spLocks noGrp="1" noChangeAspect="1"/>
          </p:cNvSpPr>
          <p:nvPr>
            <p:ph type="pic" idx="1"/>
          </p:nvPr>
        </p:nvSpPr>
        <p:spPr>
          <a:xfrm>
            <a:off x="14110689" y="7152903"/>
            <a:ext cx="16803172" cy="35304453"/>
          </a:xfrm>
        </p:spPr>
        <p:txBody>
          <a:bodyPr anchor="t"/>
          <a:lstStyle>
            <a:lvl1pPr marL="0" indent="0">
              <a:buNone/>
              <a:defRPr sz="11608"/>
            </a:lvl1pPr>
            <a:lvl2pPr marL="1658914" indent="0">
              <a:buNone/>
              <a:defRPr sz="10164"/>
            </a:lvl2pPr>
            <a:lvl3pPr marL="3317826" indent="0">
              <a:buNone/>
              <a:defRPr sz="8708"/>
            </a:lvl3pPr>
            <a:lvl4pPr marL="4976741" indent="0">
              <a:buNone/>
              <a:defRPr sz="7255"/>
            </a:lvl4pPr>
            <a:lvl5pPr marL="6635654" indent="0">
              <a:buNone/>
              <a:defRPr sz="7255"/>
            </a:lvl5pPr>
            <a:lvl6pPr marL="8294567" indent="0">
              <a:buNone/>
              <a:defRPr sz="7255"/>
            </a:lvl6pPr>
            <a:lvl7pPr marL="9953489" indent="0">
              <a:buNone/>
              <a:defRPr sz="7255"/>
            </a:lvl7pPr>
            <a:lvl8pPr marL="11612403" indent="0">
              <a:buNone/>
              <a:defRPr sz="7255"/>
            </a:lvl8pPr>
            <a:lvl9pPr marL="13271315" indent="0">
              <a:buNone/>
              <a:defRPr sz="7255"/>
            </a:lvl9pPr>
          </a:lstStyle>
          <a:p>
            <a:r>
              <a:rPr lang="en-US"/>
              <a:t>Click icon to add picture</a:t>
            </a:r>
            <a:endParaRPr lang="en-US" dirty="0"/>
          </a:p>
        </p:txBody>
      </p:sp>
      <p:sp>
        <p:nvSpPr>
          <p:cNvPr id="4" name="Text Placeholder 3"/>
          <p:cNvSpPr>
            <a:spLocks noGrp="1"/>
          </p:cNvSpPr>
          <p:nvPr>
            <p:ph type="body" sz="half" idx="2"/>
          </p:nvPr>
        </p:nvSpPr>
        <p:spPr>
          <a:xfrm>
            <a:off x="2286239" y="14903773"/>
            <a:ext cx="10705107" cy="27611071"/>
          </a:xfrm>
        </p:spPr>
        <p:txBody>
          <a:bodyPr/>
          <a:lstStyle>
            <a:lvl1pPr marL="0" indent="0">
              <a:buNone/>
              <a:defRPr sz="5809"/>
            </a:lvl1pPr>
            <a:lvl2pPr marL="1658914" indent="0">
              <a:buNone/>
              <a:defRPr sz="5082"/>
            </a:lvl2pPr>
            <a:lvl3pPr marL="3317826" indent="0">
              <a:buNone/>
              <a:defRPr sz="4355"/>
            </a:lvl3pPr>
            <a:lvl4pPr marL="4976741" indent="0">
              <a:buNone/>
              <a:defRPr sz="3626"/>
            </a:lvl4pPr>
            <a:lvl5pPr marL="6635654" indent="0">
              <a:buNone/>
              <a:defRPr sz="3626"/>
            </a:lvl5pPr>
            <a:lvl6pPr marL="8294567" indent="0">
              <a:buNone/>
              <a:defRPr sz="3626"/>
            </a:lvl6pPr>
            <a:lvl7pPr marL="9953489" indent="0">
              <a:buNone/>
              <a:defRPr sz="3626"/>
            </a:lvl7pPr>
            <a:lvl8pPr marL="11612403" indent="0">
              <a:buNone/>
              <a:defRPr sz="3626"/>
            </a:lvl8pPr>
            <a:lvl9pPr marL="13271315" indent="0">
              <a:buNone/>
              <a:defRPr sz="3626"/>
            </a:lvl9pPr>
          </a:lstStyle>
          <a:p>
            <a:pPr lvl="0"/>
            <a:r>
              <a:rPr lang="en-US"/>
              <a:t>Edit Master text styles</a:t>
            </a:r>
          </a:p>
        </p:txBody>
      </p:sp>
      <p:sp>
        <p:nvSpPr>
          <p:cNvPr id="5" name="Date Placeholder 4"/>
          <p:cNvSpPr>
            <a:spLocks noGrp="1"/>
          </p:cNvSpPr>
          <p:nvPr>
            <p:ph type="dt" sz="half" idx="10"/>
          </p:nvPr>
        </p:nvSpPr>
        <p:spPr/>
        <p:txBody>
          <a:bodyPr/>
          <a:lstStyle/>
          <a:p>
            <a:fld id="{53998846-33D8-413A-89A4-1CBB600B56C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3105377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1654390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752633" y="2644963"/>
            <a:ext cx="7156906" cy="4210084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81914" y="2644963"/>
            <a:ext cx="21055826" cy="4210084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98846-33D8-413A-89A4-1CBB600B56C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EBE1D80-8641-4AA8-B13E-B5E55798BB60}" type="slidenum">
              <a:rPr lang="en-IN" smtClean="0"/>
              <a:t>‹#›</a:t>
            </a:fld>
            <a:endParaRPr lang="en-IN"/>
          </a:p>
        </p:txBody>
      </p:sp>
    </p:spTree>
    <p:extLst>
      <p:ext uri="{BB962C8B-B14F-4D97-AF65-F5344CB8AC3E}">
        <p14:creationId xmlns:p14="http://schemas.microsoft.com/office/powerpoint/2010/main" val="2224470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1912" y="2644969"/>
            <a:ext cx="28627626" cy="960235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81912" y="13224797"/>
            <a:ext cx="28627626" cy="3152101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81912" y="46045289"/>
            <a:ext cx="7468076" cy="2644958"/>
          </a:xfrm>
          <a:prstGeom prst="rect">
            <a:avLst/>
          </a:prstGeom>
        </p:spPr>
        <p:txBody>
          <a:bodyPr vert="horz" lIns="91440" tIns="45720" rIns="91440" bIns="45720" rtlCol="0" anchor="ctr"/>
          <a:lstStyle>
            <a:lvl1pPr algn="l">
              <a:defRPr sz="4355">
                <a:solidFill>
                  <a:schemeClr val="tx1">
                    <a:tint val="75000"/>
                  </a:schemeClr>
                </a:solidFill>
              </a:defRPr>
            </a:lvl1pPr>
          </a:lstStyle>
          <a:p>
            <a:fld id="{53998846-33D8-413A-89A4-1CBB600B56CF}" type="datetimeFigureOut">
              <a:rPr lang="en-IN" smtClean="0"/>
              <a:t>28-07-2026</a:t>
            </a:fld>
            <a:endParaRPr lang="en-IN"/>
          </a:p>
        </p:txBody>
      </p:sp>
      <p:sp>
        <p:nvSpPr>
          <p:cNvPr id="5" name="Footer Placeholder 4"/>
          <p:cNvSpPr>
            <a:spLocks noGrp="1"/>
          </p:cNvSpPr>
          <p:nvPr>
            <p:ph type="ftr" sz="quarter" idx="3"/>
          </p:nvPr>
        </p:nvSpPr>
        <p:spPr>
          <a:xfrm>
            <a:off x="10994668" y="46045289"/>
            <a:ext cx="11202114" cy="2644958"/>
          </a:xfrm>
          <a:prstGeom prst="rect">
            <a:avLst/>
          </a:prstGeom>
        </p:spPr>
        <p:txBody>
          <a:bodyPr vert="horz" lIns="91440" tIns="45720" rIns="91440" bIns="45720" rtlCol="0" anchor="ctr"/>
          <a:lstStyle>
            <a:lvl1pPr algn="ctr">
              <a:defRPr sz="4355">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3441462" y="46045289"/>
            <a:ext cx="7468076" cy="2644958"/>
          </a:xfrm>
          <a:prstGeom prst="rect">
            <a:avLst/>
          </a:prstGeom>
        </p:spPr>
        <p:txBody>
          <a:bodyPr vert="horz" lIns="91440" tIns="45720" rIns="91440" bIns="45720" rtlCol="0" anchor="ctr"/>
          <a:lstStyle>
            <a:lvl1pPr algn="r">
              <a:defRPr sz="4355">
                <a:solidFill>
                  <a:schemeClr val="tx1">
                    <a:tint val="75000"/>
                  </a:schemeClr>
                </a:solidFill>
              </a:defRPr>
            </a:lvl1pPr>
          </a:lstStyle>
          <a:p>
            <a:fld id="{8EBE1D80-8641-4AA8-B13E-B5E55798BB60}" type="slidenum">
              <a:rPr lang="en-IN" smtClean="0"/>
              <a:t>‹#›</a:t>
            </a:fld>
            <a:endParaRPr lang="en-IN"/>
          </a:p>
        </p:txBody>
      </p:sp>
    </p:spTree>
    <p:extLst>
      <p:ext uri="{BB962C8B-B14F-4D97-AF65-F5344CB8AC3E}">
        <p14:creationId xmlns:p14="http://schemas.microsoft.com/office/powerpoint/2010/main" val="79457208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3317826" rtl="0" eaLnBrk="1" latinLnBrk="0" hangingPunct="1">
        <a:lnSpc>
          <a:spcPct val="90000"/>
        </a:lnSpc>
        <a:spcBef>
          <a:spcPct val="0"/>
        </a:spcBef>
        <a:buNone/>
        <a:defRPr sz="15963" kern="1200">
          <a:solidFill>
            <a:schemeClr val="tx1"/>
          </a:solidFill>
          <a:latin typeface="+mj-lt"/>
          <a:ea typeface="+mj-ea"/>
          <a:cs typeface="+mj-cs"/>
        </a:defRPr>
      </a:lvl1pPr>
    </p:titleStyle>
    <p:bodyStyle>
      <a:lvl1pPr marL="829456" indent="-829456" algn="l" defTabSz="3317826" rtl="0" eaLnBrk="1" latinLnBrk="0" hangingPunct="1">
        <a:lnSpc>
          <a:spcPct val="90000"/>
        </a:lnSpc>
        <a:spcBef>
          <a:spcPts val="3626"/>
        </a:spcBef>
        <a:buFont typeface="Arial" panose="020B0604020202020204" pitchFamily="34" charset="0"/>
        <a:buChar char="•"/>
        <a:defRPr sz="10164" kern="1200">
          <a:solidFill>
            <a:schemeClr val="tx1"/>
          </a:solidFill>
          <a:latin typeface="+mn-lt"/>
          <a:ea typeface="+mn-ea"/>
          <a:cs typeface="+mn-cs"/>
        </a:defRPr>
      </a:lvl1pPr>
      <a:lvl2pPr marL="2488370" indent="-829456" algn="l" defTabSz="3317826" rtl="0" eaLnBrk="1" latinLnBrk="0" hangingPunct="1">
        <a:lnSpc>
          <a:spcPct val="90000"/>
        </a:lnSpc>
        <a:spcBef>
          <a:spcPts val="1818"/>
        </a:spcBef>
        <a:buFont typeface="Arial" panose="020B0604020202020204" pitchFamily="34" charset="0"/>
        <a:buChar char="•"/>
        <a:defRPr sz="8708" kern="1200">
          <a:solidFill>
            <a:schemeClr val="tx1"/>
          </a:solidFill>
          <a:latin typeface="+mn-lt"/>
          <a:ea typeface="+mn-ea"/>
          <a:cs typeface="+mn-cs"/>
        </a:defRPr>
      </a:lvl2pPr>
      <a:lvl3pPr marL="4147283" indent="-829456" algn="l" defTabSz="3317826" rtl="0" eaLnBrk="1" latinLnBrk="0" hangingPunct="1">
        <a:lnSpc>
          <a:spcPct val="90000"/>
        </a:lnSpc>
        <a:spcBef>
          <a:spcPts val="1818"/>
        </a:spcBef>
        <a:buFont typeface="Arial" panose="020B0604020202020204" pitchFamily="34" charset="0"/>
        <a:buChar char="•"/>
        <a:defRPr sz="7255" kern="1200">
          <a:solidFill>
            <a:schemeClr val="tx1"/>
          </a:solidFill>
          <a:latin typeface="+mn-lt"/>
          <a:ea typeface="+mn-ea"/>
          <a:cs typeface="+mn-cs"/>
        </a:defRPr>
      </a:lvl3pPr>
      <a:lvl4pPr marL="5806197"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4pPr>
      <a:lvl5pPr marL="7465110"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5pPr>
      <a:lvl6pPr marL="9124024"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6pPr>
      <a:lvl7pPr marL="10782946"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7pPr>
      <a:lvl8pPr marL="12441859"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8pPr>
      <a:lvl9pPr marL="14100773" indent="-829456" algn="l" defTabSz="3317826" rtl="0" eaLnBrk="1" latinLnBrk="0" hangingPunct="1">
        <a:lnSpc>
          <a:spcPct val="90000"/>
        </a:lnSpc>
        <a:spcBef>
          <a:spcPts val="1818"/>
        </a:spcBef>
        <a:buFont typeface="Arial" panose="020B0604020202020204" pitchFamily="34" charset="0"/>
        <a:buChar char="•"/>
        <a:defRPr sz="6527" kern="1200">
          <a:solidFill>
            <a:schemeClr val="tx1"/>
          </a:solidFill>
          <a:latin typeface="+mn-lt"/>
          <a:ea typeface="+mn-ea"/>
          <a:cs typeface="+mn-cs"/>
        </a:defRPr>
      </a:lvl9pPr>
    </p:bodyStyle>
    <p:otherStyle>
      <a:defPPr>
        <a:defRPr lang="en-US"/>
      </a:defPPr>
      <a:lvl1pPr marL="0" algn="l" defTabSz="3317826" rtl="0" eaLnBrk="1" latinLnBrk="0" hangingPunct="1">
        <a:defRPr sz="6527" kern="1200">
          <a:solidFill>
            <a:schemeClr val="tx1"/>
          </a:solidFill>
          <a:latin typeface="+mn-lt"/>
          <a:ea typeface="+mn-ea"/>
          <a:cs typeface="+mn-cs"/>
        </a:defRPr>
      </a:lvl1pPr>
      <a:lvl2pPr marL="1658914" algn="l" defTabSz="3317826" rtl="0" eaLnBrk="1" latinLnBrk="0" hangingPunct="1">
        <a:defRPr sz="6527" kern="1200">
          <a:solidFill>
            <a:schemeClr val="tx1"/>
          </a:solidFill>
          <a:latin typeface="+mn-lt"/>
          <a:ea typeface="+mn-ea"/>
          <a:cs typeface="+mn-cs"/>
        </a:defRPr>
      </a:lvl2pPr>
      <a:lvl3pPr marL="3317826" algn="l" defTabSz="3317826" rtl="0" eaLnBrk="1" latinLnBrk="0" hangingPunct="1">
        <a:defRPr sz="6527" kern="1200">
          <a:solidFill>
            <a:schemeClr val="tx1"/>
          </a:solidFill>
          <a:latin typeface="+mn-lt"/>
          <a:ea typeface="+mn-ea"/>
          <a:cs typeface="+mn-cs"/>
        </a:defRPr>
      </a:lvl3pPr>
      <a:lvl4pPr marL="4976741" algn="l" defTabSz="3317826" rtl="0" eaLnBrk="1" latinLnBrk="0" hangingPunct="1">
        <a:defRPr sz="6527" kern="1200">
          <a:solidFill>
            <a:schemeClr val="tx1"/>
          </a:solidFill>
          <a:latin typeface="+mn-lt"/>
          <a:ea typeface="+mn-ea"/>
          <a:cs typeface="+mn-cs"/>
        </a:defRPr>
      </a:lvl4pPr>
      <a:lvl5pPr marL="6635654" algn="l" defTabSz="3317826" rtl="0" eaLnBrk="1" latinLnBrk="0" hangingPunct="1">
        <a:defRPr sz="6527" kern="1200">
          <a:solidFill>
            <a:schemeClr val="tx1"/>
          </a:solidFill>
          <a:latin typeface="+mn-lt"/>
          <a:ea typeface="+mn-ea"/>
          <a:cs typeface="+mn-cs"/>
        </a:defRPr>
      </a:lvl5pPr>
      <a:lvl6pPr marL="8294567" algn="l" defTabSz="3317826" rtl="0" eaLnBrk="1" latinLnBrk="0" hangingPunct="1">
        <a:defRPr sz="6527" kern="1200">
          <a:solidFill>
            <a:schemeClr val="tx1"/>
          </a:solidFill>
          <a:latin typeface="+mn-lt"/>
          <a:ea typeface="+mn-ea"/>
          <a:cs typeface="+mn-cs"/>
        </a:defRPr>
      </a:lvl6pPr>
      <a:lvl7pPr marL="9953489" algn="l" defTabSz="3317826" rtl="0" eaLnBrk="1" latinLnBrk="0" hangingPunct="1">
        <a:defRPr sz="6527" kern="1200">
          <a:solidFill>
            <a:schemeClr val="tx1"/>
          </a:solidFill>
          <a:latin typeface="+mn-lt"/>
          <a:ea typeface="+mn-ea"/>
          <a:cs typeface="+mn-cs"/>
        </a:defRPr>
      </a:lvl7pPr>
      <a:lvl8pPr marL="11612403" algn="l" defTabSz="3317826" rtl="0" eaLnBrk="1" latinLnBrk="0" hangingPunct="1">
        <a:defRPr sz="6527" kern="1200">
          <a:solidFill>
            <a:schemeClr val="tx1"/>
          </a:solidFill>
          <a:latin typeface="+mn-lt"/>
          <a:ea typeface="+mn-ea"/>
          <a:cs typeface="+mn-cs"/>
        </a:defRPr>
      </a:lvl8pPr>
      <a:lvl9pPr marL="13271315" algn="l" defTabSz="3317826" rtl="0" eaLnBrk="1" latinLnBrk="0" hangingPunct="1">
        <a:defRPr sz="652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hyperlink" Target="https://doi.org/10.1111/ajag.13185" TargetMode="External"/><Relationship Id="rId18" Type="http://schemas.openxmlformats.org/officeDocument/2006/relationships/hyperlink" Target="https://doi.org/10.3389/frobt.2022.717193" TargetMode="External"/><Relationship Id="rId3" Type="http://schemas.openxmlformats.org/officeDocument/2006/relationships/image" Target="../media/image2.png"/><Relationship Id="rId21" Type="http://schemas.openxmlformats.org/officeDocument/2006/relationships/image" Target="../media/image1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hyperlink" Target="https://doi.org/10.14283/jarlife.2024.2" TargetMode="External"/><Relationship Id="rId2" Type="http://schemas.openxmlformats.org/officeDocument/2006/relationships/image" Target="../media/image1.png"/><Relationship Id="rId16" Type="http://schemas.openxmlformats.org/officeDocument/2006/relationships/hyperlink" Target="https://doi.org/10.1093/geroni/igac059.278" TargetMode="External"/><Relationship Id="rId20" Type="http://schemas.openxmlformats.org/officeDocument/2006/relationships/hyperlink" Target="https://doi.org/10.1093/geroni/igac059.2690"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jpeg"/><Relationship Id="rId15" Type="http://schemas.openxmlformats.org/officeDocument/2006/relationships/hyperlink" Target="https://doi.org/10.1192/bjo.2025.10471" TargetMode="External"/><Relationship Id="rId10" Type="http://schemas.openxmlformats.org/officeDocument/2006/relationships/image" Target="../media/image9.png"/><Relationship Id="rId19" Type="http://schemas.openxmlformats.org/officeDocument/2006/relationships/hyperlink" Target="https://newsroom.cigna.com/?utm_source=chatgpt.com" TargetMode="External"/><Relationship Id="rId4" Type="http://schemas.openxmlformats.org/officeDocument/2006/relationships/image" Target="../media/image3.png"/><Relationship Id="rId9" Type="http://schemas.openxmlformats.org/officeDocument/2006/relationships/image" Target="../media/image8.jpeg"/><Relationship Id="rId14" Type="http://schemas.openxmlformats.org/officeDocument/2006/relationships/hyperlink" Target="https://doi.org/10.1186/s12889-020-0965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D2E419F5-9167-48D1-9241-022DF479FF93}"/>
              </a:ext>
            </a:extLst>
          </p:cNvPr>
          <p:cNvPicPr>
            <a:picLocks noChangeAspect="1"/>
          </p:cNvPicPr>
          <p:nvPr/>
        </p:nvPicPr>
        <p:blipFill>
          <a:blip r:embed="rId2"/>
          <a:stretch>
            <a:fillRect/>
          </a:stretch>
        </p:blipFill>
        <p:spPr>
          <a:xfrm>
            <a:off x="17322420" y="38206370"/>
            <a:ext cx="8647747" cy="6152320"/>
          </a:xfrm>
          <a:prstGeom prst="rect">
            <a:avLst/>
          </a:prstGeom>
        </p:spPr>
      </p:pic>
      <p:pic>
        <p:nvPicPr>
          <p:cNvPr id="48" name="Picture 47">
            <a:extLst>
              <a:ext uri="{FF2B5EF4-FFF2-40B4-BE49-F238E27FC236}">
                <a16:creationId xmlns:a16="http://schemas.microsoft.com/office/drawing/2014/main" id="{E07CF990-5407-4F34-85A9-6D638E9DAC4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38690" y="34390165"/>
            <a:ext cx="2192468" cy="1819715"/>
          </a:xfrm>
          <a:prstGeom prst="rect">
            <a:avLst/>
          </a:prstGeom>
        </p:spPr>
      </p:pic>
      <p:sp>
        <p:nvSpPr>
          <p:cNvPr id="5" name="Rectangle 4"/>
          <p:cNvSpPr/>
          <p:nvPr/>
        </p:nvSpPr>
        <p:spPr>
          <a:xfrm>
            <a:off x="17141969" y="4818136"/>
            <a:ext cx="15493747" cy="9323706"/>
          </a:xfrm>
          <a:prstGeom prst="rect">
            <a:avLst/>
          </a:prstGeom>
        </p:spPr>
        <p:txBody>
          <a:bodyPr wrap="square">
            <a:spAutoFit/>
          </a:bodyPr>
          <a:lstStyle/>
          <a:p>
            <a:pPr algn="just" defTabSz="923957" eaLnBrk="0" fontAlgn="base" hangingPunct="0">
              <a:spcBef>
                <a:spcPct val="0"/>
              </a:spcBef>
              <a:spcAft>
                <a:spcPct val="0"/>
              </a:spcAft>
            </a:pPr>
            <a:endParaRPr lang="en-US" altLang="en-US" sz="3999" dirty="0">
              <a:latin typeface="Arial" panose="020B0604020202020204" pitchFamily="34" charset="0"/>
            </a:endParaRPr>
          </a:p>
          <a:p>
            <a:pPr algn="just" defTabSz="923957" eaLnBrk="0" fontAlgn="base" hangingPunct="0">
              <a:spcBef>
                <a:spcPct val="0"/>
              </a:spcBef>
              <a:spcAft>
                <a:spcPct val="0"/>
              </a:spcAft>
            </a:pP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Social isolation and loneliness are emerging public health issues among older adults across the globe. Retirement, bereavement, chronic illnesses, limited mobility, and living alone are common circumstances that lead older people to have less social interaction, and are also associated with depression, anxiety, cardiovascular disease, cognitive decline, and premature mortality (</a:t>
            </a:r>
            <a:r>
              <a:rPr lang="en-US" altLang="en-US" sz="3999"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Manchana</a:t>
            </a: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2021; World Health Organization, 2025). Technology-assisted interventions are now starting to be used as additional to conventional health and social care. Conversational technologies, like AI-based companions like ElliQ, have shown to have positive effects on emotional wellbeing and healthy </a:t>
            </a:r>
            <a:r>
              <a:rPr lang="en-US" altLang="en-US" sz="3999"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behaviours</a:t>
            </a: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(Broadbent et al., 2024). However, challenges relating to affordability, digital literacy, accessibility, and privacy continue to limit widespread adoption (Hoffman, 2026; Emmer De Albuquerque Green, 2024). </a:t>
            </a:r>
            <a:r>
              <a:rPr lang="en-US" altLang="en-US" sz="3999"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US" altLang="en-US" sz="3999"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is suggested as an inclusive digital healthcare solution to tackle these obstacles.</a:t>
            </a:r>
          </a:p>
        </p:txBody>
      </p:sp>
      <p:sp>
        <p:nvSpPr>
          <p:cNvPr id="29" name="Rectangle 28">
            <a:extLst>
              <a:ext uri="{FF2B5EF4-FFF2-40B4-BE49-F238E27FC236}">
                <a16:creationId xmlns:a16="http://schemas.microsoft.com/office/drawing/2014/main" id="{6B9AC20B-7277-458F-B8F5-3CE047476990}"/>
              </a:ext>
            </a:extLst>
          </p:cNvPr>
          <p:cNvSpPr/>
          <p:nvPr/>
        </p:nvSpPr>
        <p:spPr>
          <a:xfrm>
            <a:off x="889812" y="28640"/>
            <a:ext cx="32287220" cy="2135065"/>
          </a:xfrm>
          <a:prstGeom prst="rect">
            <a:avLst/>
          </a:prstGeom>
          <a:solidFill>
            <a:srgbClr val="002060"/>
          </a:solidFill>
        </p:spPr>
        <p:style>
          <a:lnRef idx="1">
            <a:schemeClr val="accent5"/>
          </a:lnRef>
          <a:fillRef idx="3">
            <a:schemeClr val="accent5"/>
          </a:fillRef>
          <a:effectRef idx="2">
            <a:schemeClr val="accent5"/>
          </a:effectRef>
          <a:fontRef idx="minor">
            <a:schemeClr val="lt1"/>
          </a:fontRef>
        </p:style>
        <p:txBody>
          <a:bodyPr rot="0" spcFirstLastPara="0" vertOverflow="overflow" horzOverflow="overflow" vert="horz" wrap="square" lIns="92437" tIns="46223" rIns="92437" bIns="46223" numCol="1" spcCol="0" rtlCol="0" fromWordArt="0" anchor="ctr" anchorCtr="0" forceAA="0" compatLnSpc="1">
            <a:prstTxWarp prst="textNoShape">
              <a:avLst/>
            </a:prstTxWarp>
            <a:noAutofit/>
          </a:bodyPr>
          <a:lstStyle/>
          <a:p>
            <a:pPr algn="ctr"/>
            <a:r>
              <a:rPr lang="en-IN" sz="4800" dirty="0">
                <a:solidFill>
                  <a:schemeClr val="bg1"/>
                </a:solidFill>
                <a:latin typeface="Times New Roman" panose="02020603050405020304" pitchFamily="18" charset="0"/>
                <a:cs typeface="Times New Roman" panose="02020603050405020304" pitchFamily="18" charset="0"/>
              </a:rPr>
              <a:t>Module: Population Health and Digital Health Promotion (LCHS7009)</a:t>
            </a:r>
          </a:p>
          <a:p>
            <a:pPr algn="ctr"/>
            <a:r>
              <a:rPr lang="en-IN" sz="4800" dirty="0">
                <a:solidFill>
                  <a:schemeClr val="bg1"/>
                </a:solidFill>
                <a:latin typeface="Times New Roman" panose="02020603050405020304" pitchFamily="18" charset="0"/>
                <a:cs typeface="Times New Roman" panose="02020603050405020304" pitchFamily="18" charset="0"/>
              </a:rPr>
              <a:t>Assignment Title: Component 2 –Poster</a:t>
            </a:r>
          </a:p>
          <a:p>
            <a:pPr algn="ctr"/>
            <a:r>
              <a:rPr lang="en-IN" sz="4800" dirty="0">
                <a:solidFill>
                  <a:schemeClr val="bg1"/>
                </a:solidFill>
                <a:latin typeface="Times New Roman" panose="02020603050405020304" pitchFamily="18" charset="0"/>
                <a:cs typeface="Times New Roman" panose="02020603050405020304" pitchFamily="18" charset="0"/>
              </a:rPr>
              <a:t> Lecturer: Dr Ping Wu  Student  Name: Varshini Velmurugan Student Number: 2531984</a:t>
            </a:r>
          </a:p>
        </p:txBody>
      </p:sp>
      <p:sp>
        <p:nvSpPr>
          <p:cNvPr id="2" name="TextBox 1">
            <a:extLst>
              <a:ext uri="{FF2B5EF4-FFF2-40B4-BE49-F238E27FC236}">
                <a16:creationId xmlns:a16="http://schemas.microsoft.com/office/drawing/2014/main" id="{B9273A35-5D33-4214-BB84-6F7CDEF603D1}"/>
              </a:ext>
            </a:extLst>
          </p:cNvPr>
          <p:cNvSpPr txBox="1"/>
          <p:nvPr/>
        </p:nvSpPr>
        <p:spPr>
          <a:xfrm>
            <a:off x="213921" y="5664586"/>
            <a:ext cx="16529787" cy="7129257"/>
          </a:xfrm>
          <a:prstGeom prst="roundRect">
            <a:avLst/>
          </a:prstGeom>
          <a:solidFill>
            <a:schemeClr val="accent3">
              <a:lumMod val="20000"/>
              <a:lumOff val="80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pPr algn="just">
              <a:lnSpc>
                <a:spcPct val="150000"/>
              </a:lnSpc>
            </a:pPr>
            <a:r>
              <a:rPr lang="en-US" sz="3999"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Loneliness and social isolation are emerging as public health problems and are having adverse effects on the physical and mental health of older adults. While promising in certain respects, there are challenges that surround the accessibility and affordability of AI companions like ElliQ and the digital literacy. </a:t>
            </a:r>
            <a:r>
              <a:rPr lang="en-US" sz="3999">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US" sz="3999"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is proposed as an innovative digital health intervention which offers </a:t>
            </a:r>
            <a:r>
              <a:rPr lang="en-US" sz="3999"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personalised</a:t>
            </a:r>
            <a:r>
              <a:rPr lang="en-US" sz="3999"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emotional support, health promotion and family connectivity to promote healthy ageing and independent living.</a:t>
            </a:r>
          </a:p>
        </p:txBody>
      </p:sp>
      <p:sp>
        <p:nvSpPr>
          <p:cNvPr id="33" name="TextBox 32">
            <a:extLst>
              <a:ext uri="{FF2B5EF4-FFF2-40B4-BE49-F238E27FC236}">
                <a16:creationId xmlns:a16="http://schemas.microsoft.com/office/drawing/2014/main" id="{671383C0-91A9-4298-924A-FA0221C97868}"/>
              </a:ext>
            </a:extLst>
          </p:cNvPr>
          <p:cNvSpPr txBox="1"/>
          <p:nvPr/>
        </p:nvSpPr>
        <p:spPr>
          <a:xfrm>
            <a:off x="3909168" y="4673385"/>
            <a:ext cx="4288353" cy="707886"/>
          </a:xfrm>
          <a:prstGeom prst="rect">
            <a:avLst/>
          </a:prstGeom>
          <a:noFill/>
        </p:spPr>
        <p:txBody>
          <a:bodyPr wrap="none" rtlCol="0">
            <a:spAutoFit/>
          </a:bodyPr>
          <a:lstStyle/>
          <a:p>
            <a:r>
              <a:rPr lang="en-US"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INTRODUCTION</a:t>
            </a:r>
            <a:endParaRPr lang="en-IN"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D7014F92-09F4-4EB9-815B-E75EDD5A54E5}"/>
              </a:ext>
            </a:extLst>
          </p:cNvPr>
          <p:cNvSpPr txBox="1"/>
          <p:nvPr/>
        </p:nvSpPr>
        <p:spPr>
          <a:xfrm>
            <a:off x="20757405" y="4653173"/>
            <a:ext cx="4288353" cy="707886"/>
          </a:xfrm>
          <a:prstGeom prst="rect">
            <a:avLst/>
          </a:prstGeom>
          <a:noFill/>
        </p:spPr>
        <p:txBody>
          <a:bodyPr wrap="square" rtlCol="0">
            <a:spAutoFit/>
          </a:bodyPr>
          <a:lstStyle/>
          <a:p>
            <a:r>
              <a:rPr lang="en-US"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BACKGROUND</a:t>
            </a:r>
            <a:endParaRPr lang="en-IN" sz="4000"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AE5B27B5-22BA-44CD-99BD-465BE8B42A60}"/>
              </a:ext>
            </a:extLst>
          </p:cNvPr>
          <p:cNvSpPr txBox="1"/>
          <p:nvPr/>
        </p:nvSpPr>
        <p:spPr>
          <a:xfrm>
            <a:off x="652048" y="13500065"/>
            <a:ext cx="11255389" cy="870110"/>
          </a:xfrm>
          <a:prstGeom prst="rect">
            <a:avLst/>
          </a:prstGeom>
          <a:noFill/>
        </p:spPr>
        <p:txBody>
          <a:bodyPr wrap="none" rtlCol="0">
            <a:spAutoFit/>
          </a:bodyPr>
          <a:lstStyle/>
          <a:p>
            <a:r>
              <a:rPr lang="en-US" sz="5054"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Health Promotion Values and Principles</a:t>
            </a:r>
            <a:endParaRPr lang="en-IN" sz="5054" b="1" dirty="0">
              <a:ln w="0"/>
              <a:solidFill>
                <a:srgbClr val="002060"/>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pic>
        <p:nvPicPr>
          <p:cNvPr id="1034" name="Picture 10" descr="Literature - Free education icons">
            <a:extLst>
              <a:ext uri="{FF2B5EF4-FFF2-40B4-BE49-F238E27FC236}">
                <a16:creationId xmlns:a16="http://schemas.microsoft.com/office/drawing/2014/main" id="{375789D3-F0C2-4BEF-B3A9-92DBBD1E3D1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10378" y="4096091"/>
            <a:ext cx="1728766" cy="1728766"/>
          </a:xfrm>
          <a:prstGeom prst="rect">
            <a:avLst/>
          </a:prstGeom>
          <a:noFill/>
          <a:extLst>
            <a:ext uri="{909E8E84-426E-40DD-AFC4-6F175D3DCCD1}">
              <a14:hiddenFill xmlns:a14="http://schemas.microsoft.com/office/drawing/2010/main">
                <a:solidFill>
                  <a:srgbClr val="FFFFFF"/>
                </a:solidFill>
              </a14:hiddenFill>
            </a:ext>
          </a:extLst>
        </p:spPr>
      </p:pic>
      <p:sp>
        <p:nvSpPr>
          <p:cNvPr id="40" name="Rectangle 39">
            <a:extLst>
              <a:ext uri="{FF2B5EF4-FFF2-40B4-BE49-F238E27FC236}">
                <a16:creationId xmlns:a16="http://schemas.microsoft.com/office/drawing/2014/main" id="{8640C7DA-9F2F-45BE-A714-7EDB4753BE54}"/>
              </a:ext>
            </a:extLst>
          </p:cNvPr>
          <p:cNvSpPr/>
          <p:nvPr/>
        </p:nvSpPr>
        <p:spPr>
          <a:xfrm>
            <a:off x="19756757" y="-14059227"/>
            <a:ext cx="36531457" cy="1165704"/>
          </a:xfrm>
          <a:prstGeom prst="rect">
            <a:avLst/>
          </a:prstGeom>
        </p:spPr>
        <p:txBody>
          <a:bodyPr wrap="square">
            <a:spAutoFit/>
          </a:bodyPr>
          <a:lstStyle/>
          <a:p>
            <a:r>
              <a:rPr lang="en-IN" sz="6975" b="1" dirty="0"/>
              <a:t> </a:t>
            </a:r>
            <a:endParaRPr lang="en-IN" sz="6975" dirty="0"/>
          </a:p>
        </p:txBody>
      </p:sp>
      <p:sp>
        <p:nvSpPr>
          <p:cNvPr id="3" name="Rectangle 2">
            <a:extLst>
              <a:ext uri="{FF2B5EF4-FFF2-40B4-BE49-F238E27FC236}">
                <a16:creationId xmlns:a16="http://schemas.microsoft.com/office/drawing/2014/main" id="{AC55A86D-4CFD-4E10-872E-9C360E27A9F6}"/>
              </a:ext>
            </a:extLst>
          </p:cNvPr>
          <p:cNvSpPr/>
          <p:nvPr/>
        </p:nvSpPr>
        <p:spPr>
          <a:xfrm>
            <a:off x="3346406" y="2254918"/>
            <a:ext cx="29343662" cy="2297358"/>
          </a:xfrm>
          <a:prstGeom prst="rect">
            <a:avLst/>
          </a:prstGeom>
          <a:noFill/>
        </p:spPr>
        <p:txBody>
          <a:bodyPr wrap="square" lIns="91439" tIns="45719" rIns="91439" bIns="45719">
            <a:spAutoFit/>
          </a:bodyPr>
          <a:lstStyle/>
          <a:p>
            <a:pPr algn="ctr">
              <a:lnSpc>
                <a:spcPct val="150000"/>
              </a:lnSpc>
            </a:pPr>
            <a:r>
              <a:rPr lang="en-US" sz="4800" b="1" dirty="0" err="1">
                <a:solidFill>
                  <a:srgbClr val="002060"/>
                </a:solidFill>
                <a:latin typeface="Times New Roman" panose="02020603050405020304" pitchFamily="18" charset="0"/>
                <a:cs typeface="Times New Roman" panose="02020603050405020304" pitchFamily="18" charset="0"/>
              </a:rPr>
              <a:t>Lumora</a:t>
            </a:r>
            <a:r>
              <a:rPr lang="en-US" sz="4800" b="1" dirty="0">
                <a:solidFill>
                  <a:srgbClr val="002060"/>
                </a:solidFill>
                <a:latin typeface="Times New Roman" panose="02020603050405020304" pitchFamily="18" charset="0"/>
                <a:cs typeface="Times New Roman" panose="02020603050405020304" pitchFamily="18" charset="0"/>
              </a:rPr>
              <a:t> AI: An AI-Powered Digital Companion for Reducing Loneliness and Promoting Healthy Ageing Among Older Adult</a:t>
            </a:r>
            <a:r>
              <a:rPr lang="en-US" sz="5399" b="1" dirty="0">
                <a:solidFill>
                  <a:srgbClr val="002060"/>
                </a:solidFill>
                <a:latin typeface="Times New Roman" panose="02020603050405020304" pitchFamily="18" charset="0"/>
                <a:cs typeface="Times New Roman" panose="02020603050405020304" pitchFamily="18" charset="0"/>
              </a:rPr>
              <a:t>s</a:t>
            </a:r>
            <a:endParaRPr lang="en-IN" sz="5399" dirty="0">
              <a:solidFill>
                <a:srgbClr val="00206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E64E676A-FB6D-4B4E-AFDD-812354844E8D}"/>
              </a:ext>
            </a:extLst>
          </p:cNvPr>
          <p:cNvSpPr/>
          <p:nvPr/>
        </p:nvSpPr>
        <p:spPr>
          <a:xfrm>
            <a:off x="652048" y="14781826"/>
            <a:ext cx="16277907" cy="6862007"/>
          </a:xfrm>
          <a:prstGeom prst="rect">
            <a:avLst/>
          </a:prstGeom>
        </p:spPr>
        <p:txBody>
          <a:bodyPr wrap="square">
            <a:spAutoFit/>
          </a:bodyPr>
          <a:lstStyle/>
          <a:p>
            <a:pPr algn="just"/>
            <a:r>
              <a:rPr lang="en-IN" sz="3999" dirty="0" err="1">
                <a:ln w="0"/>
                <a:latin typeface="Times New Roman" panose="02020603050405020304" pitchFamily="18" charset="0"/>
                <a:cs typeface="Times New Roman" panose="02020603050405020304" pitchFamily="18" charset="0"/>
              </a:rPr>
              <a:t>Lumora</a:t>
            </a:r>
            <a:r>
              <a:rPr lang="en-IN" sz="3999" dirty="0">
                <a:ln w="0"/>
                <a:latin typeface="Times New Roman" panose="02020603050405020304" pitchFamily="18" charset="0"/>
                <a:cs typeface="Times New Roman" panose="02020603050405020304" pitchFamily="18" charset="0"/>
              </a:rPr>
              <a:t> AI is built on the fundamentals of health promotion, enabling older adults to take an active role in their health management and support independent living. It encourages participation by engaging family members and health care professionals with secure communication features. Multilingualism, voice-first engagement, large, accessible interfaces and offline capabilities minimize digital exclusion to promote equity. Medications reminders, mood monitoring and physical activity coaching are used to achieve prevention by encouraging healthier lifestyles before the health conditions get worse. The intervention is a person-centred approach, which makes recommendations to suit each person's preferences and daily activities, and addresses wellbeing rather than illness.</a:t>
            </a:r>
          </a:p>
        </p:txBody>
      </p:sp>
      <p:sp>
        <p:nvSpPr>
          <p:cNvPr id="11" name="Rectangle 10">
            <a:extLst>
              <a:ext uri="{FF2B5EF4-FFF2-40B4-BE49-F238E27FC236}">
                <a16:creationId xmlns:a16="http://schemas.microsoft.com/office/drawing/2014/main" id="{094CA7C6-6B80-4149-8277-9637E328D461}"/>
              </a:ext>
            </a:extLst>
          </p:cNvPr>
          <p:cNvSpPr/>
          <p:nvPr/>
        </p:nvSpPr>
        <p:spPr>
          <a:xfrm>
            <a:off x="708321" y="21726809"/>
            <a:ext cx="8647748" cy="522772"/>
          </a:xfrm>
          <a:prstGeom prst="rect">
            <a:avLst/>
          </a:prstGeom>
        </p:spPr>
        <p:txBody>
          <a:bodyPr wrap="square">
            <a:spAutoFit/>
          </a:bodyPr>
          <a:lstStyle/>
          <a:p>
            <a:r>
              <a:rPr lang="en-US" sz="2797" dirty="0">
                <a:latin typeface="Times New Roman" panose="02020603050405020304" pitchFamily="18" charset="0"/>
                <a:cs typeface="Times New Roman" panose="02020603050405020304" pitchFamily="18" charset="0"/>
              </a:rPr>
              <a:t>Citations: ( </a:t>
            </a:r>
            <a:r>
              <a:rPr lang="en-US" sz="2797" dirty="0" err="1">
                <a:latin typeface="Times New Roman" panose="02020603050405020304" pitchFamily="18" charset="0"/>
                <a:cs typeface="Times New Roman" panose="02020603050405020304" pitchFamily="18" charset="0"/>
              </a:rPr>
              <a:t>Jutai</a:t>
            </a:r>
            <a:r>
              <a:rPr lang="en-US" sz="2797" dirty="0">
                <a:latin typeface="Times New Roman" panose="02020603050405020304" pitchFamily="18" charset="0"/>
                <a:cs typeface="Times New Roman" panose="02020603050405020304" pitchFamily="18" charset="0"/>
              </a:rPr>
              <a:t> &amp; Tuazon, 2021; Rogers, 2025)</a:t>
            </a:r>
            <a:endParaRPr lang="en-IN" sz="2797" dirty="0">
              <a:latin typeface="Times New Roman" panose="02020603050405020304" pitchFamily="18" charset="0"/>
              <a:cs typeface="Times New Roman" panose="02020603050405020304" pitchFamily="18" charset="0"/>
            </a:endParaRPr>
          </a:p>
        </p:txBody>
      </p:sp>
      <p:pic>
        <p:nvPicPr>
          <p:cNvPr id="13" name="Picture 2" descr="The Loneliness Epidemic Persists: A Post-Pandemic Look at the State of  Loneliness among U.S. Adults – Council on Substance Abuse">
            <a:extLst>
              <a:ext uri="{FF2B5EF4-FFF2-40B4-BE49-F238E27FC236}">
                <a16:creationId xmlns:a16="http://schemas.microsoft.com/office/drawing/2014/main" id="{F28B7A94-8586-45EC-99EB-D486776F01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22420" y="14587087"/>
            <a:ext cx="14971645" cy="6828822"/>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10A437DF-F99A-49F5-8443-6F8BBD24B34E}"/>
              </a:ext>
            </a:extLst>
          </p:cNvPr>
          <p:cNvSpPr/>
          <p:nvPr/>
        </p:nvSpPr>
        <p:spPr>
          <a:xfrm>
            <a:off x="5307564" y="23768032"/>
            <a:ext cx="11740277" cy="5632311"/>
          </a:xfrm>
          <a:prstGeom prst="rect">
            <a:avLst/>
          </a:prstGeom>
        </p:spPr>
        <p:txBody>
          <a:bodyPr wrap="square">
            <a:spAutoFit/>
          </a:bodyPr>
          <a:lstStyle/>
          <a:p>
            <a:pPr algn="just"/>
            <a:r>
              <a:rPr lang="en-US" sz="4000" dirty="0">
                <a:ln w="0"/>
                <a:latin typeface="Times New Roman" panose="02020603050405020304" pitchFamily="18" charset="0"/>
                <a:cs typeface="Times New Roman" panose="02020603050405020304" pitchFamily="18" charset="0"/>
              </a:rPr>
              <a:t>The HBM suggests that people will engage more readily in health-enhancing behaviors if they identify themselves as vulnerable to health issues, view the health issues as serious, believe that the behavior will benefit them, and see fewer barriers to change. </a:t>
            </a:r>
            <a:r>
              <a:rPr lang="en-US" sz="4000" dirty="0" err="1">
                <a:ln w="0"/>
                <a:latin typeface="Times New Roman" panose="02020603050405020304" pitchFamily="18" charset="0"/>
                <a:cs typeface="Times New Roman" panose="02020603050405020304" pitchFamily="18" charset="0"/>
              </a:rPr>
              <a:t>Lumora</a:t>
            </a:r>
            <a:r>
              <a:rPr lang="en-US" sz="4000" dirty="0">
                <a:ln w="0"/>
                <a:latin typeface="Times New Roman" panose="02020603050405020304" pitchFamily="18" charset="0"/>
                <a:cs typeface="Times New Roman" panose="02020603050405020304" pitchFamily="18" charset="0"/>
              </a:rPr>
              <a:t> AI utilizes this principle to deliver personalized reminders to take medications, mood checks, physical activity suggestions, and motivational messages to help older adults stick to their daily routines. </a:t>
            </a:r>
            <a:endParaRPr lang="en-IN" sz="4000" dirty="0">
              <a:ln w="0"/>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79105FAD-C5C9-4DEB-AA8C-7768BD56F5E2}"/>
              </a:ext>
            </a:extLst>
          </p:cNvPr>
          <p:cNvPicPr>
            <a:picLocks noChangeAspect="1"/>
          </p:cNvPicPr>
          <p:nvPr/>
        </p:nvPicPr>
        <p:blipFill>
          <a:blip r:embed="rId6"/>
          <a:stretch>
            <a:fillRect/>
          </a:stretch>
        </p:blipFill>
        <p:spPr>
          <a:xfrm>
            <a:off x="47750" y="-6056"/>
            <a:ext cx="3298656" cy="3955252"/>
          </a:xfrm>
          <a:prstGeom prst="rect">
            <a:avLst/>
          </a:prstGeom>
          <a:ln>
            <a:noFill/>
          </a:ln>
          <a:effectLst>
            <a:outerShdw blurRad="190500" algn="tl" rotWithShape="0">
              <a:srgbClr val="000000">
                <a:alpha val="70000"/>
              </a:srgbClr>
            </a:outerShdw>
          </a:effectLst>
        </p:spPr>
      </p:pic>
      <p:pic>
        <p:nvPicPr>
          <p:cNvPr id="16" name="Picture 15">
            <a:extLst>
              <a:ext uri="{FF2B5EF4-FFF2-40B4-BE49-F238E27FC236}">
                <a16:creationId xmlns:a16="http://schemas.microsoft.com/office/drawing/2014/main" id="{79833FB9-A226-46D7-9179-FEB7D4CDC8EF}"/>
              </a:ext>
            </a:extLst>
          </p:cNvPr>
          <p:cNvPicPr>
            <a:picLocks noChangeAspect="1"/>
          </p:cNvPicPr>
          <p:nvPr/>
        </p:nvPicPr>
        <p:blipFill>
          <a:blip r:embed="rId7"/>
          <a:stretch>
            <a:fillRect/>
          </a:stretch>
        </p:blipFill>
        <p:spPr>
          <a:xfrm>
            <a:off x="17808663" y="25411535"/>
            <a:ext cx="14747100" cy="7188411"/>
          </a:xfrm>
          <a:prstGeom prst="rect">
            <a:avLst/>
          </a:prstGeom>
        </p:spPr>
      </p:pic>
      <p:sp>
        <p:nvSpPr>
          <p:cNvPr id="19" name="Rectangle 18">
            <a:extLst>
              <a:ext uri="{FF2B5EF4-FFF2-40B4-BE49-F238E27FC236}">
                <a16:creationId xmlns:a16="http://schemas.microsoft.com/office/drawing/2014/main" id="{CDAE17A2-F2B2-415A-8158-A39196BF853B}"/>
              </a:ext>
            </a:extLst>
          </p:cNvPr>
          <p:cNvSpPr/>
          <p:nvPr/>
        </p:nvSpPr>
        <p:spPr>
          <a:xfrm>
            <a:off x="555734" y="22499362"/>
            <a:ext cx="15144085" cy="861774"/>
          </a:xfrm>
          <a:prstGeom prst="rect">
            <a:avLst/>
          </a:prstGeom>
        </p:spPr>
        <p:txBody>
          <a:bodyPr wrap="square">
            <a:spAutoFit/>
          </a:bodyPr>
          <a:lstStyle/>
          <a:p>
            <a:r>
              <a:rPr lang="en-IN" sz="5000" b="1"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Behavioural Change Theory: Health Belief Model</a:t>
            </a:r>
          </a:p>
        </p:txBody>
      </p:sp>
      <p:pic>
        <p:nvPicPr>
          <p:cNvPr id="20" name="Picture 6" descr="Theories Of Behavior Change | Wellable">
            <a:extLst>
              <a:ext uri="{FF2B5EF4-FFF2-40B4-BE49-F238E27FC236}">
                <a16:creationId xmlns:a16="http://schemas.microsoft.com/office/drawing/2014/main" id="{38D82682-2791-468F-B47D-70E1D3FED47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5100" y="23689817"/>
            <a:ext cx="4476461" cy="4928310"/>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828075AE-9CA0-4EAD-A575-7F795B7AE510}"/>
              </a:ext>
            </a:extLst>
          </p:cNvPr>
          <p:cNvSpPr/>
          <p:nvPr/>
        </p:nvSpPr>
        <p:spPr>
          <a:xfrm>
            <a:off x="375578" y="29807239"/>
            <a:ext cx="9434462" cy="6863417"/>
          </a:xfrm>
          <a:prstGeom prst="rect">
            <a:avLst/>
          </a:prstGeom>
        </p:spPr>
        <p:txBody>
          <a:bodyPr wrap="square">
            <a:spAutoFit/>
          </a:bodyPr>
          <a:lstStyle/>
          <a:p>
            <a:pPr algn="just"/>
            <a:r>
              <a:rPr lang="en-US" sz="4000" dirty="0">
                <a:ln w="0"/>
                <a:latin typeface="Times New Roman" panose="02020603050405020304" pitchFamily="18" charset="0"/>
                <a:cs typeface="Times New Roman" panose="02020603050405020304" pitchFamily="18" charset="0"/>
              </a:rPr>
              <a:t>The system also delivers timely prompts and educational messages that increase awareness of the health risks associated with loneliness and inactivity while reinforcing the benefits of regular engagement. Voice-first interaction, multilingual support, and simple navigation reduce barriers related to digital literacy, increasing users' confidence and self-efficacy to manage their health independently and sustain positive </a:t>
            </a:r>
            <a:r>
              <a:rPr lang="en-US" sz="4000" dirty="0" err="1">
                <a:ln w="0"/>
                <a:latin typeface="Times New Roman" panose="02020603050405020304" pitchFamily="18" charset="0"/>
                <a:cs typeface="Times New Roman" panose="02020603050405020304" pitchFamily="18" charset="0"/>
              </a:rPr>
              <a:t>behaviour</a:t>
            </a:r>
            <a:r>
              <a:rPr lang="en-US" sz="4000" dirty="0">
                <a:ln w="0"/>
                <a:latin typeface="Times New Roman" panose="02020603050405020304" pitchFamily="18" charset="0"/>
                <a:cs typeface="Times New Roman" panose="02020603050405020304" pitchFamily="18" charset="0"/>
              </a:rPr>
              <a:t> change over time</a:t>
            </a:r>
            <a:r>
              <a:rPr lang="en-US"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sz="4000" dirty="0">
              <a:ln w="0"/>
              <a:effectLst>
                <a:outerShdw blurRad="38100" dist="19050" dir="2700000" algn="tl" rotWithShape="0">
                  <a:schemeClr val="dk1">
                    <a:alpha val="40000"/>
                  </a:schemeClr>
                </a:outerShdw>
              </a:effectLst>
            </a:endParaRPr>
          </a:p>
        </p:txBody>
      </p:sp>
      <p:pic>
        <p:nvPicPr>
          <p:cNvPr id="24" name="Picture 12" descr="AI for Seniors: A Simple Beginner's Guide (No Tech Skills) | Pashootech">
            <a:extLst>
              <a:ext uri="{FF2B5EF4-FFF2-40B4-BE49-F238E27FC236}">
                <a16:creationId xmlns:a16="http://schemas.microsoft.com/office/drawing/2014/main" id="{91302985-F4FA-400E-8968-76BB8AAB56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314190" y="29820664"/>
            <a:ext cx="6615764" cy="3407755"/>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4" descr="The Truth About AI in Senior Living">
            <a:extLst>
              <a:ext uri="{FF2B5EF4-FFF2-40B4-BE49-F238E27FC236}">
                <a16:creationId xmlns:a16="http://schemas.microsoft.com/office/drawing/2014/main" id="{1936C539-150E-4093-93D5-8D7273C5819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314190" y="33407834"/>
            <a:ext cx="6615763" cy="2878366"/>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870A7667-855D-4D9E-B145-9D7B84986E2B}"/>
              </a:ext>
            </a:extLst>
          </p:cNvPr>
          <p:cNvSpPr/>
          <p:nvPr/>
        </p:nvSpPr>
        <p:spPr>
          <a:xfrm>
            <a:off x="1896282" y="28871210"/>
            <a:ext cx="1614096" cy="369332"/>
          </a:xfrm>
          <a:prstGeom prst="rect">
            <a:avLst/>
          </a:prstGeom>
        </p:spPr>
        <p:txBody>
          <a:bodyPr wrap="none">
            <a:spAutoFit/>
          </a:bodyPr>
          <a:lstStyle/>
          <a:p>
            <a:r>
              <a:rPr lang="en-IN" dirty="0"/>
              <a:t>(</a:t>
            </a:r>
            <a:r>
              <a:rPr lang="en-IN" dirty="0" err="1"/>
              <a:t>Wellable</a:t>
            </a:r>
            <a:r>
              <a:rPr lang="en-IN" dirty="0"/>
              <a:t>, n.d.)</a:t>
            </a:r>
          </a:p>
        </p:txBody>
      </p:sp>
      <p:sp>
        <p:nvSpPr>
          <p:cNvPr id="27" name="Rectangle 26">
            <a:extLst>
              <a:ext uri="{FF2B5EF4-FFF2-40B4-BE49-F238E27FC236}">
                <a16:creationId xmlns:a16="http://schemas.microsoft.com/office/drawing/2014/main" id="{7A542104-DCD6-42CD-8580-F51AE4515AD3}"/>
              </a:ext>
            </a:extLst>
          </p:cNvPr>
          <p:cNvSpPr/>
          <p:nvPr/>
        </p:nvSpPr>
        <p:spPr>
          <a:xfrm>
            <a:off x="17779847" y="21861155"/>
            <a:ext cx="14775916" cy="3170099"/>
          </a:xfrm>
          <a:prstGeom prst="rect">
            <a:avLst/>
          </a:prstGeom>
          <a:solidFill>
            <a:schemeClr val="accent3">
              <a:lumMod val="20000"/>
              <a:lumOff val="80000"/>
            </a:schemeClr>
          </a:solidFill>
        </p:spPr>
        <p:style>
          <a:lnRef idx="3">
            <a:schemeClr val="lt1"/>
          </a:lnRef>
          <a:fillRef idx="1">
            <a:schemeClr val="accent4"/>
          </a:fillRef>
          <a:effectRef idx="1">
            <a:schemeClr val="accent4"/>
          </a:effectRef>
          <a:fontRef idx="minor">
            <a:schemeClr val="lt1"/>
          </a:fontRef>
        </p:style>
        <p:txBody>
          <a:bodyPr wrap="square">
            <a:spAutoFit/>
          </a:bodyPr>
          <a:lstStyle/>
          <a:p>
            <a:pPr algn="just"/>
            <a:r>
              <a:rPr lang="en-IN" sz="40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Figure 1. Comparison of selected health conditions among lonely and non-lonely adults, showing a higher prevalence of sleep disorders, neurological disorders, substance use, and other health problems among adults experiencing loneliness. Data from Morning Consult survey commissioned by Cigna Corporation (2022).</a:t>
            </a:r>
          </a:p>
        </p:txBody>
      </p:sp>
      <p:sp>
        <p:nvSpPr>
          <p:cNvPr id="39" name="Rectangle 38">
            <a:extLst>
              <a:ext uri="{FF2B5EF4-FFF2-40B4-BE49-F238E27FC236}">
                <a16:creationId xmlns:a16="http://schemas.microsoft.com/office/drawing/2014/main" id="{FCBAF196-3DDD-4C32-96DE-C86D522039CE}"/>
              </a:ext>
            </a:extLst>
          </p:cNvPr>
          <p:cNvSpPr/>
          <p:nvPr/>
        </p:nvSpPr>
        <p:spPr>
          <a:xfrm>
            <a:off x="465100" y="38127238"/>
            <a:ext cx="16217048" cy="5632311"/>
          </a:xfrm>
          <a:prstGeom prst="rect">
            <a:avLst/>
          </a:prstGeom>
        </p:spPr>
        <p:txBody>
          <a:bodyPr wrap="square">
            <a:spAutoFit/>
          </a:bodyPr>
          <a:lstStyle/>
          <a:p>
            <a:pPr algn="just"/>
            <a:r>
              <a:rPr lang="en-IN" sz="40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IN"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is anticipated to positively affect the emotional health of older adults, decrease feelings of loneliness and isolation, and support healthier lifestyle habits. The intervention is based on the Health Belief Model and is designed to boost adherence to medication, physical activity, social connectedness, and self-management of health. Greater communication between older adults, family and health care professionals could also improve continuity of care. To ensure maximum accessibility and sustained engagement, however, challenges like data privacy, affordability, and digital literacy must be addressed for successful implementation.</a:t>
            </a:r>
          </a:p>
        </p:txBody>
      </p:sp>
      <p:sp>
        <p:nvSpPr>
          <p:cNvPr id="42" name="Rectangle 41">
            <a:extLst>
              <a:ext uri="{FF2B5EF4-FFF2-40B4-BE49-F238E27FC236}">
                <a16:creationId xmlns:a16="http://schemas.microsoft.com/office/drawing/2014/main" id="{6F127F96-5D0B-400E-82D4-A54493D94497}"/>
              </a:ext>
            </a:extLst>
          </p:cNvPr>
          <p:cNvSpPr/>
          <p:nvPr/>
        </p:nvSpPr>
        <p:spPr>
          <a:xfrm>
            <a:off x="19153117" y="34153279"/>
            <a:ext cx="3749168" cy="707886"/>
          </a:xfrm>
          <a:prstGeom prst="rect">
            <a:avLst/>
          </a:prstGeom>
          <a:solidFill>
            <a:schemeClr val="accent5">
              <a:lumMod val="20000"/>
              <a:lumOff val="8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AI Conversations</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6" name="Rectangle 55">
            <a:extLst>
              <a:ext uri="{FF2B5EF4-FFF2-40B4-BE49-F238E27FC236}">
                <a16:creationId xmlns:a16="http://schemas.microsoft.com/office/drawing/2014/main" id="{C399024C-A78F-4BE7-957B-DE882C877ABB}"/>
              </a:ext>
            </a:extLst>
          </p:cNvPr>
          <p:cNvSpPr/>
          <p:nvPr/>
        </p:nvSpPr>
        <p:spPr>
          <a:xfrm>
            <a:off x="26317669" y="33699601"/>
            <a:ext cx="3980385" cy="707886"/>
          </a:xfrm>
          <a:prstGeom prst="rect">
            <a:avLst/>
          </a:prstGeom>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Mood Monitoring</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7" name="Rectangle 56">
            <a:extLst>
              <a:ext uri="{FF2B5EF4-FFF2-40B4-BE49-F238E27FC236}">
                <a16:creationId xmlns:a16="http://schemas.microsoft.com/office/drawing/2014/main" id="{22F8720B-EC92-4E92-B942-3F332A92E869}"/>
              </a:ext>
            </a:extLst>
          </p:cNvPr>
          <p:cNvSpPr/>
          <p:nvPr/>
        </p:nvSpPr>
        <p:spPr>
          <a:xfrm>
            <a:off x="26695719" y="35437189"/>
            <a:ext cx="3857146" cy="707886"/>
          </a:xfrm>
          <a:prstGeom prst="rect">
            <a:avLst/>
          </a:prstGeom>
          <a:solidFill>
            <a:schemeClr val="accent1">
              <a:lumMod val="40000"/>
              <a:lumOff val="6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Activity Coaching</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8" name="Rectangle 57">
            <a:extLst>
              <a:ext uri="{FF2B5EF4-FFF2-40B4-BE49-F238E27FC236}">
                <a16:creationId xmlns:a16="http://schemas.microsoft.com/office/drawing/2014/main" id="{CE3E3F26-C20A-46FB-A572-49D7F8E9386B}"/>
              </a:ext>
            </a:extLst>
          </p:cNvPr>
          <p:cNvSpPr/>
          <p:nvPr/>
        </p:nvSpPr>
        <p:spPr>
          <a:xfrm>
            <a:off x="18257714" y="36133364"/>
            <a:ext cx="4999382" cy="707886"/>
          </a:xfrm>
          <a:prstGeom prst="rect">
            <a:avLst/>
          </a:prstGeom>
          <a:solidFill>
            <a:schemeClr val="accent6">
              <a:lumMod val="40000"/>
              <a:lumOff val="6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Medication Reminders</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9" name="Rectangle 58">
            <a:extLst>
              <a:ext uri="{FF2B5EF4-FFF2-40B4-BE49-F238E27FC236}">
                <a16:creationId xmlns:a16="http://schemas.microsoft.com/office/drawing/2014/main" id="{FF3CBE0B-4F08-4E2B-939C-944D4096BD9D}"/>
              </a:ext>
            </a:extLst>
          </p:cNvPr>
          <p:cNvSpPr/>
          <p:nvPr/>
        </p:nvSpPr>
        <p:spPr>
          <a:xfrm>
            <a:off x="24071443" y="36995181"/>
            <a:ext cx="4552849" cy="707886"/>
          </a:xfrm>
          <a:prstGeom prst="rect">
            <a:avLst/>
          </a:prstGeom>
          <a:solidFill>
            <a:schemeClr val="accent4">
              <a:lumMod val="20000"/>
              <a:lumOff val="80000"/>
            </a:schemeClr>
          </a:solidFill>
        </p:spPr>
        <p:style>
          <a:lnRef idx="1">
            <a:schemeClr val="accent3"/>
          </a:lnRef>
          <a:fillRef idx="2">
            <a:schemeClr val="accent3"/>
          </a:fillRef>
          <a:effectRef idx="1">
            <a:schemeClr val="accent3"/>
          </a:effectRef>
          <a:fontRef idx="minor">
            <a:schemeClr val="dk1"/>
          </a:fontRef>
        </p:style>
        <p:txBody>
          <a:bodyPr wrap="none">
            <a:spAutoFit/>
          </a:bodyPr>
          <a:lstStyle/>
          <a:p>
            <a:pPr algn="ctr"/>
            <a:r>
              <a:rPr lang="en-US" sz="4000" b="1" dirty="0">
                <a:ln w="0"/>
                <a:solidFill>
                  <a:schemeClr val="tx1"/>
                </a:solidFill>
                <a:effectLst>
                  <a:outerShdw blurRad="38100" dist="19050" dir="2700000" algn="tl" rotWithShape="0">
                    <a:schemeClr val="dk1">
                      <a:alpha val="40000"/>
                    </a:schemeClr>
                  </a:outerShdw>
                </a:effectLst>
              </a:rPr>
              <a:t>Multilingual support</a:t>
            </a:r>
            <a:endParaRPr lang="en-IN" sz="4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9" name="Rectangle 48">
            <a:extLst>
              <a:ext uri="{FF2B5EF4-FFF2-40B4-BE49-F238E27FC236}">
                <a16:creationId xmlns:a16="http://schemas.microsoft.com/office/drawing/2014/main" id="{F477C858-C883-4F5B-8E9F-8C1C4A15E0BC}"/>
              </a:ext>
            </a:extLst>
          </p:cNvPr>
          <p:cNvSpPr/>
          <p:nvPr/>
        </p:nvSpPr>
        <p:spPr>
          <a:xfrm>
            <a:off x="23257096" y="33114797"/>
            <a:ext cx="2906565" cy="707886"/>
          </a:xfrm>
          <a:prstGeom prst="rect">
            <a:avLst/>
          </a:prstGeom>
        </p:spPr>
        <p:txBody>
          <a:bodyPr wrap="none">
            <a:spAutoFit/>
          </a:bodyPr>
          <a:lstStyle/>
          <a:p>
            <a:r>
              <a:rPr lang="en-IN" sz="4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Key Features</a:t>
            </a:r>
            <a:endParaRPr lang="en-IN" sz="40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50" name="Picture 18" descr="Application Status, Challenges, and Development Prospects of Smart  Technologies in Home-Based Elder Care">
            <a:extLst>
              <a:ext uri="{FF2B5EF4-FFF2-40B4-BE49-F238E27FC236}">
                <a16:creationId xmlns:a16="http://schemas.microsoft.com/office/drawing/2014/main" id="{BBD8FC9E-372A-418D-AD62-93BC431E11E3}"/>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t="15650"/>
          <a:stretch/>
        </p:blipFill>
        <p:spPr bwMode="auto">
          <a:xfrm>
            <a:off x="26528213" y="39098092"/>
            <a:ext cx="5935726" cy="3803619"/>
          </a:xfrm>
          <a:prstGeom prst="rect">
            <a:avLst/>
          </a:prstGeom>
          <a:noFill/>
          <a:extLst>
            <a:ext uri="{909E8E84-426E-40DD-AFC4-6F175D3DCCD1}">
              <a14:hiddenFill xmlns:a14="http://schemas.microsoft.com/office/drawing/2010/main">
                <a:solidFill>
                  <a:srgbClr val="FFFFFF"/>
                </a:solidFill>
              </a14:hiddenFill>
            </a:ext>
          </a:extLst>
        </p:spPr>
      </p:pic>
      <p:sp>
        <p:nvSpPr>
          <p:cNvPr id="66" name="Rectangle 65">
            <a:extLst>
              <a:ext uri="{FF2B5EF4-FFF2-40B4-BE49-F238E27FC236}">
                <a16:creationId xmlns:a16="http://schemas.microsoft.com/office/drawing/2014/main" id="{0B3C3553-3B3F-4F2C-AB8F-D7EFE1B3FC63}"/>
              </a:ext>
            </a:extLst>
          </p:cNvPr>
          <p:cNvSpPr/>
          <p:nvPr/>
        </p:nvSpPr>
        <p:spPr>
          <a:xfrm>
            <a:off x="555734" y="36997994"/>
            <a:ext cx="6979070" cy="861774"/>
          </a:xfrm>
          <a:prstGeom prst="rect">
            <a:avLst/>
          </a:prstGeom>
          <a:solidFill>
            <a:schemeClr val="accent6">
              <a:lumMod val="20000"/>
              <a:lumOff val="80000"/>
            </a:schemeClr>
          </a:solidFill>
          <a:ln>
            <a:solidFill>
              <a:schemeClr val="accent6">
                <a:lumMod val="20000"/>
                <a:lumOff val="80000"/>
              </a:schemeClr>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IN" sz="5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Expected Outcomes</a:t>
            </a:r>
          </a:p>
        </p:txBody>
      </p:sp>
      <p:pic>
        <p:nvPicPr>
          <p:cNvPr id="52" name="Picture 20" descr="Outcome - Free business icons">
            <a:extLst>
              <a:ext uri="{FF2B5EF4-FFF2-40B4-BE49-F238E27FC236}">
                <a16:creationId xmlns:a16="http://schemas.microsoft.com/office/drawing/2014/main" id="{D4CA40F7-F76C-40E8-B33C-F66A06EA8F7B}"/>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788771" y="36922061"/>
            <a:ext cx="1019427" cy="1019427"/>
          </a:xfrm>
          <a:prstGeom prst="rect">
            <a:avLst/>
          </a:prstGeom>
          <a:noFill/>
          <a:extLst>
            <a:ext uri="{909E8E84-426E-40DD-AFC4-6F175D3DCCD1}">
              <a14:hiddenFill xmlns:a14="http://schemas.microsoft.com/office/drawing/2010/main">
                <a:solidFill>
                  <a:srgbClr val="FFFFFF"/>
                </a:solidFill>
              </a14:hiddenFill>
            </a:ext>
          </a:extLst>
        </p:spPr>
      </p:pic>
      <p:sp>
        <p:nvSpPr>
          <p:cNvPr id="53" name="Rectangle 52">
            <a:extLst>
              <a:ext uri="{FF2B5EF4-FFF2-40B4-BE49-F238E27FC236}">
                <a16:creationId xmlns:a16="http://schemas.microsoft.com/office/drawing/2014/main" id="{F905ADBB-5DFB-4518-AAFC-013424DBF001}"/>
              </a:ext>
            </a:extLst>
          </p:cNvPr>
          <p:cNvSpPr/>
          <p:nvPr/>
        </p:nvSpPr>
        <p:spPr>
          <a:xfrm>
            <a:off x="402848" y="44684718"/>
            <a:ext cx="32287220" cy="2554545"/>
          </a:xfrm>
          <a:prstGeom prst="rect">
            <a:avLst/>
          </a:prstGeom>
          <a:solidFill>
            <a:schemeClr val="accent4">
              <a:lumMod val="20000"/>
              <a:lumOff val="80000"/>
            </a:schemeClr>
          </a:solidFill>
        </p:spPr>
        <p:style>
          <a:lnRef idx="3">
            <a:schemeClr val="lt1"/>
          </a:lnRef>
          <a:fillRef idx="1">
            <a:schemeClr val="accent4"/>
          </a:fillRef>
          <a:effectRef idx="1">
            <a:schemeClr val="accent4"/>
          </a:effectRef>
          <a:fontRef idx="minor">
            <a:schemeClr val="lt1"/>
          </a:fontRef>
        </p:style>
        <p:txBody>
          <a:bodyPr wrap="square">
            <a:spAutoFit/>
          </a:bodyPr>
          <a:lstStyle/>
          <a:p>
            <a:pPr algn="just"/>
            <a:r>
              <a:rPr lang="en-IN" sz="4000"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IN" sz="40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offers a glimpse into the power of AI in bolstering digital health promotion by assisting in healthy ageing via tailored emotional support, health tracking, and behaviour change. Its implementation has important implications for public health policy by encouraging investment in inclusive digital healthcare solutions and reducing health inequalities among older adults. Future studies can test </a:t>
            </a:r>
            <a:r>
              <a:rPr lang="en-IN" sz="4000" dirty="0" err="1">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Lumora</a:t>
            </a:r>
            <a:r>
              <a:rPr lang="en-IN" sz="40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AI in real-world applications to determine its utility and usability, the ethical implications, and its future effects on healthy ageing and health outcomes.</a:t>
            </a:r>
          </a:p>
        </p:txBody>
      </p:sp>
      <p:sp>
        <p:nvSpPr>
          <p:cNvPr id="54" name="Rectangle 53">
            <a:extLst>
              <a:ext uri="{FF2B5EF4-FFF2-40B4-BE49-F238E27FC236}">
                <a16:creationId xmlns:a16="http://schemas.microsoft.com/office/drawing/2014/main" id="{0EE6A10E-276C-40C5-9403-52DE97652E04}"/>
              </a:ext>
            </a:extLst>
          </p:cNvPr>
          <p:cNvSpPr/>
          <p:nvPr/>
        </p:nvSpPr>
        <p:spPr>
          <a:xfrm>
            <a:off x="322925" y="47349632"/>
            <a:ext cx="27597947" cy="2062103"/>
          </a:xfrm>
          <a:prstGeom prst="rect">
            <a:avLst/>
          </a:prstGeom>
        </p:spPr>
        <p:txBody>
          <a:bodyPr wrap="square">
            <a:spAutoFit/>
          </a:bodyPr>
          <a:lstStyle/>
          <a:p>
            <a:r>
              <a:rPr lang="en-US"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References: Adams, C.,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Gringart</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 and Strobel, N. (2023) 'Theory-based behaviour change intervention to promote mental health help-seeking among older adults in Australia: Initial dissemination and acceptability',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Australasian Journal on Ageing</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42(3), pp. 603–608.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https://doi.org/10.1111/ajag.13185</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Ali-Hassan, H.,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Eloulabi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R. and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Keethakumar</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 (2020) 'Internet non-use among Canadian Indigenous older adults: Aboriginal Peoples Survey (APS)',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BMC Public Health</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20(1).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https://doi.org/10.1186/s12889-020-09659-5</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Benjamin, C. and Clay, F. (2025) 'The Use of Immersive Virtual Reality in Sensory Sessions on an Older Peoples Mental Health Ward: Service Evaluation of Feasibility and Acceptability', </a:t>
            </a:r>
            <a:r>
              <a:rPr lang="en-IN" sz="1600" i="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BJPsych</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Open</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11(S1), pp. S181–S181.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https://doi.org/10.1192/bjo.2025.10471</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Boot, W. (2022) 'Artificial Intelligence and Robotic Approaches to Supporting Older Adults',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Innovation in Aging</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6(Supplement_1), pp. 70–70.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https://doi.org/10.1093/geroni/igac059.278</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Broadbent, E., Loveys, K.,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Ilan</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G., Chen, G.,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Chilukuri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M.M., Boardman, S.G.,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Doraiswamy</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P.M. and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Skuler</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D. (2024)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ElliQ</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an AI-Driven Social Robot to Alleviate Loneliness: Progress and Lessons Learned',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Journal of Aging Research &amp; Lifestyle</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13, pp. 22–28.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https://doi.org/10.14283/jarlife.2024.2</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Churamani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N., Barros, P.,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Gunes</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H. and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Wermter</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S. (2022) 'Affect-Driven Learning of Robot Behaviour for Collaborative Human-Robot Interactions',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Frontiers in Robotics and AI</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9.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https://doi.org/10.3389/frobt.2022.717193</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Cigna Corporation (2022)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Loneliness Epidemic Persists: A Post-Pandemic Look at the State of Loneliness Among U.S. Adults</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Available at: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Cigna Newsroom</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(Accessed: 28 July 2026).</a:t>
            </a:r>
          </a:p>
          <a:p>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Cotten</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S., </a:t>
            </a:r>
            <a:r>
              <a:rPr lang="en-IN" sz="160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Anarsky</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R.G. and Schuster, A. (2022) 'Can Monitoring Older Adults’ Technology Use Patterns Help Detect Cognitive Decline?', </a:t>
            </a:r>
            <a:r>
              <a:rPr lang="en-IN" sz="1600" i="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Innovation in Aging</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6(Supplement_1), pp. 738–739. </a:t>
            </a:r>
            <a:r>
              <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https://doi.org/10.1093/geroni/igac059.2690</a:t>
            </a:r>
            <a:endParaRPr lang="en-IN" sz="16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71" name="Rectangle 70">
            <a:extLst>
              <a:ext uri="{FF2B5EF4-FFF2-40B4-BE49-F238E27FC236}">
                <a16:creationId xmlns:a16="http://schemas.microsoft.com/office/drawing/2014/main" id="{43BEA962-AABD-4B07-988D-DEA9B1F6E290}"/>
              </a:ext>
            </a:extLst>
          </p:cNvPr>
          <p:cNvSpPr/>
          <p:nvPr/>
        </p:nvSpPr>
        <p:spPr>
          <a:xfrm>
            <a:off x="26695719" y="47777852"/>
            <a:ext cx="5309098" cy="861774"/>
          </a:xfrm>
          <a:prstGeom prst="rect">
            <a:avLst/>
          </a:prstGeom>
          <a:solidFill>
            <a:schemeClr val="accent6">
              <a:lumMod val="20000"/>
              <a:lumOff val="80000"/>
            </a:schemeClr>
          </a:solidFill>
          <a:ln>
            <a:solidFill>
              <a:schemeClr val="accent6">
                <a:lumMod val="20000"/>
                <a:lumOff val="80000"/>
              </a:schemeClr>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IN" sz="5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References</a:t>
            </a:r>
          </a:p>
        </p:txBody>
      </p:sp>
      <p:sp>
        <p:nvSpPr>
          <p:cNvPr id="72" name="Rectangle 71">
            <a:extLst>
              <a:ext uri="{FF2B5EF4-FFF2-40B4-BE49-F238E27FC236}">
                <a16:creationId xmlns:a16="http://schemas.microsoft.com/office/drawing/2014/main" id="{B134BA5A-67D2-464B-8241-72E1CE4373C6}"/>
              </a:ext>
            </a:extLst>
          </p:cNvPr>
          <p:cNvSpPr/>
          <p:nvPr/>
        </p:nvSpPr>
        <p:spPr>
          <a:xfrm>
            <a:off x="480527" y="43712575"/>
            <a:ext cx="5309098" cy="861774"/>
          </a:xfrm>
          <a:prstGeom prst="rect">
            <a:avLst/>
          </a:prstGeom>
          <a:solidFill>
            <a:schemeClr val="accent5">
              <a:lumMod val="40000"/>
              <a:lumOff val="60000"/>
            </a:schemeClr>
          </a:solidFill>
          <a:ln>
            <a:solidFill>
              <a:schemeClr val="accent6">
                <a:lumMod val="20000"/>
                <a:lumOff val="80000"/>
              </a:schemeClr>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IN" sz="5000"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Conclusion</a:t>
            </a:r>
          </a:p>
        </p:txBody>
      </p:sp>
      <p:pic>
        <p:nvPicPr>
          <p:cNvPr id="73" name="Picture 72">
            <a:extLst>
              <a:ext uri="{FF2B5EF4-FFF2-40B4-BE49-F238E27FC236}">
                <a16:creationId xmlns:a16="http://schemas.microsoft.com/office/drawing/2014/main" id="{875D97E4-666F-458F-AB58-201C8E9B8134}"/>
              </a:ext>
            </a:extLst>
          </p:cNvPr>
          <p:cNvPicPr/>
          <p:nvPr/>
        </p:nvPicPr>
        <p:blipFill rotWithShape="1">
          <a:blip r:embed="rId21" cstate="print">
            <a:extLst>
              <a:ext uri="{28A0092B-C50C-407E-A947-70E740481C1C}">
                <a14:useLocalDpi xmlns:a14="http://schemas.microsoft.com/office/drawing/2010/main" val="0"/>
              </a:ext>
            </a:extLst>
          </a:blip>
          <a:srcRect l="4605" t="26439" r="77128" b="43211"/>
          <a:stretch/>
        </p:blipFill>
        <p:spPr bwMode="auto">
          <a:xfrm>
            <a:off x="13709026" y="12390531"/>
            <a:ext cx="2155875" cy="1691664"/>
          </a:xfrm>
          <a:prstGeom prst="rect">
            <a:avLst/>
          </a:prstGeom>
          <a:noFill/>
        </p:spPr>
      </p:pic>
    </p:spTree>
    <p:extLst>
      <p:ext uri="{BB962C8B-B14F-4D97-AF65-F5344CB8AC3E}">
        <p14:creationId xmlns:p14="http://schemas.microsoft.com/office/powerpoint/2010/main" val="1243933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668</TotalTime>
  <Words>1267</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Varshini Velmurugan</cp:lastModifiedBy>
  <cp:revision>142</cp:revision>
  <dcterms:created xsi:type="dcterms:W3CDTF">2024-05-06T10:21:10Z</dcterms:created>
  <dcterms:modified xsi:type="dcterms:W3CDTF">2026-07-28T08:26:11Z</dcterms:modified>
</cp:coreProperties>
</file>