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63" r:id="rId5"/>
    <p:sldId id="260" r:id="rId6"/>
    <p:sldId id="261" r:id="rId7"/>
    <p:sldId id="258" r:id="rId8"/>
    <p:sldId id="264" r:id="rId9"/>
    <p:sldId id="265" r:id="rId10"/>
    <p:sldId id="266" r:id="rId11"/>
    <p:sldId id="267"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80A75-5F71-11CB-A77C-C1CBCDD7F8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A7B163-A72F-9AB8-E058-92C8F3478F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C37D4A-19DD-67C5-455D-6BC9B162EF04}"/>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5" name="Footer Placeholder 4">
            <a:extLst>
              <a:ext uri="{FF2B5EF4-FFF2-40B4-BE49-F238E27FC236}">
                <a16:creationId xmlns:a16="http://schemas.microsoft.com/office/drawing/2014/main" id="{FA07398A-713C-5EDC-1713-58193932A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19F842-F440-65A5-662E-AE340714C6FE}"/>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2316112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1BB01-9C41-1957-3F47-D3BBF83F5B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0851A1-18F8-DCCA-40C1-7A34FF29A6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000F25-8018-8526-12E6-09C066E64B7A}"/>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5" name="Footer Placeholder 4">
            <a:extLst>
              <a:ext uri="{FF2B5EF4-FFF2-40B4-BE49-F238E27FC236}">
                <a16:creationId xmlns:a16="http://schemas.microsoft.com/office/drawing/2014/main" id="{636A1FCF-06A1-60EF-4B46-F93BE1F275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2EA05A-2205-6B22-AB77-5063BF5A55DE}"/>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1111281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38E01-2271-C2F2-51E7-FBFC752DC0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006426-972B-A3F8-BB22-2FC50A2321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FC9B0D-5192-22D7-DB6C-76344A3AB04C}"/>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5" name="Footer Placeholder 4">
            <a:extLst>
              <a:ext uri="{FF2B5EF4-FFF2-40B4-BE49-F238E27FC236}">
                <a16:creationId xmlns:a16="http://schemas.microsoft.com/office/drawing/2014/main" id="{192958AF-4D05-8763-3821-682BF6BDE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350D44-B6E3-6294-1D83-F067D7D24C93}"/>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1381341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351A7-8F8A-A2BA-5FC2-2BD5D7A110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D4B32B-7C86-97CC-C4C8-2A35F0FEA2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62F093-0C0C-EC1D-1403-1363D74AA5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89FA42-350D-526C-A3E4-E40D4135B67F}"/>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6" name="Footer Placeholder 5">
            <a:extLst>
              <a:ext uri="{FF2B5EF4-FFF2-40B4-BE49-F238E27FC236}">
                <a16:creationId xmlns:a16="http://schemas.microsoft.com/office/drawing/2014/main" id="{FA01BD99-8521-BEFE-D504-CE6431DE3B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D4C6A-0B69-6412-ED93-1E7BCCBB80B3}"/>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1478840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76837-B202-812D-F118-8747BDDD64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E71368-4C7C-79CC-26DA-E6EC04B79F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389EE0-C027-474A-DE57-772E331B0F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B87DA1-380A-50B1-8F56-0DC3276BC5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704E7D-3A30-1969-EB8B-3A3C9C09AD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90DF19-17AB-37B3-7429-000D7E8EB701}"/>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8" name="Footer Placeholder 7">
            <a:extLst>
              <a:ext uri="{FF2B5EF4-FFF2-40B4-BE49-F238E27FC236}">
                <a16:creationId xmlns:a16="http://schemas.microsoft.com/office/drawing/2014/main" id="{CE11C99C-379A-77D6-97D3-8C2EAB878D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E9793F-85A7-2115-B013-A63AAF6EF040}"/>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2466715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095D2-7CCF-DC6E-61AA-64C7903CBE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965D7F-3C47-4667-D623-B9992780919E}"/>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4" name="Footer Placeholder 3">
            <a:extLst>
              <a:ext uri="{FF2B5EF4-FFF2-40B4-BE49-F238E27FC236}">
                <a16:creationId xmlns:a16="http://schemas.microsoft.com/office/drawing/2014/main" id="{69C2172B-EA36-3637-5D15-2F7FAFC193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367E34-3491-0216-6780-3746D9E54D5B}"/>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61083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30CA6-8403-8DEC-F04F-7F1E1740EF87}"/>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3" name="Footer Placeholder 2">
            <a:extLst>
              <a:ext uri="{FF2B5EF4-FFF2-40B4-BE49-F238E27FC236}">
                <a16:creationId xmlns:a16="http://schemas.microsoft.com/office/drawing/2014/main" id="{5B95B600-943A-BB4A-A637-1DB075EE12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B7EA81-1B7F-F891-DFB2-9DB00BB4E20C}"/>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3563207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CE3E-EBE8-1C63-62C7-0424DF5747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9EC867-90BB-56AA-4FFE-907B26FEDA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047FEC-3955-5C62-AD4D-5930B2D562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63AEDA-829C-6458-3B98-50D56252DE27}"/>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6" name="Footer Placeholder 5">
            <a:extLst>
              <a:ext uri="{FF2B5EF4-FFF2-40B4-BE49-F238E27FC236}">
                <a16:creationId xmlns:a16="http://schemas.microsoft.com/office/drawing/2014/main" id="{81C0395D-6B7A-1CC0-3811-2E5F261F05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01CC6D-7E52-8B49-0247-1B8706ECC217}"/>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3491067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869D-14FE-59E5-D1BE-2B371B7698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6141A2-0898-1FD9-29A3-0E8D5BAED9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34DA06-FD45-6570-2F45-841BE12000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7E95BE-3CA9-BD51-02B1-BEED0920C959}"/>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6" name="Footer Placeholder 5">
            <a:extLst>
              <a:ext uri="{FF2B5EF4-FFF2-40B4-BE49-F238E27FC236}">
                <a16:creationId xmlns:a16="http://schemas.microsoft.com/office/drawing/2014/main" id="{0024A3E5-31E5-1E52-83DF-A976BE2FB8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FEE60E-66B0-F823-28BA-9F398797D372}"/>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2803337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4C79B-BFEC-0B62-5D02-3350EAA222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8A76D8-04A1-2A1D-3C96-CDB8B8B38E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2D728A-06F4-393C-EF96-71E8FD718FB1}"/>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5" name="Footer Placeholder 4">
            <a:extLst>
              <a:ext uri="{FF2B5EF4-FFF2-40B4-BE49-F238E27FC236}">
                <a16:creationId xmlns:a16="http://schemas.microsoft.com/office/drawing/2014/main" id="{14ABDD6E-FCFD-97F4-A15E-462AFC169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C88FB2-1486-89C7-F4C3-8A70D8F82429}"/>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1490146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779AD-7832-43CA-D75B-7681FEE0D6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3A4876-67FE-75AD-8BB5-C8155EEF87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45CED1-025B-2787-9C56-8CD37151191C}"/>
              </a:ext>
            </a:extLst>
          </p:cNvPr>
          <p:cNvSpPr>
            <a:spLocks noGrp="1"/>
          </p:cNvSpPr>
          <p:nvPr>
            <p:ph type="dt" sz="half" idx="10"/>
          </p:nvPr>
        </p:nvSpPr>
        <p:spPr/>
        <p:txBody>
          <a:bodyPr/>
          <a:lstStyle/>
          <a:p>
            <a:fld id="{0B268434-2D85-4F2C-A400-B110AD5F664A}" type="datetimeFigureOut">
              <a:rPr lang="en-GB" smtClean="0"/>
              <a:t>27/03/2026</a:t>
            </a:fld>
            <a:endParaRPr lang="en-GB"/>
          </a:p>
        </p:txBody>
      </p:sp>
      <p:sp>
        <p:nvSpPr>
          <p:cNvPr id="5" name="Footer Placeholder 4">
            <a:extLst>
              <a:ext uri="{FF2B5EF4-FFF2-40B4-BE49-F238E27FC236}">
                <a16:creationId xmlns:a16="http://schemas.microsoft.com/office/drawing/2014/main" id="{CD76786A-A640-C61C-576B-C665663AC3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72FEDE-3D68-7C3F-983E-5FAF6C4EB027}"/>
              </a:ext>
            </a:extLst>
          </p:cNvPr>
          <p:cNvSpPr>
            <a:spLocks noGrp="1"/>
          </p:cNvSpPr>
          <p:nvPr>
            <p:ph type="sldNum" sz="quarter" idx="12"/>
          </p:nvPr>
        </p:nvSpPr>
        <p:spPr/>
        <p:txBody>
          <a:bodyPr/>
          <a:lstStyle/>
          <a:p>
            <a:fld id="{997A104D-6B2D-4EAE-B16B-1181D0DD8AB9}" type="slidenum">
              <a:rPr lang="en-GB" smtClean="0"/>
              <a:t>‹#›</a:t>
            </a:fld>
            <a:endParaRPr lang="en-GB"/>
          </a:p>
        </p:txBody>
      </p:sp>
    </p:spTree>
    <p:extLst>
      <p:ext uri="{BB962C8B-B14F-4D97-AF65-F5344CB8AC3E}">
        <p14:creationId xmlns:p14="http://schemas.microsoft.com/office/powerpoint/2010/main" val="3972283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4CE1A5-C07C-5F24-7D2C-17D9484A07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524F7F-35CE-A2A8-3527-8080527598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E7C8B2-24D7-2608-788F-3AEC6B37EF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268434-2D85-4F2C-A400-B110AD5F664A}" type="datetimeFigureOut">
              <a:rPr lang="en-GB" smtClean="0"/>
              <a:t>27/03/2026</a:t>
            </a:fld>
            <a:endParaRPr lang="en-GB"/>
          </a:p>
        </p:txBody>
      </p:sp>
      <p:sp>
        <p:nvSpPr>
          <p:cNvPr id="5" name="Footer Placeholder 4">
            <a:extLst>
              <a:ext uri="{FF2B5EF4-FFF2-40B4-BE49-F238E27FC236}">
                <a16:creationId xmlns:a16="http://schemas.microsoft.com/office/drawing/2014/main" id="{8705CEEB-29F9-7B89-1C91-AF5B3E7D65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30F6D70-66EA-BDBB-5778-8A2ABFBAFD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7A104D-6B2D-4EAE-B16B-1181D0DD8AB9}" type="slidenum">
              <a:rPr lang="en-GB" smtClean="0"/>
              <a:t>‹#›</a:t>
            </a:fld>
            <a:endParaRPr lang="en-GB"/>
          </a:p>
        </p:txBody>
      </p:sp>
    </p:spTree>
    <p:extLst>
      <p:ext uri="{BB962C8B-B14F-4D97-AF65-F5344CB8AC3E}">
        <p14:creationId xmlns:p14="http://schemas.microsoft.com/office/powerpoint/2010/main" val="14746349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iruses suspended on mid-air">
            <a:extLst>
              <a:ext uri="{FF2B5EF4-FFF2-40B4-BE49-F238E27FC236}">
                <a16:creationId xmlns:a16="http://schemas.microsoft.com/office/drawing/2014/main" id="{313E4BDB-42ED-4E77-7030-6E488E24E0D4}"/>
              </a:ext>
            </a:extLst>
          </p:cNvPr>
          <p:cNvPicPr>
            <a:picLocks noChangeAspect="1"/>
          </p:cNvPicPr>
          <p:nvPr/>
        </p:nvPicPr>
        <p:blipFill>
          <a:blip r:embed="rId2"/>
          <a:srcRect t="7835" r="13818" b="1256"/>
          <a:stretch>
            <a:fillRect/>
          </a:stretch>
        </p:blipFill>
        <p:spPr>
          <a:xfrm>
            <a:off x="3474974"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B4D1BF-2D1F-2A28-F1C4-08FA404ECDED}"/>
              </a:ext>
            </a:extLst>
          </p:cNvPr>
          <p:cNvSpPr>
            <a:spLocks noGrp="1"/>
          </p:cNvSpPr>
          <p:nvPr>
            <p:ph type="ctrTitle"/>
          </p:nvPr>
        </p:nvSpPr>
        <p:spPr>
          <a:xfrm>
            <a:off x="733368" y="625683"/>
            <a:ext cx="2946861" cy="1621085"/>
          </a:xfrm>
        </p:spPr>
        <p:txBody>
          <a:bodyPr anchor="b">
            <a:normAutofit/>
          </a:bodyPr>
          <a:lstStyle/>
          <a:p>
            <a:pPr algn="l"/>
            <a:r>
              <a:rPr lang="en-GB" sz="9600" b="1" dirty="0">
                <a:latin typeface="Alasassy Caps" panose="020F0502020204030204" pitchFamily="2" charset="0"/>
              </a:rPr>
              <a:t>HIV</a:t>
            </a:r>
          </a:p>
        </p:txBody>
      </p:sp>
      <p:sp>
        <p:nvSpPr>
          <p:cNvPr id="3" name="Subtitle 2">
            <a:extLst>
              <a:ext uri="{FF2B5EF4-FFF2-40B4-BE49-F238E27FC236}">
                <a16:creationId xmlns:a16="http://schemas.microsoft.com/office/drawing/2014/main" id="{ED2579A2-B381-A9B6-4CCD-236BD4D05541}"/>
              </a:ext>
            </a:extLst>
          </p:cNvPr>
          <p:cNvSpPr>
            <a:spLocks noGrp="1"/>
          </p:cNvSpPr>
          <p:nvPr>
            <p:ph type="subTitle" idx="1"/>
          </p:nvPr>
        </p:nvSpPr>
        <p:spPr>
          <a:xfrm>
            <a:off x="477980" y="4872922"/>
            <a:ext cx="4023359" cy="1208141"/>
          </a:xfrm>
        </p:spPr>
        <p:txBody>
          <a:bodyPr>
            <a:normAutofit/>
          </a:bodyPr>
          <a:lstStyle/>
          <a:p>
            <a:pPr algn="l"/>
            <a:r>
              <a:rPr lang="en-GB" sz="2000"/>
              <a:t>Rebecca Thomas</a:t>
            </a:r>
          </a:p>
          <a:p>
            <a:pPr algn="l"/>
            <a:r>
              <a:rPr lang="en-GB" sz="2000"/>
              <a:t> 2501865</a:t>
            </a:r>
          </a:p>
          <a:p>
            <a:pPr algn="l"/>
            <a:endParaRPr lang="en-GB" sz="2000"/>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93D6916-89F8-B107-AE0B-C9DBB77B239B}"/>
              </a:ext>
            </a:extLst>
          </p:cNvPr>
          <p:cNvSpPr txBox="1"/>
          <p:nvPr/>
        </p:nvSpPr>
        <p:spPr>
          <a:xfrm>
            <a:off x="838200" y="2906486"/>
            <a:ext cx="3875314"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282660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71" name="Rectangle 207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8A3CD405-8E16-9650-3ED1-C884EBBA0DA3}"/>
              </a:ext>
            </a:extLst>
          </p:cNvPr>
          <p:cNvSpPr/>
          <p:nvPr/>
        </p:nvSpPr>
        <p:spPr>
          <a:xfrm>
            <a:off x="761803" y="350196"/>
            <a:ext cx="4646904" cy="1624520"/>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r>
              <a:rPr lang="en-US" sz="3700" b="1">
                <a:solidFill>
                  <a:schemeClr val="tx1"/>
                </a:solidFill>
                <a:latin typeface="+mj-lt"/>
                <a:ea typeface="+mj-ea"/>
                <a:cs typeface="+mj-cs"/>
              </a:rPr>
              <a:t>Why is HIV important to know about   </a:t>
            </a:r>
          </a:p>
        </p:txBody>
      </p:sp>
      <p:sp>
        <p:nvSpPr>
          <p:cNvPr id="239" name="Content Placeholder 2">
            <a:extLst>
              <a:ext uri="{FF2B5EF4-FFF2-40B4-BE49-F238E27FC236}">
                <a16:creationId xmlns:a16="http://schemas.microsoft.com/office/drawing/2014/main" id="{14DE639B-1208-6FC1-AD99-28C955262C7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a:r>
              <a:rPr lang="en-US" sz="2000" dirty="0"/>
              <a:t>Understanding HIV means that they can get tested for it as if it is caught  early in the stage, it gives more chance to get it treated  than waiting and finding out that it is too late.  The most common medication for treatment is called Antiretroviral Therapy (ART), which can control the virus and help people live long, healthy lives.</a:t>
            </a:r>
          </a:p>
          <a:p>
            <a:pPr marL="0"/>
            <a:endParaRPr lang="en-US" sz="2000" dirty="0"/>
          </a:p>
          <a:p>
            <a:pPr marL="0"/>
            <a:endParaRPr lang="en-US" sz="2000" dirty="0"/>
          </a:p>
        </p:txBody>
      </p:sp>
      <p:pic>
        <p:nvPicPr>
          <p:cNvPr id="2065" name="Picture 2064" descr="Assorted pills and capsules">
            <a:extLst>
              <a:ext uri="{FF2B5EF4-FFF2-40B4-BE49-F238E27FC236}">
                <a16:creationId xmlns:a16="http://schemas.microsoft.com/office/drawing/2014/main" id="{5C8FFD16-9C26-3BB6-EC13-AA6F4A0F940F}"/>
              </a:ext>
            </a:extLst>
          </p:cNvPr>
          <p:cNvPicPr>
            <a:picLocks noChangeAspect="1"/>
          </p:cNvPicPr>
          <p:nvPr/>
        </p:nvPicPr>
        <p:blipFill>
          <a:blip r:embed="rId2"/>
          <a:srcRect l="10273" r="3032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507789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2" name="Freeform: Shape 3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2DD30AF-5C99-CC2A-FB10-52B526B50414}"/>
              </a:ext>
            </a:extLst>
          </p:cNvPr>
          <p:cNvSpPr>
            <a:spLocks noGrp="1"/>
          </p:cNvSpPr>
          <p:nvPr>
            <p:ph type="title"/>
          </p:nvPr>
        </p:nvSpPr>
        <p:spPr>
          <a:xfrm>
            <a:off x="97971" y="1243013"/>
            <a:ext cx="4397829" cy="4371974"/>
          </a:xfrm>
        </p:spPr>
        <p:txBody>
          <a:bodyPr>
            <a:normAutofit/>
          </a:bodyPr>
          <a:lstStyle/>
          <a:p>
            <a:r>
              <a:rPr lang="en-GB" sz="3600" dirty="0">
                <a:solidFill>
                  <a:schemeClr val="tx2"/>
                </a:solidFill>
              </a:rPr>
              <a:t>What is the disease       + </a:t>
            </a:r>
            <a:br>
              <a:rPr lang="en-GB" sz="3600" dirty="0">
                <a:solidFill>
                  <a:schemeClr val="tx2"/>
                </a:solidFill>
              </a:rPr>
            </a:br>
            <a:r>
              <a:rPr lang="en-GB" sz="3600" dirty="0">
                <a:solidFill>
                  <a:schemeClr val="tx2"/>
                </a:solidFill>
              </a:rPr>
              <a:t>how it spreads  </a:t>
            </a:r>
          </a:p>
        </p:txBody>
      </p:sp>
      <p:sp>
        <p:nvSpPr>
          <p:cNvPr id="3" name="Content Placeholder 2">
            <a:extLst>
              <a:ext uri="{FF2B5EF4-FFF2-40B4-BE49-F238E27FC236}">
                <a16:creationId xmlns:a16="http://schemas.microsoft.com/office/drawing/2014/main" id="{B130997E-DF07-7C24-445A-BCC0278B3050}"/>
              </a:ext>
            </a:extLst>
          </p:cNvPr>
          <p:cNvSpPr>
            <a:spLocks noGrp="1"/>
          </p:cNvSpPr>
          <p:nvPr>
            <p:ph idx="1"/>
          </p:nvPr>
        </p:nvSpPr>
        <p:spPr>
          <a:xfrm>
            <a:off x="5297121" y="1698816"/>
            <a:ext cx="6689208" cy="2971801"/>
          </a:xfrm>
        </p:spPr>
        <p:txBody>
          <a:bodyPr anchor="ctr">
            <a:normAutofit fontScale="85000" lnSpcReduction="10000"/>
          </a:bodyPr>
          <a:lstStyle/>
          <a:p>
            <a:endParaRPr lang="en-GB" sz="1800" dirty="0"/>
          </a:p>
          <a:p>
            <a:r>
              <a:rPr lang="en-GB" sz="1800" dirty="0"/>
              <a:t>HIV (Human Immunodeficiency Virus) is a virus that attacks the body’s immune system and can lead to AIDS if untreated</a:t>
            </a:r>
          </a:p>
          <a:p>
            <a:endParaRPr lang="en-GB" sz="1900" dirty="0"/>
          </a:p>
          <a:p>
            <a:r>
              <a:rPr lang="en-GB" sz="1800" dirty="0"/>
              <a:t>It spreads by unprotected anal or vaginal sex. It can also be transmitted via oral sex, though the risk is lower.</a:t>
            </a:r>
          </a:p>
          <a:p>
            <a:endParaRPr lang="en-GB" sz="1800" dirty="0">
              <a:solidFill>
                <a:schemeClr val="tx2"/>
              </a:solidFill>
            </a:endParaRPr>
          </a:p>
          <a:p>
            <a:r>
              <a:rPr lang="en-GB" sz="1800" dirty="0">
                <a:solidFill>
                  <a:schemeClr val="tx2"/>
                </a:solidFill>
              </a:rPr>
              <a:t>Also, it can be shared though sex toys. Most of all needles and syringes. </a:t>
            </a:r>
          </a:p>
          <a:p>
            <a:endParaRPr lang="en-GB" sz="1800" dirty="0">
              <a:solidFill>
                <a:schemeClr val="tx2"/>
              </a:solidFill>
            </a:endParaRPr>
          </a:p>
          <a:p>
            <a:r>
              <a:rPr lang="en-GB" sz="1800" dirty="0">
                <a:solidFill>
                  <a:schemeClr val="tx2"/>
                </a:solidFill>
              </a:rPr>
              <a:t>If women have HIV while pregnant it can be transferred to the baby. </a:t>
            </a:r>
          </a:p>
          <a:p>
            <a:endParaRPr lang="en-GB" sz="1800" dirty="0">
              <a:solidFill>
                <a:schemeClr val="tx2"/>
              </a:solidFill>
            </a:endParaRPr>
          </a:p>
          <a:p>
            <a:pPr marL="0" indent="0">
              <a:buNone/>
            </a:pPr>
            <a:endParaRPr lang="en-GB" sz="1800" dirty="0">
              <a:solidFill>
                <a:schemeClr val="tx2"/>
              </a:solidFill>
            </a:endParaRPr>
          </a:p>
        </p:txBody>
      </p:sp>
    </p:spTree>
    <p:extLst>
      <p:ext uri="{BB962C8B-B14F-4D97-AF65-F5344CB8AC3E}">
        <p14:creationId xmlns:p14="http://schemas.microsoft.com/office/powerpoint/2010/main" val="1047091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F25B52F-CCBC-3EEC-7765-19914E1209E3}"/>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AGENT</a:t>
            </a:r>
          </a:p>
        </p:txBody>
      </p:sp>
      <p:sp>
        <p:nvSpPr>
          <p:cNvPr id="3" name="Content Placeholder 2">
            <a:extLst>
              <a:ext uri="{FF2B5EF4-FFF2-40B4-BE49-F238E27FC236}">
                <a16:creationId xmlns:a16="http://schemas.microsoft.com/office/drawing/2014/main" id="{5CFA975A-8317-DD62-0995-9F957FFC9143}"/>
              </a:ext>
            </a:extLst>
          </p:cNvPr>
          <p:cNvSpPr>
            <a:spLocks noGrp="1"/>
          </p:cNvSpPr>
          <p:nvPr>
            <p:ph idx="1"/>
          </p:nvPr>
        </p:nvSpPr>
        <p:spPr>
          <a:xfrm>
            <a:off x="3050412" y="2979336"/>
            <a:ext cx="5709721" cy="2430864"/>
          </a:xfrm>
        </p:spPr>
        <p:txBody>
          <a:bodyPr anchor="t">
            <a:normAutofit/>
          </a:bodyPr>
          <a:lstStyle/>
          <a:p>
            <a:r>
              <a:rPr lang="en-GB" sz="2000" dirty="0">
                <a:solidFill>
                  <a:schemeClr val="tx2"/>
                </a:solidFill>
              </a:rPr>
              <a:t>The AGENT is HIV which is also two types. </a:t>
            </a:r>
          </a:p>
          <a:p>
            <a:r>
              <a:rPr lang="en-GB" sz="2000" dirty="0">
                <a:solidFill>
                  <a:schemeClr val="tx2"/>
                </a:solidFill>
              </a:rPr>
              <a:t>HIV-1, HIV-2 </a:t>
            </a:r>
          </a:p>
          <a:p>
            <a:r>
              <a:rPr lang="en-GB" sz="2000" dirty="0">
                <a:solidFill>
                  <a:schemeClr val="tx2"/>
                </a:solidFill>
              </a:rPr>
              <a:t>It targets and destroys CD4 T cells </a:t>
            </a:r>
          </a:p>
          <a:p>
            <a:r>
              <a:rPr lang="en-GB" sz="2000" dirty="0">
                <a:solidFill>
                  <a:schemeClr val="tx2"/>
                </a:solidFill>
              </a:rPr>
              <a:t>HIV inserts its genetic material into the hosts cells. </a:t>
            </a:r>
          </a:p>
          <a:p>
            <a:r>
              <a:rPr lang="en-GB" sz="2000" dirty="0">
                <a:solidFill>
                  <a:schemeClr val="tx2"/>
                </a:solidFill>
              </a:rPr>
              <a:t>If HIV is not treated it can lead to AIDS.</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83159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96EC548-DF57-F2AA-5C0C-FA7ABE5F3717}"/>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HOST</a:t>
            </a:r>
          </a:p>
        </p:txBody>
      </p:sp>
      <p:sp>
        <p:nvSpPr>
          <p:cNvPr id="3" name="Content Placeholder 2">
            <a:extLst>
              <a:ext uri="{FF2B5EF4-FFF2-40B4-BE49-F238E27FC236}">
                <a16:creationId xmlns:a16="http://schemas.microsoft.com/office/drawing/2014/main" id="{AFCCFB7E-B379-8DC2-5611-448D785EDAD6}"/>
              </a:ext>
            </a:extLst>
          </p:cNvPr>
          <p:cNvSpPr>
            <a:spLocks noGrp="1"/>
          </p:cNvSpPr>
          <p:nvPr>
            <p:ph idx="1"/>
          </p:nvPr>
        </p:nvSpPr>
        <p:spPr>
          <a:xfrm>
            <a:off x="3050412" y="2979336"/>
            <a:ext cx="5709721" cy="2430864"/>
          </a:xfrm>
        </p:spPr>
        <p:txBody>
          <a:bodyPr anchor="t">
            <a:normAutofit/>
          </a:bodyPr>
          <a:lstStyle/>
          <a:p>
            <a:pPr marL="0" indent="0">
              <a:buNone/>
            </a:pPr>
            <a:r>
              <a:rPr lang="en-GB" sz="2000" dirty="0">
                <a:solidFill>
                  <a:schemeClr val="tx2"/>
                </a:solidFill>
              </a:rPr>
              <a:t>Humans </a:t>
            </a:r>
          </a:p>
          <a:p>
            <a:pPr marL="0" indent="0">
              <a:buNone/>
            </a:pPr>
            <a:r>
              <a:rPr lang="en-GB" sz="2000" dirty="0">
                <a:solidFill>
                  <a:schemeClr val="tx2"/>
                </a:solidFill>
              </a:rPr>
              <a:t>Having unprotected sex</a:t>
            </a:r>
          </a:p>
          <a:p>
            <a:pPr marL="0" indent="0">
              <a:buNone/>
            </a:pPr>
            <a:r>
              <a:rPr lang="en-GB" sz="2000" dirty="0">
                <a:solidFill>
                  <a:schemeClr val="tx2"/>
                </a:solidFill>
              </a:rPr>
              <a:t>Drug users</a:t>
            </a:r>
          </a:p>
          <a:p>
            <a:pPr marL="0" indent="0">
              <a:buNone/>
            </a:pPr>
            <a:r>
              <a:rPr lang="en-GB" sz="2000" dirty="0">
                <a:solidFill>
                  <a:schemeClr val="tx2"/>
                </a:solidFill>
              </a:rPr>
              <a:t>Sharing needles </a:t>
            </a:r>
          </a:p>
          <a:p>
            <a:pPr marL="0" indent="0">
              <a:buNone/>
            </a:pPr>
            <a:r>
              <a:rPr lang="en-GB" sz="2000" dirty="0">
                <a:solidFill>
                  <a:schemeClr val="tx2"/>
                </a:solidFill>
              </a:rPr>
              <a:t>Lack of information and understanding about HIV</a:t>
            </a:r>
          </a:p>
          <a:p>
            <a:pPr marL="0" indent="0">
              <a:buNone/>
            </a:pPr>
            <a:r>
              <a:rPr lang="en-GB" sz="2000" dirty="0">
                <a:solidFill>
                  <a:schemeClr val="tx2"/>
                </a:solidFill>
              </a:rPr>
              <a:t>Already have other sexually transmitted diseases</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39675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E0A385-AA87-009D-7B72-FBEA7BA5699E}"/>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ENVIRONMENT</a:t>
            </a:r>
          </a:p>
        </p:txBody>
      </p:sp>
      <p:sp>
        <p:nvSpPr>
          <p:cNvPr id="3" name="Content Placeholder 2">
            <a:extLst>
              <a:ext uri="{FF2B5EF4-FFF2-40B4-BE49-F238E27FC236}">
                <a16:creationId xmlns:a16="http://schemas.microsoft.com/office/drawing/2014/main" id="{F9764637-729E-576E-0357-C8E4D7CFF801}"/>
              </a:ext>
            </a:extLst>
          </p:cNvPr>
          <p:cNvSpPr>
            <a:spLocks noGrp="1"/>
          </p:cNvSpPr>
          <p:nvPr>
            <p:ph idx="1"/>
          </p:nvPr>
        </p:nvSpPr>
        <p:spPr>
          <a:xfrm>
            <a:off x="3050412" y="2979336"/>
            <a:ext cx="5709721" cy="2430864"/>
          </a:xfrm>
        </p:spPr>
        <p:txBody>
          <a:bodyPr anchor="t">
            <a:normAutofit/>
          </a:bodyPr>
          <a:lstStyle/>
          <a:p>
            <a:r>
              <a:rPr lang="en-GB" sz="2000" dirty="0">
                <a:solidFill>
                  <a:schemeClr val="tx2"/>
                </a:solidFill>
              </a:rPr>
              <a:t>Dirty unhygienic environment (needles) </a:t>
            </a:r>
          </a:p>
          <a:p>
            <a:r>
              <a:rPr lang="en-GB" sz="2000" dirty="0">
                <a:solidFill>
                  <a:schemeClr val="tx2"/>
                </a:solidFill>
              </a:rPr>
              <a:t>Poverty and lack of education</a:t>
            </a:r>
          </a:p>
          <a:p>
            <a:r>
              <a:rPr lang="en-GB" sz="2000" dirty="0">
                <a:solidFill>
                  <a:schemeClr val="tx2"/>
                </a:solidFill>
              </a:rPr>
              <a:t>People not being treated the same</a:t>
            </a:r>
          </a:p>
          <a:p>
            <a:r>
              <a:rPr lang="en-GB" sz="2000" dirty="0">
                <a:solidFill>
                  <a:schemeClr val="tx2"/>
                </a:solidFill>
              </a:rPr>
              <a:t>Don’t know where to look for the right help</a:t>
            </a:r>
          </a:p>
          <a:p>
            <a:r>
              <a:rPr lang="en-GB" sz="2000" dirty="0">
                <a:solidFill>
                  <a:schemeClr val="tx2"/>
                </a:solidFill>
              </a:rPr>
              <a:t>Too embarrassed and/or scared to ask for help</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54924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1DEFDB-D0FD-223C-5456-517ABDC26792}"/>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KEY DATA</a:t>
            </a:r>
          </a:p>
        </p:txBody>
      </p:sp>
      <p:sp>
        <p:nvSpPr>
          <p:cNvPr id="3" name="Content Placeholder 2">
            <a:extLst>
              <a:ext uri="{FF2B5EF4-FFF2-40B4-BE49-F238E27FC236}">
                <a16:creationId xmlns:a16="http://schemas.microsoft.com/office/drawing/2014/main" id="{0C1D7FF6-FCF7-1794-A585-E6EB5B78BA5E}"/>
              </a:ext>
            </a:extLst>
          </p:cNvPr>
          <p:cNvSpPr>
            <a:spLocks noGrp="1"/>
          </p:cNvSpPr>
          <p:nvPr>
            <p:ph idx="1"/>
          </p:nvPr>
        </p:nvSpPr>
        <p:spPr>
          <a:xfrm>
            <a:off x="3050412" y="2979336"/>
            <a:ext cx="5709721" cy="2430864"/>
          </a:xfrm>
        </p:spPr>
        <p:txBody>
          <a:bodyPr anchor="t">
            <a:normAutofit fontScale="92500" lnSpcReduction="20000"/>
          </a:bodyPr>
          <a:lstStyle/>
          <a:p>
            <a:r>
              <a:rPr lang="en-GB" sz="2000" dirty="0">
                <a:solidFill>
                  <a:schemeClr val="tx2"/>
                </a:solidFill>
              </a:rPr>
              <a:t>Where it happens – incidence</a:t>
            </a:r>
          </a:p>
          <a:p>
            <a:r>
              <a:rPr lang="en-GB" sz="2000" dirty="0">
                <a:solidFill>
                  <a:schemeClr val="tx2"/>
                </a:solidFill>
              </a:rPr>
              <a:t>Based on data from world health </a:t>
            </a:r>
            <a:r>
              <a:rPr lang="en-GB" sz="2000" dirty="0" err="1">
                <a:solidFill>
                  <a:schemeClr val="tx2"/>
                </a:solidFill>
              </a:rPr>
              <a:t>organiszation</a:t>
            </a:r>
            <a:r>
              <a:rPr lang="en-GB" sz="2000" dirty="0">
                <a:solidFill>
                  <a:schemeClr val="tx2"/>
                </a:solidFill>
              </a:rPr>
              <a:t> (who),HIV remains a global public health issue. With around 1.3million new infections.  </a:t>
            </a:r>
          </a:p>
          <a:p>
            <a:r>
              <a:rPr lang="en-GB" sz="2000" dirty="0">
                <a:solidFill>
                  <a:schemeClr val="tx2"/>
                </a:solidFill>
              </a:rPr>
              <a:t>How often it happens – prevalence</a:t>
            </a:r>
          </a:p>
          <a:p>
            <a:r>
              <a:rPr lang="en-GB" sz="2000" dirty="0">
                <a:solidFill>
                  <a:schemeClr val="tx2"/>
                </a:solidFill>
              </a:rPr>
              <a:t>HIV was approximately around 40.8million at the end of 2024, but in 2024 around 1.3million people were acquiring HIV. On average of one person dying from HIV related causes every minute.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9387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F2DE8E-18F0-3B70-97C7-B63203AF1E5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092438-C47E-FB39-334D-56BF84645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C07C999-5A35-CB31-0D74-EFB632AE5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E6C0C0D-7EB7-E543-71D1-28A05D8CA5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16E4A09D-EC58-E625-5067-9AED40B90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1EE2BAD-144D-F650-7FB5-52F877928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B3C4783-E852-9434-8CF4-3BC0C0351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9DF82ED-2AD3-039E-FCE3-0A4A0D995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E62C7AD-111A-020D-A2C1-90E197070FEF}"/>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MONITORING</a:t>
            </a:r>
            <a:br>
              <a:rPr lang="en-GB" sz="3600" dirty="0">
                <a:solidFill>
                  <a:schemeClr val="tx2"/>
                </a:solidFill>
              </a:rPr>
            </a:br>
            <a:r>
              <a:rPr lang="en-GB" sz="3600" dirty="0">
                <a:solidFill>
                  <a:schemeClr val="tx2"/>
                </a:solidFill>
              </a:rPr>
              <a:t>HOW IT’S TRACKED</a:t>
            </a:r>
          </a:p>
        </p:txBody>
      </p:sp>
      <p:sp>
        <p:nvSpPr>
          <p:cNvPr id="3" name="Content Placeholder 2">
            <a:extLst>
              <a:ext uri="{FF2B5EF4-FFF2-40B4-BE49-F238E27FC236}">
                <a16:creationId xmlns:a16="http://schemas.microsoft.com/office/drawing/2014/main" id="{17ECE246-01BF-D516-57C0-CC2CF9C6A0AE}"/>
              </a:ext>
            </a:extLst>
          </p:cNvPr>
          <p:cNvSpPr>
            <a:spLocks noGrp="1"/>
          </p:cNvSpPr>
          <p:nvPr>
            <p:ph idx="1"/>
          </p:nvPr>
        </p:nvSpPr>
        <p:spPr>
          <a:xfrm>
            <a:off x="3072899" y="2930878"/>
            <a:ext cx="5709721" cy="2430864"/>
          </a:xfrm>
        </p:spPr>
        <p:txBody>
          <a:bodyPr anchor="t">
            <a:normAutofit/>
          </a:bodyPr>
          <a:lstStyle/>
          <a:p>
            <a:r>
              <a:rPr lang="en-GB" sz="2000" dirty="0">
                <a:solidFill>
                  <a:schemeClr val="tx2"/>
                </a:solidFill>
              </a:rPr>
              <a:t>Public Health Wales</a:t>
            </a:r>
          </a:p>
          <a:p>
            <a:r>
              <a:rPr lang="en-GB" sz="2000" dirty="0">
                <a:solidFill>
                  <a:schemeClr val="tx2"/>
                </a:solidFill>
              </a:rPr>
              <a:t>Regular blood tests </a:t>
            </a:r>
          </a:p>
          <a:p>
            <a:r>
              <a:rPr lang="en-GB" sz="2000" dirty="0">
                <a:solidFill>
                  <a:schemeClr val="tx2"/>
                </a:solidFill>
              </a:rPr>
              <a:t>Measure the number of white blood cells</a:t>
            </a:r>
          </a:p>
          <a:p>
            <a:r>
              <a:rPr lang="en-GB" sz="2000" dirty="0">
                <a:solidFill>
                  <a:schemeClr val="tx2"/>
                </a:solidFill>
              </a:rPr>
              <a:t>Regular screens for STIs </a:t>
            </a:r>
          </a:p>
          <a:p>
            <a:r>
              <a:rPr lang="en-GB" sz="2000" dirty="0">
                <a:solidFill>
                  <a:schemeClr val="tx2"/>
                </a:solidFill>
              </a:rPr>
              <a:t>Theres a app called </a:t>
            </a:r>
            <a:r>
              <a:rPr lang="en-GB" sz="2000" dirty="0" err="1">
                <a:solidFill>
                  <a:schemeClr val="tx2"/>
                </a:solidFill>
              </a:rPr>
              <a:t>istayhealthy</a:t>
            </a:r>
            <a:r>
              <a:rPr lang="en-GB" sz="2000" dirty="0">
                <a:solidFill>
                  <a:schemeClr val="tx2"/>
                </a:solidFill>
              </a:rPr>
              <a:t> which can track your own CD4 count.</a:t>
            </a:r>
          </a:p>
        </p:txBody>
      </p:sp>
      <p:grpSp>
        <p:nvGrpSpPr>
          <p:cNvPr id="18" name="Group 17">
            <a:extLst>
              <a:ext uri="{FF2B5EF4-FFF2-40B4-BE49-F238E27FC236}">
                <a16:creationId xmlns:a16="http://schemas.microsoft.com/office/drawing/2014/main" id="{22F652E3-996B-E687-26B4-13D49D541A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3BA6C732-C236-8CBB-816A-6EDD7EF83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49DB95B-9AC2-1492-C15D-8FAB0423A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7561876A-1CC5-E220-B8E9-DDD99BF59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9C1B098E-B72D-849E-5980-BC61FB81D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80450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0A4DA0-AD54-4461-46A8-38B451D1F79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D4AED-296A-25B2-2CB4-8E91845BC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02A8B0-A6C8-C6FD-0BC6-5741E7F8A0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0B81D16-CDEC-A9C5-6614-6F97E8C2C6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DBB528CD-1772-7558-B115-15931BAAA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83D1E23-5A0B-869F-FECF-C1E35DD9B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69EC033-76A5-479B-B675-556F87472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4774D00-4A00-CE87-A3ED-31072AC61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A1D9001-79EF-93F6-6D03-4C515B781C62}"/>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CONTROL</a:t>
            </a:r>
          </a:p>
        </p:txBody>
      </p:sp>
      <p:sp>
        <p:nvSpPr>
          <p:cNvPr id="3" name="Content Placeholder 2">
            <a:extLst>
              <a:ext uri="{FF2B5EF4-FFF2-40B4-BE49-F238E27FC236}">
                <a16:creationId xmlns:a16="http://schemas.microsoft.com/office/drawing/2014/main" id="{D24436C2-6AF3-1B5D-D0B7-2EFB54407527}"/>
              </a:ext>
            </a:extLst>
          </p:cNvPr>
          <p:cNvSpPr>
            <a:spLocks noGrp="1"/>
          </p:cNvSpPr>
          <p:nvPr>
            <p:ph idx="1"/>
          </p:nvPr>
        </p:nvSpPr>
        <p:spPr>
          <a:xfrm>
            <a:off x="3050412" y="2979336"/>
            <a:ext cx="5709721" cy="2430864"/>
          </a:xfrm>
        </p:spPr>
        <p:txBody>
          <a:bodyPr anchor="t">
            <a:normAutofit fontScale="92500" lnSpcReduction="20000"/>
          </a:bodyPr>
          <a:lstStyle/>
          <a:p>
            <a:pPr marL="0" indent="0">
              <a:buNone/>
            </a:pPr>
            <a:r>
              <a:rPr lang="en-GB" sz="2000" dirty="0">
                <a:solidFill>
                  <a:schemeClr val="tx2"/>
                </a:solidFill>
              </a:rPr>
              <a:t>Interventions and which part of the triangle they break</a:t>
            </a:r>
          </a:p>
          <a:p>
            <a:pPr marL="0" indent="0">
              <a:buNone/>
            </a:pPr>
            <a:r>
              <a:rPr lang="en-GB" sz="2000" dirty="0">
                <a:solidFill>
                  <a:schemeClr val="tx2"/>
                </a:solidFill>
              </a:rPr>
              <a:t>Interventions to control HIV are comprehensive biomedical also </a:t>
            </a:r>
            <a:r>
              <a:rPr lang="en-GB" sz="2000" dirty="0" err="1">
                <a:solidFill>
                  <a:schemeClr val="tx2"/>
                </a:solidFill>
              </a:rPr>
              <a:t>behavioral</a:t>
            </a:r>
            <a:r>
              <a:rPr lang="en-GB" sz="2000" dirty="0">
                <a:solidFill>
                  <a:schemeClr val="tx2"/>
                </a:solidFill>
              </a:rPr>
              <a:t> and structural strategies. </a:t>
            </a:r>
          </a:p>
          <a:p>
            <a:pPr marL="0" indent="0">
              <a:buNone/>
            </a:pPr>
            <a:r>
              <a:rPr lang="en-GB" sz="2000" dirty="0">
                <a:solidFill>
                  <a:schemeClr val="tx2"/>
                </a:solidFill>
              </a:rPr>
              <a:t>Emergency medications taken within 72 hours of being exposure. </a:t>
            </a:r>
          </a:p>
          <a:p>
            <a:pPr marL="0" indent="0">
              <a:buNone/>
            </a:pPr>
            <a:endParaRPr lang="en-GB" sz="2000" dirty="0">
              <a:solidFill>
                <a:schemeClr val="tx2"/>
              </a:solidFill>
            </a:endParaRPr>
          </a:p>
          <a:p>
            <a:pPr marL="0" indent="0">
              <a:buNone/>
            </a:pPr>
            <a:r>
              <a:rPr lang="en-GB" sz="2000" dirty="0">
                <a:solidFill>
                  <a:schemeClr val="tx2"/>
                </a:solidFill>
              </a:rPr>
              <a:t>Two parts of the triangle it breaks which are host and environment. </a:t>
            </a:r>
          </a:p>
          <a:p>
            <a:pPr marL="0" indent="0">
              <a:buNone/>
            </a:pPr>
            <a:endParaRPr lang="en-GB" sz="2000" dirty="0">
              <a:solidFill>
                <a:schemeClr val="tx2"/>
              </a:solidFill>
            </a:endParaRPr>
          </a:p>
        </p:txBody>
      </p:sp>
      <p:grpSp>
        <p:nvGrpSpPr>
          <p:cNvPr id="18" name="Group 17">
            <a:extLst>
              <a:ext uri="{FF2B5EF4-FFF2-40B4-BE49-F238E27FC236}">
                <a16:creationId xmlns:a16="http://schemas.microsoft.com/office/drawing/2014/main" id="{2BE7AF01-862E-B7F5-DB8E-8D46A6EE76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9B392080-5CB8-97B7-A917-D5269590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DD2FA46-4F12-2E58-36D7-3BFA72E6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9C460D2-9AC7-ED4F-A014-33E37DD0C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718A269D-7038-876A-A3C8-0F307C345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7711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C7EB66-CEA0-58F2-CA8A-5CD2D4879CB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2D072C-344A-9F80-8CB6-5F71AF0A2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581279E-1709-1C54-B212-B4C77E1CC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27165CF-5C3C-560E-D453-850C998E1C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485D1084-E048-4D4A-BCC6-29A850DC8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CD83CF-B4D4-34DA-2667-EA04664E3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17D0A5-F128-70D1-8303-401C6C001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F39A6FE-A6DC-5C48-92BD-A29D82436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0C9C845-8A5A-2EC8-6FC6-4AA21635042E}"/>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WHAT WORKS WELL</a:t>
            </a:r>
          </a:p>
        </p:txBody>
      </p:sp>
      <p:sp>
        <p:nvSpPr>
          <p:cNvPr id="3" name="Content Placeholder 2">
            <a:extLst>
              <a:ext uri="{FF2B5EF4-FFF2-40B4-BE49-F238E27FC236}">
                <a16:creationId xmlns:a16="http://schemas.microsoft.com/office/drawing/2014/main" id="{78F4C79E-59E2-8FC0-9120-93882DEFAD21}"/>
              </a:ext>
            </a:extLst>
          </p:cNvPr>
          <p:cNvSpPr>
            <a:spLocks noGrp="1"/>
          </p:cNvSpPr>
          <p:nvPr>
            <p:ph idx="1"/>
          </p:nvPr>
        </p:nvSpPr>
        <p:spPr>
          <a:xfrm>
            <a:off x="3050412" y="2979335"/>
            <a:ext cx="5732208" cy="3007807"/>
          </a:xfrm>
        </p:spPr>
        <p:txBody>
          <a:bodyPr anchor="t">
            <a:normAutofit fontScale="92500" lnSpcReduction="20000"/>
          </a:bodyPr>
          <a:lstStyle/>
          <a:p>
            <a:pPr marL="0" indent="0">
              <a:buNone/>
            </a:pPr>
            <a:r>
              <a:rPr lang="en-GB" sz="2000" dirty="0">
                <a:solidFill>
                  <a:schemeClr val="tx2"/>
                </a:solidFill>
              </a:rPr>
              <a:t>What works well to stop HIV spreading are tools and barrier methods also </a:t>
            </a:r>
            <a:r>
              <a:rPr lang="en-GB" sz="2000" dirty="0" err="1">
                <a:solidFill>
                  <a:schemeClr val="tx2"/>
                </a:solidFill>
              </a:rPr>
              <a:t>behavioral</a:t>
            </a:r>
            <a:r>
              <a:rPr lang="en-GB" sz="2000" dirty="0">
                <a:solidFill>
                  <a:schemeClr val="tx2"/>
                </a:solidFill>
              </a:rPr>
              <a:t> strategies.</a:t>
            </a:r>
          </a:p>
          <a:p>
            <a:pPr marL="0" indent="0">
              <a:buNone/>
            </a:pPr>
            <a:endParaRPr lang="en-GB" sz="2000" dirty="0">
              <a:solidFill>
                <a:schemeClr val="tx2"/>
              </a:solidFill>
            </a:endParaRPr>
          </a:p>
          <a:p>
            <a:pPr marL="0" indent="0">
              <a:buNone/>
            </a:pPr>
            <a:r>
              <a:rPr lang="en-GB" sz="2000" dirty="0">
                <a:solidFill>
                  <a:schemeClr val="tx2"/>
                </a:solidFill>
              </a:rPr>
              <a:t>CHALLENGES are mental struggles and also a </a:t>
            </a:r>
            <a:r>
              <a:rPr lang="en-GB" sz="2000" dirty="0" err="1">
                <a:solidFill>
                  <a:schemeClr val="tx2"/>
                </a:solidFill>
              </a:rPr>
              <a:t>longlife</a:t>
            </a:r>
            <a:r>
              <a:rPr lang="en-GB" sz="2000" dirty="0">
                <a:solidFill>
                  <a:schemeClr val="tx2"/>
                </a:solidFill>
              </a:rPr>
              <a:t> of antiretroviral therapy. </a:t>
            </a:r>
          </a:p>
          <a:p>
            <a:pPr marL="0" indent="0">
              <a:buNone/>
            </a:pPr>
            <a:endParaRPr lang="en-GB" sz="2000" dirty="0">
              <a:solidFill>
                <a:schemeClr val="tx2"/>
              </a:solidFill>
            </a:endParaRPr>
          </a:p>
          <a:p>
            <a:pPr marL="0" indent="0">
              <a:buNone/>
            </a:pPr>
            <a:r>
              <a:rPr lang="en-GB" sz="2000" dirty="0">
                <a:solidFill>
                  <a:schemeClr val="tx2"/>
                </a:solidFill>
              </a:rPr>
              <a:t>INEQUALITIES (CRITICAL POINT)</a:t>
            </a:r>
          </a:p>
          <a:p>
            <a:pPr marL="0" indent="0">
              <a:buNone/>
            </a:pPr>
            <a:r>
              <a:rPr lang="en-GB" sz="2000" dirty="0">
                <a:solidFill>
                  <a:schemeClr val="tx2"/>
                </a:solidFill>
              </a:rPr>
              <a:t>Higher diagnosis rates are within transgender women also sex workers. People who inject drugs and some ethnic groups.</a:t>
            </a:r>
          </a:p>
          <a:p>
            <a:pPr marL="0" indent="0">
              <a:buNone/>
            </a:pPr>
            <a:endParaRPr lang="en-GB" sz="2000" dirty="0">
              <a:solidFill>
                <a:schemeClr val="tx2"/>
              </a:solidFill>
            </a:endParaRPr>
          </a:p>
        </p:txBody>
      </p:sp>
      <p:grpSp>
        <p:nvGrpSpPr>
          <p:cNvPr id="18" name="Group 17">
            <a:extLst>
              <a:ext uri="{FF2B5EF4-FFF2-40B4-BE49-F238E27FC236}">
                <a16:creationId xmlns:a16="http://schemas.microsoft.com/office/drawing/2014/main" id="{7DC925E2-864A-8A45-E56E-4855C7E63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89AC4F77-6F99-7AAD-A3CF-C520547A61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518EE3E-E68A-446C-B918-18B872CE3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77B411B-CCC0-23B1-721F-9251E7D07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9015DCDE-53EF-60D1-CA45-C89A7F9A9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44583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A7B00A-1521-DE57-E455-827353E4CCF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EE92D1-63F3-A390-E853-CC4119C26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9025975-1261-91FB-2627-CAECFA86E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9459D67E-D4B2-79C9-9F81-9073FA4D28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F3598AFF-4365-B3DD-1B3E-E228280A0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8DFAFCC-2563-6D60-6BFC-B9992FFFE3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439ED0A-7E85-0DAF-AD94-C91932D9A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3F01465-9A94-0584-427F-E8A1361BF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EC7C00E-FC5D-3BB8-4828-8ED57E8BD1E1}"/>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CONCLUSION	</a:t>
            </a:r>
          </a:p>
        </p:txBody>
      </p:sp>
      <p:sp>
        <p:nvSpPr>
          <p:cNvPr id="3" name="Content Placeholder 2">
            <a:extLst>
              <a:ext uri="{FF2B5EF4-FFF2-40B4-BE49-F238E27FC236}">
                <a16:creationId xmlns:a16="http://schemas.microsoft.com/office/drawing/2014/main" id="{A1F95FFD-7567-9690-6EEB-4CF2786F8043}"/>
              </a:ext>
            </a:extLst>
          </p:cNvPr>
          <p:cNvSpPr>
            <a:spLocks noGrp="1"/>
          </p:cNvSpPr>
          <p:nvPr>
            <p:ph idx="1"/>
          </p:nvPr>
        </p:nvSpPr>
        <p:spPr>
          <a:xfrm>
            <a:off x="3027924" y="2930878"/>
            <a:ext cx="5709721" cy="2430864"/>
          </a:xfrm>
        </p:spPr>
        <p:txBody>
          <a:bodyPr anchor="t">
            <a:normAutofit/>
          </a:bodyPr>
          <a:lstStyle/>
          <a:p>
            <a:pPr marL="0" indent="0">
              <a:buNone/>
            </a:pPr>
            <a:r>
              <a:rPr lang="en-GB" sz="2000" dirty="0">
                <a:solidFill>
                  <a:schemeClr val="tx2"/>
                </a:solidFill>
              </a:rPr>
              <a:t>1. Fatal disease </a:t>
            </a:r>
          </a:p>
          <a:p>
            <a:pPr marL="0" indent="0">
              <a:buNone/>
            </a:pPr>
            <a:r>
              <a:rPr lang="en-GB" sz="2000" dirty="0">
                <a:solidFill>
                  <a:schemeClr val="tx2"/>
                </a:solidFill>
              </a:rPr>
              <a:t>2. Medications to manage symptoms and prolong spreading.</a:t>
            </a:r>
          </a:p>
          <a:p>
            <a:pPr marL="0" indent="0">
              <a:buNone/>
            </a:pPr>
            <a:r>
              <a:rPr lang="en-GB" sz="2000" dirty="0">
                <a:solidFill>
                  <a:schemeClr val="tx2"/>
                </a:solidFill>
              </a:rPr>
              <a:t>3.Get tested immediately and always be safe. </a:t>
            </a:r>
          </a:p>
        </p:txBody>
      </p:sp>
      <p:grpSp>
        <p:nvGrpSpPr>
          <p:cNvPr id="18" name="Group 17">
            <a:extLst>
              <a:ext uri="{FF2B5EF4-FFF2-40B4-BE49-F238E27FC236}">
                <a16:creationId xmlns:a16="http://schemas.microsoft.com/office/drawing/2014/main" id="{63FA95D9-B7BE-7805-82D0-FA7A434F6C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C5248040-66CB-4E05-5537-B5B3EF123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4274213-D138-6071-6B40-244FCFF6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DD00A5C-1C9C-2F82-D263-C937E59BC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56005A1A-C6E2-6D9B-5C4C-D971DB0912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09947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image depicts what happens in the blood of people with HIV throughout the stages of HIV infection.">
            <a:extLst>
              <a:ext uri="{FF2B5EF4-FFF2-40B4-BE49-F238E27FC236}">
                <a16:creationId xmlns:a16="http://schemas.microsoft.com/office/drawing/2014/main" id="{8881A103-D5B8-C155-4725-66C0AF36F7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7420" b="8009"/>
          <a:stretch>
            <a:fillRect/>
          </a:stretch>
        </p:blipFill>
        <p:spPr bwMode="auto">
          <a:xfrm>
            <a:off x="811825" y="457200"/>
            <a:ext cx="1056835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9468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a:lstStyle/>
      <a:style>
        <a:lnRef idx="2">
          <a:schemeClr val="accent6"/>
        </a:lnRef>
        <a:fillRef idx="1">
          <a:schemeClr val="lt1"/>
        </a:fillRef>
        <a:effectRef idx="0">
          <a:schemeClr val="accent6"/>
        </a:effectRef>
        <a:fontRef idx="minor">
          <a:schemeClr val="dk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36033</TotalTime>
  <Words>500</Words>
  <Application>Microsoft Office PowerPoint</Application>
  <PresentationFormat>Widescreen</PresentationFormat>
  <Paragraphs>62</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HIV</vt:lpstr>
      <vt:lpstr>PowerPoint Presentation</vt:lpstr>
      <vt:lpstr>What is the disease       +  how it spreads  </vt:lpstr>
      <vt:lpstr>AGENT</vt:lpstr>
      <vt:lpstr>HOST</vt:lpstr>
      <vt:lpstr>ENVIRONMENT</vt:lpstr>
      <vt:lpstr>KEY DATA</vt:lpstr>
      <vt:lpstr>MONITORING HOW IT’S TRACKED</vt:lpstr>
      <vt:lpstr>CONTROL</vt:lpstr>
      <vt:lpstr>WHAT WORKS WELL</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Rebecca Thomas</dc:creator>
  <cp:lastModifiedBy>Rebecca Thomas</cp:lastModifiedBy>
  <cp:revision>3</cp:revision>
  <dcterms:created xsi:type="dcterms:W3CDTF">2026-02-25T11:21:44Z</dcterms:created>
  <dcterms:modified xsi:type="dcterms:W3CDTF">2026-03-27T15:52:51Z</dcterms:modified>
</cp:coreProperties>
</file>