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62" r:id="rId5"/>
    <p:sldId id="263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52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E5F0BF-B25E-7F83-B587-3A4F3C59B2CC}" v="176" dt="2021-03-09T16:56:32.632"/>
    <p1510:client id="{32083B59-90EB-4A86-AE07-C373B1FF9B92}" v="60" dt="2021-02-22T10:19:14.077"/>
    <p1510:client id="{479BD6C1-10F2-14E0-87BA-D03889D56F8B}" v="403" dt="2021-03-07T18:11:53.416"/>
    <p1510:client id="{4F5B19C9-9521-DA49-A9D1-30876D75B854}" v="9" dt="2021-03-14T20:45:35.359"/>
    <p1510:client id="{5AB8AF9F-30E6-B000-CBF9-98F297F180C4}" v="668" dt="2021-02-28T16:56:39.858"/>
    <p1510:client id="{8C9CB29F-F0EA-B000-DB9F-592252703E5E}" v="177" dt="2021-03-09T15:55:47.673"/>
    <p1510:client id="{9A5E9E2E-43AB-188B-36D5-3AF23063206E}" v="329" dt="2021-03-11T21:05:38.333"/>
    <p1510:client id="{B79D1D74-2476-6C5B-FCE0-956A6C2B565D}" v="665" dt="2021-03-08T20:50:18.727"/>
    <p1510:client id="{DDD5B39F-10A4-B000-DB9F-592357ABC7BA}" v="70" dt="2021-03-13T11:04:07.177"/>
    <p1510:client id="{E6CBE033-89E3-F49C-D463-6AB5242CD465}" v="369" dt="2021-02-28T13:47:11.328"/>
    <p1510:client id="{EB1EDC7C-ECD2-898D-1D93-254069DA2153}" v="2596" dt="2021-03-13T21:19:15.584"/>
    <p1510:client id="{FEB64D90-8F21-098C-C326-998792B4C259}" v="1845" dt="2021-03-14T18:50:02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522355-169F-4BAC-AE47-A9DA7D524FF0}" type="doc">
      <dgm:prSet loTypeId="urn:microsoft.com/office/officeart/2005/8/layout/cycle5" loCatId="cycle" qsTypeId="urn:microsoft.com/office/officeart/2009/2/quickstyle/3d8" qsCatId="3D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E10CF4F1-A888-4FC1-ADBC-1DA50340B0D5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Recruitment of staff</a:t>
          </a:r>
        </a:p>
      </dgm:t>
    </dgm:pt>
    <dgm:pt modelId="{A4F511CE-C21C-45D1-BE0B-01A6D33AA9B4}" type="parTrans" cxnId="{098F89CA-DE54-42BF-95C8-4D9FA0D1E7AC}">
      <dgm:prSet/>
      <dgm:spPr/>
      <dgm:t>
        <a:bodyPr/>
        <a:lstStyle/>
        <a:p>
          <a:endParaRPr lang="en-GB"/>
        </a:p>
      </dgm:t>
    </dgm:pt>
    <dgm:pt modelId="{47F6536E-004D-4A35-BE79-60ECEFCDEE88}" type="sibTrans" cxnId="{098F89CA-DE54-42BF-95C8-4D9FA0D1E7AC}">
      <dgm:prSet/>
      <dgm:spPr/>
      <dgm:t>
        <a:bodyPr/>
        <a:lstStyle/>
        <a:p>
          <a:endParaRPr lang="en-GB"/>
        </a:p>
      </dgm:t>
    </dgm:pt>
    <dgm:pt modelId="{3D0BE07E-F865-48AE-9C73-046DA90B1763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Health and safety</a:t>
          </a:r>
        </a:p>
      </dgm:t>
    </dgm:pt>
    <dgm:pt modelId="{45FB8EBB-D911-4500-88C2-E6C033177727}" type="parTrans" cxnId="{CBD64590-4FDA-4DE7-B262-29940B063752}">
      <dgm:prSet/>
      <dgm:spPr/>
      <dgm:t>
        <a:bodyPr/>
        <a:lstStyle/>
        <a:p>
          <a:endParaRPr lang="en-GB"/>
        </a:p>
      </dgm:t>
    </dgm:pt>
    <dgm:pt modelId="{3C1A6F6F-1497-4416-8D87-E292C957B00A}" type="sibTrans" cxnId="{CBD64590-4FDA-4DE7-B262-29940B063752}">
      <dgm:prSet/>
      <dgm:spPr/>
      <dgm:t>
        <a:bodyPr/>
        <a:lstStyle/>
        <a:p>
          <a:endParaRPr lang="en-GB"/>
        </a:p>
      </dgm:t>
    </dgm:pt>
    <dgm:pt modelId="{DA6C12CB-5085-49A6-BA85-50A9A0351384}">
      <dgm:prSet phldrT="[Text]" phldr="0"/>
      <dgm:spPr/>
      <dgm:t>
        <a:bodyPr/>
        <a:lstStyle/>
        <a:p>
          <a:r>
            <a:rPr lang="en-GB">
              <a:solidFill>
                <a:schemeClr val="tx1"/>
              </a:solidFill>
              <a:latin typeface="Arial"/>
              <a:cs typeface="Arial"/>
            </a:rPr>
            <a:t>Policies</a:t>
          </a:r>
        </a:p>
      </dgm:t>
    </dgm:pt>
    <dgm:pt modelId="{E2959651-F76B-4D0F-9A36-6740A38C9462}" type="parTrans" cxnId="{65510B3E-EABB-4BC1-82D5-35DB3FAB5753}">
      <dgm:prSet/>
      <dgm:spPr/>
      <dgm:t>
        <a:bodyPr/>
        <a:lstStyle/>
        <a:p>
          <a:endParaRPr lang="en-GB"/>
        </a:p>
      </dgm:t>
    </dgm:pt>
    <dgm:pt modelId="{988881E2-1C0F-483F-8B4D-9BB7B8528C9E}" type="sibTrans" cxnId="{65510B3E-EABB-4BC1-82D5-35DB3FAB5753}">
      <dgm:prSet/>
      <dgm:spPr/>
      <dgm:t>
        <a:bodyPr/>
        <a:lstStyle/>
        <a:p>
          <a:endParaRPr lang="en-GB"/>
        </a:p>
      </dgm:t>
    </dgm:pt>
    <dgm:pt modelId="{B5CC0B7C-D056-42B3-BCF3-2BAB05C2BA6C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Buildings and contents</a:t>
          </a:r>
        </a:p>
      </dgm:t>
    </dgm:pt>
    <dgm:pt modelId="{68067A40-C01A-4995-9206-3C2B2476CBE6}" type="parTrans" cxnId="{F009722A-A19E-4B83-84B8-1B88CCCDFF3C}">
      <dgm:prSet/>
      <dgm:spPr/>
      <dgm:t>
        <a:bodyPr/>
        <a:lstStyle/>
        <a:p>
          <a:endParaRPr lang="en-GB"/>
        </a:p>
      </dgm:t>
    </dgm:pt>
    <dgm:pt modelId="{1F5258DB-E823-44A6-8C20-30B3C60428F9}" type="sibTrans" cxnId="{F009722A-A19E-4B83-84B8-1B88CCCDFF3C}">
      <dgm:prSet/>
      <dgm:spPr/>
      <dgm:t>
        <a:bodyPr/>
        <a:lstStyle/>
        <a:p>
          <a:endParaRPr lang="en-GB"/>
        </a:p>
      </dgm:t>
    </dgm:pt>
    <dgm:pt modelId="{8B3EBC38-4EF9-4392-9223-9BA058BE92EE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Meeting the medical needs of a child</a:t>
          </a:r>
        </a:p>
      </dgm:t>
    </dgm:pt>
    <dgm:pt modelId="{FC87E9AD-4AAE-4A7C-B358-7679013131DC}" type="parTrans" cxnId="{F9F72A45-3EFA-460A-A030-8E0DA6DF97C9}">
      <dgm:prSet/>
      <dgm:spPr/>
    </dgm:pt>
    <dgm:pt modelId="{45440DF1-82F0-4768-B07E-20DBD1131A74}" type="sibTrans" cxnId="{F9F72A45-3EFA-460A-A030-8E0DA6DF97C9}">
      <dgm:prSet/>
      <dgm:spPr/>
      <dgm:t>
        <a:bodyPr/>
        <a:lstStyle/>
        <a:p>
          <a:endParaRPr lang="en-GB"/>
        </a:p>
      </dgm:t>
    </dgm:pt>
    <dgm:pt modelId="{5338A463-E1C3-46C0-9F64-876673CABF35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Meeting the learning needs of a child</a:t>
          </a:r>
        </a:p>
      </dgm:t>
    </dgm:pt>
    <dgm:pt modelId="{FA4CCCD8-78FC-41C7-9AA4-4170A3CF6F0E}" type="parTrans" cxnId="{A5C2B282-BA47-4D17-BD3C-98E74324274F}">
      <dgm:prSet/>
      <dgm:spPr/>
    </dgm:pt>
    <dgm:pt modelId="{9A82A879-C345-4199-86CF-A5B48D86E375}" type="sibTrans" cxnId="{A5C2B282-BA47-4D17-BD3C-98E74324274F}">
      <dgm:prSet/>
      <dgm:spPr/>
    </dgm:pt>
    <dgm:pt modelId="{9651480F-BF79-48B2-88F0-3ED2418F88C4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Arial"/>
              <a:cs typeface="Arial"/>
            </a:rPr>
            <a:t>Child protection</a:t>
          </a:r>
        </a:p>
      </dgm:t>
    </dgm:pt>
    <dgm:pt modelId="{F00AA81A-20F7-4515-B810-5A0A2C563A86}" type="parTrans" cxnId="{7721863E-D607-464F-AD68-3C6F0BBF235B}">
      <dgm:prSet/>
      <dgm:spPr/>
    </dgm:pt>
    <dgm:pt modelId="{0052ECB7-2B19-460F-B92D-05B557E456F0}" type="sibTrans" cxnId="{7721863E-D607-464F-AD68-3C6F0BBF235B}">
      <dgm:prSet/>
      <dgm:spPr/>
    </dgm:pt>
    <dgm:pt modelId="{35C34EB1-A0F5-449B-AC8B-ED989CD7CECC}" type="pres">
      <dgm:prSet presAssocID="{F2522355-169F-4BAC-AE47-A9DA7D524FF0}" presName="cycle" presStyleCnt="0">
        <dgm:presLayoutVars>
          <dgm:dir/>
          <dgm:resizeHandles val="exact"/>
        </dgm:presLayoutVars>
      </dgm:prSet>
      <dgm:spPr/>
    </dgm:pt>
    <dgm:pt modelId="{D25B131E-8A3F-405F-BAE9-020AA9F4832A}" type="pres">
      <dgm:prSet presAssocID="{E10CF4F1-A888-4FC1-ADBC-1DA50340B0D5}" presName="node" presStyleLbl="node1" presStyleIdx="0" presStyleCnt="7">
        <dgm:presLayoutVars>
          <dgm:bulletEnabled val="1"/>
        </dgm:presLayoutVars>
      </dgm:prSet>
      <dgm:spPr/>
    </dgm:pt>
    <dgm:pt modelId="{662D31A9-9474-4819-94A6-CEBFEE05FC6B}" type="pres">
      <dgm:prSet presAssocID="{E10CF4F1-A888-4FC1-ADBC-1DA50340B0D5}" presName="spNode" presStyleCnt="0"/>
      <dgm:spPr/>
    </dgm:pt>
    <dgm:pt modelId="{54409C4B-B8D0-4072-ACC7-A20C785EF754}" type="pres">
      <dgm:prSet presAssocID="{47F6536E-004D-4A35-BE79-60ECEFCDEE88}" presName="sibTrans" presStyleLbl="sibTrans1D1" presStyleIdx="0" presStyleCnt="7"/>
      <dgm:spPr/>
    </dgm:pt>
    <dgm:pt modelId="{638C869A-6A6A-4A69-BEA6-0B36839545FA}" type="pres">
      <dgm:prSet presAssocID="{3D0BE07E-F865-48AE-9C73-046DA90B1763}" presName="node" presStyleLbl="node1" presStyleIdx="1" presStyleCnt="7">
        <dgm:presLayoutVars>
          <dgm:bulletEnabled val="1"/>
        </dgm:presLayoutVars>
      </dgm:prSet>
      <dgm:spPr/>
    </dgm:pt>
    <dgm:pt modelId="{6ED962B5-9184-43D3-94D9-56E3D2DE456A}" type="pres">
      <dgm:prSet presAssocID="{3D0BE07E-F865-48AE-9C73-046DA90B1763}" presName="spNode" presStyleCnt="0"/>
      <dgm:spPr/>
    </dgm:pt>
    <dgm:pt modelId="{63A583BB-A943-43D0-900C-8E73EBD062E7}" type="pres">
      <dgm:prSet presAssocID="{3C1A6F6F-1497-4416-8D87-E292C957B00A}" presName="sibTrans" presStyleLbl="sibTrans1D1" presStyleIdx="1" presStyleCnt="7"/>
      <dgm:spPr/>
    </dgm:pt>
    <dgm:pt modelId="{27CF15D5-64FC-468E-AE89-34006C7027D4}" type="pres">
      <dgm:prSet presAssocID="{DA6C12CB-5085-49A6-BA85-50A9A0351384}" presName="node" presStyleLbl="node1" presStyleIdx="2" presStyleCnt="7">
        <dgm:presLayoutVars>
          <dgm:bulletEnabled val="1"/>
        </dgm:presLayoutVars>
      </dgm:prSet>
      <dgm:spPr/>
    </dgm:pt>
    <dgm:pt modelId="{CEDAB812-F519-4220-835A-81A7F824BC17}" type="pres">
      <dgm:prSet presAssocID="{DA6C12CB-5085-49A6-BA85-50A9A0351384}" presName="spNode" presStyleCnt="0"/>
      <dgm:spPr/>
    </dgm:pt>
    <dgm:pt modelId="{38E851B0-AE12-49A1-B12A-518933A83080}" type="pres">
      <dgm:prSet presAssocID="{988881E2-1C0F-483F-8B4D-9BB7B8528C9E}" presName="sibTrans" presStyleLbl="sibTrans1D1" presStyleIdx="2" presStyleCnt="7"/>
      <dgm:spPr/>
    </dgm:pt>
    <dgm:pt modelId="{9E23D0AF-0806-42E7-823C-E0070C699C51}" type="pres">
      <dgm:prSet presAssocID="{B5CC0B7C-D056-42B3-BCF3-2BAB05C2BA6C}" presName="node" presStyleLbl="node1" presStyleIdx="3" presStyleCnt="7">
        <dgm:presLayoutVars>
          <dgm:bulletEnabled val="1"/>
        </dgm:presLayoutVars>
      </dgm:prSet>
      <dgm:spPr/>
    </dgm:pt>
    <dgm:pt modelId="{180391FD-A4A3-46B8-909A-EF6056475508}" type="pres">
      <dgm:prSet presAssocID="{B5CC0B7C-D056-42B3-BCF3-2BAB05C2BA6C}" presName="spNode" presStyleCnt="0"/>
      <dgm:spPr/>
    </dgm:pt>
    <dgm:pt modelId="{8E7920FC-EBDB-47DD-AEFB-A78838AE95FC}" type="pres">
      <dgm:prSet presAssocID="{1F5258DB-E823-44A6-8C20-30B3C60428F9}" presName="sibTrans" presStyleLbl="sibTrans1D1" presStyleIdx="3" presStyleCnt="7"/>
      <dgm:spPr/>
    </dgm:pt>
    <dgm:pt modelId="{2360053E-EF2B-4432-9D7A-75F77C46F8A5}" type="pres">
      <dgm:prSet presAssocID="{8B3EBC38-4EF9-4392-9223-9BA058BE92EE}" presName="node" presStyleLbl="node1" presStyleIdx="4" presStyleCnt="7">
        <dgm:presLayoutVars>
          <dgm:bulletEnabled val="1"/>
        </dgm:presLayoutVars>
      </dgm:prSet>
      <dgm:spPr/>
    </dgm:pt>
    <dgm:pt modelId="{A4C497D4-7AA7-4AFA-A369-6F744E6EDA53}" type="pres">
      <dgm:prSet presAssocID="{8B3EBC38-4EF9-4392-9223-9BA058BE92EE}" presName="spNode" presStyleCnt="0"/>
      <dgm:spPr/>
    </dgm:pt>
    <dgm:pt modelId="{DFE22602-9D17-4D70-91C5-CFB29BACCE88}" type="pres">
      <dgm:prSet presAssocID="{45440DF1-82F0-4768-B07E-20DBD1131A74}" presName="sibTrans" presStyleLbl="sibTrans1D1" presStyleIdx="4" presStyleCnt="7"/>
      <dgm:spPr/>
    </dgm:pt>
    <dgm:pt modelId="{6FBF142C-293B-43E9-9C25-E30693800681}" type="pres">
      <dgm:prSet presAssocID="{5338A463-E1C3-46C0-9F64-876673CABF35}" presName="node" presStyleLbl="node1" presStyleIdx="5" presStyleCnt="7">
        <dgm:presLayoutVars>
          <dgm:bulletEnabled val="1"/>
        </dgm:presLayoutVars>
      </dgm:prSet>
      <dgm:spPr/>
    </dgm:pt>
    <dgm:pt modelId="{56E80DF6-28CB-4426-ACB6-A808350BF0DA}" type="pres">
      <dgm:prSet presAssocID="{5338A463-E1C3-46C0-9F64-876673CABF35}" presName="spNode" presStyleCnt="0"/>
      <dgm:spPr/>
    </dgm:pt>
    <dgm:pt modelId="{C201AFBB-8F48-497D-9CEF-435617449DD5}" type="pres">
      <dgm:prSet presAssocID="{9A82A879-C345-4199-86CF-A5B48D86E375}" presName="sibTrans" presStyleLbl="sibTrans1D1" presStyleIdx="5" presStyleCnt="7"/>
      <dgm:spPr/>
    </dgm:pt>
    <dgm:pt modelId="{6EC125E2-048A-441E-AB89-6850816F2978}" type="pres">
      <dgm:prSet presAssocID="{9651480F-BF79-48B2-88F0-3ED2418F88C4}" presName="node" presStyleLbl="node1" presStyleIdx="6" presStyleCnt="7">
        <dgm:presLayoutVars>
          <dgm:bulletEnabled val="1"/>
        </dgm:presLayoutVars>
      </dgm:prSet>
      <dgm:spPr/>
    </dgm:pt>
    <dgm:pt modelId="{73EA90DE-06D2-45B8-85BF-308E8E2F99F2}" type="pres">
      <dgm:prSet presAssocID="{9651480F-BF79-48B2-88F0-3ED2418F88C4}" presName="spNode" presStyleCnt="0"/>
      <dgm:spPr/>
    </dgm:pt>
    <dgm:pt modelId="{886E6AEC-013F-4255-BB4E-D42B6DD5B08C}" type="pres">
      <dgm:prSet presAssocID="{0052ECB7-2B19-460F-B92D-05B557E456F0}" presName="sibTrans" presStyleLbl="sibTrans1D1" presStyleIdx="6" presStyleCnt="7"/>
      <dgm:spPr/>
    </dgm:pt>
  </dgm:ptLst>
  <dgm:cxnLst>
    <dgm:cxn modelId="{F009722A-A19E-4B83-84B8-1B88CCCDFF3C}" srcId="{F2522355-169F-4BAC-AE47-A9DA7D524FF0}" destId="{B5CC0B7C-D056-42B3-BCF3-2BAB05C2BA6C}" srcOrd="3" destOrd="0" parTransId="{68067A40-C01A-4995-9206-3C2B2476CBE6}" sibTransId="{1F5258DB-E823-44A6-8C20-30B3C60428F9}"/>
    <dgm:cxn modelId="{63EE8A2D-22D5-464E-A987-16F7505C1C92}" type="presOf" srcId="{E10CF4F1-A888-4FC1-ADBC-1DA50340B0D5}" destId="{D25B131E-8A3F-405F-BAE9-020AA9F4832A}" srcOrd="0" destOrd="0" presId="urn:microsoft.com/office/officeart/2005/8/layout/cycle5"/>
    <dgm:cxn modelId="{65510B3E-EABB-4BC1-82D5-35DB3FAB5753}" srcId="{F2522355-169F-4BAC-AE47-A9DA7D524FF0}" destId="{DA6C12CB-5085-49A6-BA85-50A9A0351384}" srcOrd="2" destOrd="0" parTransId="{E2959651-F76B-4D0F-9A36-6740A38C9462}" sibTransId="{988881E2-1C0F-483F-8B4D-9BB7B8528C9E}"/>
    <dgm:cxn modelId="{7721863E-D607-464F-AD68-3C6F0BBF235B}" srcId="{F2522355-169F-4BAC-AE47-A9DA7D524FF0}" destId="{9651480F-BF79-48B2-88F0-3ED2418F88C4}" srcOrd="6" destOrd="0" parTransId="{F00AA81A-20F7-4515-B810-5A0A2C563A86}" sibTransId="{0052ECB7-2B19-460F-B92D-05B557E456F0}"/>
    <dgm:cxn modelId="{DA567D43-FE62-40B1-8B7B-179A6BCD7091}" type="presOf" srcId="{F2522355-169F-4BAC-AE47-A9DA7D524FF0}" destId="{35C34EB1-A0F5-449B-AC8B-ED989CD7CECC}" srcOrd="0" destOrd="0" presId="urn:microsoft.com/office/officeart/2005/8/layout/cycle5"/>
    <dgm:cxn modelId="{F9F72A45-3EFA-460A-A030-8E0DA6DF97C9}" srcId="{F2522355-169F-4BAC-AE47-A9DA7D524FF0}" destId="{8B3EBC38-4EF9-4392-9223-9BA058BE92EE}" srcOrd="4" destOrd="0" parTransId="{FC87E9AD-4AAE-4A7C-B358-7679013131DC}" sibTransId="{45440DF1-82F0-4768-B07E-20DBD1131A74}"/>
    <dgm:cxn modelId="{1B424E77-35DD-458B-966D-AF20A49AA15B}" type="presOf" srcId="{0052ECB7-2B19-460F-B92D-05B557E456F0}" destId="{886E6AEC-013F-4255-BB4E-D42B6DD5B08C}" srcOrd="0" destOrd="0" presId="urn:microsoft.com/office/officeart/2005/8/layout/cycle5"/>
    <dgm:cxn modelId="{6BB73959-BD1A-4DEB-98E2-1F482C1E34A2}" type="presOf" srcId="{45440DF1-82F0-4768-B07E-20DBD1131A74}" destId="{DFE22602-9D17-4D70-91C5-CFB29BACCE88}" srcOrd="0" destOrd="0" presId="urn:microsoft.com/office/officeart/2005/8/layout/cycle5"/>
    <dgm:cxn modelId="{B1708F79-7423-42E0-B4E8-438DC56A7CCF}" type="presOf" srcId="{9651480F-BF79-48B2-88F0-3ED2418F88C4}" destId="{6EC125E2-048A-441E-AB89-6850816F2978}" srcOrd="0" destOrd="0" presId="urn:microsoft.com/office/officeart/2005/8/layout/cycle5"/>
    <dgm:cxn modelId="{A5C2B282-BA47-4D17-BD3C-98E74324274F}" srcId="{F2522355-169F-4BAC-AE47-A9DA7D524FF0}" destId="{5338A463-E1C3-46C0-9F64-876673CABF35}" srcOrd="5" destOrd="0" parTransId="{FA4CCCD8-78FC-41C7-9AA4-4170A3CF6F0E}" sibTransId="{9A82A879-C345-4199-86CF-A5B48D86E375}"/>
    <dgm:cxn modelId="{CAA04F8D-A290-4899-AF15-A9D9ACDCDAAA}" type="presOf" srcId="{5338A463-E1C3-46C0-9F64-876673CABF35}" destId="{6FBF142C-293B-43E9-9C25-E30693800681}" srcOrd="0" destOrd="0" presId="urn:microsoft.com/office/officeart/2005/8/layout/cycle5"/>
    <dgm:cxn modelId="{A891818E-E194-4B20-B476-658731E67F0D}" type="presOf" srcId="{3D0BE07E-F865-48AE-9C73-046DA90B1763}" destId="{638C869A-6A6A-4A69-BEA6-0B36839545FA}" srcOrd="0" destOrd="0" presId="urn:microsoft.com/office/officeart/2005/8/layout/cycle5"/>
    <dgm:cxn modelId="{CBD64590-4FDA-4DE7-B262-29940B063752}" srcId="{F2522355-169F-4BAC-AE47-A9DA7D524FF0}" destId="{3D0BE07E-F865-48AE-9C73-046DA90B1763}" srcOrd="1" destOrd="0" parTransId="{45FB8EBB-D911-4500-88C2-E6C033177727}" sibTransId="{3C1A6F6F-1497-4416-8D87-E292C957B00A}"/>
    <dgm:cxn modelId="{548101AD-067C-4D8F-A457-29DBD80ED953}" type="presOf" srcId="{9A82A879-C345-4199-86CF-A5B48D86E375}" destId="{C201AFBB-8F48-497D-9CEF-435617449DD5}" srcOrd="0" destOrd="0" presId="urn:microsoft.com/office/officeart/2005/8/layout/cycle5"/>
    <dgm:cxn modelId="{7041B3AF-2459-4459-847F-DE7889F7DA10}" type="presOf" srcId="{3C1A6F6F-1497-4416-8D87-E292C957B00A}" destId="{63A583BB-A943-43D0-900C-8E73EBD062E7}" srcOrd="0" destOrd="0" presId="urn:microsoft.com/office/officeart/2005/8/layout/cycle5"/>
    <dgm:cxn modelId="{02B144BE-BC56-4FC6-A0C7-3FF1AD63D450}" type="presOf" srcId="{B5CC0B7C-D056-42B3-BCF3-2BAB05C2BA6C}" destId="{9E23D0AF-0806-42E7-823C-E0070C699C51}" srcOrd="0" destOrd="0" presId="urn:microsoft.com/office/officeart/2005/8/layout/cycle5"/>
    <dgm:cxn modelId="{B5D30BC4-218E-4ACD-A8F6-F7149C61F99E}" type="presOf" srcId="{1F5258DB-E823-44A6-8C20-30B3C60428F9}" destId="{8E7920FC-EBDB-47DD-AEFB-A78838AE95FC}" srcOrd="0" destOrd="0" presId="urn:microsoft.com/office/officeart/2005/8/layout/cycle5"/>
    <dgm:cxn modelId="{098F89CA-DE54-42BF-95C8-4D9FA0D1E7AC}" srcId="{F2522355-169F-4BAC-AE47-A9DA7D524FF0}" destId="{E10CF4F1-A888-4FC1-ADBC-1DA50340B0D5}" srcOrd="0" destOrd="0" parTransId="{A4F511CE-C21C-45D1-BE0B-01A6D33AA9B4}" sibTransId="{47F6536E-004D-4A35-BE79-60ECEFCDEE88}"/>
    <dgm:cxn modelId="{6B316EE2-83C1-4E28-ADE0-1FCDA112F076}" type="presOf" srcId="{988881E2-1C0F-483F-8B4D-9BB7B8528C9E}" destId="{38E851B0-AE12-49A1-B12A-518933A83080}" srcOrd="0" destOrd="0" presId="urn:microsoft.com/office/officeart/2005/8/layout/cycle5"/>
    <dgm:cxn modelId="{15E902E4-26D6-408E-AEE6-7EB05F4C5DAD}" type="presOf" srcId="{47F6536E-004D-4A35-BE79-60ECEFCDEE88}" destId="{54409C4B-B8D0-4072-ACC7-A20C785EF754}" srcOrd="0" destOrd="0" presId="urn:microsoft.com/office/officeart/2005/8/layout/cycle5"/>
    <dgm:cxn modelId="{A70DDAEE-B89E-4A94-BB5B-B169959A01E4}" type="presOf" srcId="{DA6C12CB-5085-49A6-BA85-50A9A0351384}" destId="{27CF15D5-64FC-468E-AE89-34006C7027D4}" srcOrd="0" destOrd="0" presId="urn:microsoft.com/office/officeart/2005/8/layout/cycle5"/>
    <dgm:cxn modelId="{DA2CFAFC-9B3C-4CD0-A83F-6E1B02E20E0F}" type="presOf" srcId="{8B3EBC38-4EF9-4392-9223-9BA058BE92EE}" destId="{2360053E-EF2B-4432-9D7A-75F77C46F8A5}" srcOrd="0" destOrd="0" presId="urn:microsoft.com/office/officeart/2005/8/layout/cycle5"/>
    <dgm:cxn modelId="{6CF0323B-132E-466A-BB75-D9EA0C5437AF}" type="presParOf" srcId="{35C34EB1-A0F5-449B-AC8B-ED989CD7CECC}" destId="{D25B131E-8A3F-405F-BAE9-020AA9F4832A}" srcOrd="0" destOrd="0" presId="urn:microsoft.com/office/officeart/2005/8/layout/cycle5"/>
    <dgm:cxn modelId="{FFE6D2C3-C802-460C-B058-E664E7744F87}" type="presParOf" srcId="{35C34EB1-A0F5-449B-AC8B-ED989CD7CECC}" destId="{662D31A9-9474-4819-94A6-CEBFEE05FC6B}" srcOrd="1" destOrd="0" presId="urn:microsoft.com/office/officeart/2005/8/layout/cycle5"/>
    <dgm:cxn modelId="{8364969F-1E60-466A-A997-7D5404B6D3F6}" type="presParOf" srcId="{35C34EB1-A0F5-449B-AC8B-ED989CD7CECC}" destId="{54409C4B-B8D0-4072-ACC7-A20C785EF754}" srcOrd="2" destOrd="0" presId="urn:microsoft.com/office/officeart/2005/8/layout/cycle5"/>
    <dgm:cxn modelId="{6DDC0175-CCDF-4A90-86F1-583EB4361A5B}" type="presParOf" srcId="{35C34EB1-A0F5-449B-AC8B-ED989CD7CECC}" destId="{638C869A-6A6A-4A69-BEA6-0B36839545FA}" srcOrd="3" destOrd="0" presId="urn:microsoft.com/office/officeart/2005/8/layout/cycle5"/>
    <dgm:cxn modelId="{F1B01DBD-8A25-4798-814E-64B74C5A5B41}" type="presParOf" srcId="{35C34EB1-A0F5-449B-AC8B-ED989CD7CECC}" destId="{6ED962B5-9184-43D3-94D9-56E3D2DE456A}" srcOrd="4" destOrd="0" presId="urn:microsoft.com/office/officeart/2005/8/layout/cycle5"/>
    <dgm:cxn modelId="{75A5DD17-015F-4C49-BC31-E5BBCD5A21CB}" type="presParOf" srcId="{35C34EB1-A0F5-449B-AC8B-ED989CD7CECC}" destId="{63A583BB-A943-43D0-900C-8E73EBD062E7}" srcOrd="5" destOrd="0" presId="urn:microsoft.com/office/officeart/2005/8/layout/cycle5"/>
    <dgm:cxn modelId="{BC71C201-FB5B-4A25-A50F-48D372FE3559}" type="presParOf" srcId="{35C34EB1-A0F5-449B-AC8B-ED989CD7CECC}" destId="{27CF15D5-64FC-468E-AE89-34006C7027D4}" srcOrd="6" destOrd="0" presId="urn:microsoft.com/office/officeart/2005/8/layout/cycle5"/>
    <dgm:cxn modelId="{0FAE849D-86D6-4868-A7F5-037B1ADE7CA1}" type="presParOf" srcId="{35C34EB1-A0F5-449B-AC8B-ED989CD7CECC}" destId="{CEDAB812-F519-4220-835A-81A7F824BC17}" srcOrd="7" destOrd="0" presId="urn:microsoft.com/office/officeart/2005/8/layout/cycle5"/>
    <dgm:cxn modelId="{FC114301-64AD-484B-967A-9022D5F915FE}" type="presParOf" srcId="{35C34EB1-A0F5-449B-AC8B-ED989CD7CECC}" destId="{38E851B0-AE12-49A1-B12A-518933A83080}" srcOrd="8" destOrd="0" presId="urn:microsoft.com/office/officeart/2005/8/layout/cycle5"/>
    <dgm:cxn modelId="{B269BA75-0F0B-45A7-88ED-9B2496D8ECB4}" type="presParOf" srcId="{35C34EB1-A0F5-449B-AC8B-ED989CD7CECC}" destId="{9E23D0AF-0806-42E7-823C-E0070C699C51}" srcOrd="9" destOrd="0" presId="urn:microsoft.com/office/officeart/2005/8/layout/cycle5"/>
    <dgm:cxn modelId="{419103CA-CE68-4E3C-A902-76787B1267EA}" type="presParOf" srcId="{35C34EB1-A0F5-449B-AC8B-ED989CD7CECC}" destId="{180391FD-A4A3-46B8-909A-EF6056475508}" srcOrd="10" destOrd="0" presId="urn:microsoft.com/office/officeart/2005/8/layout/cycle5"/>
    <dgm:cxn modelId="{155A28BF-2D54-4DBA-BC34-A8080B96EB48}" type="presParOf" srcId="{35C34EB1-A0F5-449B-AC8B-ED989CD7CECC}" destId="{8E7920FC-EBDB-47DD-AEFB-A78838AE95FC}" srcOrd="11" destOrd="0" presId="urn:microsoft.com/office/officeart/2005/8/layout/cycle5"/>
    <dgm:cxn modelId="{334A8FD1-0D0F-4B7E-9EAF-7F22028B3B23}" type="presParOf" srcId="{35C34EB1-A0F5-449B-AC8B-ED989CD7CECC}" destId="{2360053E-EF2B-4432-9D7A-75F77C46F8A5}" srcOrd="12" destOrd="0" presId="urn:microsoft.com/office/officeart/2005/8/layout/cycle5"/>
    <dgm:cxn modelId="{440EAA7E-7AB5-42C3-B9D5-6D0CA5F0C2A6}" type="presParOf" srcId="{35C34EB1-A0F5-449B-AC8B-ED989CD7CECC}" destId="{A4C497D4-7AA7-4AFA-A369-6F744E6EDA53}" srcOrd="13" destOrd="0" presId="urn:microsoft.com/office/officeart/2005/8/layout/cycle5"/>
    <dgm:cxn modelId="{C1F0E88D-E5BB-4B4F-87F6-88617CAA2600}" type="presParOf" srcId="{35C34EB1-A0F5-449B-AC8B-ED989CD7CECC}" destId="{DFE22602-9D17-4D70-91C5-CFB29BACCE88}" srcOrd="14" destOrd="0" presId="urn:microsoft.com/office/officeart/2005/8/layout/cycle5"/>
    <dgm:cxn modelId="{C6541B6C-F681-4BED-BE2C-B48415EF321E}" type="presParOf" srcId="{35C34EB1-A0F5-449B-AC8B-ED989CD7CECC}" destId="{6FBF142C-293B-43E9-9C25-E30693800681}" srcOrd="15" destOrd="0" presId="urn:microsoft.com/office/officeart/2005/8/layout/cycle5"/>
    <dgm:cxn modelId="{CF461A59-90B3-4091-BBCC-E5767BBC0DAD}" type="presParOf" srcId="{35C34EB1-A0F5-449B-AC8B-ED989CD7CECC}" destId="{56E80DF6-28CB-4426-ACB6-A808350BF0DA}" srcOrd="16" destOrd="0" presId="urn:microsoft.com/office/officeart/2005/8/layout/cycle5"/>
    <dgm:cxn modelId="{D22FD710-15E2-47E8-AB7E-9F8F463CC501}" type="presParOf" srcId="{35C34EB1-A0F5-449B-AC8B-ED989CD7CECC}" destId="{C201AFBB-8F48-497D-9CEF-435617449DD5}" srcOrd="17" destOrd="0" presId="urn:microsoft.com/office/officeart/2005/8/layout/cycle5"/>
    <dgm:cxn modelId="{5B80BE40-1AFE-4E4D-ACBE-BF9E17EBED3B}" type="presParOf" srcId="{35C34EB1-A0F5-449B-AC8B-ED989CD7CECC}" destId="{6EC125E2-048A-441E-AB89-6850816F2978}" srcOrd="18" destOrd="0" presId="urn:microsoft.com/office/officeart/2005/8/layout/cycle5"/>
    <dgm:cxn modelId="{F5B05E2F-97A5-479A-BA48-55C6F034E1DB}" type="presParOf" srcId="{35C34EB1-A0F5-449B-AC8B-ED989CD7CECC}" destId="{73EA90DE-06D2-45B8-85BF-308E8E2F99F2}" srcOrd="19" destOrd="0" presId="urn:microsoft.com/office/officeart/2005/8/layout/cycle5"/>
    <dgm:cxn modelId="{2EA5BE17-F0AF-42F8-B7B3-597BC678309B}" type="presParOf" srcId="{35C34EB1-A0F5-449B-AC8B-ED989CD7CECC}" destId="{886E6AEC-013F-4255-BB4E-D42B6DD5B08C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66A8EC-600D-4931-AA89-2C5AE4E49942}" type="doc">
      <dgm:prSet loTypeId="urn:microsoft.com/office/officeart/2005/8/layout/pyramid1" loCatId="pyramid" qsTypeId="urn:microsoft.com/office/officeart/2005/8/quickstyle/3d5" qsCatId="3D" csTypeId="urn:microsoft.com/office/officeart/2005/8/colors/accent1_3" csCatId="accent1" phldr="1"/>
      <dgm:spPr/>
    </dgm:pt>
    <dgm:pt modelId="{2BDA5565-B48A-4377-996B-7D0E6534C343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Child</a:t>
          </a:r>
          <a:endParaRPr lang="en-US">
            <a:latin typeface="Arial"/>
            <a:cs typeface="Arial"/>
          </a:endParaRPr>
        </a:p>
      </dgm:t>
    </dgm:pt>
    <dgm:pt modelId="{FF275C00-ADEE-43AF-A5B6-7F1CED483A0F}" type="parTrans" cxnId="{2B4A6D29-4153-420F-89D5-6B6BFEDDD4B5}">
      <dgm:prSet/>
      <dgm:spPr/>
    </dgm:pt>
    <dgm:pt modelId="{12784F01-C08C-4A25-8832-AADC489FBAFE}" type="sibTrans" cxnId="{2B4A6D29-4153-420F-89D5-6B6BFEDDD4B5}">
      <dgm:prSet/>
      <dgm:spPr/>
    </dgm:pt>
    <dgm:pt modelId="{9F609D56-AA04-4B39-9BE4-E2E203087893}">
      <dgm:prSet phldr="0"/>
      <dgm:spPr/>
      <dgm:t>
        <a:bodyPr/>
        <a:lstStyle/>
        <a:p>
          <a:r>
            <a:rPr lang="en-GB">
              <a:latin typeface="Arial"/>
              <a:cs typeface="Arial"/>
            </a:rPr>
            <a:t>Designated person</a:t>
          </a:r>
          <a:endParaRPr lang="en-US">
            <a:latin typeface="Arial"/>
            <a:cs typeface="Arial"/>
          </a:endParaRPr>
        </a:p>
      </dgm:t>
    </dgm:pt>
    <dgm:pt modelId="{4BC77225-F7FE-423E-99FE-28F3006B716F}" type="parTrans" cxnId="{57D1C679-01A4-4F4F-8D3B-682AC012117F}">
      <dgm:prSet/>
      <dgm:spPr/>
    </dgm:pt>
    <dgm:pt modelId="{4B6925BD-C4E4-40A6-BB0A-EAFE9BE2F729}" type="sibTrans" cxnId="{57D1C679-01A4-4F4F-8D3B-682AC012117F}">
      <dgm:prSet/>
      <dgm:spPr/>
    </dgm:pt>
    <dgm:pt modelId="{CE78BB9C-2984-464A-A2B4-5A6B647F4994}">
      <dgm:prSet phldr="0"/>
      <dgm:spPr/>
      <dgm:t>
        <a:bodyPr/>
        <a:lstStyle/>
        <a:p>
          <a:r>
            <a:rPr lang="en-GB">
              <a:latin typeface="Arial"/>
              <a:cs typeface="Arial"/>
            </a:rPr>
            <a:t>Working together</a:t>
          </a:r>
          <a:endParaRPr lang="en-US">
            <a:latin typeface="Arial"/>
            <a:cs typeface="Arial"/>
          </a:endParaRPr>
        </a:p>
      </dgm:t>
    </dgm:pt>
    <dgm:pt modelId="{592D4704-5BD8-497B-9868-995BF479322B}" type="parTrans" cxnId="{2872DB84-7DDB-4692-94D1-5F52B2092D1C}">
      <dgm:prSet/>
      <dgm:spPr/>
    </dgm:pt>
    <dgm:pt modelId="{14B5D71D-81AD-4E87-AC8C-1FAE2D5BCE92}" type="sibTrans" cxnId="{2872DB84-7DDB-4692-94D1-5F52B2092D1C}">
      <dgm:prSet/>
      <dgm:spPr/>
    </dgm:pt>
    <dgm:pt modelId="{4635E772-7CC1-4D63-B1E9-1E4808D25701}" type="pres">
      <dgm:prSet presAssocID="{5C66A8EC-600D-4931-AA89-2C5AE4E49942}" presName="Name0" presStyleCnt="0">
        <dgm:presLayoutVars>
          <dgm:dir/>
          <dgm:animLvl val="lvl"/>
          <dgm:resizeHandles val="exact"/>
        </dgm:presLayoutVars>
      </dgm:prSet>
      <dgm:spPr/>
    </dgm:pt>
    <dgm:pt modelId="{3A181943-35B5-4551-8037-B902B5AA2DB3}" type="pres">
      <dgm:prSet presAssocID="{2BDA5565-B48A-4377-996B-7D0E6534C343}" presName="Name8" presStyleCnt="0"/>
      <dgm:spPr/>
    </dgm:pt>
    <dgm:pt modelId="{7E8F63D8-4360-4198-833B-FEEA535B22A5}" type="pres">
      <dgm:prSet presAssocID="{2BDA5565-B48A-4377-996B-7D0E6534C343}" presName="level" presStyleLbl="node1" presStyleIdx="0" presStyleCnt="3">
        <dgm:presLayoutVars>
          <dgm:chMax val="1"/>
          <dgm:bulletEnabled val="1"/>
        </dgm:presLayoutVars>
      </dgm:prSet>
      <dgm:spPr/>
    </dgm:pt>
    <dgm:pt modelId="{47DFB164-10A9-4BBB-9ECB-2AE3E2CD50FD}" type="pres">
      <dgm:prSet presAssocID="{2BDA5565-B48A-4377-996B-7D0E6534C34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DB8D4521-FA44-4DE7-8A48-1BBF4D222C78}" type="pres">
      <dgm:prSet presAssocID="{9F609D56-AA04-4B39-9BE4-E2E203087893}" presName="Name8" presStyleCnt="0"/>
      <dgm:spPr/>
    </dgm:pt>
    <dgm:pt modelId="{95D7F6A1-1454-43A4-90F5-0F4D10729045}" type="pres">
      <dgm:prSet presAssocID="{9F609D56-AA04-4B39-9BE4-E2E203087893}" presName="level" presStyleLbl="node1" presStyleIdx="1" presStyleCnt="3">
        <dgm:presLayoutVars>
          <dgm:chMax val="1"/>
          <dgm:bulletEnabled val="1"/>
        </dgm:presLayoutVars>
      </dgm:prSet>
      <dgm:spPr/>
    </dgm:pt>
    <dgm:pt modelId="{0945E15C-9E87-4A18-9602-44911ABE06F2}" type="pres">
      <dgm:prSet presAssocID="{9F609D56-AA04-4B39-9BE4-E2E20308789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1B2D0C2-2215-4A39-833B-AA580403B35E}" type="pres">
      <dgm:prSet presAssocID="{CE78BB9C-2984-464A-A2B4-5A6B647F4994}" presName="Name8" presStyleCnt="0"/>
      <dgm:spPr/>
    </dgm:pt>
    <dgm:pt modelId="{D8B05794-EF6F-4042-A900-ACB21AF46B65}" type="pres">
      <dgm:prSet presAssocID="{CE78BB9C-2984-464A-A2B4-5A6B647F4994}" presName="level" presStyleLbl="node1" presStyleIdx="2" presStyleCnt="3">
        <dgm:presLayoutVars>
          <dgm:chMax val="1"/>
          <dgm:bulletEnabled val="1"/>
        </dgm:presLayoutVars>
      </dgm:prSet>
      <dgm:spPr/>
    </dgm:pt>
    <dgm:pt modelId="{8BF93B12-2E79-446D-9A23-26B86F166201}" type="pres">
      <dgm:prSet presAssocID="{CE78BB9C-2984-464A-A2B4-5A6B647F4994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B4A6D29-4153-420F-89D5-6B6BFEDDD4B5}" srcId="{5C66A8EC-600D-4931-AA89-2C5AE4E49942}" destId="{2BDA5565-B48A-4377-996B-7D0E6534C343}" srcOrd="0" destOrd="0" parTransId="{FF275C00-ADEE-43AF-A5B6-7F1CED483A0F}" sibTransId="{12784F01-C08C-4A25-8832-AADC489FBAFE}"/>
    <dgm:cxn modelId="{1B1FF85B-EB35-45A0-93D3-BBF5B572A94D}" type="presOf" srcId="{CE78BB9C-2984-464A-A2B4-5A6B647F4994}" destId="{8BF93B12-2E79-446D-9A23-26B86F166201}" srcOrd="1" destOrd="0" presId="urn:microsoft.com/office/officeart/2005/8/layout/pyramid1"/>
    <dgm:cxn modelId="{30303868-57CB-4740-A24F-8ED5C0601A52}" type="presOf" srcId="{CE78BB9C-2984-464A-A2B4-5A6B647F4994}" destId="{D8B05794-EF6F-4042-A900-ACB21AF46B65}" srcOrd="0" destOrd="0" presId="urn:microsoft.com/office/officeart/2005/8/layout/pyramid1"/>
    <dgm:cxn modelId="{19171E52-2447-4249-9B9B-53B19DA6F1D7}" type="presOf" srcId="{5C66A8EC-600D-4931-AA89-2C5AE4E49942}" destId="{4635E772-7CC1-4D63-B1E9-1E4808D25701}" srcOrd="0" destOrd="0" presId="urn:microsoft.com/office/officeart/2005/8/layout/pyramid1"/>
    <dgm:cxn modelId="{57D1C679-01A4-4F4F-8D3B-682AC012117F}" srcId="{5C66A8EC-600D-4931-AA89-2C5AE4E49942}" destId="{9F609D56-AA04-4B39-9BE4-E2E203087893}" srcOrd="1" destOrd="0" parTransId="{4BC77225-F7FE-423E-99FE-28F3006B716F}" sibTransId="{4B6925BD-C4E4-40A6-BB0A-EAFE9BE2F729}"/>
    <dgm:cxn modelId="{2872DB84-7DDB-4692-94D1-5F52B2092D1C}" srcId="{5C66A8EC-600D-4931-AA89-2C5AE4E49942}" destId="{CE78BB9C-2984-464A-A2B4-5A6B647F4994}" srcOrd="2" destOrd="0" parTransId="{592D4704-5BD8-497B-9868-995BF479322B}" sibTransId="{14B5D71D-81AD-4E87-AC8C-1FAE2D5BCE92}"/>
    <dgm:cxn modelId="{6AA20C88-1F3F-4F73-8E53-1E10EED28AAE}" type="presOf" srcId="{9F609D56-AA04-4B39-9BE4-E2E203087893}" destId="{95D7F6A1-1454-43A4-90F5-0F4D10729045}" srcOrd="0" destOrd="0" presId="urn:microsoft.com/office/officeart/2005/8/layout/pyramid1"/>
    <dgm:cxn modelId="{CD7A4CAE-F116-4906-AB23-E41D78538BA7}" type="presOf" srcId="{2BDA5565-B48A-4377-996B-7D0E6534C343}" destId="{47DFB164-10A9-4BBB-9ECB-2AE3E2CD50FD}" srcOrd="1" destOrd="0" presId="urn:microsoft.com/office/officeart/2005/8/layout/pyramid1"/>
    <dgm:cxn modelId="{C8971FBF-8A11-476E-89C6-2BC9C6F86E82}" type="presOf" srcId="{2BDA5565-B48A-4377-996B-7D0E6534C343}" destId="{7E8F63D8-4360-4198-833B-FEEA535B22A5}" srcOrd="0" destOrd="0" presId="urn:microsoft.com/office/officeart/2005/8/layout/pyramid1"/>
    <dgm:cxn modelId="{248AF0E7-4E6B-4123-87C9-22E5C2247782}" type="presOf" srcId="{9F609D56-AA04-4B39-9BE4-E2E203087893}" destId="{0945E15C-9E87-4A18-9602-44911ABE06F2}" srcOrd="1" destOrd="0" presId="urn:microsoft.com/office/officeart/2005/8/layout/pyramid1"/>
    <dgm:cxn modelId="{60FB2680-8037-4074-8919-A8A851B86881}" type="presParOf" srcId="{4635E772-7CC1-4D63-B1E9-1E4808D25701}" destId="{3A181943-35B5-4551-8037-B902B5AA2DB3}" srcOrd="0" destOrd="0" presId="urn:microsoft.com/office/officeart/2005/8/layout/pyramid1"/>
    <dgm:cxn modelId="{6D3FBEE9-2A24-4F66-B336-EFFBB4219127}" type="presParOf" srcId="{3A181943-35B5-4551-8037-B902B5AA2DB3}" destId="{7E8F63D8-4360-4198-833B-FEEA535B22A5}" srcOrd="0" destOrd="0" presId="urn:microsoft.com/office/officeart/2005/8/layout/pyramid1"/>
    <dgm:cxn modelId="{CE4A07F2-7741-40D7-8FF0-CC2EB9F1FDAE}" type="presParOf" srcId="{3A181943-35B5-4551-8037-B902B5AA2DB3}" destId="{47DFB164-10A9-4BBB-9ECB-2AE3E2CD50FD}" srcOrd="1" destOrd="0" presId="urn:microsoft.com/office/officeart/2005/8/layout/pyramid1"/>
    <dgm:cxn modelId="{F9C000DF-43CD-449D-B64B-9F01D49442E8}" type="presParOf" srcId="{4635E772-7CC1-4D63-B1E9-1E4808D25701}" destId="{DB8D4521-FA44-4DE7-8A48-1BBF4D222C78}" srcOrd="1" destOrd="0" presId="urn:microsoft.com/office/officeart/2005/8/layout/pyramid1"/>
    <dgm:cxn modelId="{1F92C1B8-A999-4660-837E-ED7E8E85B99B}" type="presParOf" srcId="{DB8D4521-FA44-4DE7-8A48-1BBF4D222C78}" destId="{95D7F6A1-1454-43A4-90F5-0F4D10729045}" srcOrd="0" destOrd="0" presId="urn:microsoft.com/office/officeart/2005/8/layout/pyramid1"/>
    <dgm:cxn modelId="{6754885E-541D-4A98-B371-2943C1B7BCA5}" type="presParOf" srcId="{DB8D4521-FA44-4DE7-8A48-1BBF4D222C78}" destId="{0945E15C-9E87-4A18-9602-44911ABE06F2}" srcOrd="1" destOrd="0" presId="urn:microsoft.com/office/officeart/2005/8/layout/pyramid1"/>
    <dgm:cxn modelId="{CCA9A2F2-6C71-4DA7-99CC-72FE2506D4EF}" type="presParOf" srcId="{4635E772-7CC1-4D63-B1E9-1E4808D25701}" destId="{01B2D0C2-2215-4A39-833B-AA580403B35E}" srcOrd="2" destOrd="0" presId="urn:microsoft.com/office/officeart/2005/8/layout/pyramid1"/>
    <dgm:cxn modelId="{B41CAD22-5209-4841-A800-231E75A45458}" type="presParOf" srcId="{01B2D0C2-2215-4A39-833B-AA580403B35E}" destId="{D8B05794-EF6F-4042-A900-ACB21AF46B65}" srcOrd="0" destOrd="0" presId="urn:microsoft.com/office/officeart/2005/8/layout/pyramid1"/>
    <dgm:cxn modelId="{A76A4F72-FE5F-437E-A8AA-841418568D05}" type="presParOf" srcId="{01B2D0C2-2215-4A39-833B-AA580403B35E}" destId="{8BF93B12-2E79-446D-9A23-26B86F166201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B131E-8A3F-405F-BAE9-020AA9F4832A}">
      <dsp:nvSpPr>
        <dsp:cNvPr id="0" name=""/>
        <dsp:cNvSpPr/>
      </dsp:nvSpPr>
      <dsp:spPr>
        <a:xfrm>
          <a:off x="2345840" y="1743"/>
          <a:ext cx="1051632" cy="683560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Recruitment of staff</a:t>
          </a:r>
        </a:p>
      </dsp:txBody>
      <dsp:txXfrm>
        <a:off x="2379209" y="35112"/>
        <a:ext cx="984894" cy="616822"/>
      </dsp:txXfrm>
    </dsp:sp>
    <dsp:sp modelId="{54409C4B-B8D0-4072-ACC7-A20C785EF754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2612183" y="116292"/>
              </a:moveTo>
              <a:arcTo wR="1949017" hR="1949017" stAng="17393551" swAng="770761"/>
            </a:path>
          </a:pathLst>
        </a:custGeom>
        <a:noFill/>
        <a:ln w="6350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C869A-6A6A-4A69-BEA6-0B36839545FA}">
      <dsp:nvSpPr>
        <dsp:cNvPr id="0" name=""/>
        <dsp:cNvSpPr/>
      </dsp:nvSpPr>
      <dsp:spPr>
        <a:xfrm>
          <a:off x="3869644" y="735568"/>
          <a:ext cx="1051632" cy="683560"/>
        </a:xfrm>
        <a:prstGeom prst="roundRect">
          <a:avLst/>
        </a:prstGeom>
        <a:solidFill>
          <a:schemeClr val="accent1">
            <a:shade val="80000"/>
            <a:hueOff val="58214"/>
            <a:satOff val="-1043"/>
            <a:lumOff val="4431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Health and safety</a:t>
          </a:r>
        </a:p>
      </dsp:txBody>
      <dsp:txXfrm>
        <a:off x="3903013" y="768937"/>
        <a:ext cx="984894" cy="616822"/>
      </dsp:txXfrm>
    </dsp:sp>
    <dsp:sp modelId="{63A583BB-A943-43D0-900C-8E73EBD062E7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3770741" y="1256202"/>
              </a:moveTo>
              <a:arcTo wR="1949017" hR="1949017" stAng="20350669" swAng="1063424"/>
            </a:path>
          </a:pathLst>
        </a:custGeom>
        <a:noFill/>
        <a:ln w="6350" cap="flat" cmpd="sng" algn="ctr">
          <a:solidFill>
            <a:schemeClr val="accent1">
              <a:shade val="90000"/>
              <a:hueOff val="58204"/>
              <a:satOff val="-997"/>
              <a:lumOff val="3993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CF15D5-64FC-468E-AE89-34006C7027D4}">
      <dsp:nvSpPr>
        <dsp:cNvPr id="0" name=""/>
        <dsp:cNvSpPr/>
      </dsp:nvSpPr>
      <dsp:spPr>
        <a:xfrm>
          <a:off x="4245992" y="2384457"/>
          <a:ext cx="1051632" cy="683560"/>
        </a:xfrm>
        <a:prstGeom prst="roundRect">
          <a:avLst/>
        </a:prstGeom>
        <a:solidFill>
          <a:schemeClr val="accent1">
            <a:shade val="80000"/>
            <a:hueOff val="116428"/>
            <a:satOff val="-2085"/>
            <a:lumOff val="8862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Policies</a:t>
          </a:r>
        </a:p>
      </dsp:txBody>
      <dsp:txXfrm>
        <a:off x="4279361" y="2417826"/>
        <a:ext cx="984894" cy="616822"/>
      </dsp:txXfrm>
    </dsp:sp>
    <dsp:sp modelId="{38E851B0-AE12-49A1-B12A-518933A83080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3669428" y="2864909"/>
              </a:moveTo>
              <a:arcTo wR="1949017" hR="1949017" stAng="1681765" swAng="834387"/>
            </a:path>
          </a:pathLst>
        </a:custGeom>
        <a:noFill/>
        <a:ln w="6350" cap="flat" cmpd="sng" algn="ctr">
          <a:solidFill>
            <a:schemeClr val="accent1">
              <a:shade val="90000"/>
              <a:hueOff val="116408"/>
              <a:satOff val="-1994"/>
              <a:lumOff val="7987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23D0AF-0806-42E7-823C-E0070C699C51}">
      <dsp:nvSpPr>
        <dsp:cNvPr id="0" name=""/>
        <dsp:cNvSpPr/>
      </dsp:nvSpPr>
      <dsp:spPr>
        <a:xfrm>
          <a:off x="3191487" y="3706764"/>
          <a:ext cx="1051632" cy="683560"/>
        </a:xfrm>
        <a:prstGeom prst="roundRect">
          <a:avLst/>
        </a:prstGeom>
        <a:solidFill>
          <a:schemeClr val="accent1">
            <a:shade val="80000"/>
            <a:hueOff val="174641"/>
            <a:satOff val="-3128"/>
            <a:lumOff val="13293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Buildings and contents</a:t>
          </a:r>
        </a:p>
      </dsp:txBody>
      <dsp:txXfrm>
        <a:off x="3224856" y="3740133"/>
        <a:ext cx="984894" cy="616822"/>
      </dsp:txXfrm>
    </dsp:sp>
    <dsp:sp modelId="{8E7920FC-EBDB-47DD-AEFB-A78838AE95FC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2142052" y="3888452"/>
              </a:moveTo>
              <a:arcTo wR="1949017" hR="1949017" stAng="5058959" swAng="682081"/>
            </a:path>
          </a:pathLst>
        </a:custGeom>
        <a:noFill/>
        <a:ln w="6350" cap="flat" cmpd="sng" algn="ctr">
          <a:solidFill>
            <a:schemeClr val="accent1">
              <a:shade val="90000"/>
              <a:hueOff val="174613"/>
              <a:satOff val="-2991"/>
              <a:lumOff val="11980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60053E-EF2B-4432-9D7A-75F77C46F8A5}">
      <dsp:nvSpPr>
        <dsp:cNvPr id="0" name=""/>
        <dsp:cNvSpPr/>
      </dsp:nvSpPr>
      <dsp:spPr>
        <a:xfrm>
          <a:off x="1500193" y="3706764"/>
          <a:ext cx="1051632" cy="683560"/>
        </a:xfrm>
        <a:prstGeom prst="roundRect">
          <a:avLst/>
        </a:prstGeom>
        <a:solidFill>
          <a:schemeClr val="accent1">
            <a:shade val="80000"/>
            <a:hueOff val="232855"/>
            <a:satOff val="-4171"/>
            <a:lumOff val="17723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Meeting the medical needs of a child</a:t>
          </a:r>
        </a:p>
      </dsp:txBody>
      <dsp:txXfrm>
        <a:off x="1533562" y="3740133"/>
        <a:ext cx="984894" cy="616822"/>
      </dsp:txXfrm>
    </dsp:sp>
    <dsp:sp modelId="{DFE22602-9D17-4D70-91C5-CFB29BACCE88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499156" y="3251543"/>
              </a:moveTo>
              <a:arcTo wR="1949017" hR="1949017" stAng="8283848" swAng="834387"/>
            </a:path>
          </a:pathLst>
        </a:custGeom>
        <a:noFill/>
        <a:ln w="6350" cap="flat" cmpd="sng" algn="ctr">
          <a:solidFill>
            <a:schemeClr val="accent1">
              <a:shade val="90000"/>
              <a:hueOff val="232817"/>
              <a:satOff val="-3987"/>
              <a:lumOff val="15973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BF142C-293B-43E9-9C25-E30693800681}">
      <dsp:nvSpPr>
        <dsp:cNvPr id="0" name=""/>
        <dsp:cNvSpPr/>
      </dsp:nvSpPr>
      <dsp:spPr>
        <a:xfrm>
          <a:off x="445689" y="2384457"/>
          <a:ext cx="1051632" cy="683560"/>
        </a:xfrm>
        <a:prstGeom prst="roundRect">
          <a:avLst/>
        </a:prstGeom>
        <a:solidFill>
          <a:schemeClr val="accent1">
            <a:shade val="80000"/>
            <a:hueOff val="291069"/>
            <a:satOff val="-5213"/>
            <a:lumOff val="22154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Meeting the learning needs of a child</a:t>
          </a:r>
        </a:p>
      </dsp:txBody>
      <dsp:txXfrm>
        <a:off x="479058" y="2417826"/>
        <a:ext cx="984894" cy="616822"/>
      </dsp:txXfrm>
    </dsp:sp>
    <dsp:sp modelId="{C201AFBB-8F48-497D-9CEF-435617449DD5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2849" y="1843669"/>
              </a:moveTo>
              <a:arcTo wR="1949017" hR="1949017" stAng="10985907" swAng="1063424"/>
            </a:path>
          </a:pathLst>
        </a:custGeom>
        <a:noFill/>
        <a:ln w="6350" cap="flat" cmpd="sng" algn="ctr">
          <a:solidFill>
            <a:schemeClr val="accent1">
              <a:shade val="90000"/>
              <a:hueOff val="291021"/>
              <a:satOff val="-4984"/>
              <a:lumOff val="19967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C125E2-048A-441E-AB89-6850816F2978}">
      <dsp:nvSpPr>
        <dsp:cNvPr id="0" name=""/>
        <dsp:cNvSpPr/>
      </dsp:nvSpPr>
      <dsp:spPr>
        <a:xfrm>
          <a:off x="822037" y="735568"/>
          <a:ext cx="1051632" cy="683560"/>
        </a:xfrm>
        <a:prstGeom prst="roundRect">
          <a:avLst/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  <a:latin typeface="Arial"/>
              <a:cs typeface="Arial"/>
            </a:rPr>
            <a:t>Child protection</a:t>
          </a:r>
        </a:p>
      </dsp:txBody>
      <dsp:txXfrm>
        <a:off x="855406" y="768937"/>
        <a:ext cx="984894" cy="616822"/>
      </dsp:txXfrm>
    </dsp:sp>
    <dsp:sp modelId="{886E6AEC-013F-4255-BB4E-D42B6DD5B08C}">
      <dsp:nvSpPr>
        <dsp:cNvPr id="0" name=""/>
        <dsp:cNvSpPr/>
      </dsp:nvSpPr>
      <dsp:spPr>
        <a:xfrm>
          <a:off x="922639" y="343523"/>
          <a:ext cx="3898035" cy="3898035"/>
        </a:xfrm>
        <a:custGeom>
          <a:avLst/>
          <a:gdLst/>
          <a:ahLst/>
          <a:cxnLst/>
          <a:rect l="0" t="0" r="0" b="0"/>
          <a:pathLst>
            <a:path>
              <a:moveTo>
                <a:pt x="894977" y="309606"/>
              </a:moveTo>
              <a:arcTo wR="1949017" hR="1949017" stAng="14235688" swAng="770761"/>
            </a:path>
          </a:pathLst>
        </a:custGeom>
        <a:noFill/>
        <a:ln w="6350" cap="flat" cmpd="sng" algn="ctr">
          <a:solidFill>
            <a:schemeClr val="accent1">
              <a:shade val="90000"/>
              <a:hueOff val="349225"/>
              <a:satOff val="-5981"/>
              <a:lumOff val="23960"/>
              <a:alphaOff val="0"/>
            </a:schemeClr>
          </a:solidFill>
          <a:prstDash val="solid"/>
          <a:miter lim="800000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F63D8-4360-4198-833B-FEEA535B22A5}">
      <dsp:nvSpPr>
        <dsp:cNvPr id="0" name=""/>
        <dsp:cNvSpPr/>
      </dsp:nvSpPr>
      <dsp:spPr>
        <a:xfrm>
          <a:off x="1714500" y="0"/>
          <a:ext cx="1714500" cy="1463675"/>
        </a:xfrm>
        <a:prstGeom prst="trapezoid">
          <a:avLst>
            <a:gd name="adj" fmla="val 58568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rial"/>
              <a:cs typeface="Arial"/>
            </a:rPr>
            <a:t>Child</a:t>
          </a:r>
          <a:endParaRPr lang="en-US" sz="3300" kern="1200">
            <a:latin typeface="Arial"/>
            <a:cs typeface="Arial"/>
          </a:endParaRPr>
        </a:p>
      </dsp:txBody>
      <dsp:txXfrm>
        <a:off x="1714500" y="0"/>
        <a:ext cx="1714500" cy="1463675"/>
      </dsp:txXfrm>
    </dsp:sp>
    <dsp:sp modelId="{95D7F6A1-1454-43A4-90F5-0F4D10729045}">
      <dsp:nvSpPr>
        <dsp:cNvPr id="0" name=""/>
        <dsp:cNvSpPr/>
      </dsp:nvSpPr>
      <dsp:spPr>
        <a:xfrm>
          <a:off x="857249" y="1463674"/>
          <a:ext cx="3429000" cy="1463675"/>
        </a:xfrm>
        <a:prstGeom prst="trapezoid">
          <a:avLst>
            <a:gd name="adj" fmla="val 58568"/>
          </a:avLst>
        </a:prstGeom>
        <a:solidFill>
          <a:schemeClr val="accent1">
            <a:shade val="80000"/>
            <a:hueOff val="174641"/>
            <a:satOff val="-3128"/>
            <a:lumOff val="1329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rial"/>
              <a:cs typeface="Arial"/>
            </a:rPr>
            <a:t>Designated person</a:t>
          </a:r>
          <a:endParaRPr lang="en-US" sz="3300" kern="1200">
            <a:latin typeface="Arial"/>
            <a:cs typeface="Arial"/>
          </a:endParaRPr>
        </a:p>
      </dsp:txBody>
      <dsp:txXfrm>
        <a:off x="1457324" y="1463674"/>
        <a:ext cx="2228850" cy="1463675"/>
      </dsp:txXfrm>
    </dsp:sp>
    <dsp:sp modelId="{D8B05794-EF6F-4042-A900-ACB21AF46B65}">
      <dsp:nvSpPr>
        <dsp:cNvPr id="0" name=""/>
        <dsp:cNvSpPr/>
      </dsp:nvSpPr>
      <dsp:spPr>
        <a:xfrm>
          <a:off x="0" y="2927349"/>
          <a:ext cx="5143500" cy="1463675"/>
        </a:xfrm>
        <a:prstGeom prst="trapezoid">
          <a:avLst>
            <a:gd name="adj" fmla="val 58568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rial"/>
              <a:cs typeface="Arial"/>
            </a:rPr>
            <a:t>Working together</a:t>
          </a:r>
          <a:endParaRPr lang="en-US" sz="3300" kern="1200">
            <a:latin typeface="Arial"/>
            <a:cs typeface="Arial"/>
          </a:endParaRPr>
        </a:p>
      </dsp:txBody>
      <dsp:txXfrm>
        <a:off x="900112" y="2927349"/>
        <a:ext cx="3343275" cy="1463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protectioncompany.com/CPC/news/general/what-is-the-difference-between-child-protection-training-and-safeguarding-training/" TargetMode="External"/><Relationship Id="rId3" Type="http://schemas.openxmlformats.org/officeDocument/2006/relationships/hyperlink" Target="https://www.google.com/url?sa=i&amp;url=http%3A%2F%2Fclipart-library.com%2Fschool-cartoon-images.html&amp;psig=AOvVaw3ASSrSf1lSIxkRAqNcsa91&amp;ust=1615746110790000&amp;source=images&amp;cd=vfe&amp;ved=0CAkQjhxqFwoTCJCH2r3xre8CFQAAAAAdAAAAABAD" TargetMode="External"/><Relationship Id="rId7" Type="http://schemas.openxmlformats.org/officeDocument/2006/relationships/hyperlink" Target="https://www.google.com/url?sa=i&amp;url=https%3A%2F%2Fwww.dreamstime.com%2Fillustration%2Fchild-protection.html&amp;psig=AOvVaw0d3b-XcT8Rlz-ZQCe4CQRJ&amp;ust=1615753243106000&amp;source=images&amp;cd=vfe&amp;ved=0CAkQjhxqFwoTCJj23I2Mru8CFQAAAAAdAAAAABAD" TargetMode="External"/><Relationship Id="rId2" Type="http://schemas.openxmlformats.org/officeDocument/2006/relationships/hyperlink" Target="https://www.google.com/url?sa=i&amp;url=https%3A%2F%2Fall-free-download.com%2Ffree-vector%2Fcartoon-pictures-of-school-supplies.html&amp;psig=AOvVaw3qs0pPOEV-06bZL0nmsnYh&amp;ust=1615744066004000&amp;source=images&amp;cd=vfe&amp;ved=0CAkQjhxqFwoTCICypfXpre8CFQAAAAAdAAAAAB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url?sa=i&amp;url=http%3A%2F%2Fvictoriaclimbie.hud.ac.uk%2Fbackground.html&amp;psig=AOvVaw3nLqsdv9rOJ4ZLc7NkWs7r&amp;ust=1615752713361000&amp;source=images&amp;cd=vfe&amp;ved=0CAkQjhxqFwoTCLCJ-IeKru8CFQAAAAAdAAAAABAD" TargetMode="External"/><Relationship Id="rId5" Type="http://schemas.openxmlformats.org/officeDocument/2006/relationships/hyperlink" Target="https://www.google.com/url?sa=i&amp;url=https%3A%2F%2Fwww.dreamstime.com%2Fillustration%2Fclassroom.html&amp;psig=AOvVaw0uJBtLP8ZJJLx7ZYqql1Ro&amp;ust=1615751977800000&amp;source=images&amp;cd=vfe&amp;ved=0CAkQjhxqFwoTCMDct7OHru8CFQAAAAAdAAAAABAD" TargetMode="External"/><Relationship Id="rId10" Type="http://schemas.openxmlformats.org/officeDocument/2006/relationships/hyperlink" Target="https://www.google.com/search?q=victoria+climbie+inquiry+reporthouse+of+commons+health+comittee&amp;tbm=isch&amp;ved=2ahUKEwiwuIHftbDvAhXHw-AKHUBEAjcQ2-cCegQIABAA&amp;oq=victoria+climbie+inquiry+reporthouse+of+commons+health+comittee&amp;gs_lcp=CgNpbWcQA1C7pAhY4MoIYKXOCGgAcAB4AIABnAGIAfcLkgEEMTIuNJgBAKABAaoBC2d3cy13aXotaW1nwAEB&amp;sclient=img&amp;ei=y1ZOYPCmFceHgwfAiIm4Aw&amp;bih=754&amp;biw=1536&amp;rlz=1C1CHBF_en-GBGB918GB919#imgrc=cl5BxyUSzDTbvM" TargetMode="External"/><Relationship Id="rId4" Type="http://schemas.openxmlformats.org/officeDocument/2006/relationships/hyperlink" Target="https://www.google.com/url?sa=i&amp;url=http%3A%2F%2Fclipart-library.com%2Fclipart%2Fschool-supplies-cliparts_19.htm&amp;psig=AOvVaw0sJ-z71qsWijpY2RQW5ChV&amp;ust=1615746305363000&amp;source=images&amp;cd=vfe&amp;ved=0CAkQjhxqFwoTCID4qpnyre8CFQAAAAAdAAAAABAD" TargetMode="External"/><Relationship Id="rId9" Type="http://schemas.openxmlformats.org/officeDocument/2006/relationships/hyperlink" Target="https://actionagainstabuse.wordpress.com/2012/07/16/victoria-climbie-3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shutterstock.com%2Fsearch%2Fsafeguarding%2Bchildren&amp;psig=AOvVaw2G7hZzcnZ3P7hwHYDnI7CY&amp;ust=1615753886883000&amp;source=images&amp;cd=vfe&amp;ved=0CAkQjhxqFwoTCNjb1L6Xru8CFQAAAAAdAAAAABAD" TargetMode="External"/><Relationship Id="rId2" Type="http://schemas.openxmlformats.org/officeDocument/2006/relationships/hyperlink" Target="https://rights4children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gageinlearning.com/faq/compliance/safeguarding-children/what-is-the-every-child-matters-policy/" TargetMode="External"/><Relationship Id="rId5" Type="http://schemas.openxmlformats.org/officeDocument/2006/relationships/hyperlink" Target="https://learning.nspcc.org.uk/safeguarding-child-protection" TargetMode="External"/><Relationship Id="rId4" Type="http://schemas.openxmlformats.org/officeDocument/2006/relationships/hyperlink" Target="https://www.google.com/url?sa=i&amp;url=https%3A%2F%2Fwww.telegraph.co.uk%2Fnews%2Fuknews%2F4976446%2FLord-Laming-report-to-criticise-child-protection.html&amp;psig=AOvVaw0ebUBejvl91bOfVzUZP0nD&amp;ust=1615752372814000&amp;source=images&amp;cd=vfe&amp;ved=0CAkQjhxqFwoTCLjqreWIru8CFQAAAAAdAAAAAB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1BCA07-024E-4B57-96B0-CBF94DAEF23B}"/>
              </a:ext>
            </a:extLst>
          </p:cNvPr>
          <p:cNvSpPr txBox="1"/>
          <p:nvPr/>
        </p:nvSpPr>
        <p:spPr>
          <a:xfrm>
            <a:off x="2471411" y="197416"/>
            <a:ext cx="29908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2060"/>
                </a:solidFill>
                <a:latin typeface="Arial"/>
                <a:cs typeface="Calibri"/>
              </a:rPr>
              <a:t>What is Safeguarding?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3796D2-4DDA-4B63-9EB0-F5DCEFAEF0F8}"/>
              </a:ext>
            </a:extLst>
          </p:cNvPr>
          <p:cNvSpPr txBox="1"/>
          <p:nvPr/>
        </p:nvSpPr>
        <p:spPr>
          <a:xfrm>
            <a:off x="2319011" y="605686"/>
            <a:ext cx="299085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"Safeguarding is what we do as a society to protect individuals from harm. Safeguarding ensures children grow up with the best life chances and that all individuals are given safe and effective care"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B3117E-F9E1-4564-B54E-2BC11C427BC4}"/>
              </a:ext>
            </a:extLst>
          </p:cNvPr>
          <p:cNvSpPr txBox="1"/>
          <p:nvPr/>
        </p:nvSpPr>
        <p:spPr>
          <a:xfrm>
            <a:off x="6641665" y="196242"/>
            <a:ext cx="3400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2060"/>
                </a:solidFill>
                <a:latin typeface="Arial"/>
                <a:cs typeface="Calibri"/>
              </a:rPr>
              <a:t>What is child protection?</a:t>
            </a:r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D2777859-B839-4D9D-8634-E5BE4C71F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2" y="290511"/>
            <a:ext cx="1984332" cy="18017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3" name="Picture 1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5DE4432-9B9A-43B6-8A0A-E2469F1211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9502" y="195131"/>
            <a:ext cx="2236940" cy="185006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CEA751-814D-4194-800C-01F65E20CD86}"/>
              </a:ext>
            </a:extLst>
          </p:cNvPr>
          <p:cNvSpPr txBox="1"/>
          <p:nvPr/>
        </p:nvSpPr>
        <p:spPr>
          <a:xfrm>
            <a:off x="9163050" y="60960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901308-68C5-4929-BDE7-ACCD193BFB50}"/>
              </a:ext>
            </a:extLst>
          </p:cNvPr>
          <p:cNvSpPr txBox="1"/>
          <p:nvPr/>
        </p:nvSpPr>
        <p:spPr>
          <a:xfrm>
            <a:off x="6645579" y="610384"/>
            <a:ext cx="3118589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"Child protection is what we do as a society to protect children who have already experienced abuse or neglect, or have otherwise been harmed"</a:t>
            </a:r>
          </a:p>
        </p:txBody>
      </p:sp>
      <p:graphicFrame>
        <p:nvGraphicFramePr>
          <p:cNvPr id="329" name="Diagram 329">
            <a:extLst>
              <a:ext uri="{FF2B5EF4-FFF2-40B4-BE49-F238E27FC236}">
                <a16:creationId xmlns:a16="http://schemas.microsoft.com/office/drawing/2014/main" id="{32370705-9C7B-4FE5-B12A-B93204AD66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367260"/>
              </p:ext>
            </p:extLst>
          </p:nvPr>
        </p:nvGraphicFramePr>
        <p:xfrm>
          <a:off x="239691" y="2191924"/>
          <a:ext cx="5743314" cy="439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39" name="Diagram 539">
            <a:extLst>
              <a:ext uri="{FF2B5EF4-FFF2-40B4-BE49-F238E27FC236}">
                <a16:creationId xmlns:a16="http://schemas.microsoft.com/office/drawing/2014/main" id="{A573BCDF-E0F7-49C7-B768-CBE3C76154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9981743"/>
              </p:ext>
            </p:extLst>
          </p:nvPr>
        </p:nvGraphicFramePr>
        <p:xfrm>
          <a:off x="6591300" y="2190750"/>
          <a:ext cx="5143500" cy="4391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25B52A04-86AA-4824-85AA-CAB913F651B8}"/>
              </a:ext>
            </a:extLst>
          </p:cNvPr>
          <p:cNvSpPr txBox="1"/>
          <p:nvPr/>
        </p:nvSpPr>
        <p:spPr>
          <a:xfrm>
            <a:off x="9620250" y="2238375"/>
            <a:ext cx="246697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latin typeface="Arial"/>
                <a:cs typeface="Calibri"/>
              </a:rPr>
              <a:t>Child Protection Stock Illustrations -  30,780 Child Protection Stock Illustrations, vectors and clipart – Dreamstime.com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3238F7B-FF79-43C8-B4A5-BA6CE3BD9C7B}"/>
              </a:ext>
            </a:extLst>
          </p:cNvPr>
          <p:cNvSpPr txBox="1"/>
          <p:nvPr/>
        </p:nvSpPr>
        <p:spPr>
          <a:xfrm>
            <a:off x="47625" y="2466975"/>
            <a:ext cx="231457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Safeguarding Children Images, Stock photos and </a:t>
            </a:r>
            <a:r>
              <a:rPr lang="en-GB" sz="800">
                <a:latin typeface="Arial"/>
                <a:cs typeface="Calibri"/>
              </a:rPr>
              <a:t>Vectors| shutterstock.com</a:t>
            </a:r>
            <a:endParaRPr lang="en-GB" sz="800" dirty="0">
              <a:latin typeface="Arial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8B2D224-3263-4E5B-85C1-0CE6C84E0016}"/>
              </a:ext>
            </a:extLst>
          </p:cNvPr>
          <p:cNvSpPr txBox="1"/>
          <p:nvPr/>
        </p:nvSpPr>
        <p:spPr>
          <a:xfrm>
            <a:off x="4772025" y="178117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What is the difference between child protection training and safeguarding training? (Child protection company 2020)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966C4CC-3D19-46A7-9255-C680FDE8A8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533768"/>
              </p:ext>
            </p:extLst>
          </p:nvPr>
        </p:nvGraphicFramePr>
        <p:xfrm>
          <a:off x="323850" y="295275"/>
          <a:ext cx="11636355" cy="6274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8785">
                  <a:extLst>
                    <a:ext uri="{9D8B030D-6E8A-4147-A177-3AD203B41FA5}">
                      <a16:colId xmlns:a16="http://schemas.microsoft.com/office/drawing/2014/main" val="1883369217"/>
                    </a:ext>
                  </a:extLst>
                </a:gridCol>
                <a:gridCol w="3878785">
                  <a:extLst>
                    <a:ext uri="{9D8B030D-6E8A-4147-A177-3AD203B41FA5}">
                      <a16:colId xmlns:a16="http://schemas.microsoft.com/office/drawing/2014/main" val="2736343822"/>
                    </a:ext>
                  </a:extLst>
                </a:gridCol>
                <a:gridCol w="3878785">
                  <a:extLst>
                    <a:ext uri="{9D8B030D-6E8A-4147-A177-3AD203B41FA5}">
                      <a16:colId xmlns:a16="http://schemas.microsoft.com/office/drawing/2014/main" val="3469799687"/>
                    </a:ext>
                  </a:extLst>
                </a:gridCol>
              </a:tblGrid>
              <a:tr h="313736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486262"/>
                  </a:ext>
                </a:extLst>
              </a:tr>
              <a:tr h="313736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800" b="0" i="0" u="none" strike="noStrike" noProof="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327887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B8F15AF-FD81-4666-9186-2BB17D8FB71B}"/>
              </a:ext>
            </a:extLst>
          </p:cNvPr>
          <p:cNvSpPr txBox="1"/>
          <p:nvPr/>
        </p:nvSpPr>
        <p:spPr>
          <a:xfrm>
            <a:off x="438150" y="419100"/>
            <a:ext cx="104775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WHO 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F86532-FD14-490A-9872-BA159B30EB65}"/>
              </a:ext>
            </a:extLst>
          </p:cNvPr>
          <p:cNvSpPr txBox="1"/>
          <p:nvPr/>
        </p:nvSpPr>
        <p:spPr>
          <a:xfrm>
            <a:off x="4371975" y="419100"/>
            <a:ext cx="97155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WHY ?</a:t>
            </a:r>
          </a:p>
        </p:txBody>
      </p:sp>
      <p:pic>
        <p:nvPicPr>
          <p:cNvPr id="5" name="Picture 5" descr="A picture containing person, person, wearing, suit&#10;&#10;Description automatically generated">
            <a:extLst>
              <a:ext uri="{FF2B5EF4-FFF2-40B4-BE49-F238E27FC236}">
                <a16:creationId xmlns:a16="http://schemas.microsoft.com/office/drawing/2014/main" id="{14238211-1F3E-4669-A35D-665B28382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1333500"/>
            <a:ext cx="2705100" cy="1695450"/>
          </a:xfrm>
          <a:prstGeom prst="rect">
            <a:avLst/>
          </a:prstGeom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877BA102-9756-4E89-BC14-B2D8EFCC9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329690"/>
            <a:ext cx="2743200" cy="17983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18066A-8BAC-47B1-9092-BAF9BD0E70CD}"/>
              </a:ext>
            </a:extLst>
          </p:cNvPr>
          <p:cNvSpPr txBox="1"/>
          <p:nvPr/>
        </p:nvSpPr>
        <p:spPr>
          <a:xfrm>
            <a:off x="8372475" y="419100"/>
            <a:ext cx="114300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WHEN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826365-7438-4C3A-9DB9-F4CAF3EAE922}"/>
              </a:ext>
            </a:extLst>
          </p:cNvPr>
          <p:cNvSpPr txBox="1"/>
          <p:nvPr/>
        </p:nvSpPr>
        <p:spPr>
          <a:xfrm>
            <a:off x="476250" y="3609975"/>
            <a:ext cx="109537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WHAT 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C1B7BC-51B7-4DB1-B980-4CEE250268B2}"/>
              </a:ext>
            </a:extLst>
          </p:cNvPr>
          <p:cNvSpPr txBox="1"/>
          <p:nvPr/>
        </p:nvSpPr>
        <p:spPr>
          <a:xfrm>
            <a:off x="4429125" y="3609975"/>
            <a:ext cx="126682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WHERE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0BDE1F-391B-4C75-921D-2D19A12CB70B}"/>
              </a:ext>
            </a:extLst>
          </p:cNvPr>
          <p:cNvSpPr txBox="1"/>
          <p:nvPr/>
        </p:nvSpPr>
        <p:spPr>
          <a:xfrm>
            <a:off x="8239125" y="3609975"/>
            <a:ext cx="96202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HOW ?</a:t>
            </a:r>
          </a:p>
        </p:txBody>
      </p:sp>
      <p:pic>
        <p:nvPicPr>
          <p:cNvPr id="14" name="Picture 14" descr="Graphical user interface, text, letter&#10;&#10;Description automatically generated">
            <a:extLst>
              <a:ext uri="{FF2B5EF4-FFF2-40B4-BE49-F238E27FC236}">
                <a16:creationId xmlns:a16="http://schemas.microsoft.com/office/drawing/2014/main" id="{79324A8D-24B2-4ADD-AD3B-B78D0C38F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4025" y="857250"/>
            <a:ext cx="1724025" cy="24574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3144B09-F35F-4FFE-8303-0817967D7414}"/>
              </a:ext>
            </a:extLst>
          </p:cNvPr>
          <p:cNvSpPr txBox="1"/>
          <p:nvPr/>
        </p:nvSpPr>
        <p:spPr>
          <a:xfrm>
            <a:off x="8763000" y="4086225"/>
            <a:ext cx="2743200" cy="224676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National database</a:t>
            </a:r>
            <a:endParaRPr lang="en-US" dirty="0">
              <a:latin typeface="Calibri" panose="020F0502020204030204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Clear line of accountability</a:t>
            </a:r>
          </a:p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Improvement of exchanging information</a:t>
            </a:r>
          </a:p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Management Board for services to children and families</a:t>
            </a:r>
          </a:p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Training and supervision</a:t>
            </a:r>
          </a:p>
          <a:p>
            <a:pPr marL="285750" indent="-285750">
              <a:buFont typeface="Wingdings"/>
              <a:buChar char="Ø"/>
            </a:pPr>
            <a:r>
              <a:rPr lang="en-GB" sz="1400" dirty="0">
                <a:latin typeface="Arial"/>
                <a:cs typeface="Calibri"/>
              </a:rPr>
              <a:t>Practice, guidance and documentations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B21392-B993-4466-99B8-22B7017DF632}"/>
              </a:ext>
            </a:extLst>
          </p:cNvPr>
          <p:cNvSpPr txBox="1"/>
          <p:nvPr/>
        </p:nvSpPr>
        <p:spPr>
          <a:xfrm>
            <a:off x="5600700" y="6029325"/>
            <a:ext cx="1457325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Social Services</a:t>
            </a:r>
            <a:endParaRPr lang="en-GB"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C265B1-0702-4D51-8174-29C6734F5C4E}"/>
              </a:ext>
            </a:extLst>
          </p:cNvPr>
          <p:cNvSpPr txBox="1"/>
          <p:nvPr/>
        </p:nvSpPr>
        <p:spPr>
          <a:xfrm>
            <a:off x="7200900" y="4972050"/>
            <a:ext cx="676275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latin typeface="Arial"/>
                <a:cs typeface="Calibri"/>
              </a:rPr>
              <a:t>NHS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92F969-04F4-4E1B-BB7F-96D3FC445888}"/>
              </a:ext>
            </a:extLst>
          </p:cNvPr>
          <p:cNvSpPr txBox="1"/>
          <p:nvPr/>
        </p:nvSpPr>
        <p:spPr>
          <a:xfrm>
            <a:off x="4467225" y="5057775"/>
            <a:ext cx="790575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latin typeface="Arial"/>
                <a:cs typeface="Calibri"/>
              </a:rPr>
              <a:t>Police</a:t>
            </a:r>
            <a:endParaRPr lang="en-GB" sz="1400">
              <a:cs typeface="Calibri"/>
            </a:endParaRPr>
          </a:p>
        </p:txBody>
      </p:sp>
      <p:pic>
        <p:nvPicPr>
          <p:cNvPr id="19" name="Graphic 19" descr="Medical outline">
            <a:extLst>
              <a:ext uri="{FF2B5EF4-FFF2-40B4-BE49-F238E27FC236}">
                <a16:creationId xmlns:a16="http://schemas.microsoft.com/office/drawing/2014/main" id="{2468F358-DF38-4F08-84EC-DA1C944814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48500" y="3981450"/>
            <a:ext cx="914400" cy="914400"/>
          </a:xfrm>
          <a:prstGeom prst="rect">
            <a:avLst/>
          </a:prstGeom>
        </p:spPr>
      </p:pic>
      <p:pic>
        <p:nvPicPr>
          <p:cNvPr id="20" name="Graphic 20" descr="Police male outline">
            <a:extLst>
              <a:ext uri="{FF2B5EF4-FFF2-40B4-BE49-F238E27FC236}">
                <a16:creationId xmlns:a16="http://schemas.microsoft.com/office/drawing/2014/main" id="{3C6CADBA-6DFE-4DF5-BA5F-A644F967EA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71975" y="4057650"/>
            <a:ext cx="914400" cy="914400"/>
          </a:xfrm>
          <a:prstGeom prst="rect">
            <a:avLst/>
          </a:prstGeom>
        </p:spPr>
      </p:pic>
      <p:pic>
        <p:nvPicPr>
          <p:cNvPr id="21" name="Graphic 21" descr="Family with girl with solid fill">
            <a:extLst>
              <a:ext uri="{FF2B5EF4-FFF2-40B4-BE49-F238E27FC236}">
                <a16:creationId xmlns:a16="http://schemas.microsoft.com/office/drawing/2014/main" id="{09510BCA-67EC-4929-97BF-DDDA3746CD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0000">
            <a:off x="5772150" y="5057775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72C0B8-E4FC-40F9-B2B7-11A305800392}"/>
              </a:ext>
            </a:extLst>
          </p:cNvPr>
          <p:cNvSpPr txBox="1"/>
          <p:nvPr/>
        </p:nvSpPr>
        <p:spPr>
          <a:xfrm>
            <a:off x="438150" y="4895850"/>
            <a:ext cx="3505200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1400">
                <a:latin typeface="Arial"/>
                <a:cs typeface="Calibri"/>
              </a:rPr>
              <a:t>Breakdown in multi-agency approach</a:t>
            </a: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GB" sz="1400">
                <a:latin typeface="Arial"/>
                <a:cs typeface="Calibri"/>
              </a:rPr>
              <a:t>Lack of good practice</a:t>
            </a:r>
          </a:p>
          <a:p>
            <a:pPr marL="285750" indent="-285750">
              <a:buFont typeface="Wingdings"/>
              <a:buChar char="Ø"/>
            </a:pPr>
            <a:r>
              <a:rPr lang="en-GB" sz="1400">
                <a:latin typeface="Arial"/>
                <a:cs typeface="Calibri"/>
              </a:rPr>
              <a:t>Inexperienced frontline staff</a:t>
            </a:r>
          </a:p>
          <a:p>
            <a:pPr marL="285750" indent="-285750">
              <a:buFont typeface="Wingdings"/>
              <a:buChar char="Ø"/>
            </a:pPr>
            <a:r>
              <a:rPr lang="en-GB" sz="1400">
                <a:latin typeface="Arial"/>
                <a:cs typeface="Calibri"/>
              </a:rPr>
              <a:t>No medical evaluation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71A5DD-D8FC-403A-93E0-1805C0099B2D}"/>
              </a:ext>
            </a:extLst>
          </p:cNvPr>
          <p:cNvSpPr txBox="1"/>
          <p:nvPr/>
        </p:nvSpPr>
        <p:spPr>
          <a:xfrm>
            <a:off x="1285875" y="3067050"/>
            <a:ext cx="19431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Lord Laming report to criticise child protection (Telegraph 2009)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B948E5-024B-4327-85DA-218725D2C418}"/>
              </a:ext>
            </a:extLst>
          </p:cNvPr>
          <p:cNvSpPr txBox="1"/>
          <p:nvPr/>
        </p:nvSpPr>
        <p:spPr>
          <a:xfrm>
            <a:off x="5543550" y="3124200"/>
            <a:ext cx="790575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(Batty, 2002)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41F69A-8FCC-4D41-96B0-0306386D9AD4}"/>
              </a:ext>
            </a:extLst>
          </p:cNvPr>
          <p:cNvSpPr txBox="1"/>
          <p:nvPr/>
        </p:nvSpPr>
        <p:spPr>
          <a:xfrm>
            <a:off x="8334375" y="3124200"/>
            <a:ext cx="962025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(Laming, 2003)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60F766-E729-4793-965B-B855F9CF1773}"/>
              </a:ext>
            </a:extLst>
          </p:cNvPr>
          <p:cNvSpPr txBox="1"/>
          <p:nvPr/>
        </p:nvSpPr>
        <p:spPr>
          <a:xfrm>
            <a:off x="9001125" y="633412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Calibri"/>
              </a:rPr>
              <a:t>Victoria Climbie&gt; 3 (Action Against Abuse 2020)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271D89B-FB2F-45E0-98AF-AF5C1B81DDA6}"/>
              </a:ext>
            </a:extLst>
          </p:cNvPr>
          <p:cNvSpPr txBox="1"/>
          <p:nvPr/>
        </p:nvSpPr>
        <p:spPr>
          <a:xfrm>
            <a:off x="723900" y="599122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"/>
                <a:cs typeface="Arial"/>
              </a:rPr>
              <a:t>Victoria Climbie&gt; 3 (Action Against Abuse 2020)</a:t>
            </a:r>
            <a:endParaRPr lang="en-US" sz="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007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EC60BB-8469-4B89-BDFE-62BDF14C1BA6}"/>
              </a:ext>
            </a:extLst>
          </p:cNvPr>
          <p:cNvSpPr txBox="1"/>
          <p:nvPr/>
        </p:nvSpPr>
        <p:spPr>
          <a:xfrm>
            <a:off x="4933950" y="142875"/>
            <a:ext cx="232410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2060"/>
                </a:solidFill>
                <a:latin typeface="Arial"/>
              </a:rPr>
              <a:t>How to make a school environment safe.</a:t>
            </a: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​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632A6-20A4-47F9-9555-FB4F92674C66}"/>
              </a:ext>
            </a:extLst>
          </p:cNvPr>
          <p:cNvSpPr txBox="1"/>
          <p:nvPr/>
        </p:nvSpPr>
        <p:spPr>
          <a:xfrm>
            <a:off x="6581775" y="1581150"/>
            <a:ext cx="2543175" cy="7386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A child has a right to feel safe, creating and maintaing a safe learning envirnmenet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36D6C7-487A-4414-8EF9-08B26F4BA954}"/>
              </a:ext>
            </a:extLst>
          </p:cNvPr>
          <p:cNvSpPr txBox="1"/>
          <p:nvPr/>
        </p:nvSpPr>
        <p:spPr>
          <a:xfrm>
            <a:off x="8105775" y="3352800"/>
            <a:ext cx="2743200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All schools must have a Safeguarding policy, Child Protection and Procedure policy and a Whistleblowing policy</a:t>
            </a:r>
            <a:endParaRPr lang="en-GB">
              <a:latin typeface="Ar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3D052E-BB6C-4171-BF03-4AA194208B19}"/>
              </a:ext>
            </a:extLst>
          </p:cNvPr>
          <p:cNvSpPr txBox="1"/>
          <p:nvPr/>
        </p:nvSpPr>
        <p:spPr>
          <a:xfrm>
            <a:off x="2628900" y="1485900"/>
            <a:ext cx="2743200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Schools should have an ethos where children feel safe - children are encouraged to talk and staff listen to them</a:t>
            </a:r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7E93CC-6AC6-456A-BB93-B8B4A0CE32AE}"/>
              </a:ext>
            </a:extLst>
          </p:cNvPr>
          <p:cNvSpPr txBox="1"/>
          <p:nvPr/>
        </p:nvSpPr>
        <p:spPr>
          <a:xfrm>
            <a:off x="104775" y="3019425"/>
            <a:ext cx="2581275" cy="116955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Children should be able to trust the staff in a school setting and be able to talk to them if they are worried or in trouble</a:t>
            </a:r>
            <a:endParaRPr lang="en-GB"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DF6577E0-A989-4B0A-AEC8-901718316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4513" y="180975"/>
            <a:ext cx="2447925" cy="18669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" name="Picture 5" descr="Shape&#10;&#10;Description automatically generated">
            <a:extLst>
              <a:ext uri="{FF2B5EF4-FFF2-40B4-BE49-F238E27FC236}">
                <a16:creationId xmlns:a16="http://schemas.microsoft.com/office/drawing/2014/main" id="{660C5613-5129-43F0-8FC5-37A70AEE91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081588"/>
            <a:ext cx="1914525" cy="16954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Picture 7" descr="A picture containing indoor, several&#10;&#10;Description automatically generated">
            <a:extLst>
              <a:ext uri="{FF2B5EF4-FFF2-40B4-BE49-F238E27FC236}">
                <a16:creationId xmlns:a16="http://schemas.microsoft.com/office/drawing/2014/main" id="{E0CEF082-AA21-4166-A7A2-8EBCBB2C2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550" y="176213"/>
            <a:ext cx="2133600" cy="21431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8AF5A3F1-865F-4A8F-B1E7-3ADDA097ED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25013" y="4995863"/>
            <a:ext cx="2562225" cy="178117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C068C67-3AF5-476C-805A-5EEAB5E64BDF}"/>
              </a:ext>
            </a:extLst>
          </p:cNvPr>
          <p:cNvSpPr txBox="1"/>
          <p:nvPr/>
        </p:nvSpPr>
        <p:spPr>
          <a:xfrm>
            <a:off x="3048000" y="4010025"/>
            <a:ext cx="2295525" cy="73866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Promote safe practice – prevention, protection and provision</a:t>
            </a:r>
            <a:endParaRPr lang="en-GB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AB8AB9-BFFD-4DFA-B490-58AC4BE438B1}"/>
              </a:ext>
            </a:extLst>
          </p:cNvPr>
          <p:cNvSpPr txBox="1"/>
          <p:nvPr/>
        </p:nvSpPr>
        <p:spPr>
          <a:xfrm>
            <a:off x="5648325" y="5038725"/>
            <a:ext cx="2743200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Staff should be trained adeequately to support them in the care and protection of the children </a:t>
            </a:r>
            <a:endParaRPr lang="en-GB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D35EDC-AD96-431F-9DE5-03D0F450F264}"/>
              </a:ext>
            </a:extLst>
          </p:cNvPr>
          <p:cNvSpPr txBox="1"/>
          <p:nvPr/>
        </p:nvSpPr>
        <p:spPr>
          <a:xfrm>
            <a:off x="5038725" y="2981325"/>
            <a:ext cx="274320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Contribute to effective multi – agency working</a:t>
            </a:r>
            <a:endParaRPr lang="en-GB">
              <a:latin typeface="Arial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1F4AC5-587C-4D29-9477-041E36386390}"/>
              </a:ext>
            </a:extLst>
          </p:cNvPr>
          <p:cNvSpPr txBox="1"/>
          <p:nvPr/>
        </p:nvSpPr>
        <p:spPr>
          <a:xfrm>
            <a:off x="2190750" y="5886450"/>
            <a:ext cx="2743200" cy="73866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Calibri"/>
              </a:rPr>
              <a:t>Identifying welfare concerns of a child and taking action to to keep  them safe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414C356-6A15-469D-A0C0-D4C12A6CD6E7}"/>
              </a:ext>
            </a:extLst>
          </p:cNvPr>
          <p:cNvSpPr txBox="1"/>
          <p:nvPr/>
        </p:nvSpPr>
        <p:spPr>
          <a:xfrm>
            <a:off x="9563100" y="2209800"/>
            <a:ext cx="20193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latin typeface="Arial"/>
                <a:cs typeface="Calibri"/>
              </a:rPr>
              <a:t>Classroom stock illustrations – 84,793 Classroom stock illustration, vectors and clipart- dreamstime.com</a:t>
            </a:r>
            <a:endParaRPr lang="en-GB" sz="800" dirty="0">
              <a:latin typeface="Arial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1CD8AE-28AD-4D01-8B48-817A5FED77C4}"/>
              </a:ext>
            </a:extLst>
          </p:cNvPr>
          <p:cNvSpPr txBox="1"/>
          <p:nvPr/>
        </p:nvSpPr>
        <p:spPr>
          <a:xfrm>
            <a:off x="19050" y="2438400"/>
            <a:ext cx="21717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latin typeface="Arial"/>
                <a:cs typeface="Calibri"/>
              </a:rPr>
              <a:t>Cartoon pictures of school supplies free vector download, illustration graphic art design – all free-download.com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B78B25-35D5-4D0A-BB13-C75C3109EB5D}"/>
              </a:ext>
            </a:extLst>
          </p:cNvPr>
          <p:cNvSpPr txBox="1"/>
          <p:nvPr/>
        </p:nvSpPr>
        <p:spPr>
          <a:xfrm>
            <a:off x="152400" y="4657725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latin typeface="Arial"/>
                <a:cs typeface="Arial"/>
              </a:rPr>
              <a:t>Free cartoon school images, download free clip art, free clip art on clipart library – clipart - library.com</a:t>
            </a:r>
            <a:endParaRPr lang="en-GB" sz="800">
              <a:latin typeface="Arial"/>
              <a:ea typeface="+mn-lt"/>
              <a:cs typeface="+mn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45A8E4-EAD2-41E1-B126-2000580B59DC}"/>
              </a:ext>
            </a:extLst>
          </p:cNvPr>
          <p:cNvSpPr txBox="1"/>
          <p:nvPr/>
        </p:nvSpPr>
        <p:spPr>
          <a:xfrm>
            <a:off x="9334500" y="458152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latin typeface="Arial"/>
                <a:cs typeface="Arial"/>
              </a:rPr>
              <a:t>Clipart cartoon school supplies – clipart - library.com</a:t>
            </a:r>
            <a:endParaRPr lang="en-GB" sz="80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11980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D1432D-49D6-43FD-A6F7-45C006349211}"/>
              </a:ext>
            </a:extLst>
          </p:cNvPr>
          <p:cNvSpPr txBox="1"/>
          <p:nvPr/>
        </p:nvSpPr>
        <p:spPr>
          <a:xfrm>
            <a:off x="114300" y="1933575"/>
            <a:ext cx="1194435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</a:rPr>
              <a:t>Cartoon pictures of school supplies free vector download, illustration graphic art design – all free-download.com</a:t>
            </a:r>
            <a:r>
              <a:rPr lang="en-GB" sz="1000">
                <a:latin typeface="Arial"/>
                <a:cs typeface="Arial"/>
              </a:rPr>
              <a:t>​ Available at: </a:t>
            </a:r>
            <a:r>
              <a:rPr lang="en-US" sz="1000">
                <a:ea typeface="+mn-lt"/>
                <a:cs typeface="+mn-lt"/>
                <a:hlinkClick r:id="rId2"/>
              </a:rPr>
              <a:t>https://www.google.com/url?sa=i&amp;url=https%3A%2F%2Fall-free-download.com%2Ffree-vector%2Fcartoon-pictures-of-school-supplies.html&amp;psig=AOvVaw3qs0pPOEV-06bZL0nmsnYh&amp;ust=1615744066004000&amp;source=images&amp;cd=vfe&amp;ved=0CAkQjhxqFwoTCICypfXpre8CFQAAAAAdAAAAABAD</a:t>
            </a:r>
            <a:r>
              <a:rPr lang="en-US" sz="1000">
                <a:ea typeface="+mn-lt"/>
                <a:cs typeface="+mn-lt"/>
              </a:rPr>
              <a:t> [Accessed on 15th February 2021]</a:t>
            </a:r>
            <a:endParaRPr lang="en-GB" sz="10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07AF4E-7C27-4B5B-B5FE-A049ED1CDAC5}"/>
              </a:ext>
            </a:extLst>
          </p:cNvPr>
          <p:cNvSpPr txBox="1"/>
          <p:nvPr/>
        </p:nvSpPr>
        <p:spPr>
          <a:xfrm>
            <a:off x="152400" y="5429250"/>
            <a:ext cx="117348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</a:rPr>
              <a:t>Free cartoon school images, download free clip art, free clip art on clipart library – clipart - library.com</a:t>
            </a:r>
            <a:r>
              <a:rPr lang="en-GB" sz="1000">
                <a:latin typeface="Arial"/>
                <a:cs typeface="Arial"/>
              </a:rPr>
              <a:t>​ Available at: </a:t>
            </a:r>
            <a:r>
              <a:rPr lang="en-GB" sz="1000">
                <a:ea typeface="+mn-lt"/>
                <a:cs typeface="+mn-lt"/>
                <a:hlinkClick r:id="rId3"/>
              </a:rPr>
              <a:t>https://www.google.com/url?sa=i&amp;url=http%3A%2F%2Fclipar</a:t>
            </a:r>
            <a:endParaRPr lang="en-GB" sz="100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  <a:hlinkClick r:id="rId3"/>
              </a:rPr>
              <a:t>+t-library.com%2Fschool-cartoon-images.html&amp;psig=AOvVaw3ASSrSf1lSIxkRAqNcsa91&amp;ust=1615746110790000&amp;source=images&amp;cd=vfe&amp;ved=0CAkQjhxqFwoTCJCH2r3xre8CFQAAAAAdAAAAABAD</a:t>
            </a:r>
            <a:r>
              <a:rPr lang="en-GB" sz="1000">
                <a:ea typeface="+mn-lt"/>
                <a:cs typeface="+mn-lt"/>
              </a:rPr>
              <a:t> [Accessed on 15th February 2021]</a:t>
            </a:r>
            <a:endParaRPr lang="en-GB" sz="10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1D6C2-FD33-4EE6-97FA-CD1833BE9AFB}"/>
              </a:ext>
            </a:extLst>
          </p:cNvPr>
          <p:cNvSpPr txBox="1"/>
          <p:nvPr/>
        </p:nvSpPr>
        <p:spPr>
          <a:xfrm>
            <a:off x="123825" y="4057650"/>
            <a:ext cx="1132522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</a:rPr>
              <a:t>Clipart cartoon school supplies – clipart - library.com</a:t>
            </a:r>
            <a:r>
              <a:rPr lang="en-GB" sz="1000">
                <a:latin typeface="Arial"/>
                <a:cs typeface="Arial"/>
              </a:rPr>
              <a:t>​ Available at: </a:t>
            </a:r>
            <a:r>
              <a:rPr lang="en-GB" sz="1000">
                <a:latin typeface="Arial"/>
                <a:ea typeface="+mn-lt"/>
                <a:cs typeface="+mn-lt"/>
                <a:hlinkClick r:id="rId4"/>
              </a:rPr>
              <a:t>https://www.google.com/url?sa=i&amp;url=http%3A%2F%2Fclipart-library.com%2Fclipart%2Fschool-supplies-cliparts_19.htm&amp;psig=AOvVaw0sJ-z71qsWijpY2RQW5ChV&amp;ust=1615746305363000&amp;source=images&amp;cd=vfe&amp;ved=0CAkQjhxqFwoTCID4qpnyre8CFQAAAAAdAAAAABAD</a:t>
            </a:r>
            <a:r>
              <a:rPr lang="en-GB" sz="1000">
                <a:latin typeface="Arial"/>
                <a:ea typeface="+mn-lt"/>
                <a:cs typeface="+mn-lt"/>
              </a:rPr>
              <a:t> [Accessed on 15th February 2021]</a:t>
            </a:r>
            <a:endParaRPr lang="en-GB" sz="10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FE203E-E501-49D1-98CF-7CEB4DB46CF2}"/>
              </a:ext>
            </a:extLst>
          </p:cNvPr>
          <p:cNvSpPr txBox="1"/>
          <p:nvPr/>
        </p:nvSpPr>
        <p:spPr>
          <a:xfrm>
            <a:off x="123825" y="4733925"/>
            <a:ext cx="118491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</a:rPr>
              <a:t>Classroom stock illustrations – 84,793 Classroom stock illustration, vectors and clipart- dreamstime.com</a:t>
            </a:r>
            <a:r>
              <a:rPr lang="en-GB" sz="1000" dirty="0">
                <a:latin typeface="Arial"/>
                <a:cs typeface="Arial"/>
              </a:rPr>
              <a:t>​ 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5"/>
              </a:rPr>
              <a:t>https://www.google.com/url?sa=i&amp;url=https%3A%2F%2Fwww.dreamstime.com%2Fillustration%2Fclassroom.html&amp;psig=AOvVaw0uJBtLP8ZJJLx7ZYqql1Ro&amp;ust=1615751977800000&amp;source=images&amp;cd=vfe&amp;ved=0CAkQjhxqFwoTCMDct7OHru8CFQAAAAAdAAAAABAD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15th February 2021]</a:t>
            </a:r>
            <a:endParaRPr lang="en-GB" sz="10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CDA5F-E183-4BF8-828A-609A8C6F63E6}"/>
              </a:ext>
            </a:extLst>
          </p:cNvPr>
          <p:cNvSpPr txBox="1"/>
          <p:nvPr/>
        </p:nvSpPr>
        <p:spPr>
          <a:xfrm>
            <a:off x="123825" y="1228725"/>
            <a:ext cx="1183005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Batty, D. (2002) </a:t>
            </a:r>
            <a:r>
              <a:rPr lang="en-GB" sz="1000" i="1" dirty="0">
                <a:latin typeface="Arial"/>
                <a:cs typeface="Calibri"/>
              </a:rPr>
              <a:t>Background to the Victoria Climbie inquiry.</a:t>
            </a:r>
            <a:r>
              <a:rPr lang="en-GB" sz="1000" dirty="0">
                <a:latin typeface="Arial"/>
                <a:cs typeface="Calibri"/>
              </a:rPr>
              <a:t> 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6"/>
              </a:rPr>
              <a:t>https://www.google.com/url?sa=i&amp;url=http%3A%2F%2Fvictoriaclimbie.hud.ac.uk%2Fbackground.html&amp;psig=AOvVaw3nLqsdv9rOJ4ZLc7NkWs7r&amp;ust=1615752713361000&amp;source=images&amp;cd=vfe&amp;ved=0CAkQjhxqFwoTCLCJ-IeKru8CFQAAAAAdAAAAABAD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7th March 2021]</a:t>
            </a:r>
            <a:endParaRPr lang="en-GB" sz="1000" dirty="0">
              <a:latin typeface="Arial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71DBA7-6393-4820-81EA-638F0B6169E3}"/>
              </a:ext>
            </a:extLst>
          </p:cNvPr>
          <p:cNvSpPr txBox="1"/>
          <p:nvPr/>
        </p:nvSpPr>
        <p:spPr>
          <a:xfrm>
            <a:off x="114300" y="3343275"/>
            <a:ext cx="1194435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</a:rPr>
              <a:t>Child Protection Stock Illustrations -  30,780 Child Protection Stock Illustrations, vectors and clipart – Dreamstime.com</a:t>
            </a:r>
            <a:r>
              <a:rPr lang="en-GB" sz="1000">
                <a:latin typeface="Arial"/>
                <a:cs typeface="Arial"/>
              </a:rPr>
              <a:t>​ 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7"/>
              </a:rPr>
              <a:t>https://www.google.com/url?sa=i&amp;url=https%3A%2F%2Fwww.dreamstime.com%2Fillustration%2Fchild-protection.html&amp;psig=AOvVaw0d3b-XcT8Rlz-ZQCe4CQRJ&amp;ust=1615753243106000&amp;source=images&amp;cd=vfe&amp;ved=0CAkQjhxqFwoTCJj23I2Mru8CFQAAAAAdAAAAABAD</a:t>
            </a:r>
            <a:r>
              <a:rPr lang="en-GB" sz="1000">
                <a:latin typeface="Arial"/>
                <a:ea typeface="+mn-lt"/>
                <a:cs typeface="+mn-lt"/>
              </a:rPr>
              <a:t> [Accessed on 3rd March 2021]</a:t>
            </a:r>
            <a:endParaRPr lang="en-GB" sz="1000">
              <a:latin typeface="Arial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EBE82A-ECD5-43E3-BB8F-8A127A0F1C00}"/>
              </a:ext>
            </a:extLst>
          </p:cNvPr>
          <p:cNvSpPr txBox="1"/>
          <p:nvPr/>
        </p:nvSpPr>
        <p:spPr>
          <a:xfrm>
            <a:off x="95250" y="2714625"/>
            <a:ext cx="117348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Child protection company (2020) </a:t>
            </a:r>
            <a:r>
              <a:rPr lang="en-GB" sz="1000" i="1" dirty="0">
                <a:latin typeface="Arial"/>
                <a:cs typeface="Calibri"/>
              </a:rPr>
              <a:t>What is the difference between child protection training and safeguarding training? </a:t>
            </a:r>
            <a:r>
              <a:rPr lang="en-GB" sz="1000" dirty="0">
                <a:latin typeface="Arial"/>
                <a:cs typeface="Calibri"/>
              </a:rPr>
              <a:t>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8"/>
              </a:rPr>
              <a:t>https://www.childprotectioncompany.com/CPC/news/general/what-is-the-difference-between-child-protection-training-and-safeguarding-training/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6th March 2021]</a:t>
            </a:r>
            <a:endParaRPr lang="en-GB" sz="1000" dirty="0">
              <a:latin typeface="Arial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1BAC02-55B6-4E55-B595-829CFFADC9E6}"/>
              </a:ext>
            </a:extLst>
          </p:cNvPr>
          <p:cNvSpPr txBox="1"/>
          <p:nvPr/>
        </p:nvSpPr>
        <p:spPr>
          <a:xfrm>
            <a:off x="114300" y="904875"/>
            <a:ext cx="117538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Action against abuse (2012) </a:t>
            </a:r>
            <a:r>
              <a:rPr lang="en-GB" sz="1000" i="1" dirty="0">
                <a:latin typeface="Arial"/>
                <a:cs typeface="Calibri"/>
              </a:rPr>
              <a:t>Victoria Climbie &gt; 3 </a:t>
            </a:r>
            <a:r>
              <a:rPr lang="en-GB" sz="1000" dirty="0">
                <a:latin typeface="Arial"/>
                <a:cs typeface="Calibri"/>
              </a:rPr>
              <a:t>Available at:</a:t>
            </a:r>
            <a:r>
              <a:rPr lang="en-GB" sz="1000" dirty="0">
                <a:latin typeface="Arial"/>
                <a:ea typeface="+mn-lt"/>
                <a:cs typeface="+mn-lt"/>
              </a:rPr>
              <a:t> </a:t>
            </a:r>
            <a:r>
              <a:rPr lang="en-GB" sz="1000" dirty="0">
                <a:latin typeface="Arial"/>
                <a:ea typeface="+mn-lt"/>
                <a:cs typeface="+mn-lt"/>
                <a:hlinkClick r:id="rId9"/>
              </a:rPr>
              <a:t>https://actionagainstabuse.wordpress.com/2012/07/16/victoria-climbie-3/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6th March 2021]</a:t>
            </a:r>
            <a:endParaRPr lang="en-GB" sz="1000" dirty="0">
              <a:latin typeface="Arial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45135F-1BC9-48C3-B712-FF739D971358}"/>
              </a:ext>
            </a:extLst>
          </p:cNvPr>
          <p:cNvSpPr txBox="1"/>
          <p:nvPr/>
        </p:nvSpPr>
        <p:spPr>
          <a:xfrm>
            <a:off x="152400" y="561975"/>
            <a:ext cx="94488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Arial"/>
              </a:rPr>
              <a:t>Aubrey , K. and Riley, A. (2019) </a:t>
            </a:r>
            <a:r>
              <a:rPr lang="en-GB" sz="1000" i="1" dirty="0">
                <a:latin typeface="Arial"/>
                <a:cs typeface="Arial"/>
              </a:rPr>
              <a:t>Understanding and Using Educational Theories. </a:t>
            </a:r>
            <a:r>
              <a:rPr lang="en-GB" sz="1000" dirty="0">
                <a:latin typeface="Arial"/>
                <a:cs typeface="Arial"/>
              </a:rPr>
              <a:t>London: SAGE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8FA891-5970-4D43-AA10-3682C3EB110C}"/>
              </a:ext>
            </a:extLst>
          </p:cNvPr>
          <p:cNvSpPr txBox="1"/>
          <p:nvPr/>
        </p:nvSpPr>
        <p:spPr>
          <a:xfrm>
            <a:off x="171450" y="114300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dirty="0">
                <a:latin typeface="Arial"/>
                <a:cs typeface="Calibri"/>
              </a:rPr>
              <a:t>References</a:t>
            </a:r>
            <a:endParaRPr lang="en-GB" sz="1600" dirty="0" err="1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F5A7BC-78C2-4E70-807D-982B184A8B7A}"/>
              </a:ext>
            </a:extLst>
          </p:cNvPr>
          <p:cNvSpPr txBox="1"/>
          <p:nvPr/>
        </p:nvSpPr>
        <p:spPr>
          <a:xfrm>
            <a:off x="133350" y="6096000"/>
            <a:ext cx="119348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Lambing, L. (2003) </a:t>
            </a:r>
            <a:r>
              <a:rPr lang="en-GB" sz="1000" i="1" dirty="0">
                <a:latin typeface="Arial"/>
                <a:cs typeface="Calibri"/>
              </a:rPr>
              <a:t>The Victoria Climbie Inquiry Report </a:t>
            </a:r>
            <a:r>
              <a:rPr lang="en-GB" sz="1000" dirty="0">
                <a:latin typeface="Arial"/>
                <a:cs typeface="Calibri"/>
              </a:rPr>
              <a:t>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10"/>
              </a:rPr>
              <a:t>https://www.google.com/search?q=victoria+climbie+inquiry+reporthouse+of+commons+health+comittee&amp;tbm=isch&amp;ved=2ahUKEwiwuIHftbDvAhXHw-AKHUBEAjcQ2-cCegQIABAA&amp;oq=victoria+climbie+inquiry+reporthouse+of+commons+health+comittee&amp;gs_lcp=CgNpbWcQA1C7pAhY4MoIYKXOCGgAcAB4AIABnAGIAfcLkgEEMTIuNJgBAKABAaoBC2d3cy13aXotaW1nwAEB&amp;sclient=img&amp;ei=y1ZOYPCmFceHgwfAiIm4Aw&amp;bih=754&amp;biw=1536&amp;rlz=1C1CHBF_en-GBGB918GB919#imgrc=cl5BxyUSzDTbvM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7th March 2021]</a:t>
            </a:r>
            <a:endParaRPr lang="en-GB" sz="10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5166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9EA075-2938-4500-9CF5-AC18A8B982C5}"/>
              </a:ext>
            </a:extLst>
          </p:cNvPr>
          <p:cNvSpPr txBox="1"/>
          <p:nvPr/>
        </p:nvSpPr>
        <p:spPr>
          <a:xfrm>
            <a:off x="85725" y="1019175"/>
            <a:ext cx="801052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Rights 4 children (2018) </a:t>
            </a:r>
            <a:r>
              <a:rPr lang="en-GB" sz="1000" i="1" dirty="0">
                <a:latin typeface="Arial"/>
                <a:cs typeface="Calibri"/>
              </a:rPr>
              <a:t>Feeling Safe </a:t>
            </a:r>
            <a:r>
              <a:rPr lang="en-GB" sz="1000" dirty="0">
                <a:latin typeface="Arial"/>
                <a:cs typeface="Calibri"/>
              </a:rPr>
              <a:t>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2"/>
              </a:rPr>
              <a:t>https://rights4children.org.uk/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6th March 2021]</a:t>
            </a:r>
            <a:endParaRPr lang="en-GB" sz="1000" dirty="0">
              <a:latin typeface="Arial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BC7678-2721-430E-863A-DC17E43D8B03}"/>
              </a:ext>
            </a:extLst>
          </p:cNvPr>
          <p:cNvSpPr txBox="1"/>
          <p:nvPr/>
        </p:nvSpPr>
        <p:spPr>
          <a:xfrm>
            <a:off x="85725" y="1390650"/>
            <a:ext cx="1187767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Segoe UI"/>
              </a:rPr>
              <a:t>Safeguarding Children Images, Stock photos and Vectors| shutterstock.com​ Available at: </a:t>
            </a:r>
            <a:r>
              <a:rPr lang="en-US" sz="1000" dirty="0">
                <a:solidFill>
                  <a:srgbClr val="0563C1"/>
                </a:solidFill>
                <a:latin typeface="Arial"/>
                <a:cs typeface="Segoe UI"/>
                <a:hlinkClick r:id="rId3"/>
              </a:rPr>
              <a:t>https://www.google.com/url?sa=i&amp;url=https%3A%2F%2Fwww.shutterstock.com%2Fsearch%2Fsafeguarding%2Bchildren&amp;psig=AOvVaw2G7hZzcnZ3P7hwHYDnI7CY&amp;ust=1615753886883000&amp;source=images&amp;cd=vfe&amp;ved=0CAkQjhxqFwoTCNjb1L6Xru8CFQAAAAAdAAAAABAD</a:t>
            </a:r>
            <a:r>
              <a:rPr lang="en-US" sz="1000" dirty="0">
                <a:latin typeface="Arial"/>
                <a:cs typeface="Segoe UI"/>
              </a:rPr>
              <a:t> [Accessed on 3rd March 2021]</a:t>
            </a:r>
            <a:r>
              <a:rPr lang="en-GB" sz="1000" dirty="0">
                <a:latin typeface="Arial"/>
                <a:cs typeface="Segoe UI"/>
              </a:rPr>
              <a:t>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A92187-58BB-41F8-BE22-D8539CC5AC52}"/>
              </a:ext>
            </a:extLst>
          </p:cNvPr>
          <p:cNvSpPr txBox="1"/>
          <p:nvPr/>
        </p:nvSpPr>
        <p:spPr>
          <a:xfrm>
            <a:off x="85725" y="2143125"/>
            <a:ext cx="1187767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</a:rPr>
              <a:t>Telegraph (2009) </a:t>
            </a:r>
            <a:r>
              <a:rPr lang="en-GB" sz="1000" i="1" dirty="0">
                <a:latin typeface="Arial"/>
              </a:rPr>
              <a:t>Lord Laming report to criticise child protection. </a:t>
            </a:r>
            <a:r>
              <a:rPr lang="en-GB" sz="1000" dirty="0">
                <a:latin typeface="Arial"/>
              </a:rPr>
              <a:t>Available at: </a:t>
            </a:r>
            <a:r>
              <a:rPr lang="en-GB" sz="1000" dirty="0">
                <a:solidFill>
                  <a:srgbClr val="0563C1"/>
                </a:solidFill>
                <a:latin typeface="Arial"/>
                <a:cs typeface="Segoe UI"/>
                <a:hlinkClick r:id="rId4"/>
              </a:rPr>
              <a:t>https://www.google.com/url?sa=i&amp;url=https%3A%2F%2Fwww.telegraph.co.uk%2Fnews%2Fuknews%2F4976446%2FLord-Laming-report-to-criticise-child-protection.html&amp;psig=AOvVaw0ebUBejvl91bOfVzUZP0nD&amp;ust=1615752372814000&amp;source=images&amp;cd=vfe&amp;ved=0CAkQjhxqFwoTCLjqreWIru8CFQAAAAAdAAAAABAD</a:t>
            </a:r>
            <a:r>
              <a:rPr lang="en-GB" sz="1000" dirty="0">
                <a:latin typeface="Arial"/>
              </a:rPr>
              <a:t> [Accessed on 7th March 2021]</a:t>
            </a:r>
            <a:r>
              <a:rPr lang="en-GB" sz="1000" dirty="0">
                <a:latin typeface="Arial"/>
                <a:cs typeface="Arial"/>
              </a:rPr>
              <a:t>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12E9EF-4D63-4E00-B1DE-2A71C7F5C7CA}"/>
              </a:ext>
            </a:extLst>
          </p:cNvPr>
          <p:cNvSpPr txBox="1"/>
          <p:nvPr/>
        </p:nvSpPr>
        <p:spPr>
          <a:xfrm>
            <a:off x="85725" y="619125"/>
            <a:ext cx="108775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NSPCC Learning (2021) </a:t>
            </a:r>
            <a:r>
              <a:rPr lang="en-GB" sz="1000" i="1" dirty="0">
                <a:latin typeface="Arial"/>
                <a:cs typeface="Calibri"/>
              </a:rPr>
              <a:t>Safeguarding children and child protection </a:t>
            </a:r>
            <a:r>
              <a:rPr lang="en-GB" sz="1000" dirty="0">
                <a:latin typeface="Arial"/>
                <a:cs typeface="Calibri"/>
              </a:rPr>
              <a:t>Available at: </a:t>
            </a:r>
            <a:r>
              <a:rPr lang="en-GB" sz="1000" dirty="0">
                <a:latin typeface="Arial"/>
                <a:ea typeface="+mn-lt"/>
                <a:cs typeface="+mn-lt"/>
                <a:hlinkClick r:id="rId5"/>
              </a:rPr>
              <a:t>https://learning.nspcc.org.uk/safeguarding-child-protection</a:t>
            </a:r>
            <a:r>
              <a:rPr lang="en-GB" sz="1000" dirty="0">
                <a:latin typeface="Arial"/>
                <a:ea typeface="+mn-lt"/>
                <a:cs typeface="+mn-lt"/>
              </a:rPr>
              <a:t> [Accessed on 7th March 2021]</a:t>
            </a:r>
            <a:endParaRPr lang="en-GB" sz="1000" dirty="0">
              <a:latin typeface="Arial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798B66-E496-46E6-93BC-3F6FB4078402}"/>
              </a:ext>
            </a:extLst>
          </p:cNvPr>
          <p:cNvSpPr txBox="1"/>
          <p:nvPr/>
        </p:nvSpPr>
        <p:spPr>
          <a:xfrm>
            <a:off x="85725" y="66675"/>
            <a:ext cx="1187767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</a:rPr>
              <a:t>Lang, R. (2020) </a:t>
            </a:r>
            <a:r>
              <a:rPr lang="en-GB" sz="1000" i="1" dirty="0">
                <a:latin typeface="Arial"/>
              </a:rPr>
              <a:t>What is the Every Child Matter Policy? </a:t>
            </a:r>
            <a:r>
              <a:rPr lang="en-GB" sz="1000" dirty="0">
                <a:latin typeface="Arial"/>
              </a:rPr>
              <a:t>Available at: </a:t>
            </a:r>
            <a:r>
              <a:rPr lang="en-GB" sz="1000" dirty="0">
                <a:solidFill>
                  <a:srgbClr val="0563C1"/>
                </a:solidFill>
                <a:latin typeface="Arial"/>
                <a:cs typeface="Segoe UI"/>
                <a:hlinkClick r:id="rId6"/>
              </a:rPr>
              <a:t>https://engageinlearning.com/faq/compliance/safeguarding-children/what-is-the-every-child-matters-policy/</a:t>
            </a:r>
            <a:r>
              <a:rPr lang="en-GB" sz="1000" dirty="0">
                <a:latin typeface="Arial"/>
              </a:rPr>
              <a:t> [Accessed on 7th March 2021]</a:t>
            </a:r>
            <a:r>
              <a:rPr lang="en-GB" sz="1000" dirty="0">
                <a:latin typeface="Arial"/>
                <a:cs typeface="Arial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694110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416</cp:revision>
  <dcterms:created xsi:type="dcterms:W3CDTF">2021-02-22T10:11:24Z</dcterms:created>
  <dcterms:modified xsi:type="dcterms:W3CDTF">2021-03-14T20:48:40Z</dcterms:modified>
</cp:coreProperties>
</file>