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69" r:id="rId3"/>
  </p:sldMasterIdLst>
  <p:notesMasterIdLst>
    <p:notesMasterId r:id="rId32"/>
  </p:notesMasterIdLst>
  <p:sldIdLst>
    <p:sldId id="257" r:id="rId4"/>
    <p:sldId id="258" r:id="rId5"/>
    <p:sldId id="372" r:id="rId6"/>
    <p:sldId id="261" r:id="rId7"/>
    <p:sldId id="391" r:id="rId8"/>
    <p:sldId id="392" r:id="rId9"/>
    <p:sldId id="259" r:id="rId10"/>
    <p:sldId id="393" r:id="rId11"/>
    <p:sldId id="263" r:id="rId12"/>
    <p:sldId id="264" r:id="rId13"/>
    <p:sldId id="265" r:id="rId14"/>
    <p:sldId id="266" r:id="rId15"/>
    <p:sldId id="387" r:id="rId16"/>
    <p:sldId id="388" r:id="rId17"/>
    <p:sldId id="389" r:id="rId18"/>
    <p:sldId id="277" r:id="rId19"/>
    <p:sldId id="278" r:id="rId20"/>
    <p:sldId id="279" r:id="rId21"/>
    <p:sldId id="280" r:id="rId22"/>
    <p:sldId id="281" r:id="rId23"/>
    <p:sldId id="364" r:id="rId24"/>
    <p:sldId id="374" r:id="rId25"/>
    <p:sldId id="394" r:id="rId26"/>
    <p:sldId id="384" r:id="rId27"/>
    <p:sldId id="395" r:id="rId28"/>
    <p:sldId id="396" r:id="rId29"/>
    <p:sldId id="347" r:id="rId30"/>
    <p:sldId id="260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62" autoAdjust="0"/>
    <p:restoredTop sz="94660"/>
  </p:normalViewPr>
  <p:slideViewPr>
    <p:cSldViewPr snapToGrid="0">
      <p:cViewPr>
        <p:scale>
          <a:sx n="94" d="100"/>
          <a:sy n="94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F07409-EB47-4081-B3FA-9BA007DAD5B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D55508E8-9687-49BC-820E-645A40F4F02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369B4A-5A37-4FBF-9A40-D5F9D88146D4}" type="parTrans" cxnId="{4B4620F6-2510-44F9-B2FD-6279B1E9731A}">
      <dgm:prSet/>
      <dgm:spPr/>
    </dgm:pt>
    <dgm:pt modelId="{2F0E155E-9EA1-42AB-94AF-EB7D5FEA79E2}" type="sibTrans" cxnId="{4B4620F6-2510-44F9-B2FD-6279B1E9731A}">
      <dgm:prSet/>
      <dgm:spPr/>
    </dgm:pt>
    <dgm:pt modelId="{CB4FE7F4-FEFD-4889-9E92-B2C82A1ECE4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1A1D01-8C9A-48EC-80E3-031E79E69F0D}" type="parTrans" cxnId="{FBB43CC0-C3DA-431C-86FC-DB5F9E8200BF}">
      <dgm:prSet/>
      <dgm:spPr/>
    </dgm:pt>
    <dgm:pt modelId="{36B168D3-2C4C-4400-9C3A-3D8B4648DC5D}" type="sibTrans" cxnId="{FBB43CC0-C3DA-431C-86FC-DB5F9E8200BF}">
      <dgm:prSet/>
      <dgm:spPr/>
    </dgm:pt>
    <dgm:pt modelId="{450DC0AC-E9B3-4455-871F-61CFA60A048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6DDE8F-B3F8-469B-B6E6-AE684756C87E}" type="parTrans" cxnId="{055920A8-5378-4229-A91F-EF3444646537}">
      <dgm:prSet/>
      <dgm:spPr/>
    </dgm:pt>
    <dgm:pt modelId="{97AC0EDC-1384-474A-9D42-333AC368E0DA}" type="sibTrans" cxnId="{055920A8-5378-4229-A91F-EF3444646537}">
      <dgm:prSet/>
      <dgm:spPr/>
    </dgm:pt>
    <dgm:pt modelId="{E2F23E0D-3AFB-4F1D-BCF6-28A35B9B4C5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2321F3-966B-4C5D-884C-268498EB32C5}" type="parTrans" cxnId="{9025D76F-1544-4C69-98B6-33984783DF51}">
      <dgm:prSet/>
      <dgm:spPr/>
    </dgm:pt>
    <dgm:pt modelId="{3E654B70-E8F9-4301-ACBC-CCFE0B438D5C}" type="sibTrans" cxnId="{9025D76F-1544-4C69-98B6-33984783DF51}">
      <dgm:prSet/>
      <dgm:spPr/>
    </dgm:pt>
    <dgm:pt modelId="{8685EF81-5E81-46A1-80E5-4E87EC935EFB}" type="pres">
      <dgm:prSet presAssocID="{68F07409-EB47-4081-B3FA-9BA007DAD5B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5B357C9-9BA7-4731-BBF3-CF92694B59F2}" type="pres">
      <dgm:prSet presAssocID="{D55508E8-9687-49BC-820E-645A40F4F028}" presName="hierRoot1" presStyleCnt="0">
        <dgm:presLayoutVars>
          <dgm:hierBranch/>
        </dgm:presLayoutVars>
      </dgm:prSet>
      <dgm:spPr/>
    </dgm:pt>
    <dgm:pt modelId="{489C6A9D-7EEA-41CA-83CB-CCD665D527CE}" type="pres">
      <dgm:prSet presAssocID="{D55508E8-9687-49BC-820E-645A40F4F028}" presName="rootComposite1" presStyleCnt="0"/>
      <dgm:spPr/>
    </dgm:pt>
    <dgm:pt modelId="{88714805-0162-4D59-8794-C91A299E3DBC}" type="pres">
      <dgm:prSet presAssocID="{D55508E8-9687-49BC-820E-645A40F4F028}" presName="rootText1" presStyleLbl="node0" presStyleIdx="0" presStyleCnt="1">
        <dgm:presLayoutVars>
          <dgm:chPref val="3"/>
        </dgm:presLayoutVars>
      </dgm:prSet>
      <dgm:spPr/>
    </dgm:pt>
    <dgm:pt modelId="{24F43234-0546-4B1E-928A-F84E3802F9FB}" type="pres">
      <dgm:prSet presAssocID="{D55508E8-9687-49BC-820E-645A40F4F028}" presName="rootConnector1" presStyleLbl="node1" presStyleIdx="0" presStyleCnt="0"/>
      <dgm:spPr/>
    </dgm:pt>
    <dgm:pt modelId="{8563DAA1-4AF1-4710-81FB-5F9FEC565AA9}" type="pres">
      <dgm:prSet presAssocID="{D55508E8-9687-49BC-820E-645A40F4F028}" presName="hierChild2" presStyleCnt="0"/>
      <dgm:spPr/>
    </dgm:pt>
    <dgm:pt modelId="{54AFB23E-F75A-431D-B165-0AC4F7FADE7E}" type="pres">
      <dgm:prSet presAssocID="{A81A1D01-8C9A-48EC-80E3-031E79E69F0D}" presName="Name35" presStyleLbl="parChTrans1D2" presStyleIdx="0" presStyleCnt="3"/>
      <dgm:spPr/>
    </dgm:pt>
    <dgm:pt modelId="{FACB3F84-78C7-4D20-A8B6-CC4ECF2893C7}" type="pres">
      <dgm:prSet presAssocID="{CB4FE7F4-FEFD-4889-9E92-B2C82A1ECE4B}" presName="hierRoot2" presStyleCnt="0">
        <dgm:presLayoutVars>
          <dgm:hierBranch/>
        </dgm:presLayoutVars>
      </dgm:prSet>
      <dgm:spPr/>
    </dgm:pt>
    <dgm:pt modelId="{BE5E576D-287B-432E-BD77-EA84FDD89FA4}" type="pres">
      <dgm:prSet presAssocID="{CB4FE7F4-FEFD-4889-9E92-B2C82A1ECE4B}" presName="rootComposite" presStyleCnt="0"/>
      <dgm:spPr/>
    </dgm:pt>
    <dgm:pt modelId="{62B7F5CA-7A96-45B0-BAA1-00F473F94A9E}" type="pres">
      <dgm:prSet presAssocID="{CB4FE7F4-FEFD-4889-9E92-B2C82A1ECE4B}" presName="rootText" presStyleLbl="node2" presStyleIdx="0" presStyleCnt="3">
        <dgm:presLayoutVars>
          <dgm:chPref val="3"/>
        </dgm:presLayoutVars>
      </dgm:prSet>
      <dgm:spPr/>
    </dgm:pt>
    <dgm:pt modelId="{226F3696-F47A-4E55-80E7-C0DBF8BF1126}" type="pres">
      <dgm:prSet presAssocID="{CB4FE7F4-FEFD-4889-9E92-B2C82A1ECE4B}" presName="rootConnector" presStyleLbl="node2" presStyleIdx="0" presStyleCnt="3"/>
      <dgm:spPr/>
    </dgm:pt>
    <dgm:pt modelId="{1C514C45-1C7F-49DF-A7C2-E778DDC4925F}" type="pres">
      <dgm:prSet presAssocID="{CB4FE7F4-FEFD-4889-9E92-B2C82A1ECE4B}" presName="hierChild4" presStyleCnt="0"/>
      <dgm:spPr/>
    </dgm:pt>
    <dgm:pt modelId="{94174430-96D5-47A0-925D-FC9288C3D386}" type="pres">
      <dgm:prSet presAssocID="{CB4FE7F4-FEFD-4889-9E92-B2C82A1ECE4B}" presName="hierChild5" presStyleCnt="0"/>
      <dgm:spPr/>
    </dgm:pt>
    <dgm:pt modelId="{BC427557-94CE-4F44-882C-DF9AF79F8A2D}" type="pres">
      <dgm:prSet presAssocID="{906DDE8F-B3F8-469B-B6E6-AE684756C87E}" presName="Name35" presStyleLbl="parChTrans1D2" presStyleIdx="1" presStyleCnt="3"/>
      <dgm:spPr/>
    </dgm:pt>
    <dgm:pt modelId="{91303028-0F22-4157-A3E5-0BF36C43DB78}" type="pres">
      <dgm:prSet presAssocID="{450DC0AC-E9B3-4455-871F-61CFA60A048A}" presName="hierRoot2" presStyleCnt="0">
        <dgm:presLayoutVars>
          <dgm:hierBranch/>
        </dgm:presLayoutVars>
      </dgm:prSet>
      <dgm:spPr/>
    </dgm:pt>
    <dgm:pt modelId="{DF43BF1E-8E45-47C6-B0D7-61D3E1B38D74}" type="pres">
      <dgm:prSet presAssocID="{450DC0AC-E9B3-4455-871F-61CFA60A048A}" presName="rootComposite" presStyleCnt="0"/>
      <dgm:spPr/>
    </dgm:pt>
    <dgm:pt modelId="{EC4833CB-197C-46B3-88EE-3A612AC60EAD}" type="pres">
      <dgm:prSet presAssocID="{450DC0AC-E9B3-4455-871F-61CFA60A048A}" presName="rootText" presStyleLbl="node2" presStyleIdx="1" presStyleCnt="3">
        <dgm:presLayoutVars>
          <dgm:chPref val="3"/>
        </dgm:presLayoutVars>
      </dgm:prSet>
      <dgm:spPr/>
    </dgm:pt>
    <dgm:pt modelId="{A2AD9E3D-AEC3-4507-AF79-C6CA8260BD15}" type="pres">
      <dgm:prSet presAssocID="{450DC0AC-E9B3-4455-871F-61CFA60A048A}" presName="rootConnector" presStyleLbl="node2" presStyleIdx="1" presStyleCnt="3"/>
      <dgm:spPr/>
    </dgm:pt>
    <dgm:pt modelId="{BD48910C-BDB7-4C40-B0FE-214E8C314DB1}" type="pres">
      <dgm:prSet presAssocID="{450DC0AC-E9B3-4455-871F-61CFA60A048A}" presName="hierChild4" presStyleCnt="0"/>
      <dgm:spPr/>
    </dgm:pt>
    <dgm:pt modelId="{1ACC8D6C-CABB-4682-B1A9-DD855C56B323}" type="pres">
      <dgm:prSet presAssocID="{450DC0AC-E9B3-4455-871F-61CFA60A048A}" presName="hierChild5" presStyleCnt="0"/>
      <dgm:spPr/>
    </dgm:pt>
    <dgm:pt modelId="{6FDEA293-989D-4D4D-9437-139BB80EC597}" type="pres">
      <dgm:prSet presAssocID="{7A2321F3-966B-4C5D-884C-268498EB32C5}" presName="Name35" presStyleLbl="parChTrans1D2" presStyleIdx="2" presStyleCnt="3"/>
      <dgm:spPr/>
    </dgm:pt>
    <dgm:pt modelId="{9CC08780-4F75-48A5-A5A2-B6190C79342E}" type="pres">
      <dgm:prSet presAssocID="{E2F23E0D-3AFB-4F1D-BCF6-28A35B9B4C52}" presName="hierRoot2" presStyleCnt="0">
        <dgm:presLayoutVars>
          <dgm:hierBranch/>
        </dgm:presLayoutVars>
      </dgm:prSet>
      <dgm:spPr/>
    </dgm:pt>
    <dgm:pt modelId="{5BA27279-6F51-4DDF-86DD-7F142B0EF72B}" type="pres">
      <dgm:prSet presAssocID="{E2F23E0D-3AFB-4F1D-BCF6-28A35B9B4C52}" presName="rootComposite" presStyleCnt="0"/>
      <dgm:spPr/>
    </dgm:pt>
    <dgm:pt modelId="{71BAFE05-5D77-4270-B518-A8F1AE99F66C}" type="pres">
      <dgm:prSet presAssocID="{E2F23E0D-3AFB-4F1D-BCF6-28A35B9B4C52}" presName="rootText" presStyleLbl="node2" presStyleIdx="2" presStyleCnt="3">
        <dgm:presLayoutVars>
          <dgm:chPref val="3"/>
        </dgm:presLayoutVars>
      </dgm:prSet>
      <dgm:spPr/>
    </dgm:pt>
    <dgm:pt modelId="{DD4EE77A-9545-48A9-A0F4-FF53771DE24E}" type="pres">
      <dgm:prSet presAssocID="{E2F23E0D-3AFB-4F1D-BCF6-28A35B9B4C52}" presName="rootConnector" presStyleLbl="node2" presStyleIdx="2" presStyleCnt="3"/>
      <dgm:spPr/>
    </dgm:pt>
    <dgm:pt modelId="{8E1D0863-E9AF-41CA-9A31-8C98B0119508}" type="pres">
      <dgm:prSet presAssocID="{E2F23E0D-3AFB-4F1D-BCF6-28A35B9B4C52}" presName="hierChild4" presStyleCnt="0"/>
      <dgm:spPr/>
    </dgm:pt>
    <dgm:pt modelId="{9F8D5F80-8FD4-4CA6-91B3-608D5E907205}" type="pres">
      <dgm:prSet presAssocID="{E2F23E0D-3AFB-4F1D-BCF6-28A35B9B4C52}" presName="hierChild5" presStyleCnt="0"/>
      <dgm:spPr/>
    </dgm:pt>
    <dgm:pt modelId="{5EE8AC63-64AC-48E1-895F-4C6BE4CE0DBC}" type="pres">
      <dgm:prSet presAssocID="{D55508E8-9687-49BC-820E-645A40F4F028}" presName="hierChild3" presStyleCnt="0"/>
      <dgm:spPr/>
    </dgm:pt>
  </dgm:ptLst>
  <dgm:cxnLst>
    <dgm:cxn modelId="{4C439D1C-3C43-43C4-A562-6E0E300EF06A}" type="presOf" srcId="{CB4FE7F4-FEFD-4889-9E92-B2C82A1ECE4B}" destId="{62B7F5CA-7A96-45B0-BAA1-00F473F94A9E}" srcOrd="0" destOrd="0" presId="urn:microsoft.com/office/officeart/2005/8/layout/orgChart1"/>
    <dgm:cxn modelId="{F9A67262-F8F7-441C-83CD-7DE65273E17B}" type="presOf" srcId="{450DC0AC-E9B3-4455-871F-61CFA60A048A}" destId="{EC4833CB-197C-46B3-88EE-3A612AC60EAD}" srcOrd="0" destOrd="0" presId="urn:microsoft.com/office/officeart/2005/8/layout/orgChart1"/>
    <dgm:cxn modelId="{BE45E962-0E93-483B-80C5-67D2C9A6AFFE}" type="presOf" srcId="{906DDE8F-B3F8-469B-B6E6-AE684756C87E}" destId="{BC427557-94CE-4F44-882C-DF9AF79F8A2D}" srcOrd="0" destOrd="0" presId="urn:microsoft.com/office/officeart/2005/8/layout/orgChart1"/>
    <dgm:cxn modelId="{CD3C1464-E6C1-4809-A345-9AC77A8AB2CA}" type="presOf" srcId="{7A2321F3-966B-4C5D-884C-268498EB32C5}" destId="{6FDEA293-989D-4D4D-9437-139BB80EC597}" srcOrd="0" destOrd="0" presId="urn:microsoft.com/office/officeart/2005/8/layout/orgChart1"/>
    <dgm:cxn modelId="{9025D76F-1544-4C69-98B6-33984783DF51}" srcId="{D55508E8-9687-49BC-820E-645A40F4F028}" destId="{E2F23E0D-3AFB-4F1D-BCF6-28A35B9B4C52}" srcOrd="2" destOrd="0" parTransId="{7A2321F3-966B-4C5D-884C-268498EB32C5}" sibTransId="{3E654B70-E8F9-4301-ACBC-CCFE0B438D5C}"/>
    <dgm:cxn modelId="{6D69079D-C72D-4B59-9FCE-BF216037B832}" type="presOf" srcId="{E2F23E0D-3AFB-4F1D-BCF6-28A35B9B4C52}" destId="{71BAFE05-5D77-4270-B518-A8F1AE99F66C}" srcOrd="0" destOrd="0" presId="urn:microsoft.com/office/officeart/2005/8/layout/orgChart1"/>
    <dgm:cxn modelId="{055920A8-5378-4229-A91F-EF3444646537}" srcId="{D55508E8-9687-49BC-820E-645A40F4F028}" destId="{450DC0AC-E9B3-4455-871F-61CFA60A048A}" srcOrd="1" destOrd="0" parTransId="{906DDE8F-B3F8-469B-B6E6-AE684756C87E}" sibTransId="{97AC0EDC-1384-474A-9D42-333AC368E0DA}"/>
    <dgm:cxn modelId="{0BC7ACBC-C958-44E4-BD1C-2ECF23DB11F3}" type="presOf" srcId="{E2F23E0D-3AFB-4F1D-BCF6-28A35B9B4C52}" destId="{DD4EE77A-9545-48A9-A0F4-FF53771DE24E}" srcOrd="1" destOrd="0" presId="urn:microsoft.com/office/officeart/2005/8/layout/orgChart1"/>
    <dgm:cxn modelId="{8F2AD0BE-455F-40EB-ACF3-4F8F44E18FCF}" type="presOf" srcId="{D55508E8-9687-49BC-820E-645A40F4F028}" destId="{24F43234-0546-4B1E-928A-F84E3802F9FB}" srcOrd="1" destOrd="0" presId="urn:microsoft.com/office/officeart/2005/8/layout/orgChart1"/>
    <dgm:cxn modelId="{FBB43CC0-C3DA-431C-86FC-DB5F9E8200BF}" srcId="{D55508E8-9687-49BC-820E-645A40F4F028}" destId="{CB4FE7F4-FEFD-4889-9E92-B2C82A1ECE4B}" srcOrd="0" destOrd="0" parTransId="{A81A1D01-8C9A-48EC-80E3-031E79E69F0D}" sibTransId="{36B168D3-2C4C-4400-9C3A-3D8B4648DC5D}"/>
    <dgm:cxn modelId="{0865E1C0-94F1-4D85-B121-10CA17AE3706}" type="presOf" srcId="{450DC0AC-E9B3-4455-871F-61CFA60A048A}" destId="{A2AD9E3D-AEC3-4507-AF79-C6CA8260BD15}" srcOrd="1" destOrd="0" presId="urn:microsoft.com/office/officeart/2005/8/layout/orgChart1"/>
    <dgm:cxn modelId="{F27E5CDD-6ECC-49A2-82DE-362FF8986629}" type="presOf" srcId="{D55508E8-9687-49BC-820E-645A40F4F028}" destId="{88714805-0162-4D59-8794-C91A299E3DBC}" srcOrd="0" destOrd="0" presId="urn:microsoft.com/office/officeart/2005/8/layout/orgChart1"/>
    <dgm:cxn modelId="{333FBBEA-8A74-499F-A76F-778FEC240ACE}" type="presOf" srcId="{A81A1D01-8C9A-48EC-80E3-031E79E69F0D}" destId="{54AFB23E-F75A-431D-B165-0AC4F7FADE7E}" srcOrd="0" destOrd="0" presId="urn:microsoft.com/office/officeart/2005/8/layout/orgChart1"/>
    <dgm:cxn modelId="{238327F0-479D-432E-991E-7E33667A9426}" type="presOf" srcId="{CB4FE7F4-FEFD-4889-9E92-B2C82A1ECE4B}" destId="{226F3696-F47A-4E55-80E7-C0DBF8BF1126}" srcOrd="1" destOrd="0" presId="urn:microsoft.com/office/officeart/2005/8/layout/orgChart1"/>
    <dgm:cxn modelId="{4B4620F6-2510-44F9-B2FD-6279B1E9731A}" srcId="{68F07409-EB47-4081-B3FA-9BA007DAD5BF}" destId="{D55508E8-9687-49BC-820E-645A40F4F028}" srcOrd="0" destOrd="0" parTransId="{19369B4A-5A37-4FBF-9A40-D5F9D88146D4}" sibTransId="{2F0E155E-9EA1-42AB-94AF-EB7D5FEA79E2}"/>
    <dgm:cxn modelId="{7A0109FF-BB4E-4D4D-8683-706B95581C8E}" type="presOf" srcId="{68F07409-EB47-4081-B3FA-9BA007DAD5BF}" destId="{8685EF81-5E81-46A1-80E5-4E87EC935EFB}" srcOrd="0" destOrd="0" presId="urn:microsoft.com/office/officeart/2005/8/layout/orgChart1"/>
    <dgm:cxn modelId="{75D2F43C-30B0-43B9-9014-F99D5C45454B}" type="presParOf" srcId="{8685EF81-5E81-46A1-80E5-4E87EC935EFB}" destId="{F5B357C9-9BA7-4731-BBF3-CF92694B59F2}" srcOrd="0" destOrd="0" presId="urn:microsoft.com/office/officeart/2005/8/layout/orgChart1"/>
    <dgm:cxn modelId="{A9C20679-DFCE-4CBE-B696-B991784FA318}" type="presParOf" srcId="{F5B357C9-9BA7-4731-BBF3-CF92694B59F2}" destId="{489C6A9D-7EEA-41CA-83CB-CCD665D527CE}" srcOrd="0" destOrd="0" presId="urn:microsoft.com/office/officeart/2005/8/layout/orgChart1"/>
    <dgm:cxn modelId="{2EFDB729-FF7C-4ECB-BB99-4C9A25E42B0D}" type="presParOf" srcId="{489C6A9D-7EEA-41CA-83CB-CCD665D527CE}" destId="{88714805-0162-4D59-8794-C91A299E3DBC}" srcOrd="0" destOrd="0" presId="urn:microsoft.com/office/officeart/2005/8/layout/orgChart1"/>
    <dgm:cxn modelId="{307D36D9-5E99-438D-9850-66BDA8AFEB3E}" type="presParOf" srcId="{489C6A9D-7EEA-41CA-83CB-CCD665D527CE}" destId="{24F43234-0546-4B1E-928A-F84E3802F9FB}" srcOrd="1" destOrd="0" presId="urn:microsoft.com/office/officeart/2005/8/layout/orgChart1"/>
    <dgm:cxn modelId="{7476AB34-6E2A-4F7D-8D76-6E634897AC34}" type="presParOf" srcId="{F5B357C9-9BA7-4731-BBF3-CF92694B59F2}" destId="{8563DAA1-4AF1-4710-81FB-5F9FEC565AA9}" srcOrd="1" destOrd="0" presId="urn:microsoft.com/office/officeart/2005/8/layout/orgChart1"/>
    <dgm:cxn modelId="{44E5BB33-A5B0-4C0C-AA08-B2D004060FBC}" type="presParOf" srcId="{8563DAA1-4AF1-4710-81FB-5F9FEC565AA9}" destId="{54AFB23E-F75A-431D-B165-0AC4F7FADE7E}" srcOrd="0" destOrd="0" presId="urn:microsoft.com/office/officeart/2005/8/layout/orgChart1"/>
    <dgm:cxn modelId="{A7D438A5-8517-4C22-BAC3-0210F7D8C745}" type="presParOf" srcId="{8563DAA1-4AF1-4710-81FB-5F9FEC565AA9}" destId="{FACB3F84-78C7-4D20-A8B6-CC4ECF2893C7}" srcOrd="1" destOrd="0" presId="urn:microsoft.com/office/officeart/2005/8/layout/orgChart1"/>
    <dgm:cxn modelId="{56BE310F-5884-4A5A-97C5-A59C125CC599}" type="presParOf" srcId="{FACB3F84-78C7-4D20-A8B6-CC4ECF2893C7}" destId="{BE5E576D-287B-432E-BD77-EA84FDD89FA4}" srcOrd="0" destOrd="0" presId="urn:microsoft.com/office/officeart/2005/8/layout/orgChart1"/>
    <dgm:cxn modelId="{53FCC107-D832-4ADD-B575-B5FA50F48BDC}" type="presParOf" srcId="{BE5E576D-287B-432E-BD77-EA84FDD89FA4}" destId="{62B7F5CA-7A96-45B0-BAA1-00F473F94A9E}" srcOrd="0" destOrd="0" presId="urn:microsoft.com/office/officeart/2005/8/layout/orgChart1"/>
    <dgm:cxn modelId="{283DC720-264B-49F4-9A09-8AFCD7234EF6}" type="presParOf" srcId="{BE5E576D-287B-432E-BD77-EA84FDD89FA4}" destId="{226F3696-F47A-4E55-80E7-C0DBF8BF1126}" srcOrd="1" destOrd="0" presId="urn:microsoft.com/office/officeart/2005/8/layout/orgChart1"/>
    <dgm:cxn modelId="{BBCC4468-DE7E-4C22-A349-78B754284D17}" type="presParOf" srcId="{FACB3F84-78C7-4D20-A8B6-CC4ECF2893C7}" destId="{1C514C45-1C7F-49DF-A7C2-E778DDC4925F}" srcOrd="1" destOrd="0" presId="urn:microsoft.com/office/officeart/2005/8/layout/orgChart1"/>
    <dgm:cxn modelId="{F63AF6E5-A30C-4A8A-9FA0-7DC61A5CE321}" type="presParOf" srcId="{FACB3F84-78C7-4D20-A8B6-CC4ECF2893C7}" destId="{94174430-96D5-47A0-925D-FC9288C3D386}" srcOrd="2" destOrd="0" presId="urn:microsoft.com/office/officeart/2005/8/layout/orgChart1"/>
    <dgm:cxn modelId="{D654CF4B-7843-4E6C-A874-5BC9D227CB37}" type="presParOf" srcId="{8563DAA1-4AF1-4710-81FB-5F9FEC565AA9}" destId="{BC427557-94CE-4F44-882C-DF9AF79F8A2D}" srcOrd="2" destOrd="0" presId="urn:microsoft.com/office/officeart/2005/8/layout/orgChart1"/>
    <dgm:cxn modelId="{5843600D-2D85-48DB-8126-B98BD8F7BC5C}" type="presParOf" srcId="{8563DAA1-4AF1-4710-81FB-5F9FEC565AA9}" destId="{91303028-0F22-4157-A3E5-0BF36C43DB78}" srcOrd="3" destOrd="0" presId="urn:microsoft.com/office/officeart/2005/8/layout/orgChart1"/>
    <dgm:cxn modelId="{E8DDC665-E71C-4C04-BF3F-B617CD7E6332}" type="presParOf" srcId="{91303028-0F22-4157-A3E5-0BF36C43DB78}" destId="{DF43BF1E-8E45-47C6-B0D7-61D3E1B38D74}" srcOrd="0" destOrd="0" presId="urn:microsoft.com/office/officeart/2005/8/layout/orgChart1"/>
    <dgm:cxn modelId="{E9A98E8B-4810-4C97-81FF-76640DC3771C}" type="presParOf" srcId="{DF43BF1E-8E45-47C6-B0D7-61D3E1B38D74}" destId="{EC4833CB-197C-46B3-88EE-3A612AC60EAD}" srcOrd="0" destOrd="0" presId="urn:microsoft.com/office/officeart/2005/8/layout/orgChart1"/>
    <dgm:cxn modelId="{D0E62E11-47BF-450F-815F-FB3F951AAAB4}" type="presParOf" srcId="{DF43BF1E-8E45-47C6-B0D7-61D3E1B38D74}" destId="{A2AD9E3D-AEC3-4507-AF79-C6CA8260BD15}" srcOrd="1" destOrd="0" presId="urn:microsoft.com/office/officeart/2005/8/layout/orgChart1"/>
    <dgm:cxn modelId="{72E03A57-0078-4D13-BFEF-CE574D2F4465}" type="presParOf" srcId="{91303028-0F22-4157-A3E5-0BF36C43DB78}" destId="{BD48910C-BDB7-4C40-B0FE-214E8C314DB1}" srcOrd="1" destOrd="0" presId="urn:microsoft.com/office/officeart/2005/8/layout/orgChart1"/>
    <dgm:cxn modelId="{9B44EA92-D84F-4241-9A2A-57D7C9003D64}" type="presParOf" srcId="{91303028-0F22-4157-A3E5-0BF36C43DB78}" destId="{1ACC8D6C-CABB-4682-B1A9-DD855C56B323}" srcOrd="2" destOrd="0" presId="urn:microsoft.com/office/officeart/2005/8/layout/orgChart1"/>
    <dgm:cxn modelId="{91BCF988-D491-423F-B036-490BFAAE7003}" type="presParOf" srcId="{8563DAA1-4AF1-4710-81FB-5F9FEC565AA9}" destId="{6FDEA293-989D-4D4D-9437-139BB80EC597}" srcOrd="4" destOrd="0" presId="urn:microsoft.com/office/officeart/2005/8/layout/orgChart1"/>
    <dgm:cxn modelId="{300A4F1C-C52B-454C-94A4-E382133FCFD2}" type="presParOf" srcId="{8563DAA1-4AF1-4710-81FB-5F9FEC565AA9}" destId="{9CC08780-4F75-48A5-A5A2-B6190C79342E}" srcOrd="5" destOrd="0" presId="urn:microsoft.com/office/officeart/2005/8/layout/orgChart1"/>
    <dgm:cxn modelId="{D8EB041B-2E65-4F58-9BDC-BEA489FC9BB7}" type="presParOf" srcId="{9CC08780-4F75-48A5-A5A2-B6190C79342E}" destId="{5BA27279-6F51-4DDF-86DD-7F142B0EF72B}" srcOrd="0" destOrd="0" presId="urn:microsoft.com/office/officeart/2005/8/layout/orgChart1"/>
    <dgm:cxn modelId="{E2867A7A-C94C-49C3-9CA9-D8E859B70924}" type="presParOf" srcId="{5BA27279-6F51-4DDF-86DD-7F142B0EF72B}" destId="{71BAFE05-5D77-4270-B518-A8F1AE99F66C}" srcOrd="0" destOrd="0" presId="urn:microsoft.com/office/officeart/2005/8/layout/orgChart1"/>
    <dgm:cxn modelId="{B226278D-1FD2-4610-A4B5-E8E5C767E82A}" type="presParOf" srcId="{5BA27279-6F51-4DDF-86DD-7F142B0EF72B}" destId="{DD4EE77A-9545-48A9-A0F4-FF53771DE24E}" srcOrd="1" destOrd="0" presId="urn:microsoft.com/office/officeart/2005/8/layout/orgChart1"/>
    <dgm:cxn modelId="{C39550B2-5312-4200-A494-2D97E406305D}" type="presParOf" srcId="{9CC08780-4F75-48A5-A5A2-B6190C79342E}" destId="{8E1D0863-E9AF-41CA-9A31-8C98B0119508}" srcOrd="1" destOrd="0" presId="urn:microsoft.com/office/officeart/2005/8/layout/orgChart1"/>
    <dgm:cxn modelId="{402A44CC-386A-482F-829D-6416FB4568EB}" type="presParOf" srcId="{9CC08780-4F75-48A5-A5A2-B6190C79342E}" destId="{9F8D5F80-8FD4-4CA6-91B3-608D5E907205}" srcOrd="2" destOrd="0" presId="urn:microsoft.com/office/officeart/2005/8/layout/orgChart1"/>
    <dgm:cxn modelId="{38D081B7-3DEC-48D8-B848-CECED17C9A4C}" type="presParOf" srcId="{F5B357C9-9BA7-4731-BBF3-CF92694B59F2}" destId="{5EE8AC63-64AC-48E1-895F-4C6BE4CE0DB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DEA293-989D-4D4D-9437-139BB80EC597}">
      <dsp:nvSpPr>
        <dsp:cNvPr id="0" name=""/>
        <dsp:cNvSpPr/>
      </dsp:nvSpPr>
      <dsp:spPr>
        <a:xfrm>
          <a:off x="2019300" y="447514"/>
          <a:ext cx="1081195" cy="1876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3822"/>
              </a:lnTo>
              <a:lnTo>
                <a:pt x="1081195" y="93822"/>
              </a:lnTo>
              <a:lnTo>
                <a:pt x="1081195" y="187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427557-94CE-4F44-882C-DF9AF79F8A2D}">
      <dsp:nvSpPr>
        <dsp:cNvPr id="0" name=""/>
        <dsp:cNvSpPr/>
      </dsp:nvSpPr>
      <dsp:spPr>
        <a:xfrm>
          <a:off x="1973580" y="447514"/>
          <a:ext cx="91440" cy="18764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7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AFB23E-F75A-431D-B165-0AC4F7FADE7E}">
      <dsp:nvSpPr>
        <dsp:cNvPr id="0" name=""/>
        <dsp:cNvSpPr/>
      </dsp:nvSpPr>
      <dsp:spPr>
        <a:xfrm>
          <a:off x="938104" y="447514"/>
          <a:ext cx="1081195" cy="187645"/>
        </a:xfrm>
        <a:custGeom>
          <a:avLst/>
          <a:gdLst/>
          <a:ahLst/>
          <a:cxnLst/>
          <a:rect l="0" t="0" r="0" b="0"/>
          <a:pathLst>
            <a:path>
              <a:moveTo>
                <a:pt x="1081195" y="0"/>
              </a:moveTo>
              <a:lnTo>
                <a:pt x="1081195" y="93822"/>
              </a:lnTo>
              <a:lnTo>
                <a:pt x="0" y="93822"/>
              </a:lnTo>
              <a:lnTo>
                <a:pt x="0" y="187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714805-0162-4D59-8794-C91A299E3DBC}">
      <dsp:nvSpPr>
        <dsp:cNvPr id="0" name=""/>
        <dsp:cNvSpPr/>
      </dsp:nvSpPr>
      <dsp:spPr>
        <a:xfrm>
          <a:off x="1572524" y="739"/>
          <a:ext cx="893550" cy="4467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28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72524" y="739"/>
        <a:ext cx="893550" cy="446775"/>
      </dsp:txXfrm>
    </dsp:sp>
    <dsp:sp modelId="{62B7F5CA-7A96-45B0-BAA1-00F473F94A9E}">
      <dsp:nvSpPr>
        <dsp:cNvPr id="0" name=""/>
        <dsp:cNvSpPr/>
      </dsp:nvSpPr>
      <dsp:spPr>
        <a:xfrm>
          <a:off x="491329" y="635160"/>
          <a:ext cx="893550" cy="4467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28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1329" y="635160"/>
        <a:ext cx="893550" cy="446775"/>
      </dsp:txXfrm>
    </dsp:sp>
    <dsp:sp modelId="{EC4833CB-197C-46B3-88EE-3A612AC60EAD}">
      <dsp:nvSpPr>
        <dsp:cNvPr id="0" name=""/>
        <dsp:cNvSpPr/>
      </dsp:nvSpPr>
      <dsp:spPr>
        <a:xfrm>
          <a:off x="1572524" y="635160"/>
          <a:ext cx="893550" cy="4467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28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72524" y="635160"/>
        <a:ext cx="893550" cy="446775"/>
      </dsp:txXfrm>
    </dsp:sp>
    <dsp:sp modelId="{71BAFE05-5D77-4270-B518-A8F1AE99F66C}">
      <dsp:nvSpPr>
        <dsp:cNvPr id="0" name=""/>
        <dsp:cNvSpPr/>
      </dsp:nvSpPr>
      <dsp:spPr>
        <a:xfrm>
          <a:off x="2653720" y="635160"/>
          <a:ext cx="893550" cy="4467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28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53720" y="635160"/>
        <a:ext cx="893550" cy="4467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1E581-A8D6-461F-AB10-AE6F2D946894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C5B312-3E79-44F9-9056-63E741CB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22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7DA98FB-3A1B-4164-AD56-C9C95732AFCF}" type="slidenum">
              <a:rPr lang="en-GB" altLang="en-US"/>
              <a:pPr>
                <a:spcBef>
                  <a:spcPct val="0"/>
                </a:spcBef>
              </a:pPr>
              <a:t>16</a:t>
            </a:fld>
            <a:endParaRPr lang="en-GB" altLang="en-US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529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F4C34C-796E-4491-9E1C-813B920728E7}" type="slidenum">
              <a:rPr lang="en-GB" altLang="en-US"/>
              <a:pPr>
                <a:spcBef>
                  <a:spcPct val="0"/>
                </a:spcBef>
              </a:pPr>
              <a:t>17</a:t>
            </a:fld>
            <a:endParaRPr lang="en-GB" altLang="en-US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646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F37A8F-CEAC-4DE5-B19C-8FF49B4403CE}" type="slidenum">
              <a:rPr lang="en-GB" altLang="en-US"/>
              <a:pPr>
                <a:spcBef>
                  <a:spcPct val="0"/>
                </a:spcBef>
              </a:pPr>
              <a:t>18</a:t>
            </a:fld>
            <a:endParaRPr lang="en-GB" altLang="en-US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089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9493DCC-B8E2-418E-9AC2-1DE59510206E}" type="slidenum">
              <a:rPr lang="en-GB" altLang="en-US"/>
              <a:pPr>
                <a:spcBef>
                  <a:spcPct val="0"/>
                </a:spcBef>
              </a:pPr>
              <a:t>19</a:t>
            </a:fld>
            <a:endParaRPr lang="en-GB" alt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161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AC8C4A6-EC2B-4E83-9E5B-A55358C27435}" type="slidenum">
              <a:rPr lang="en-GB" altLang="en-US"/>
              <a:pPr>
                <a:spcBef>
                  <a:spcPct val="0"/>
                </a:spcBef>
              </a:pPr>
              <a:t>20</a:t>
            </a:fld>
            <a:endParaRPr lang="en-GB" alt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5278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A3AAE-E968-46AF-844A-79800C5D472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828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1013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61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8966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5784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8908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7471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23FF6-4048-9A7C-6027-893A5EFFA7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04399E-4427-2CA4-441D-FC417620DF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6D69B-285E-48F4-123F-63837F39E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C846-AB29-4590-A849-EE7631694EDB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285C9-181E-C65C-ED02-DD6E9CDFA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5B805-B8B9-44D9-70FF-B64409B8B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983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7856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96597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10/15/2025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825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10/15/2025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204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6ACCC-D970-40A9-897A-918DD20C7FA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2651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145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1C846-AB29-4590-A849-EE7631694EDB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981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75202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nheller.com/images/Asia/Japan/Misc/spider-web-2-big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estyn.gov.wales/app/uploads/2024/08/What-We-Inspect-Youth-Work.pdf" TargetMode="External"/><Relationship Id="rId2" Type="http://schemas.openxmlformats.org/officeDocument/2006/relationships/hyperlink" Target="https://www.ewc.wales/site/index.php/en/accreditation/the-quality-mark-for-youth-work-in-wales/the-quality-mark-examples-of-good-practice" TargetMode="Externa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0155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0B9C3-BD4F-A3D5-7170-DB45B656CD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2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20F181-DF6F-05B8-90CF-0B57D78751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85164"/>
            <a:ext cx="9144000" cy="2216871"/>
          </a:xfrm>
        </p:spPr>
        <p:txBody>
          <a:bodyPr/>
          <a:lstStyle/>
          <a:p>
            <a:r>
              <a:rPr lang="en-GB" dirty="0"/>
              <a:t>ECYW4014 Cornerstones of Youth Work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9717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82FCAD-5CC5-399D-7F98-47C7EEC7A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C9DEE-C558-824C-A3A6-CCF7109FE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>
                <a:solidFill>
                  <a:srgbClr val="0070C0"/>
                </a:solidFill>
              </a:rPr>
              <a:t>Torri'r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Iâ</a:t>
            </a:r>
            <a:r>
              <a:rPr lang="en-GB" dirty="0">
                <a:solidFill>
                  <a:srgbClr val="0070C0"/>
                </a:solidFill>
              </a:rPr>
              <a:t> 					</a:t>
            </a:r>
            <a:r>
              <a:rPr lang="en-GB" dirty="0"/>
              <a:t>Ice Breaker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EAF08-CE73-9816-0FED-35BDC4DF36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10350" y="1690688"/>
            <a:ext cx="5181600" cy="4351338"/>
          </a:xfrm>
        </p:spPr>
        <p:txBody>
          <a:bodyPr>
            <a:noAutofit/>
          </a:bodyPr>
          <a:lstStyle/>
          <a:p>
            <a:r>
              <a:rPr lang="en-GB" dirty="0"/>
              <a:t>If you could have any superpower, what would it be and why?"</a:t>
            </a:r>
          </a:p>
          <a:p>
            <a:r>
              <a:rPr lang="en-GB" dirty="0"/>
              <a:t>"What is the best piece of advice you have ever received“</a:t>
            </a:r>
          </a:p>
          <a:p>
            <a:r>
              <a:rPr lang="en-GB" dirty="0"/>
              <a:t>"If you could change one thing about the school system, what would it be?". </a:t>
            </a:r>
            <a:endParaRPr lang="en-GB" sz="21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E163B9-63A6-4B64-6DB4-1D4C926F8C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6171" y="1742498"/>
            <a:ext cx="5181600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"Pe </a:t>
            </a:r>
            <a:r>
              <a:rPr lang="en-GB" dirty="0" err="1">
                <a:solidFill>
                  <a:srgbClr val="0070C0"/>
                </a:solidFill>
              </a:rPr>
              <a:t>gallech</a:t>
            </a:r>
            <a:r>
              <a:rPr lang="en-GB" dirty="0">
                <a:solidFill>
                  <a:srgbClr val="0070C0"/>
                </a:solidFill>
              </a:rPr>
              <a:t> chi </a:t>
            </a:r>
            <a:r>
              <a:rPr lang="en-GB" dirty="0" err="1">
                <a:solidFill>
                  <a:srgbClr val="0070C0"/>
                </a:solidFill>
              </a:rPr>
              <a:t>gael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unrhyw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uwch-bŵer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beth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fyddai</a:t>
            </a:r>
            <a:r>
              <a:rPr lang="en-GB" dirty="0">
                <a:solidFill>
                  <a:srgbClr val="0070C0"/>
                </a:solidFill>
              </a:rPr>
              <a:t> e a </a:t>
            </a:r>
            <a:r>
              <a:rPr lang="en-GB" dirty="0" err="1">
                <a:solidFill>
                  <a:srgbClr val="0070C0"/>
                </a:solidFill>
              </a:rPr>
              <a:t>pham</a:t>
            </a:r>
            <a:r>
              <a:rPr lang="en-GB" dirty="0">
                <a:solidFill>
                  <a:srgbClr val="0070C0"/>
                </a:solidFill>
              </a:rPr>
              <a:t>?"</a:t>
            </a:r>
          </a:p>
          <a:p>
            <a:r>
              <a:rPr lang="en-GB" dirty="0">
                <a:solidFill>
                  <a:srgbClr val="0070C0"/>
                </a:solidFill>
              </a:rPr>
              <a:t>"Beth </a:t>
            </a:r>
            <a:r>
              <a:rPr lang="en-GB" dirty="0" err="1">
                <a:solidFill>
                  <a:srgbClr val="0070C0"/>
                </a:solidFill>
              </a:rPr>
              <a:t>yw'r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cyngor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gorau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rydych</a:t>
            </a:r>
            <a:r>
              <a:rPr lang="en-GB" dirty="0">
                <a:solidFill>
                  <a:srgbClr val="0070C0"/>
                </a:solidFill>
              </a:rPr>
              <a:t> chi </a:t>
            </a:r>
            <a:r>
              <a:rPr lang="en-GB" dirty="0" err="1">
                <a:solidFill>
                  <a:srgbClr val="0070C0"/>
                </a:solidFill>
              </a:rPr>
              <a:t>erioed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wedi'i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dderbyn</a:t>
            </a:r>
            <a:r>
              <a:rPr lang="en-GB" dirty="0">
                <a:solidFill>
                  <a:srgbClr val="0070C0"/>
                </a:solidFill>
              </a:rPr>
              <a:t>"</a:t>
            </a:r>
          </a:p>
          <a:p>
            <a:r>
              <a:rPr lang="en-GB" dirty="0">
                <a:solidFill>
                  <a:srgbClr val="0070C0"/>
                </a:solidFill>
              </a:rPr>
              <a:t>"Pe </a:t>
            </a:r>
            <a:r>
              <a:rPr lang="en-GB" dirty="0" err="1">
                <a:solidFill>
                  <a:srgbClr val="0070C0"/>
                </a:solidFill>
              </a:rPr>
              <a:t>gallech</a:t>
            </a:r>
            <a:r>
              <a:rPr lang="en-GB" dirty="0">
                <a:solidFill>
                  <a:srgbClr val="0070C0"/>
                </a:solidFill>
              </a:rPr>
              <a:t> chi </a:t>
            </a:r>
            <a:r>
              <a:rPr lang="en-GB" dirty="0" err="1">
                <a:solidFill>
                  <a:srgbClr val="0070C0"/>
                </a:solidFill>
              </a:rPr>
              <a:t>newid</a:t>
            </a:r>
            <a:r>
              <a:rPr lang="en-GB" dirty="0">
                <a:solidFill>
                  <a:srgbClr val="0070C0"/>
                </a:solidFill>
              </a:rPr>
              <a:t> un </a:t>
            </a:r>
            <a:r>
              <a:rPr lang="en-GB" dirty="0" err="1">
                <a:solidFill>
                  <a:srgbClr val="0070C0"/>
                </a:solidFill>
              </a:rPr>
              <a:t>peth</a:t>
            </a:r>
            <a:r>
              <a:rPr lang="en-GB" dirty="0">
                <a:solidFill>
                  <a:srgbClr val="0070C0"/>
                </a:solidFill>
              </a:rPr>
              <a:t> am y system </a:t>
            </a:r>
            <a:r>
              <a:rPr lang="en-GB" dirty="0" err="1">
                <a:solidFill>
                  <a:srgbClr val="0070C0"/>
                </a:solidFill>
              </a:rPr>
              <a:t>ysgolion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beth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fyddai</a:t>
            </a:r>
            <a:r>
              <a:rPr lang="en-GB" dirty="0">
                <a:solidFill>
                  <a:srgbClr val="0070C0"/>
                </a:solidFill>
              </a:rPr>
              <a:t> e?".</a:t>
            </a:r>
          </a:p>
        </p:txBody>
      </p:sp>
    </p:spTree>
    <p:extLst>
      <p:ext uri="{BB962C8B-B14F-4D97-AF65-F5344CB8AC3E}">
        <p14:creationId xmlns:p14="http://schemas.microsoft.com/office/powerpoint/2010/main" val="2004142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DE67B-89A0-4C9F-BACA-F88EC46DD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273" y="748323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Modiwl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b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EAD8C-D1B1-44E2-A6D2-5F0B86FF3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6100" y="1211"/>
            <a:ext cx="8655627" cy="6748608"/>
          </a:xfrm>
        </p:spPr>
        <p:txBody>
          <a:bodyPr anchor="ctr">
            <a:normAutofit/>
          </a:bodyPr>
          <a:lstStyle/>
          <a:p>
            <a:pPr fontAlgn="base" hangingPunct="0"/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arfogi myfyrwyr â phrofiad ymarferol o Waith Ieuenctid a chymwyseddau proffesiynol trwy brofiadau lleoliad </a:t>
            </a:r>
            <a:r>
              <a:rPr lang="cy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trochol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myfyrio beirniadol, a dysgu dan arweiniad, gan eu galluogi i gymhwyso gwybodaeth ddamcaniaethol yn effeithiol mewn lleoliadau byd go iawn a dechrau datblygu sgiliau hanfodol ar gyfer gweithio gyda phobl ifanc a chymunedau.</a:t>
            </a:r>
          </a:p>
          <a:p>
            <a:pPr marL="0" indent="0" fontAlgn="base" hangingPunct="0">
              <a:buNone/>
            </a:pPr>
            <a:endParaRPr lang="cy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dirty="0"/>
              <a:t>To equip students with practical Youth Work experience and professional competencies through immersive placement experiences, critical reflection, and guided learning, enabling them to effectively apply theoretical knowledge in real-world settings and begin to develop essential skills for working with young people and communities.  </a:t>
            </a:r>
          </a:p>
          <a:p>
            <a:pPr lvl="0" fontAlgn="base" hangingPunct="0"/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787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9A128A9-8963-5209-5ADD-9C190FCF26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B4E1576-1DE2-D0A5-EF06-C5B4729A3A4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altLang="en-US" dirty="0">
                <a:solidFill>
                  <a:srgbClr val="0070C0"/>
                </a:solidFill>
              </a:rPr>
              <a:t>Beth </a:t>
            </a:r>
            <a:r>
              <a:rPr lang="en-GB" altLang="en-US" dirty="0" err="1">
                <a:solidFill>
                  <a:srgbClr val="0070C0"/>
                </a:solidFill>
              </a:rPr>
              <a:t>ydym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ni'n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sôn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amdano</a:t>
            </a:r>
            <a:r>
              <a:rPr lang="en-GB" altLang="en-US" dirty="0">
                <a:solidFill>
                  <a:srgbClr val="0070C0"/>
                </a:solidFill>
              </a:rPr>
              <a:t> pan </a:t>
            </a:r>
            <a:r>
              <a:rPr lang="en-GB" altLang="en-US" dirty="0" err="1">
                <a:solidFill>
                  <a:srgbClr val="0070C0"/>
                </a:solidFill>
              </a:rPr>
              <a:t>fyddwn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ni'n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defnyddio'r</a:t>
            </a:r>
            <a:r>
              <a:rPr lang="en-GB" altLang="en-US" dirty="0">
                <a:solidFill>
                  <a:srgbClr val="0070C0"/>
                </a:solidFill>
              </a:rPr>
              <a:t> term </a:t>
            </a:r>
            <a:r>
              <a:rPr lang="en-GB" altLang="en-US" dirty="0" err="1">
                <a:solidFill>
                  <a:srgbClr val="0070C0"/>
                </a:solidFill>
              </a:rPr>
              <a:t>sefydliad</a:t>
            </a:r>
            <a:r>
              <a:rPr lang="en-GB" altLang="en-US" dirty="0">
                <a:solidFill>
                  <a:srgbClr val="0070C0"/>
                </a:solidFill>
              </a:rPr>
              <a:t>?</a:t>
            </a:r>
          </a:p>
          <a:p>
            <a:endParaRPr lang="en-GB" altLang="en-US" dirty="0">
              <a:solidFill>
                <a:srgbClr val="0070C0"/>
              </a:solidFill>
            </a:endParaRPr>
          </a:p>
          <a:p>
            <a:r>
              <a:rPr lang="en-GB" altLang="en-US" dirty="0" err="1">
                <a:solidFill>
                  <a:srgbClr val="0070C0"/>
                </a:solidFill>
              </a:rPr>
              <a:t>Rhestrwch</a:t>
            </a:r>
            <a:r>
              <a:rPr lang="en-GB" altLang="en-US" dirty="0">
                <a:solidFill>
                  <a:srgbClr val="0070C0"/>
                </a:solidFill>
              </a:rPr>
              <a:t> 5 </a:t>
            </a:r>
            <a:r>
              <a:rPr lang="en-GB" altLang="en-US" dirty="0" err="1">
                <a:solidFill>
                  <a:srgbClr val="0070C0"/>
                </a:solidFill>
              </a:rPr>
              <a:t>nodwedd</a:t>
            </a:r>
            <a:r>
              <a:rPr lang="en-GB" altLang="en-US" dirty="0">
                <a:solidFill>
                  <a:srgbClr val="0070C0"/>
                </a:solidFill>
              </a:rPr>
              <a:t> o </a:t>
            </a:r>
            <a:r>
              <a:rPr lang="en-GB" altLang="en-US" dirty="0" err="1">
                <a:solidFill>
                  <a:srgbClr val="0070C0"/>
                </a:solidFill>
              </a:rPr>
              <a:t>sefydliad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rydych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chi'n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gyfarwydd</a:t>
            </a:r>
            <a:r>
              <a:rPr lang="en-GB" altLang="en-US" dirty="0">
                <a:solidFill>
                  <a:srgbClr val="0070C0"/>
                </a:solidFill>
              </a:rPr>
              <a:t> ag </a:t>
            </a:r>
            <a:r>
              <a:rPr lang="en-GB" altLang="en-US" dirty="0" err="1">
                <a:solidFill>
                  <a:srgbClr val="0070C0"/>
                </a:solidFill>
              </a:rPr>
              <a:t>ef</a:t>
            </a:r>
            <a:endParaRPr lang="en-GB" altLang="en-US" dirty="0">
              <a:solidFill>
                <a:srgbClr val="0070C0"/>
              </a:solidFill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E968934-57B4-6116-FE2B-0B4BEED6F2E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altLang="en-US" dirty="0"/>
              <a:t>What are we talking about when we use the term organisation?</a:t>
            </a:r>
          </a:p>
          <a:p>
            <a:pPr>
              <a:buFontTx/>
              <a:buNone/>
            </a:pPr>
            <a:endParaRPr lang="en-GB" altLang="en-US" dirty="0"/>
          </a:p>
          <a:p>
            <a:pPr lvl="1"/>
            <a:r>
              <a:rPr lang="en-GB" altLang="en-US" dirty="0"/>
              <a:t>List 5 characteristics of an organisation with which you are familiar</a:t>
            </a:r>
          </a:p>
          <a:p>
            <a:endParaRPr lang="en-US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0752E755-2828-A02F-9A0B-3C3DC09016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err="1">
                <a:solidFill>
                  <a:srgbClr val="0070C0"/>
                </a:solidFill>
              </a:rPr>
              <a:t>Sefydliadau</a:t>
            </a:r>
            <a:r>
              <a:rPr lang="en-GB" altLang="en-US" dirty="0">
                <a:solidFill>
                  <a:srgbClr val="0070C0"/>
                </a:solidFill>
              </a:rPr>
              <a:t>/ </a:t>
            </a:r>
            <a:r>
              <a:rPr lang="en-GB" altLang="en-US" dirty="0"/>
              <a:t>Organisations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0D04CD15-790C-EF03-DE5D-8E96320144F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en-GB" altLang="en-US" sz="2200" dirty="0">
                <a:solidFill>
                  <a:srgbClr val="0070C0"/>
                </a:solidFill>
              </a:rPr>
              <a:t>‘Math o </a:t>
            </a:r>
            <a:r>
              <a:rPr lang="en-GB" altLang="en-US" sz="2200" dirty="0" err="1">
                <a:solidFill>
                  <a:srgbClr val="0070C0"/>
                </a:solidFill>
              </a:rPr>
              <a:t>gydweithred</a:t>
            </a:r>
            <a:r>
              <a:rPr lang="en-GB" altLang="en-US" sz="2200" dirty="0">
                <a:solidFill>
                  <a:srgbClr val="0070C0"/>
                </a:solidFill>
              </a:rPr>
              <a:t> a </a:t>
            </a:r>
            <a:r>
              <a:rPr lang="en-GB" altLang="en-US" sz="2200" dirty="0" err="1">
                <a:solidFill>
                  <a:srgbClr val="0070C0"/>
                </a:solidFill>
              </a:rPr>
              <a:t>sefydlwyd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i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ddilyn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nodau</a:t>
            </a:r>
            <a:r>
              <a:rPr lang="en-GB" altLang="en-US" sz="2200" dirty="0">
                <a:solidFill>
                  <a:srgbClr val="0070C0"/>
                </a:solidFill>
              </a:rPr>
              <a:t> neu </a:t>
            </a:r>
            <a:r>
              <a:rPr lang="en-GB" altLang="en-US" sz="2200" dirty="0" err="1">
                <a:solidFill>
                  <a:srgbClr val="0070C0"/>
                </a:solidFill>
              </a:rPr>
              <a:t>nodau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penodol</a:t>
            </a:r>
            <a:r>
              <a:rPr lang="en-GB" altLang="en-US" sz="2200" dirty="0">
                <a:solidFill>
                  <a:srgbClr val="0070C0"/>
                </a:solidFill>
              </a:rPr>
              <a:t>, a </a:t>
            </a:r>
            <a:r>
              <a:rPr lang="en-GB" altLang="en-US" sz="2200" dirty="0" err="1">
                <a:solidFill>
                  <a:srgbClr val="0070C0"/>
                </a:solidFill>
              </a:rPr>
              <a:t>nodweddir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gan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strwythur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ffurfiol</a:t>
            </a:r>
            <a:r>
              <a:rPr lang="en-GB" altLang="en-US" sz="2200" dirty="0">
                <a:solidFill>
                  <a:srgbClr val="0070C0"/>
                </a:solidFill>
              </a:rPr>
              <a:t> o </a:t>
            </a:r>
            <a:r>
              <a:rPr lang="en-GB" altLang="en-US" sz="2200" dirty="0" err="1">
                <a:solidFill>
                  <a:srgbClr val="0070C0"/>
                </a:solidFill>
              </a:rPr>
              <a:t>reolau</a:t>
            </a:r>
            <a:r>
              <a:rPr lang="en-GB" altLang="en-US" sz="2200" dirty="0">
                <a:solidFill>
                  <a:srgbClr val="0070C0"/>
                </a:solidFill>
              </a:rPr>
              <a:t>, </a:t>
            </a:r>
            <a:r>
              <a:rPr lang="en-GB" altLang="en-US" sz="2200" dirty="0" err="1">
                <a:solidFill>
                  <a:srgbClr val="0070C0"/>
                </a:solidFill>
              </a:rPr>
              <a:t>cysylltiadau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awdurdod</a:t>
            </a:r>
            <a:r>
              <a:rPr lang="en-GB" altLang="en-US" sz="2200" dirty="0">
                <a:solidFill>
                  <a:srgbClr val="0070C0"/>
                </a:solidFill>
              </a:rPr>
              <a:t>, </a:t>
            </a:r>
            <a:r>
              <a:rPr lang="en-GB" altLang="en-US" sz="2200" dirty="0" err="1">
                <a:solidFill>
                  <a:srgbClr val="0070C0"/>
                </a:solidFill>
              </a:rPr>
              <a:t>rhaniad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llafur</a:t>
            </a:r>
            <a:r>
              <a:rPr lang="en-GB" altLang="en-US" sz="2200" dirty="0">
                <a:solidFill>
                  <a:srgbClr val="0070C0"/>
                </a:solidFill>
              </a:rPr>
              <a:t> ac </a:t>
            </a:r>
            <a:r>
              <a:rPr lang="en-GB" altLang="en-US" sz="2200" dirty="0" err="1">
                <a:solidFill>
                  <a:srgbClr val="0070C0"/>
                </a:solidFill>
              </a:rPr>
              <a:t>aelodaeth</a:t>
            </a:r>
            <a:r>
              <a:rPr lang="en-GB" altLang="en-US" sz="2200" dirty="0">
                <a:solidFill>
                  <a:srgbClr val="0070C0"/>
                </a:solidFill>
              </a:rPr>
              <a:t> neu </a:t>
            </a:r>
            <a:r>
              <a:rPr lang="en-GB" altLang="en-US" sz="2200" dirty="0" err="1">
                <a:solidFill>
                  <a:srgbClr val="0070C0"/>
                </a:solidFill>
              </a:rPr>
              <a:t>fynediad</a:t>
            </a:r>
            <a:r>
              <a:rPr lang="en-GB" altLang="en-US" sz="2200" dirty="0">
                <a:solidFill>
                  <a:srgbClr val="0070C0"/>
                </a:solidFill>
              </a:rPr>
              <a:t> </a:t>
            </a:r>
            <a:r>
              <a:rPr lang="en-GB" altLang="en-US" sz="2200" dirty="0" err="1">
                <a:solidFill>
                  <a:srgbClr val="0070C0"/>
                </a:solidFill>
              </a:rPr>
              <a:t>cyfyngedig</a:t>
            </a:r>
            <a:r>
              <a:rPr lang="en-GB" altLang="en-US" sz="2200" dirty="0">
                <a:solidFill>
                  <a:srgbClr val="0070C0"/>
                </a:solidFill>
              </a:rPr>
              <a:t>’</a:t>
            </a:r>
          </a:p>
          <a:p>
            <a:pPr algn="just">
              <a:lnSpc>
                <a:spcPct val="90000"/>
              </a:lnSpc>
            </a:pPr>
            <a:endParaRPr lang="en-GB" altLang="en-US" sz="2200" dirty="0">
              <a:solidFill>
                <a:srgbClr val="0070C0"/>
              </a:solidFill>
            </a:endParaRPr>
          </a:p>
          <a:p>
            <a:pPr algn="r">
              <a:lnSpc>
                <a:spcPct val="90000"/>
              </a:lnSpc>
            </a:pPr>
            <a:r>
              <a:rPr lang="en-GB" altLang="en-US" sz="2200" dirty="0">
                <a:solidFill>
                  <a:srgbClr val="0070C0"/>
                </a:solidFill>
              </a:rPr>
              <a:t>Jary D a Jary J, (2000) Dictionary of Sociology 3ydd arg., Glasgow: Harper Collins.</a:t>
            </a:r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B7AE0A99-C708-FA08-2864-C56774CC2C0E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just"/>
            <a:r>
              <a:rPr lang="en-GB" altLang="en-US" sz="2200" dirty="0"/>
              <a:t>‘A type of collectivity established for the pursuit of specific aims or goals, characterised by a formal structure of rules, authority relations, a division of labour and limited membership or admission’</a:t>
            </a:r>
          </a:p>
          <a:p>
            <a:pPr>
              <a:buNone/>
            </a:pPr>
            <a:endParaRPr lang="en-GB" altLang="en-US" sz="2200" dirty="0"/>
          </a:p>
          <a:p>
            <a:pPr lvl="1" algn="r"/>
            <a:r>
              <a:rPr lang="en-GB" altLang="en-US" sz="2200" dirty="0"/>
              <a:t>Jary D and Jary J, (2000) </a:t>
            </a:r>
            <a:r>
              <a:rPr lang="en-GB" altLang="en-US" sz="2200" i="1" dirty="0"/>
              <a:t>Dictionary of Sociology</a:t>
            </a:r>
            <a:r>
              <a:rPr lang="en-GB" altLang="en-US" sz="2200" dirty="0"/>
              <a:t> 3</a:t>
            </a:r>
            <a:r>
              <a:rPr lang="en-GB" altLang="en-US" sz="2200" baseline="30000" dirty="0"/>
              <a:t>rd</a:t>
            </a:r>
            <a:r>
              <a:rPr lang="en-GB" altLang="en-US" sz="2200" dirty="0"/>
              <a:t> ed, Glasgow: Harper Collins.</a:t>
            </a:r>
          </a:p>
          <a:p>
            <a:endParaRPr lang="en-US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1B02BA4-4B6F-F248-EAE7-695A9161F4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/>
              <a:t>Ways of looking at organisations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4F0A2BCA-20DC-29FB-BF5A-7DFC375F24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r>
              <a:rPr lang="en-GB" altLang="en-US" sz="2000"/>
              <a:t>Mintzberg (1979) suggests that all organisations are made up of a number of building blocks which may be coordinated in different ways, these are: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altLang="en-US" sz="2000"/>
          </a:p>
          <a:p>
            <a:pPr lvl="1">
              <a:lnSpc>
                <a:spcPct val="80000"/>
              </a:lnSpc>
            </a:pPr>
            <a:r>
              <a:rPr lang="en-GB" altLang="en-US" sz="2000"/>
              <a:t>The operating core where the basic work is carried out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2000"/>
          </a:p>
          <a:p>
            <a:pPr lvl="1">
              <a:lnSpc>
                <a:spcPct val="80000"/>
              </a:lnSpc>
            </a:pPr>
            <a:r>
              <a:rPr lang="en-GB" altLang="en-US" sz="2000"/>
              <a:t>The strategic apex or senior management of the organisation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2000"/>
          </a:p>
          <a:p>
            <a:pPr lvl="1">
              <a:lnSpc>
                <a:spcPct val="80000"/>
              </a:lnSpc>
            </a:pPr>
            <a:r>
              <a:rPr lang="en-GB" altLang="en-US" sz="2000"/>
              <a:t>The middle line are managers between the strategic apex and the operating core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2000"/>
          </a:p>
          <a:p>
            <a:pPr lvl="1">
              <a:lnSpc>
                <a:spcPct val="80000"/>
              </a:lnSpc>
            </a:pPr>
            <a:r>
              <a:rPr lang="en-GB" altLang="en-US" sz="2000"/>
              <a:t>The technostructure which designs systems and processes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2000"/>
          </a:p>
          <a:p>
            <a:pPr lvl="1">
              <a:lnSpc>
                <a:spcPct val="80000"/>
              </a:lnSpc>
            </a:pPr>
            <a:r>
              <a:rPr lang="en-GB" altLang="en-US" sz="2000"/>
              <a:t>The support staff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2000"/>
          </a:p>
          <a:p>
            <a:pPr lvl="1">
              <a:lnSpc>
                <a:spcPct val="80000"/>
              </a:lnSpc>
            </a:pPr>
            <a:r>
              <a:rPr lang="en-GB" altLang="en-US" sz="2000"/>
              <a:t>The ideology or culture of the organisation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FCB2D4D-D7B5-41D2-4802-33CA81AE41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 dirty="0"/>
              <a:t>Mintzberg’s six organisational configurations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E3C039C-3E9D-E6CD-C1B6-3BDBB58D19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FontTx/>
              <a:buAutoNum type="arabicPeriod"/>
            </a:pPr>
            <a:r>
              <a:rPr lang="en-GB" altLang="en-US" sz="1800"/>
              <a:t>Simple structure – often small and informal with a visionary leader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en-GB" altLang="en-US" sz="180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GB" altLang="en-US" sz="1800"/>
              <a:t>Machine bureaucracy – standardisation of processes is very important, usually large and mature organisations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en-GB" altLang="en-US" sz="180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GB" altLang="en-US" sz="1800"/>
              <a:t>Professional bureaucracy – work is standardised by ensuring the staff have the necessary skills, emphasis on training and sharing of good practice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en-GB" altLang="en-US" sz="180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GB" altLang="en-US" sz="1800"/>
              <a:t>Divisionalised structures – large complex organisations such as local authorities or large voluntary organisations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en-GB" altLang="en-US" sz="180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GB" altLang="en-US" sz="1800"/>
              <a:t>Adhocracy – the emphasis here is on innovation and change, success depends on mutual adjustment within the operating core and on a supportive management style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en-GB" altLang="en-US" sz="180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GB" altLang="en-US" sz="1800"/>
              <a:t>Missionary organisations - a dominant ideology which attracts individuals who share the missionary vision, little reliance on systems or structures, often found in the voluntary sector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2242EEBB-A0F3-5947-19DC-D5ACCC30FF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err="1">
                <a:solidFill>
                  <a:srgbClr val="0070C0"/>
                </a:solidFill>
              </a:rPr>
              <a:t>Beirniadaeth</a:t>
            </a:r>
            <a:r>
              <a:rPr lang="en-GB" altLang="en-US" dirty="0">
                <a:solidFill>
                  <a:srgbClr val="0070C0"/>
                </a:solidFill>
              </a:rPr>
              <a:t>/ </a:t>
            </a:r>
            <a:r>
              <a:rPr lang="en-GB" altLang="en-US" dirty="0"/>
              <a:t>Critique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7504991A-77F1-1FF0-34E3-22AC198E7A8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6920" y="1439545"/>
            <a:ext cx="5181600" cy="4351338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solidFill>
                  <a:srgbClr val="0070C0"/>
                </a:solidFill>
              </a:rPr>
              <a:t>Beth </a:t>
            </a:r>
            <a:r>
              <a:rPr lang="en-GB" altLang="en-US" sz="2000" dirty="0" err="1">
                <a:solidFill>
                  <a:srgbClr val="0070C0"/>
                </a:solidFill>
              </a:rPr>
              <a:t>yw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eich</a:t>
            </a:r>
            <a:r>
              <a:rPr lang="en-GB" altLang="en-US" sz="2000" dirty="0">
                <a:solidFill>
                  <a:srgbClr val="0070C0"/>
                </a:solidFill>
              </a:rPr>
              <a:t> barn </a:t>
            </a:r>
            <a:r>
              <a:rPr lang="en-GB" altLang="en-US" sz="2000" dirty="0" err="1">
                <a:solidFill>
                  <a:srgbClr val="0070C0"/>
                </a:solidFill>
              </a:rPr>
              <a:t>gychwynnol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ar</a:t>
            </a:r>
            <a:r>
              <a:rPr lang="en-GB" altLang="en-US" sz="2000" dirty="0">
                <a:solidFill>
                  <a:srgbClr val="0070C0"/>
                </a:solidFill>
              </a:rPr>
              <a:t> y </a:t>
            </a:r>
            <a:r>
              <a:rPr lang="en-GB" altLang="en-US" sz="2000" dirty="0" err="1">
                <a:solidFill>
                  <a:srgbClr val="0070C0"/>
                </a:solidFill>
              </a:rPr>
              <a:t>modelau</a:t>
            </a:r>
            <a:r>
              <a:rPr lang="en-GB" altLang="en-US" sz="2000" dirty="0">
                <a:solidFill>
                  <a:srgbClr val="0070C0"/>
                </a:solidFill>
              </a:rPr>
              <a:t> a </a:t>
            </a:r>
            <a:r>
              <a:rPr lang="en-GB" altLang="en-US" sz="2000" dirty="0" err="1">
                <a:solidFill>
                  <a:srgbClr val="0070C0"/>
                </a:solidFill>
              </a:rPr>
              <a:t>gynigir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gan</a:t>
            </a:r>
            <a:r>
              <a:rPr lang="en-GB" altLang="en-US" sz="2000" dirty="0">
                <a:solidFill>
                  <a:srgbClr val="0070C0"/>
                </a:solidFill>
              </a:rPr>
              <a:t> Mintzberg?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 err="1">
                <a:solidFill>
                  <a:srgbClr val="0070C0"/>
                </a:solidFill>
              </a:rPr>
              <a:t>Allwch</a:t>
            </a:r>
            <a:r>
              <a:rPr lang="en-GB" altLang="en-US" sz="2000" dirty="0">
                <a:solidFill>
                  <a:srgbClr val="0070C0"/>
                </a:solidFill>
              </a:rPr>
              <a:t> chi nodi </a:t>
            </a:r>
            <a:r>
              <a:rPr lang="en-GB" altLang="en-US" sz="2000" dirty="0" err="1">
                <a:solidFill>
                  <a:srgbClr val="0070C0"/>
                </a:solidFill>
              </a:rPr>
              <a:t>unrhyw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wendidau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yn</a:t>
            </a:r>
            <a:r>
              <a:rPr lang="en-GB" altLang="en-US" sz="2000" dirty="0">
                <a:solidFill>
                  <a:srgbClr val="0070C0"/>
                </a:solidFill>
              </a:rPr>
              <a:t> y model?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 err="1">
                <a:solidFill>
                  <a:srgbClr val="0070C0"/>
                </a:solidFill>
              </a:rPr>
              <a:t>Ydych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chi'n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credu</a:t>
            </a:r>
            <a:r>
              <a:rPr lang="en-GB" altLang="en-US" sz="2000" dirty="0">
                <a:solidFill>
                  <a:srgbClr val="0070C0"/>
                </a:solidFill>
              </a:rPr>
              <a:t> bod y </a:t>
            </a:r>
            <a:r>
              <a:rPr lang="en-GB" altLang="en-US" sz="2000" dirty="0" err="1">
                <a:solidFill>
                  <a:srgbClr val="0070C0"/>
                </a:solidFill>
              </a:rPr>
              <a:t>syniadau'n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berthnasol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yn</a:t>
            </a:r>
            <a:r>
              <a:rPr lang="en-GB" altLang="en-US" sz="2000" dirty="0">
                <a:solidFill>
                  <a:srgbClr val="0070C0"/>
                </a:solidFill>
              </a:rPr>
              <a:t> yr 21ain </a:t>
            </a:r>
            <a:r>
              <a:rPr lang="en-GB" altLang="en-US" sz="2000" dirty="0" err="1">
                <a:solidFill>
                  <a:srgbClr val="0070C0"/>
                </a:solidFill>
              </a:rPr>
              <a:t>Ganrif</a:t>
            </a:r>
            <a:r>
              <a:rPr lang="en-GB" altLang="en-US" sz="2000" dirty="0">
                <a:solidFill>
                  <a:srgbClr val="0070C0"/>
                </a:solidFill>
              </a:rPr>
              <a:t>?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solidFill>
                  <a:srgbClr val="0070C0"/>
                </a:solidFill>
              </a:rPr>
              <a:t>A </a:t>
            </a:r>
            <a:r>
              <a:rPr lang="en-GB" altLang="en-US" sz="2000" dirty="0" err="1">
                <a:solidFill>
                  <a:srgbClr val="0070C0"/>
                </a:solidFill>
              </a:rPr>
              <a:t>yw'r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modelau'n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ffitio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pob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rhan</a:t>
            </a:r>
            <a:r>
              <a:rPr lang="en-GB" altLang="en-US" sz="2000" dirty="0">
                <a:solidFill>
                  <a:srgbClr val="0070C0"/>
                </a:solidFill>
              </a:rPr>
              <a:t> o </a:t>
            </a:r>
            <a:r>
              <a:rPr lang="en-GB" altLang="en-US" sz="2000" dirty="0" err="1">
                <a:solidFill>
                  <a:srgbClr val="0070C0"/>
                </a:solidFill>
              </a:rPr>
              <a:t>sefydliadau</a:t>
            </a:r>
            <a:r>
              <a:rPr lang="en-GB" altLang="en-US" sz="2000" dirty="0">
                <a:solidFill>
                  <a:srgbClr val="0070C0"/>
                </a:solidFill>
              </a:rPr>
              <a:t>?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 err="1">
                <a:solidFill>
                  <a:srgbClr val="0070C0"/>
                </a:solidFill>
              </a:rPr>
              <a:t>Allwch</a:t>
            </a:r>
            <a:r>
              <a:rPr lang="en-GB" altLang="en-US" sz="2000" dirty="0">
                <a:solidFill>
                  <a:srgbClr val="0070C0"/>
                </a:solidFill>
              </a:rPr>
              <a:t> chi </a:t>
            </a:r>
            <a:r>
              <a:rPr lang="en-GB" altLang="en-US" sz="2000" dirty="0" err="1">
                <a:solidFill>
                  <a:srgbClr val="0070C0"/>
                </a:solidFill>
              </a:rPr>
              <a:t>feddwl</a:t>
            </a:r>
            <a:r>
              <a:rPr lang="en-GB" altLang="en-US" sz="2000" dirty="0">
                <a:solidFill>
                  <a:srgbClr val="0070C0"/>
                </a:solidFill>
              </a:rPr>
              <a:t> am </a:t>
            </a:r>
            <a:r>
              <a:rPr lang="en-GB" altLang="en-US" sz="2000" dirty="0" err="1">
                <a:solidFill>
                  <a:srgbClr val="0070C0"/>
                </a:solidFill>
              </a:rPr>
              <a:t>sefydliad</a:t>
            </a:r>
            <a:r>
              <a:rPr lang="en-GB" altLang="en-US" sz="2000" dirty="0">
                <a:solidFill>
                  <a:srgbClr val="0070C0"/>
                </a:solidFill>
              </a:rPr>
              <a:t> a </a:t>
            </a:r>
            <a:r>
              <a:rPr lang="en-GB" altLang="en-US" sz="2000" dirty="0" err="1">
                <a:solidFill>
                  <a:srgbClr val="0070C0"/>
                </a:solidFill>
              </a:rPr>
              <a:t>allai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beidio</a:t>
            </a:r>
            <a:r>
              <a:rPr lang="en-GB" altLang="en-US" sz="2000" dirty="0">
                <a:solidFill>
                  <a:srgbClr val="0070C0"/>
                </a:solidFill>
              </a:rPr>
              <a:t> â </a:t>
            </a:r>
            <a:r>
              <a:rPr lang="en-GB" altLang="en-US" sz="2000" dirty="0" err="1">
                <a:solidFill>
                  <a:srgbClr val="0070C0"/>
                </a:solidFill>
              </a:rPr>
              <a:t>ffitio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yn</a:t>
            </a:r>
            <a:r>
              <a:rPr lang="en-GB" altLang="en-US" sz="2000" dirty="0">
                <a:solidFill>
                  <a:srgbClr val="0070C0"/>
                </a:solidFill>
              </a:rPr>
              <a:t> y </a:t>
            </a:r>
            <a:r>
              <a:rPr lang="en-GB" altLang="en-US" sz="2000" dirty="0" err="1">
                <a:solidFill>
                  <a:srgbClr val="0070C0"/>
                </a:solidFill>
              </a:rPr>
              <a:t>categorïau</a:t>
            </a:r>
            <a:r>
              <a:rPr lang="en-GB" altLang="en-US" sz="2000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CBA6127-13F3-BC83-7DC5-343ED7AA7A3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096000" y="1252538"/>
            <a:ext cx="5181600" cy="43529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/>
              <a:t>What are your initial thoughts on the models offered by Mintzberg?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/>
          </a:p>
          <a:p>
            <a:pPr>
              <a:lnSpc>
                <a:spcPct val="90000"/>
              </a:lnSpc>
            </a:pPr>
            <a:r>
              <a:rPr lang="en-GB" altLang="en-US" sz="2000" dirty="0"/>
              <a:t>Can you identify any weaknesses in the model?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/>
          </a:p>
          <a:p>
            <a:pPr>
              <a:lnSpc>
                <a:spcPct val="90000"/>
              </a:lnSpc>
            </a:pPr>
            <a:r>
              <a:rPr lang="en-GB" altLang="en-US" sz="2000" dirty="0"/>
              <a:t>Do you think the ideas are relevant in the 21</a:t>
            </a:r>
            <a:r>
              <a:rPr lang="en-GB" altLang="en-US" sz="2000" baseline="30000" dirty="0"/>
              <a:t>st</a:t>
            </a:r>
            <a:r>
              <a:rPr lang="en-GB" altLang="en-US" sz="2000" dirty="0"/>
              <a:t> Century?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/>
          </a:p>
          <a:p>
            <a:pPr>
              <a:lnSpc>
                <a:spcPct val="90000"/>
              </a:lnSpc>
            </a:pPr>
            <a:r>
              <a:rPr lang="en-GB" altLang="en-US" sz="2000" dirty="0"/>
              <a:t>Do the models fit all part of organisations?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/>
          </a:p>
          <a:p>
            <a:pPr>
              <a:lnSpc>
                <a:spcPct val="90000"/>
              </a:lnSpc>
            </a:pPr>
            <a:r>
              <a:rPr lang="en-GB" altLang="en-US" sz="2000" dirty="0"/>
              <a:t>Can you think of an organisation which might not fit in the categories?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9EC35328-A78D-0E96-CB5E-A81F785766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are organisations for?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6D6EC8E-3C01-0B25-002B-C3B5A886A0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0560" y="1844675"/>
            <a:ext cx="9540240" cy="4281488"/>
          </a:xfrm>
        </p:spPr>
        <p:txBody>
          <a:bodyPr/>
          <a:lstStyle/>
          <a:p>
            <a:r>
              <a:rPr lang="en-GB" altLang="en-US" dirty="0"/>
              <a:t>In pairs carry out a rapid search of the youth service and related literature in Wales and discuss:</a:t>
            </a:r>
          </a:p>
          <a:p>
            <a:endParaRPr lang="en-GB" altLang="en-US" dirty="0"/>
          </a:p>
          <a:p>
            <a:pPr lvl="1"/>
            <a:r>
              <a:rPr lang="en-GB" altLang="en-US" dirty="0"/>
              <a:t>What components, do organisations need to achieve results?</a:t>
            </a:r>
          </a:p>
          <a:p>
            <a:pPr lvl="1"/>
            <a:r>
              <a:rPr lang="en-GB" altLang="en-US" dirty="0"/>
              <a:t>What makes organisations successful?</a:t>
            </a:r>
          </a:p>
          <a:p>
            <a:pPr lvl="1"/>
            <a:endParaRPr lang="en-GB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1" name="Rectangle 13">
            <a:extLst>
              <a:ext uri="{FF2B5EF4-FFF2-40B4-BE49-F238E27FC236}">
                <a16:creationId xmlns:a16="http://schemas.microsoft.com/office/drawing/2014/main" id="{56C940C5-0639-9E56-CA33-B3143D0B2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115888"/>
            <a:ext cx="8229600" cy="1143000"/>
          </a:xfrm>
        </p:spPr>
        <p:txBody>
          <a:bodyPr/>
          <a:lstStyle/>
          <a:p>
            <a:r>
              <a:rPr lang="en-GB" altLang="en-US" sz="3600"/>
              <a:t>Another way of looking at organisations</a:t>
            </a:r>
          </a:p>
        </p:txBody>
      </p:sp>
      <p:sp>
        <p:nvSpPr>
          <p:cNvPr id="12303" name="Rectangle 15">
            <a:extLst>
              <a:ext uri="{FF2B5EF4-FFF2-40B4-BE49-F238E27FC236}">
                <a16:creationId xmlns:a16="http://schemas.microsoft.com/office/drawing/2014/main" id="{567017AA-02A9-A877-71BD-6CD902CDA01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699251" y="1072834"/>
            <a:ext cx="3462338" cy="48244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The McKinsey 7s model offers a systems approach to looking at organisations as a system of interrelated and interdependent parts.  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Let’s discuss how changes to one aspect might impact on others.</a:t>
            </a:r>
          </a:p>
        </p:txBody>
      </p:sp>
      <p:pic>
        <p:nvPicPr>
          <p:cNvPr id="12298" name="Picture 10" descr="The 7S McKinsey Model">
            <a:extLst>
              <a:ext uri="{FF2B5EF4-FFF2-40B4-BE49-F238E27FC236}">
                <a16:creationId xmlns:a16="http://schemas.microsoft.com/office/drawing/2014/main" id="{F6F67CE1-6C11-7769-7E71-20530E246F89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2662" y="1004254"/>
            <a:ext cx="4706938" cy="4706937"/>
          </a:xfr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DF71306-ED80-E929-3269-F261E0E1AF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8219" y="-102235"/>
            <a:ext cx="11481847" cy="1325563"/>
          </a:xfrm>
        </p:spPr>
        <p:txBody>
          <a:bodyPr>
            <a:normAutofit/>
          </a:bodyPr>
          <a:lstStyle/>
          <a:p>
            <a:r>
              <a:rPr lang="en-GB" altLang="en-US" sz="3200" dirty="0" err="1">
                <a:solidFill>
                  <a:srgbClr val="0070C0"/>
                </a:solidFill>
              </a:rPr>
              <a:t>Beirniadaeth</a:t>
            </a:r>
            <a:r>
              <a:rPr lang="en-GB" altLang="en-US" sz="3200" dirty="0">
                <a:solidFill>
                  <a:srgbClr val="0070C0"/>
                </a:solidFill>
              </a:rPr>
              <a:t>/ </a:t>
            </a:r>
            <a:r>
              <a:rPr lang="en-GB" altLang="en-US" sz="3200" dirty="0"/>
              <a:t>Critique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FCD203A-FAA7-397E-D0E8-0481FF30F9B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36880" y="1268413"/>
            <a:ext cx="5594033" cy="4525962"/>
          </a:xfrm>
        </p:spPr>
        <p:txBody>
          <a:bodyPr>
            <a:normAutofit/>
          </a:bodyPr>
          <a:lstStyle/>
          <a:p>
            <a:r>
              <a:rPr lang="en-GB" altLang="en-US" sz="2000" dirty="0" err="1">
                <a:solidFill>
                  <a:srgbClr val="0070C0"/>
                </a:solidFill>
              </a:rPr>
              <a:t>Meddyliau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cychwynnol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ar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fodel</a:t>
            </a:r>
            <a:r>
              <a:rPr lang="en-GB" altLang="en-US" sz="2000" dirty="0">
                <a:solidFill>
                  <a:srgbClr val="0070C0"/>
                </a:solidFill>
              </a:rPr>
              <a:t> 7S McKinsey</a:t>
            </a:r>
          </a:p>
          <a:p>
            <a:endParaRPr lang="en-GB" altLang="en-US" sz="2000" dirty="0">
              <a:solidFill>
                <a:srgbClr val="0070C0"/>
              </a:solidFill>
            </a:endParaRPr>
          </a:p>
          <a:p>
            <a:r>
              <a:rPr lang="en-GB" altLang="en-US" sz="2000" dirty="0">
                <a:solidFill>
                  <a:srgbClr val="0070C0"/>
                </a:solidFill>
              </a:rPr>
              <a:t>A </a:t>
            </a:r>
            <a:r>
              <a:rPr lang="en-GB" altLang="en-US" sz="2000" dirty="0" err="1">
                <a:solidFill>
                  <a:srgbClr val="0070C0"/>
                </a:solidFill>
              </a:rPr>
              <a:t>ydych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chi'n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credu</a:t>
            </a:r>
            <a:r>
              <a:rPr lang="en-GB" altLang="en-US" sz="2000" dirty="0">
                <a:solidFill>
                  <a:srgbClr val="0070C0"/>
                </a:solidFill>
              </a:rPr>
              <a:t> y </a:t>
            </a:r>
            <a:r>
              <a:rPr lang="en-GB" altLang="en-US" sz="2000" dirty="0" err="1">
                <a:solidFill>
                  <a:srgbClr val="0070C0"/>
                </a:solidFill>
              </a:rPr>
              <a:t>gellir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defnyddio'r</a:t>
            </a:r>
            <a:r>
              <a:rPr lang="en-GB" altLang="en-US" sz="2000" dirty="0">
                <a:solidFill>
                  <a:srgbClr val="0070C0"/>
                </a:solidFill>
              </a:rPr>
              <a:t> model </a:t>
            </a:r>
            <a:r>
              <a:rPr lang="en-GB" altLang="en-US" sz="2000" dirty="0" err="1">
                <a:solidFill>
                  <a:srgbClr val="0070C0"/>
                </a:solidFill>
              </a:rPr>
              <a:t>mewn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sefydliadau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gwaith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ieuenctid</a:t>
            </a:r>
            <a:r>
              <a:rPr lang="en-GB" altLang="en-US" sz="2000" dirty="0">
                <a:solidFill>
                  <a:srgbClr val="0070C0"/>
                </a:solidFill>
              </a:rPr>
              <a:t>?</a:t>
            </a:r>
          </a:p>
          <a:p>
            <a:endParaRPr lang="en-GB" altLang="en-US" sz="2000" dirty="0">
              <a:solidFill>
                <a:srgbClr val="0070C0"/>
              </a:solidFill>
            </a:endParaRPr>
          </a:p>
          <a:p>
            <a:r>
              <a:rPr lang="en-GB" altLang="en-US" sz="2000" dirty="0">
                <a:solidFill>
                  <a:srgbClr val="0070C0"/>
                </a:solidFill>
              </a:rPr>
              <a:t>Yn </a:t>
            </a:r>
            <a:r>
              <a:rPr lang="en-GB" altLang="en-US" sz="2000" dirty="0" err="1">
                <a:solidFill>
                  <a:srgbClr val="0070C0"/>
                </a:solidFill>
              </a:rPr>
              <a:t>eich</a:t>
            </a:r>
            <a:r>
              <a:rPr lang="en-GB" altLang="en-US" sz="2000" dirty="0">
                <a:solidFill>
                  <a:srgbClr val="0070C0"/>
                </a:solidFill>
              </a:rPr>
              <a:t> barn chi, a </a:t>
            </a:r>
            <a:r>
              <a:rPr lang="en-GB" altLang="en-US" sz="2000" dirty="0" err="1">
                <a:solidFill>
                  <a:srgbClr val="0070C0"/>
                </a:solidFill>
              </a:rPr>
              <a:t>yw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pob</a:t>
            </a:r>
            <a:r>
              <a:rPr lang="en-GB" altLang="en-US" sz="2000" dirty="0">
                <a:solidFill>
                  <a:srgbClr val="0070C0"/>
                </a:solidFill>
              </a:rPr>
              <a:t> 7S yr un mor </a:t>
            </a:r>
            <a:r>
              <a:rPr lang="en-GB" altLang="en-US" sz="2000" dirty="0" err="1">
                <a:solidFill>
                  <a:srgbClr val="0070C0"/>
                </a:solidFill>
              </a:rPr>
              <a:t>bwysig</a:t>
            </a:r>
            <a:r>
              <a:rPr lang="en-GB" altLang="en-US" sz="2000" dirty="0">
                <a:solidFill>
                  <a:srgbClr val="0070C0"/>
                </a:solidFill>
              </a:rPr>
              <a:t>?</a:t>
            </a:r>
          </a:p>
          <a:p>
            <a:endParaRPr lang="en-GB" altLang="en-US" sz="2000" dirty="0">
              <a:solidFill>
                <a:srgbClr val="0070C0"/>
              </a:solidFill>
            </a:endParaRPr>
          </a:p>
          <a:p>
            <a:r>
              <a:rPr lang="en-GB" altLang="en-US" sz="2000" dirty="0">
                <a:solidFill>
                  <a:srgbClr val="0070C0"/>
                </a:solidFill>
              </a:rPr>
              <a:t>Pe </a:t>
            </a:r>
            <a:r>
              <a:rPr lang="en-GB" altLang="en-US" sz="2000" dirty="0" err="1">
                <a:solidFill>
                  <a:srgbClr val="0070C0"/>
                </a:solidFill>
              </a:rPr>
              <a:t>baech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chi'n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rhestru'r</a:t>
            </a:r>
            <a:r>
              <a:rPr lang="en-GB" altLang="en-US" sz="2000" dirty="0">
                <a:solidFill>
                  <a:srgbClr val="0070C0"/>
                </a:solidFill>
              </a:rPr>
              <a:t> 7, pa un </a:t>
            </a:r>
            <a:r>
              <a:rPr lang="en-GB" altLang="en-US" sz="2000" dirty="0" err="1">
                <a:solidFill>
                  <a:srgbClr val="0070C0"/>
                </a:solidFill>
              </a:rPr>
              <a:t>fyddai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yn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eich</a:t>
            </a:r>
            <a:r>
              <a:rPr lang="en-GB" altLang="en-US" sz="2000" dirty="0">
                <a:solidFill>
                  <a:srgbClr val="0070C0"/>
                </a:solidFill>
              </a:rPr>
              <a:t> 3 </a:t>
            </a:r>
            <a:r>
              <a:rPr lang="en-GB" altLang="en-US" sz="2000" dirty="0" err="1">
                <a:solidFill>
                  <a:srgbClr val="0070C0"/>
                </a:solidFill>
              </a:rPr>
              <a:t>uchaf</a:t>
            </a:r>
            <a:r>
              <a:rPr lang="en-GB" altLang="en-US" sz="2000" dirty="0">
                <a:solidFill>
                  <a:srgbClr val="0070C0"/>
                </a:solidFill>
              </a:rPr>
              <a:t>?</a:t>
            </a:r>
          </a:p>
          <a:p>
            <a:endParaRPr lang="en-GB" altLang="en-US" sz="2000" dirty="0">
              <a:solidFill>
                <a:srgbClr val="0070C0"/>
              </a:solidFill>
            </a:endParaRPr>
          </a:p>
          <a:p>
            <a:r>
              <a:rPr lang="en-GB" altLang="en-US" sz="2000" dirty="0">
                <a:solidFill>
                  <a:srgbClr val="0070C0"/>
                </a:solidFill>
              </a:rPr>
              <a:t>A </a:t>
            </a:r>
            <a:r>
              <a:rPr lang="en-GB" altLang="en-US" sz="2000" dirty="0" err="1">
                <a:solidFill>
                  <a:srgbClr val="0070C0"/>
                </a:solidFill>
              </a:rPr>
              <a:t>fyddech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chi'n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ychwanegu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unrhyw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agweddau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eraill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nad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ydynt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wedi'u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cynnwys</a:t>
            </a:r>
            <a:r>
              <a:rPr lang="en-GB" altLang="en-US" sz="2000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6F047E5F-5656-4687-5CB9-5C82B57D678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61089" y="768985"/>
            <a:ext cx="5181600" cy="4351338"/>
          </a:xfrm>
        </p:spPr>
        <p:txBody>
          <a:bodyPr>
            <a:normAutofit lnSpcReduction="10000"/>
          </a:bodyPr>
          <a:lstStyle/>
          <a:p>
            <a:r>
              <a:rPr lang="en-GB" altLang="en-US" sz="2400" dirty="0"/>
              <a:t>Initial thoughts on the McKinsey 7S model</a:t>
            </a:r>
          </a:p>
          <a:p>
            <a:pPr>
              <a:buFontTx/>
              <a:buNone/>
            </a:pPr>
            <a:endParaRPr lang="en-GB" altLang="en-US" sz="1000" dirty="0"/>
          </a:p>
          <a:p>
            <a:pPr lvl="1"/>
            <a:r>
              <a:rPr lang="en-GB" altLang="en-US" sz="2000" dirty="0"/>
              <a:t>Do you think the model can be applied to youth work organisations?</a:t>
            </a:r>
          </a:p>
          <a:p>
            <a:pPr lvl="1">
              <a:buFontTx/>
              <a:buNone/>
            </a:pPr>
            <a:endParaRPr lang="en-GB" altLang="en-US" sz="2000" dirty="0"/>
          </a:p>
          <a:p>
            <a:pPr lvl="1"/>
            <a:r>
              <a:rPr lang="en-GB" altLang="en-US" sz="2000" dirty="0"/>
              <a:t>In your opinion are all 7S’s equally important?</a:t>
            </a:r>
          </a:p>
          <a:p>
            <a:pPr lvl="1">
              <a:buFontTx/>
              <a:buNone/>
            </a:pPr>
            <a:endParaRPr lang="en-GB" altLang="en-US" sz="2000" dirty="0"/>
          </a:p>
          <a:p>
            <a:pPr lvl="1"/>
            <a:r>
              <a:rPr lang="en-GB" altLang="en-US" sz="2000" dirty="0"/>
              <a:t>If you were to rank the 7 which would be in your top 3?</a:t>
            </a:r>
          </a:p>
          <a:p>
            <a:pPr lvl="1">
              <a:buFontTx/>
              <a:buNone/>
            </a:pPr>
            <a:endParaRPr lang="en-GB" altLang="en-US" sz="2000" dirty="0"/>
          </a:p>
          <a:p>
            <a:pPr lvl="1"/>
            <a:r>
              <a:rPr lang="en-GB" altLang="en-US" sz="2000" dirty="0"/>
              <a:t>Would you add any other aspects not covered?</a:t>
            </a:r>
          </a:p>
          <a:p>
            <a:endParaRPr lang="en-US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9C515-4328-FA3E-CC49-2F4C95115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E71A10-9F87-A28C-8D75-2834C9EAD0E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Mae </a:t>
            </a:r>
            <a:r>
              <a:rPr lang="en-US" dirty="0" err="1">
                <a:solidFill>
                  <a:srgbClr val="0070C0"/>
                </a:solidFill>
              </a:rPr>
              <a:t>gan</a:t>
            </a:r>
            <a:r>
              <a:rPr lang="en-US" dirty="0">
                <a:solidFill>
                  <a:srgbClr val="0070C0"/>
                </a:solidFill>
              </a:rPr>
              <a:t> bob </a:t>
            </a:r>
            <a:r>
              <a:rPr lang="en-US" dirty="0" err="1">
                <a:solidFill>
                  <a:srgbClr val="0070C0"/>
                </a:solidFill>
              </a:rPr>
              <a:t>sefydliad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ddiwylliannau</a:t>
            </a:r>
            <a:r>
              <a:rPr lang="en-US" dirty="0">
                <a:solidFill>
                  <a:srgbClr val="0070C0"/>
                </a:solidFill>
              </a:rPr>
              <a:t> a </a:t>
            </a:r>
            <a:r>
              <a:rPr lang="en-US" dirty="0" err="1">
                <a:solidFill>
                  <a:srgbClr val="0070C0"/>
                </a:solidFill>
              </a:rPr>
              <a:t>fframweithiau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unigryw</a:t>
            </a:r>
            <a:r>
              <a:rPr lang="en-US" dirty="0">
                <a:solidFill>
                  <a:srgbClr val="0070C0"/>
                </a:solidFill>
              </a:rPr>
              <a:t>, a </a:t>
            </a:r>
            <a:r>
              <a:rPr lang="en-US" dirty="0" err="1">
                <a:solidFill>
                  <a:srgbClr val="0070C0"/>
                </a:solidFill>
              </a:rPr>
              <a:t>bydd</a:t>
            </a:r>
            <a:r>
              <a:rPr lang="en-US" dirty="0">
                <a:solidFill>
                  <a:srgbClr val="0070C0"/>
                </a:solidFill>
              </a:rPr>
              <a:t> y </a:t>
            </a:r>
            <a:r>
              <a:rPr lang="en-US" dirty="0" err="1">
                <a:solidFill>
                  <a:srgbClr val="0070C0"/>
                </a:solidFill>
              </a:rPr>
              <a:t>nodweddion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yma'n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cael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effaith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ar</a:t>
            </a:r>
            <a:r>
              <a:rPr lang="en-US" dirty="0">
                <a:solidFill>
                  <a:srgbClr val="0070C0"/>
                </a:solidFill>
              </a:rPr>
              <a:t> y </a:t>
            </a:r>
            <a:r>
              <a:rPr lang="en-US" dirty="0" err="1">
                <a:solidFill>
                  <a:srgbClr val="0070C0"/>
                </a:solidFill>
              </a:rPr>
              <a:t>ffordd</a:t>
            </a:r>
            <a:r>
              <a:rPr lang="en-US" dirty="0">
                <a:solidFill>
                  <a:srgbClr val="0070C0"/>
                </a:solidFill>
              </a:rPr>
              <a:t> y </a:t>
            </a:r>
            <a:r>
              <a:rPr lang="en-US" dirty="0" err="1">
                <a:solidFill>
                  <a:srgbClr val="0070C0"/>
                </a:solidFill>
              </a:rPr>
              <a:t>rheolir</a:t>
            </a:r>
            <a:r>
              <a:rPr lang="en-US" dirty="0">
                <a:solidFill>
                  <a:srgbClr val="0070C0"/>
                </a:solidFill>
              </a:rPr>
              <a:t> y </a:t>
            </a:r>
            <a:r>
              <a:rPr lang="en-US" dirty="0" err="1">
                <a:solidFill>
                  <a:srgbClr val="0070C0"/>
                </a:solidFill>
              </a:rPr>
              <a:t>sefydliad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  <a:p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407DD4-F269-71BA-0154-4413E315E63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 dirty="0"/>
              <a:t>All organisations have unique cultures and frameworks, and these characteristics will have an effect on the way the organisation is managed.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011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DDB9B-E536-657C-7AC6-E6C0F3FC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Culture</a:t>
            </a:r>
            <a:br>
              <a:rPr lang="en-GB" altLang="en-US" b="1" dirty="0"/>
            </a:br>
            <a:r>
              <a:rPr lang="cy-GB" altLang="en-US" b="1" dirty="0">
                <a:solidFill>
                  <a:srgbClr val="0070C0"/>
                </a:solidFill>
              </a:rPr>
              <a:t>Diwylliant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A0552-1ECC-4C9A-C6F6-B65145D97F0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altLang="en-US" dirty="0">
                <a:solidFill>
                  <a:srgbClr val="0070C0"/>
                </a:solidFill>
              </a:rPr>
              <a:t>Byddwch yn ymwybodol, o'ch profiadau eich hun, fod y ‘naws’ yn wahanol ym mhob lle yr ydych wedi gweithio ynddo</a:t>
            </a:r>
          </a:p>
          <a:p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4E4D3E-1761-D9D7-5F70-C1A6BBF53F7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 dirty="0"/>
              <a:t>You will know, from your own experiences, that each place you may have worked in will have a different ‘feel’ to it	</a:t>
            </a:r>
          </a:p>
          <a:p>
            <a:endParaRPr lang="en-GB" dirty="0"/>
          </a:p>
        </p:txBody>
      </p:sp>
      <p:sp>
        <p:nvSpPr>
          <p:cNvPr id="7173" name="Rectangle 7"/>
          <p:cNvSpPr>
            <a:spLocks noChangeArrowheads="1"/>
          </p:cNvSpPr>
          <p:nvPr/>
        </p:nvSpPr>
        <p:spPr bwMode="auto">
          <a:xfrm>
            <a:off x="511444" y="4001294"/>
            <a:ext cx="10842356" cy="1702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kumimoji="0" lang="en-GB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“This is the culture, the informal aspects of the organisation, the daily practice which reflects the organisation’s otherwise largely invisible values or ethos”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(Tyler, 2010, p. 33)</a:t>
            </a:r>
          </a:p>
        </p:txBody>
      </p:sp>
    </p:spTree>
    <p:extLst>
      <p:ext uri="{BB962C8B-B14F-4D97-AF65-F5344CB8AC3E}">
        <p14:creationId xmlns:p14="http://schemas.microsoft.com/office/powerpoint/2010/main" val="695567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40587-E835-FCA7-4449-3C2DC76D1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Organisational culture is…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Mae </a:t>
            </a:r>
            <a:r>
              <a:rPr lang="en-GB" b="1" dirty="0" err="1">
                <a:solidFill>
                  <a:srgbClr val="0070C0"/>
                </a:solidFill>
              </a:rPr>
              <a:t>diwylliant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sefydliad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yn</a:t>
            </a:r>
            <a:r>
              <a:rPr lang="en-GB" b="1" dirty="0">
                <a:solidFill>
                  <a:srgbClr val="0070C0"/>
                </a:solidFill>
              </a:rPr>
              <a:t>…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E9DC7-557E-2AEA-0B54-CA7043E166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32585"/>
            <a:ext cx="5181600" cy="4351338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“…</a:t>
            </a:r>
            <a:r>
              <a:rPr lang="en-GB" dirty="0" err="1">
                <a:solidFill>
                  <a:srgbClr val="0070C0"/>
                </a:solidFill>
              </a:rPr>
              <a:t>sut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mae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pethau’n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cael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eu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gwneud</a:t>
            </a:r>
            <a:r>
              <a:rPr lang="en-GB" dirty="0">
                <a:solidFill>
                  <a:srgbClr val="0070C0"/>
                </a:solidFill>
              </a:rPr>
              <a:t> o </a:t>
            </a:r>
            <a:r>
              <a:rPr lang="en-GB" dirty="0" err="1">
                <a:solidFill>
                  <a:srgbClr val="0070C0"/>
                </a:solidFill>
              </a:rPr>
              <a:t>gwmpas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yma</a:t>
            </a:r>
            <a:r>
              <a:rPr lang="en-GB" dirty="0">
                <a:solidFill>
                  <a:srgbClr val="0070C0"/>
                </a:solidFill>
              </a:rPr>
              <a:t>” (Ouchi a Johnson, 1978, </a:t>
            </a:r>
            <a:r>
              <a:rPr lang="en-GB" dirty="0" err="1">
                <a:solidFill>
                  <a:srgbClr val="0070C0"/>
                </a:solidFill>
              </a:rPr>
              <a:t>dyfynnwyd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Hawkins a Shohet, 2000, t. 168).</a:t>
            </a:r>
          </a:p>
          <a:p>
            <a:r>
              <a:rPr lang="en-GB" dirty="0">
                <a:solidFill>
                  <a:srgbClr val="0070C0"/>
                </a:solidFill>
              </a:rPr>
              <a:t>“…y </a:t>
            </a:r>
            <a:r>
              <a:rPr lang="en-GB" dirty="0" err="1">
                <a:solidFill>
                  <a:srgbClr val="0070C0"/>
                </a:solidFill>
              </a:rPr>
              <a:t>glud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cymdeithasol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sy’n</a:t>
            </a:r>
            <a:r>
              <a:rPr lang="en-GB" dirty="0">
                <a:solidFill>
                  <a:srgbClr val="0070C0"/>
                </a:solidFill>
              </a:rPr>
              <a:t> dal y </a:t>
            </a:r>
            <a:r>
              <a:rPr lang="en-GB" dirty="0" err="1">
                <a:solidFill>
                  <a:srgbClr val="0070C0"/>
                </a:solidFill>
              </a:rPr>
              <a:t>sefydliad</a:t>
            </a:r>
            <a:r>
              <a:rPr lang="en-GB" dirty="0">
                <a:solidFill>
                  <a:srgbClr val="0070C0"/>
                </a:solidFill>
              </a:rPr>
              <a:t> at </a:t>
            </a:r>
            <a:r>
              <a:rPr lang="en-GB" dirty="0" err="1">
                <a:solidFill>
                  <a:srgbClr val="0070C0"/>
                </a:solidFill>
              </a:rPr>
              <a:t>ei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gilydd</a:t>
            </a:r>
            <a:r>
              <a:rPr lang="en-GB" dirty="0">
                <a:solidFill>
                  <a:srgbClr val="0070C0"/>
                </a:solidFill>
              </a:rPr>
              <a:t>” (Baker, 1980, </a:t>
            </a:r>
            <a:r>
              <a:rPr lang="en-GB" dirty="0" err="1">
                <a:solidFill>
                  <a:srgbClr val="0070C0"/>
                </a:solidFill>
              </a:rPr>
              <a:t>dyfynnwyd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Hawkins a Shohet, 2000, t. 168).</a:t>
            </a:r>
          </a:p>
          <a:p>
            <a:r>
              <a:rPr lang="en-GB" dirty="0">
                <a:solidFill>
                  <a:srgbClr val="0070C0"/>
                </a:solidFill>
              </a:rPr>
              <a:t>“…y </a:t>
            </a:r>
            <a:r>
              <a:rPr lang="en-GB" dirty="0" err="1">
                <a:solidFill>
                  <a:srgbClr val="0070C0"/>
                </a:solidFill>
              </a:rPr>
              <a:t>ffordd</a:t>
            </a:r>
            <a:r>
              <a:rPr lang="en-GB" dirty="0">
                <a:solidFill>
                  <a:srgbClr val="0070C0"/>
                </a:solidFill>
              </a:rPr>
              <a:t> o </a:t>
            </a:r>
            <a:r>
              <a:rPr lang="en-GB" dirty="0" err="1">
                <a:solidFill>
                  <a:srgbClr val="0070C0"/>
                </a:solidFill>
              </a:rPr>
              <a:t>feddwl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siarad</a:t>
            </a:r>
            <a:r>
              <a:rPr lang="en-GB" dirty="0">
                <a:solidFill>
                  <a:srgbClr val="0070C0"/>
                </a:solidFill>
              </a:rPr>
              <a:t> a (</a:t>
            </a:r>
            <a:r>
              <a:rPr lang="en-GB" dirty="0" err="1">
                <a:solidFill>
                  <a:srgbClr val="0070C0"/>
                </a:solidFill>
              </a:rPr>
              <a:t>rhyng</a:t>
            </a:r>
            <a:r>
              <a:rPr lang="en-GB" dirty="0">
                <a:solidFill>
                  <a:srgbClr val="0070C0"/>
                </a:solidFill>
              </a:rPr>
              <a:t>)</a:t>
            </a:r>
            <a:r>
              <a:rPr lang="en-GB" dirty="0" err="1">
                <a:solidFill>
                  <a:srgbClr val="0070C0"/>
                </a:solidFill>
              </a:rPr>
              <a:t>weithredu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sy’n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nodweddu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grŵp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penodol</a:t>
            </a:r>
            <a:r>
              <a:rPr lang="en-GB" dirty="0">
                <a:solidFill>
                  <a:srgbClr val="0070C0"/>
                </a:solidFill>
              </a:rPr>
              <a:t>” (Braten, 1983, </a:t>
            </a:r>
            <a:r>
              <a:rPr lang="en-GB" dirty="0" err="1">
                <a:solidFill>
                  <a:srgbClr val="0070C0"/>
                </a:solidFill>
              </a:rPr>
              <a:t>dyfynnwyd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Hawkins a Shohet, 2000, t. 168).</a:t>
            </a:r>
          </a:p>
          <a:p>
            <a:r>
              <a:rPr lang="en-GB" dirty="0">
                <a:solidFill>
                  <a:srgbClr val="0070C0"/>
                </a:solidFill>
              </a:rPr>
              <a:t>“…y </a:t>
            </a:r>
            <a:r>
              <a:rPr lang="en-GB" dirty="0" err="1">
                <a:solidFill>
                  <a:srgbClr val="0070C0"/>
                </a:solidFill>
              </a:rPr>
              <a:t>casgliad</a:t>
            </a:r>
            <a:r>
              <a:rPr lang="en-GB" dirty="0">
                <a:solidFill>
                  <a:srgbClr val="0070C0"/>
                </a:solidFill>
              </a:rPr>
              <a:t> o </a:t>
            </a:r>
            <a:r>
              <a:rPr lang="en-GB" dirty="0" err="1">
                <a:solidFill>
                  <a:srgbClr val="0070C0"/>
                </a:solidFill>
              </a:rPr>
              <a:t>draddodiadau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gwerthoedd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polisïau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credoau</a:t>
            </a:r>
            <a:r>
              <a:rPr lang="en-GB" dirty="0">
                <a:solidFill>
                  <a:srgbClr val="0070C0"/>
                </a:solidFill>
              </a:rPr>
              <a:t> ac </a:t>
            </a:r>
            <a:r>
              <a:rPr lang="en-GB" dirty="0" err="1">
                <a:solidFill>
                  <a:srgbClr val="0070C0"/>
                </a:solidFill>
              </a:rPr>
              <a:t>agweddau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sy’n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ffurfio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cyd-destun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treiddiol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gyfer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popeth</a:t>
            </a:r>
            <a:r>
              <a:rPr lang="en-GB" dirty="0">
                <a:solidFill>
                  <a:srgbClr val="0070C0"/>
                </a:solidFill>
              </a:rPr>
              <a:t> a </a:t>
            </a:r>
            <a:r>
              <a:rPr lang="en-GB" dirty="0" err="1">
                <a:solidFill>
                  <a:srgbClr val="0070C0"/>
                </a:solidFill>
              </a:rPr>
              <a:t>wnawn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a’n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meddwl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mewn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sefydliad</a:t>
            </a:r>
            <a:r>
              <a:rPr lang="en-GB" dirty="0">
                <a:solidFill>
                  <a:srgbClr val="0070C0"/>
                </a:solidFill>
              </a:rPr>
              <a:t>” (McLean a Marshall, 1983, </a:t>
            </a:r>
            <a:r>
              <a:rPr lang="en-GB" dirty="0" err="1">
                <a:solidFill>
                  <a:srgbClr val="0070C0"/>
                </a:solidFill>
              </a:rPr>
              <a:t>dyfynnwyd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Hawkins a Shohet, 2000, t. 168).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3F4069-DEA5-2306-5FF6-D81E1C4D2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500505"/>
            <a:ext cx="5181600" cy="4351338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“…how things are done around here” (Ouchi and Johnson, 1978, </a:t>
            </a:r>
            <a:r>
              <a:rPr lang="en-GB" i="1" dirty="0"/>
              <a:t>cited in</a:t>
            </a:r>
            <a:r>
              <a:rPr lang="en-GB" dirty="0"/>
              <a:t> Hawkins and Shohet, 2000, p. 168).</a:t>
            </a:r>
          </a:p>
          <a:p>
            <a:r>
              <a:rPr lang="en-GB" dirty="0"/>
              <a:t>“…the social glue that holds the organisation together” (Baker, 1980, </a:t>
            </a:r>
            <a:r>
              <a:rPr lang="en-GB" i="1" dirty="0"/>
              <a:t>cited in</a:t>
            </a:r>
            <a:r>
              <a:rPr lang="en-GB" dirty="0"/>
              <a:t> Hawkins and Shohet, 2000, p. 168).</a:t>
            </a:r>
          </a:p>
          <a:p>
            <a:r>
              <a:rPr lang="en-GB" dirty="0"/>
              <a:t>“…the way of thinking, speaking and (inter)acting that characterise a certain group” (Braten, 1983, </a:t>
            </a:r>
            <a:r>
              <a:rPr lang="en-GB" i="1" dirty="0"/>
              <a:t>cited in</a:t>
            </a:r>
            <a:r>
              <a:rPr lang="en-GB" dirty="0"/>
              <a:t> Hawkins and Shohet, 2000, p. 168).</a:t>
            </a:r>
          </a:p>
          <a:p>
            <a:r>
              <a:rPr lang="en-GB" dirty="0"/>
              <a:t>“…the collection of traditions, values, policies, beliefs and attitudes that constitute a pervasive context for everything we do and think in an organisation” (McLean and Marshall, 1983, </a:t>
            </a:r>
            <a:r>
              <a:rPr lang="en-GB" i="1" dirty="0"/>
              <a:t>cited in </a:t>
            </a:r>
            <a:r>
              <a:rPr lang="en-GB" dirty="0"/>
              <a:t>Hawkins and Shohet, 2000, p. 168).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1908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2179" y="1454085"/>
            <a:ext cx="4674461" cy="4347276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en-GB" altLang="en-US" sz="2000" b="1" dirty="0"/>
              <a:t>The ‘Club’ or ‘Power’ Culture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Spider’s web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The key to the whole organisation sits in the centre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Circles: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1800" dirty="0"/>
              <a:t>Influence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sz="1600" dirty="0"/>
              <a:t>The closer you are to the centre, the more influence you have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Lines: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1800" dirty="0"/>
              <a:t>Responsibility and Functions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1800" dirty="0"/>
              <a:t>Intimacy: the organisation works like a club, built around its head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sz="1600" dirty="0"/>
              <a:t>These are the most important lines</a:t>
            </a:r>
          </a:p>
          <a:p>
            <a:pPr lvl="2" algn="r" eaLnBrk="1" hangingPunct="1">
              <a:lnSpc>
                <a:spcPct val="80000"/>
              </a:lnSpc>
              <a:buFontTx/>
              <a:buNone/>
            </a:pPr>
            <a:r>
              <a:rPr lang="en-GB" altLang="en-US" sz="1600" dirty="0"/>
              <a:t>(Handy, 1990, p. 86)</a:t>
            </a:r>
          </a:p>
          <a:p>
            <a:pPr eaLnBrk="1" hangingPunct="1">
              <a:lnSpc>
                <a:spcPct val="80000"/>
              </a:lnSpc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endParaRPr lang="en-GB" altLang="en-US" sz="2000" dirty="0"/>
          </a:p>
        </p:txBody>
      </p:sp>
      <p:sp>
        <p:nvSpPr>
          <p:cNvPr id="11267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108700" y="2321813"/>
            <a:ext cx="5048573" cy="4347274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cy-GB" altLang="en-US" sz="1800" b="1" dirty="0">
                <a:solidFill>
                  <a:srgbClr val="0070C0"/>
                </a:solidFill>
              </a:rPr>
              <a:t>Diwylliant ‘Clwb’ neu ‘Pŵer’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Gwe corryn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Mae’r allwedd i’r sefydliad cyfan yn y canol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Cylchoedd: </a:t>
            </a:r>
          </a:p>
          <a:p>
            <a:pPr lvl="1" eaLnBrk="1" hangingPunct="1">
              <a:lnSpc>
                <a:spcPct val="80000"/>
              </a:lnSpc>
            </a:pPr>
            <a:r>
              <a:rPr lang="cy-GB" altLang="en-US" sz="1600" dirty="0">
                <a:solidFill>
                  <a:srgbClr val="0070C0"/>
                </a:solidFill>
              </a:rPr>
              <a:t>Dylanwad</a:t>
            </a:r>
          </a:p>
          <a:p>
            <a:pPr lvl="2" eaLnBrk="1" hangingPunct="1">
              <a:lnSpc>
                <a:spcPct val="80000"/>
              </a:lnSpc>
            </a:pPr>
            <a:r>
              <a:rPr lang="cy-GB" altLang="en-US" sz="1400" dirty="0">
                <a:solidFill>
                  <a:srgbClr val="0070C0"/>
                </a:solidFill>
              </a:rPr>
              <a:t>Po agosaf yr ydych i’r canol, mwyaf oll eich dylanwad 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Llinellau: </a:t>
            </a:r>
          </a:p>
          <a:p>
            <a:pPr lvl="1"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Cyfrifoldeb a Swyddogaethau</a:t>
            </a:r>
          </a:p>
          <a:p>
            <a:pPr lvl="1"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Agosatrwydd: gweithreda’r sefydliad ar ffurf clwb, wedi’i adeiladu o gwmpas y pennaeth </a:t>
            </a:r>
          </a:p>
          <a:p>
            <a:pPr lvl="2" eaLnBrk="1" hangingPunct="1">
              <a:lnSpc>
                <a:spcPct val="80000"/>
              </a:lnSpc>
            </a:pPr>
            <a:r>
              <a:rPr lang="cy-GB" altLang="en-US" sz="1600" dirty="0">
                <a:solidFill>
                  <a:srgbClr val="0070C0"/>
                </a:solidFill>
              </a:rPr>
              <a:t>Y rhain yw’r llinellau pwysicaf</a:t>
            </a:r>
          </a:p>
          <a:p>
            <a:pPr marL="914400" lvl="2" indent="0" eaLnBrk="1" hangingPunct="1">
              <a:lnSpc>
                <a:spcPct val="80000"/>
              </a:lnSpc>
              <a:buNone/>
            </a:pPr>
            <a:endParaRPr lang="cy-GB" altLang="en-US" sz="1600" dirty="0">
              <a:solidFill>
                <a:srgbClr val="0070C0"/>
              </a:solidFill>
            </a:endParaRPr>
          </a:p>
          <a:p>
            <a:pPr lvl="2" algn="r" eaLnBrk="1" hangingPunct="1">
              <a:lnSpc>
                <a:spcPct val="80000"/>
              </a:lnSpc>
              <a:buFontTx/>
              <a:buNone/>
            </a:pPr>
            <a:r>
              <a:rPr lang="en-GB" altLang="en-US" sz="1600" dirty="0">
                <a:solidFill>
                  <a:srgbClr val="0070C0"/>
                </a:solidFill>
              </a:rPr>
              <a:t>(Handy, 1990, t. 86)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GB" altLang="en-US" sz="1800" dirty="0">
              <a:solidFill>
                <a:srgbClr val="0070C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US" altLang="en-US" sz="1800" dirty="0">
              <a:solidFill>
                <a:srgbClr val="0070C0"/>
              </a:solidFill>
            </a:endParaRPr>
          </a:p>
        </p:txBody>
      </p:sp>
      <p:pic>
        <p:nvPicPr>
          <p:cNvPr id="11268" name="Picture 19" descr="spider-web-2-big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188913"/>
            <a:ext cx="175260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917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2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/>
              <a:t>           </a:t>
            </a:r>
          </a:p>
        </p:txBody>
      </p:sp>
      <p:sp>
        <p:nvSpPr>
          <p:cNvPr id="1036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27038" y="1447800"/>
            <a:ext cx="5384800" cy="4571656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2000" b="1" dirty="0"/>
              <a:t>The ‘Role’ Culture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/>
              <a:t>Pyramid of boxes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1800" dirty="0"/>
              <a:t>Each box contains a job title with someone’s name written underneath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1800" dirty="0"/>
              <a:t>The box continues if the named individual leaves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/>
              <a:t>Organisations are sets of roles or job-boxes, joined together in a logical and orderly fashion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/>
              <a:t>Standards, quality controls, evaluation procedures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/>
              <a:t>Managed rather than led</a:t>
            </a:r>
          </a:p>
          <a:p>
            <a:pPr eaLnBrk="1" hangingPunct="1">
              <a:lnSpc>
                <a:spcPct val="90000"/>
              </a:lnSpc>
            </a:pPr>
            <a:endParaRPr lang="en-GB" altLang="en-US" sz="2000" dirty="0"/>
          </a:p>
          <a:p>
            <a:pPr lvl="1" algn="r" eaLnBrk="1" hangingPunct="1">
              <a:lnSpc>
                <a:spcPct val="90000"/>
              </a:lnSpc>
              <a:buFontTx/>
              <a:buNone/>
            </a:pPr>
            <a:r>
              <a:rPr lang="en-GB" altLang="en-US" sz="2000" dirty="0"/>
              <a:t>(Handy, 1990, pp. 88-89)</a:t>
            </a:r>
          </a:p>
        </p:txBody>
      </p:sp>
      <p:sp>
        <p:nvSpPr>
          <p:cNvPr id="1037" name="Rectangle 2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096000" y="1722781"/>
            <a:ext cx="5181600" cy="4703736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cy-GB" altLang="en-US" sz="2000" b="1" dirty="0">
                <a:solidFill>
                  <a:srgbClr val="0070C0"/>
                </a:solidFill>
              </a:rPr>
              <a:t>Diwylliant ‘Rôl’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2000" dirty="0">
                <a:solidFill>
                  <a:srgbClr val="0070C0"/>
                </a:solidFill>
              </a:rPr>
              <a:t>Pyramid o flychau</a:t>
            </a:r>
          </a:p>
          <a:p>
            <a:pPr lvl="1"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Ym mhob blwch ceir teitl swydd ac enw rhywun wedi’i ysgrifennu oddi tano </a:t>
            </a:r>
          </a:p>
          <a:p>
            <a:pPr lvl="1"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Bydd y blwch yn parhau os bydd yr unigolyn a enwir yn gadael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2000" dirty="0">
                <a:solidFill>
                  <a:srgbClr val="0070C0"/>
                </a:solidFill>
              </a:rPr>
              <a:t>Mae sefydliadau yn setiau o roliau neu flychau swyddi, wedi’u huno mewn modd rhesymegol a threfnus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2000" dirty="0">
                <a:solidFill>
                  <a:srgbClr val="0070C0"/>
                </a:solidFill>
              </a:rPr>
              <a:t>Safonau, rheolau ansawdd, gweithdrefnau gwerthuso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2000" dirty="0">
                <a:solidFill>
                  <a:srgbClr val="0070C0"/>
                </a:solidFill>
              </a:rPr>
              <a:t>Wedi’i reoli yn hytrach na’i arwain</a:t>
            </a:r>
          </a:p>
          <a:p>
            <a:pPr eaLnBrk="1" hangingPunct="1">
              <a:lnSpc>
                <a:spcPct val="80000"/>
              </a:lnSpc>
            </a:pPr>
            <a:endParaRPr lang="cy-GB" altLang="en-US" sz="2000" dirty="0">
              <a:solidFill>
                <a:srgbClr val="0070C0"/>
              </a:solidFill>
            </a:endParaRPr>
          </a:p>
          <a:p>
            <a:pPr lvl="1" algn="r" eaLnBrk="1" hangingPunct="1">
              <a:lnSpc>
                <a:spcPct val="80000"/>
              </a:lnSpc>
              <a:buFontTx/>
              <a:buNone/>
            </a:pPr>
            <a:r>
              <a:rPr lang="en-GB" altLang="en-US" sz="2000" dirty="0">
                <a:solidFill>
                  <a:srgbClr val="0070C0"/>
                </a:solidFill>
              </a:rPr>
              <a:t>(Handy, 1990, </a:t>
            </a:r>
            <a:r>
              <a:rPr lang="en-GB" altLang="en-US" sz="2000" dirty="0" err="1">
                <a:solidFill>
                  <a:srgbClr val="0070C0"/>
                </a:solidFill>
              </a:rPr>
              <a:t>tt</a:t>
            </a:r>
            <a:r>
              <a:rPr lang="en-GB" altLang="en-US" sz="2000" dirty="0">
                <a:solidFill>
                  <a:srgbClr val="0070C0"/>
                </a:solidFill>
              </a:rPr>
              <a:t>. 88-89)</a:t>
            </a:r>
          </a:p>
          <a:p>
            <a:pPr>
              <a:lnSpc>
                <a:spcPct val="80000"/>
              </a:lnSpc>
            </a:pPr>
            <a:endParaRPr lang="en-GB" altLang="en-US" sz="1600" dirty="0">
              <a:solidFill>
                <a:srgbClr val="0070C0"/>
              </a:solidFill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3792538" y="333376"/>
          <a:ext cx="4038600" cy="1082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53628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/>
              <a:t>      </a:t>
            </a:r>
          </a:p>
        </p:txBody>
      </p:sp>
      <p:sp>
        <p:nvSpPr>
          <p:cNvPr id="1433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2836190"/>
            <a:ext cx="5181600" cy="402181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en-GB" altLang="en-US" sz="1800" b="1" dirty="0"/>
              <a:t>The ‘Task’ Culture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/>
              <a:t>Evolved in response to the need for an organisational form which needed to be able to respond to change in a less individualistic way than a club culture, and quicker than a role culture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/>
              <a:t>Net – which can pull at its cords and re-group as and when required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/>
              <a:t>The idea is that a group of talents and resources should be applied to a project, a task or a problem, and that groups can change, be disbanded or increased as the task changes</a:t>
            </a:r>
          </a:p>
          <a:p>
            <a:pPr eaLnBrk="1" hangingPunct="1">
              <a:lnSpc>
                <a:spcPct val="80000"/>
              </a:lnSpc>
            </a:pPr>
            <a:endParaRPr lang="en-GB" altLang="en-US" sz="1800" dirty="0"/>
          </a:p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en-GB" altLang="en-US" sz="1800" dirty="0"/>
              <a:t>(Handy, 1990, p. 90)</a:t>
            </a:r>
          </a:p>
        </p:txBody>
      </p:sp>
      <p:sp>
        <p:nvSpPr>
          <p:cNvPr id="14340" name="Rectangle 3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172200" y="2836190"/>
            <a:ext cx="5181600" cy="402181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cy-GB" altLang="en-US" sz="1800" b="1" dirty="0">
                <a:solidFill>
                  <a:srgbClr val="0070C0"/>
                </a:solidFill>
              </a:rPr>
              <a:t>Diwylliant ‘Tasg’ 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Esblygodd mewn ymateb i’r angen am ffurf sefydliadol yr oedd angen iddo allu ymateb i newid mewn modd llai unigolyddol na diwylliant clwb ac yn gynt na diwylliant rôl 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Rhwyd – a all dynnu wrth ei gortynnau ac ailffurfio’n grŵp yn ôl yr angen</a:t>
            </a:r>
          </a:p>
          <a:p>
            <a:pPr eaLnBrk="1" hangingPunct="1">
              <a:lnSpc>
                <a:spcPct val="80000"/>
              </a:lnSpc>
            </a:pPr>
            <a:r>
              <a:rPr lang="cy-GB" altLang="en-US" sz="1800" dirty="0">
                <a:solidFill>
                  <a:srgbClr val="0070C0"/>
                </a:solidFill>
              </a:rPr>
              <a:t>Y syniad yw y dylid defnyddio grŵp o dalentau ac adnoddau ar gyfer prosiect, tasg neu broblem, ac y gall grwpiau newid, gellir eu rhannu neu ychwanegu atynt wrth i’r dasg newid</a:t>
            </a:r>
          </a:p>
          <a:p>
            <a:pPr eaLnBrk="1" hangingPunct="1">
              <a:lnSpc>
                <a:spcPct val="80000"/>
              </a:lnSpc>
            </a:pPr>
            <a:endParaRPr lang="cy-GB" altLang="en-US" sz="1800" dirty="0">
              <a:solidFill>
                <a:srgbClr val="0070C0"/>
              </a:solidFill>
            </a:endParaRPr>
          </a:p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cy-GB" altLang="en-US" sz="1800" dirty="0">
                <a:solidFill>
                  <a:srgbClr val="0070C0"/>
                </a:solidFill>
              </a:rPr>
              <a:t>(Handy, 1990, t. 90</a:t>
            </a:r>
            <a:r>
              <a:rPr lang="cy-GB" altLang="en-US" sz="1800" dirty="0"/>
              <a:t>)</a:t>
            </a:r>
          </a:p>
          <a:p>
            <a:pPr>
              <a:lnSpc>
                <a:spcPct val="80000"/>
              </a:lnSpc>
            </a:pPr>
            <a:endParaRPr lang="cy-GB" altLang="en-US" sz="1800" dirty="0"/>
          </a:p>
        </p:txBody>
      </p:sp>
      <p:graphicFrame>
        <p:nvGraphicFramePr>
          <p:cNvPr id="7214" name="Group 46"/>
          <p:cNvGraphicFramePr>
            <a:graphicFrameLocks noGrp="1"/>
          </p:cNvGraphicFramePr>
          <p:nvPr>
            <p:ph sz="half" idx="2"/>
          </p:nvPr>
        </p:nvGraphicFramePr>
        <p:xfrm>
          <a:off x="4583114" y="188913"/>
          <a:ext cx="2160587" cy="2117726"/>
        </p:xfrm>
        <a:graphic>
          <a:graphicData uri="http://schemas.openxmlformats.org/drawingml/2006/table">
            <a:tbl>
              <a:tblPr/>
              <a:tblGrid>
                <a:gridCol w="504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3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2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2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0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91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30095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/>
              <a:t>          </a:t>
            </a:r>
          </a:p>
        </p:txBody>
      </p:sp>
      <p:sp>
        <p:nvSpPr>
          <p:cNvPr id="16387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2492896"/>
            <a:ext cx="4803183" cy="40655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b="1" dirty="0"/>
              <a:t>The ‘Person Culture’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Puts the individual first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The organisation, then, is the resource for the individual’s talents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en-GB" altLang="en-US" sz="1800" dirty="0"/>
              <a:t>(Handy, 1990, p. 92)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</p:txBody>
      </p:sp>
      <p:sp>
        <p:nvSpPr>
          <p:cNvPr id="16388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172200" y="2060575"/>
            <a:ext cx="5181600" cy="4065588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GB" altLang="en-US" dirty="0"/>
              <a:t>              </a:t>
            </a:r>
          </a:p>
        </p:txBody>
      </p:sp>
      <p:pic>
        <p:nvPicPr>
          <p:cNvPr id="16389" name="Picture 8" descr="MP900439035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16501" y="1"/>
            <a:ext cx="2017713" cy="2017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90" name="Rectangle 12"/>
          <p:cNvSpPr>
            <a:spLocks noChangeArrowheads="1"/>
          </p:cNvSpPr>
          <p:nvPr/>
        </p:nvSpPr>
        <p:spPr bwMode="auto">
          <a:xfrm>
            <a:off x="5922963" y="2492897"/>
            <a:ext cx="5430837" cy="413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buNone/>
            </a:pPr>
            <a:r>
              <a:rPr lang="cy-GB" altLang="en-US" sz="2800" b="1" dirty="0">
                <a:solidFill>
                  <a:srgbClr val="0070C0"/>
                </a:solidFill>
                <a:latin typeface="+mn-lt"/>
              </a:rPr>
              <a:t>Diwylliant ‘Person’</a:t>
            </a:r>
          </a:p>
          <a:p>
            <a:pPr eaLnBrk="1" hangingPunct="1">
              <a:spcBef>
                <a:spcPct val="0"/>
              </a:spcBef>
            </a:pPr>
            <a:r>
              <a:rPr lang="cy-GB" altLang="en-US" sz="2800" dirty="0">
                <a:solidFill>
                  <a:srgbClr val="0070C0"/>
                </a:solidFill>
                <a:latin typeface="+mn-lt"/>
              </a:rPr>
              <a:t>Rhoi’r unigolyn yn gyntaf</a:t>
            </a:r>
          </a:p>
          <a:p>
            <a:pPr eaLnBrk="1" hangingPunct="1">
              <a:spcBef>
                <a:spcPct val="0"/>
              </a:spcBef>
            </a:pPr>
            <a:r>
              <a:rPr lang="cy-GB" altLang="en-US" sz="2800" dirty="0">
                <a:solidFill>
                  <a:srgbClr val="0070C0"/>
                </a:solidFill>
                <a:latin typeface="+mn-lt"/>
              </a:rPr>
              <a:t>Y sefydliad, wedyn, yw’r adnodd ar gyfer talentau’r unigolion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y-GB" altLang="en-US" sz="1800" dirty="0">
              <a:solidFill>
                <a:srgbClr val="0070C0"/>
              </a:solidFill>
              <a:latin typeface="+mn-lt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70C0"/>
                </a:solidFill>
                <a:latin typeface="+mn-lt"/>
              </a:rPr>
              <a:t>          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70C0"/>
              </a:solidFill>
              <a:latin typeface="+mn-lt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70C0"/>
                </a:solidFill>
                <a:latin typeface="+mn-lt"/>
              </a:rPr>
              <a:t>(Handy, 1990, t. 92)</a:t>
            </a:r>
            <a:endParaRPr lang="en-US" altLang="en-US" sz="1800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29638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43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1825624"/>
            <a:ext cx="5181600" cy="5032375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“No organisation is culturally pure, nor it should be”</a:t>
            </a:r>
          </a:p>
          <a:p>
            <a:pPr eaLnBrk="1" hangingPunct="1"/>
            <a:r>
              <a:rPr lang="en-GB" altLang="en-US" sz="2400" dirty="0"/>
              <a:t>Many factors influence an organisation’s culture</a:t>
            </a:r>
          </a:p>
          <a:p>
            <a:pPr lvl="1" eaLnBrk="1" hangingPunct="1"/>
            <a:r>
              <a:rPr lang="en-GB" altLang="en-US" sz="2000" dirty="0"/>
              <a:t>Size</a:t>
            </a:r>
          </a:p>
          <a:p>
            <a:pPr lvl="1" eaLnBrk="1" hangingPunct="1"/>
            <a:r>
              <a:rPr lang="en-GB" altLang="en-US" sz="2000" dirty="0"/>
              <a:t>Work flow</a:t>
            </a:r>
          </a:p>
          <a:p>
            <a:pPr lvl="1" eaLnBrk="1" hangingPunct="1"/>
            <a:r>
              <a:rPr lang="en-GB" altLang="en-US" sz="2000" dirty="0"/>
              <a:t>Environment</a:t>
            </a:r>
          </a:p>
          <a:p>
            <a:pPr lvl="1" eaLnBrk="1" hangingPunct="1"/>
            <a:r>
              <a:rPr lang="en-GB" altLang="en-US" sz="2000" dirty="0"/>
              <a:t>History</a:t>
            </a:r>
          </a:p>
          <a:p>
            <a:pPr lvl="1" eaLnBrk="1" hangingPunct="1"/>
            <a:endParaRPr lang="en-GB" altLang="en-US" sz="2000" dirty="0"/>
          </a:p>
          <a:p>
            <a:pPr lvl="1" algn="r" eaLnBrk="1" hangingPunct="1">
              <a:buFontTx/>
              <a:buNone/>
            </a:pPr>
            <a:r>
              <a:rPr lang="en-GB" altLang="en-US" sz="1600" dirty="0"/>
              <a:t>(Handy, 1990, pp.93-95)</a:t>
            </a:r>
          </a:p>
          <a:p>
            <a:pPr eaLnBrk="1" hangingPunct="1"/>
            <a:endParaRPr lang="en-GB" altLang="en-US" sz="2400" dirty="0"/>
          </a:p>
        </p:txBody>
      </p:sp>
      <p:sp>
        <p:nvSpPr>
          <p:cNvPr id="1843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172200" y="1825624"/>
            <a:ext cx="5181600" cy="5032375"/>
          </a:xfrm>
        </p:spPr>
        <p:txBody>
          <a:bodyPr/>
          <a:lstStyle/>
          <a:p>
            <a:pPr eaLnBrk="1" hangingPunct="1"/>
            <a:r>
              <a:rPr lang="cy-GB" altLang="en-US" sz="2400" dirty="0">
                <a:solidFill>
                  <a:srgbClr val="0070C0"/>
                </a:solidFill>
              </a:rPr>
              <a:t>“Nid oes unrhyw sefydliad yn bur yn ddiwylliannol, ac ni ddylai fod”</a:t>
            </a:r>
          </a:p>
          <a:p>
            <a:pPr eaLnBrk="1" hangingPunct="1"/>
            <a:r>
              <a:rPr lang="cy-GB" altLang="en-US" sz="2400" dirty="0">
                <a:solidFill>
                  <a:srgbClr val="0070C0"/>
                </a:solidFill>
              </a:rPr>
              <a:t>Gall llawer o ffactorau ddylanwadu ar ddiwylliant sefydliad </a:t>
            </a:r>
          </a:p>
          <a:p>
            <a:pPr lvl="1" eaLnBrk="1" hangingPunct="1"/>
            <a:r>
              <a:rPr lang="cy-GB" altLang="en-US" sz="2000" dirty="0">
                <a:solidFill>
                  <a:srgbClr val="0070C0"/>
                </a:solidFill>
              </a:rPr>
              <a:t>Maint</a:t>
            </a:r>
          </a:p>
          <a:p>
            <a:pPr lvl="1" eaLnBrk="1" hangingPunct="1"/>
            <a:r>
              <a:rPr lang="cy-GB" altLang="en-US" sz="2000" dirty="0">
                <a:solidFill>
                  <a:srgbClr val="0070C0"/>
                </a:solidFill>
              </a:rPr>
              <a:t>Llif gwaith</a:t>
            </a:r>
          </a:p>
          <a:p>
            <a:pPr lvl="1" eaLnBrk="1" hangingPunct="1"/>
            <a:r>
              <a:rPr lang="cy-GB" altLang="en-US" sz="2000" dirty="0">
                <a:solidFill>
                  <a:srgbClr val="0070C0"/>
                </a:solidFill>
              </a:rPr>
              <a:t>Amgylchedd</a:t>
            </a:r>
          </a:p>
          <a:p>
            <a:pPr lvl="1" eaLnBrk="1" hangingPunct="1"/>
            <a:r>
              <a:rPr lang="cy-GB" altLang="en-US" sz="2000" dirty="0">
                <a:solidFill>
                  <a:srgbClr val="0070C0"/>
                </a:solidFill>
              </a:rPr>
              <a:t>Hanes</a:t>
            </a:r>
          </a:p>
          <a:p>
            <a:pPr lvl="1" eaLnBrk="1" hangingPunct="1"/>
            <a:endParaRPr lang="cy-GB" altLang="en-US" sz="2000" dirty="0">
              <a:solidFill>
                <a:srgbClr val="0070C0"/>
              </a:solidFill>
            </a:endParaRPr>
          </a:p>
          <a:p>
            <a:pPr lvl="1" algn="r" eaLnBrk="1" hangingPunct="1">
              <a:buFontTx/>
              <a:buNone/>
            </a:pPr>
            <a:r>
              <a:rPr lang="en-GB" altLang="en-US" sz="1600" dirty="0">
                <a:solidFill>
                  <a:srgbClr val="0070C0"/>
                </a:solidFill>
              </a:rPr>
              <a:t>(Handy, 1990, tt.93-95)</a:t>
            </a:r>
            <a:endParaRPr lang="en-US" altLang="en-US" sz="1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4265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187D8458-ADF6-92B3-0178-65C7F0C6A1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617" y="230000"/>
            <a:ext cx="7372766" cy="532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598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205E4-8E04-FACC-CE0B-D73EF0B28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Ffigur</a:t>
            </a:r>
            <a:r>
              <a:rPr lang="en-GB" dirty="0">
                <a:solidFill>
                  <a:srgbClr val="0070C0"/>
                </a:solidFill>
              </a:rPr>
              <a:t> 1/ </a:t>
            </a:r>
            <a:r>
              <a:rPr lang="en-GB" dirty="0"/>
              <a:t>Figure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6EB83-20D9-647A-8354-B8D055CE62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55461"/>
            <a:ext cx="5181600" cy="4351338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Mae </a:t>
            </a:r>
            <a:r>
              <a:rPr lang="en-GB" dirty="0" err="1">
                <a:solidFill>
                  <a:srgbClr val="0070C0"/>
                </a:solidFill>
              </a:rPr>
              <a:t>Ffigur</a:t>
            </a:r>
            <a:r>
              <a:rPr lang="en-GB" dirty="0">
                <a:solidFill>
                  <a:srgbClr val="0070C0"/>
                </a:solidFill>
              </a:rPr>
              <a:t> 1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dangos</a:t>
            </a:r>
            <a:r>
              <a:rPr lang="en-GB" dirty="0">
                <a:solidFill>
                  <a:srgbClr val="0070C0"/>
                </a:solidFill>
              </a:rPr>
              <a:t> y gall Gwaith </a:t>
            </a:r>
            <a:r>
              <a:rPr lang="en-GB" dirty="0" err="1">
                <a:solidFill>
                  <a:srgbClr val="0070C0"/>
                </a:solidFill>
              </a:rPr>
              <a:t>Ieuenctid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fodoli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mewn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gwahanol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gyd-destunau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sefydliadol</a:t>
            </a:r>
            <a:r>
              <a:rPr lang="en-GB" dirty="0">
                <a:solidFill>
                  <a:srgbClr val="0070C0"/>
                </a:solidFill>
              </a:rPr>
              <a:t>. </a:t>
            </a:r>
          </a:p>
          <a:p>
            <a:r>
              <a:rPr lang="en-GB" dirty="0">
                <a:solidFill>
                  <a:srgbClr val="0070C0"/>
                </a:solidFill>
              </a:rPr>
              <a:t>Beth </a:t>
            </a:r>
            <a:r>
              <a:rPr lang="en-GB" dirty="0" err="1">
                <a:solidFill>
                  <a:srgbClr val="0070C0"/>
                </a:solidFill>
              </a:rPr>
              <a:t>yw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eich</a:t>
            </a:r>
            <a:r>
              <a:rPr lang="en-GB" dirty="0">
                <a:solidFill>
                  <a:srgbClr val="0070C0"/>
                </a:solidFill>
              </a:rPr>
              <a:t> barn chi am y </a:t>
            </a:r>
            <a:r>
              <a:rPr lang="en-GB" dirty="0" err="1">
                <a:solidFill>
                  <a:srgbClr val="0070C0"/>
                </a:solidFill>
              </a:rPr>
              <a:t>ffigur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hwn</a:t>
            </a:r>
            <a:r>
              <a:rPr lang="en-GB" dirty="0">
                <a:solidFill>
                  <a:srgbClr val="0070C0"/>
                </a:solidFill>
              </a:rPr>
              <a:t>? </a:t>
            </a:r>
          </a:p>
          <a:p>
            <a:r>
              <a:rPr lang="en-GB" dirty="0" err="1">
                <a:solidFill>
                  <a:srgbClr val="0070C0"/>
                </a:solidFill>
              </a:rPr>
              <a:t>Ymddengys</a:t>
            </a:r>
            <a:r>
              <a:rPr lang="en-GB" dirty="0">
                <a:solidFill>
                  <a:srgbClr val="0070C0"/>
                </a:solidFill>
              </a:rPr>
              <a:t> bod </a:t>
            </a:r>
            <a:r>
              <a:rPr lang="en-GB" dirty="0" err="1">
                <a:solidFill>
                  <a:srgbClr val="0070C0"/>
                </a:solidFill>
              </a:rPr>
              <a:t>hyn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wir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fwyfwy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rhestrwch</a:t>
            </a:r>
            <a:r>
              <a:rPr lang="en-GB" dirty="0">
                <a:solidFill>
                  <a:srgbClr val="0070C0"/>
                </a:solidFill>
              </a:rPr>
              <a:t> yr </a:t>
            </a:r>
            <a:r>
              <a:rPr lang="en-GB" dirty="0" err="1">
                <a:solidFill>
                  <a:srgbClr val="0070C0"/>
                </a:solidFill>
              </a:rPr>
              <a:t>holl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gyd-destunau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lle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rydych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chi'n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credu</a:t>
            </a:r>
            <a:r>
              <a:rPr lang="en-GB" dirty="0">
                <a:solidFill>
                  <a:srgbClr val="0070C0"/>
                </a:solidFill>
              </a:rPr>
              <a:t> y gall </a:t>
            </a:r>
            <a:r>
              <a:rPr lang="en-GB" dirty="0" err="1">
                <a:solidFill>
                  <a:srgbClr val="0070C0"/>
                </a:solidFill>
              </a:rPr>
              <a:t>gwaith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ieuenctid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ddigwydd</a:t>
            </a:r>
            <a:r>
              <a:rPr lang="en-GB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7C69F8-2A74-D87C-CEEB-80E545DAA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1472334"/>
            <a:ext cx="5181600" cy="4351338"/>
          </a:xfrm>
        </p:spPr>
        <p:txBody>
          <a:bodyPr/>
          <a:lstStyle/>
          <a:p>
            <a:r>
              <a:rPr lang="en-GB" dirty="0"/>
              <a:t>Figure 1 shows us that Youth Work can exist in different organisational contexts. </a:t>
            </a:r>
          </a:p>
          <a:p>
            <a:r>
              <a:rPr lang="en-GB" dirty="0"/>
              <a:t>What do you think about this figure?</a:t>
            </a:r>
          </a:p>
          <a:p>
            <a:r>
              <a:rPr lang="en-GB" dirty="0"/>
              <a:t>It seems this is increasingly the case, list all the contexts in which you think youth work can take place.</a:t>
            </a:r>
          </a:p>
        </p:txBody>
      </p:sp>
    </p:spTree>
    <p:extLst>
      <p:ext uri="{BB962C8B-B14F-4D97-AF65-F5344CB8AC3E}">
        <p14:creationId xmlns:p14="http://schemas.microsoft.com/office/powerpoint/2010/main" val="3407564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4E3FAF-9F68-740C-7CCF-FDCC296CB1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1934" y="1134745"/>
            <a:ext cx="5181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>
                <a:solidFill>
                  <a:srgbClr val="0070C0"/>
                </a:solidFill>
              </a:rPr>
              <a:t>Lluniwch</a:t>
            </a:r>
            <a:r>
              <a:rPr lang="en-GB" dirty="0">
                <a:solidFill>
                  <a:srgbClr val="0070C0"/>
                </a:solidFill>
              </a:rPr>
              <a:t> diagram pry cop </a:t>
            </a:r>
            <a:r>
              <a:rPr lang="en-GB" dirty="0" err="1">
                <a:solidFill>
                  <a:srgbClr val="0070C0"/>
                </a:solidFill>
              </a:rPr>
              <a:t>gyda'r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sefydliad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y </a:t>
            </a:r>
            <a:r>
              <a:rPr lang="en-GB" dirty="0" err="1">
                <a:solidFill>
                  <a:srgbClr val="0070C0"/>
                </a:solidFill>
              </a:rPr>
              <a:t>canol</a:t>
            </a:r>
            <a:r>
              <a:rPr lang="en-GB" dirty="0">
                <a:solidFill>
                  <a:srgbClr val="0070C0"/>
                </a:solidFill>
              </a:rPr>
              <a:t> a </a:t>
            </a:r>
            <a:r>
              <a:rPr lang="en-GB" dirty="0" err="1">
                <a:solidFill>
                  <a:srgbClr val="0070C0"/>
                </a:solidFill>
              </a:rPr>
              <a:t>nodwch</a:t>
            </a:r>
            <a:r>
              <a:rPr lang="en-GB" dirty="0">
                <a:solidFill>
                  <a:srgbClr val="0070C0"/>
                </a:solidFill>
              </a:rPr>
              <a:t> 10 </a:t>
            </a:r>
            <a:r>
              <a:rPr lang="en-GB" dirty="0" err="1">
                <a:solidFill>
                  <a:srgbClr val="0070C0"/>
                </a:solidFill>
              </a:rPr>
              <a:t>ffactor</a:t>
            </a:r>
            <a:r>
              <a:rPr lang="en-GB" dirty="0">
                <a:solidFill>
                  <a:srgbClr val="0070C0"/>
                </a:solidFill>
              </a:rPr>
              <a:t> y </a:t>
            </a:r>
            <a:r>
              <a:rPr lang="en-GB" dirty="0" err="1">
                <a:solidFill>
                  <a:srgbClr val="0070C0"/>
                </a:solidFill>
              </a:rPr>
              <a:t>gallech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eu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gwerthuso</a:t>
            </a:r>
            <a:r>
              <a:rPr lang="en-GB" dirty="0">
                <a:solidFill>
                  <a:srgbClr val="0070C0"/>
                </a:solidFill>
              </a:rPr>
              <a:t>.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 err="1">
                <a:solidFill>
                  <a:srgbClr val="0070C0"/>
                </a:solidFill>
              </a:rPr>
              <a:t>Mewn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parau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trafodwch</a:t>
            </a:r>
            <a:r>
              <a:rPr lang="en-GB" dirty="0">
                <a:solidFill>
                  <a:srgbClr val="0070C0"/>
                </a:solidFill>
              </a:rPr>
              <a:t> y </a:t>
            </a:r>
            <a:r>
              <a:rPr lang="en-GB" dirty="0" err="1">
                <a:solidFill>
                  <a:srgbClr val="0070C0"/>
                </a:solidFill>
              </a:rPr>
              <a:t>ffactorau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sy'n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rhwystro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newid</a:t>
            </a:r>
            <a:r>
              <a:rPr lang="en-GB" dirty="0">
                <a:solidFill>
                  <a:srgbClr val="0070C0"/>
                </a:solidFill>
              </a:rPr>
              <a:t>.</a:t>
            </a:r>
          </a:p>
          <a:p>
            <a:r>
              <a:rPr lang="en-GB" dirty="0">
                <a:solidFill>
                  <a:srgbClr val="0070C0"/>
                </a:solidFill>
              </a:rPr>
              <a:t>A </a:t>
            </a:r>
            <a:r>
              <a:rPr lang="en-GB" dirty="0" err="1">
                <a:solidFill>
                  <a:srgbClr val="0070C0"/>
                </a:solidFill>
              </a:rPr>
              <a:t>ellir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eu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grwpio</a:t>
            </a:r>
            <a:r>
              <a:rPr lang="en-GB" dirty="0">
                <a:solidFill>
                  <a:srgbClr val="0070C0"/>
                </a:solidFill>
              </a:rPr>
              <a:t>?</a:t>
            </a:r>
          </a:p>
          <a:p>
            <a:r>
              <a:rPr lang="en-GB" dirty="0">
                <a:solidFill>
                  <a:srgbClr val="0070C0"/>
                </a:solidFill>
              </a:rPr>
              <a:t>O </a:t>
            </a:r>
            <a:r>
              <a:rPr lang="en-GB" dirty="0" err="1">
                <a:solidFill>
                  <a:srgbClr val="0070C0"/>
                </a:solidFill>
              </a:rPr>
              <a:t>ble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maen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nhw'n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dod</a:t>
            </a:r>
            <a:r>
              <a:rPr lang="en-GB" dirty="0">
                <a:solidFill>
                  <a:srgbClr val="0070C0"/>
                </a:solidFill>
              </a:rPr>
              <a:t>?</a:t>
            </a:r>
          </a:p>
          <a:p>
            <a:r>
              <a:rPr lang="en-GB" dirty="0">
                <a:solidFill>
                  <a:srgbClr val="0070C0"/>
                </a:solidFill>
              </a:rPr>
              <a:t>A </a:t>
            </a:r>
            <a:r>
              <a:rPr lang="en-GB" dirty="0" err="1">
                <a:solidFill>
                  <a:srgbClr val="0070C0"/>
                </a:solidFill>
              </a:rPr>
              <a:t>yw'r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ffactorau</a:t>
            </a:r>
            <a:r>
              <a:rPr lang="en-GB" dirty="0">
                <a:solidFill>
                  <a:srgbClr val="0070C0"/>
                </a:solidFill>
              </a:rPr>
              <a:t> yr un mor </a:t>
            </a:r>
            <a:r>
              <a:rPr lang="en-GB" dirty="0" err="1">
                <a:solidFill>
                  <a:srgbClr val="0070C0"/>
                </a:solidFill>
              </a:rPr>
              <a:t>bwysig</a:t>
            </a:r>
            <a:r>
              <a:rPr lang="en-GB" dirty="0">
                <a:solidFill>
                  <a:srgbClr val="0070C0"/>
                </a:solidFill>
              </a:rPr>
              <a:t>?</a:t>
            </a:r>
          </a:p>
          <a:p>
            <a:r>
              <a:rPr lang="en-GB" dirty="0">
                <a:solidFill>
                  <a:srgbClr val="0070C0"/>
                </a:solidFill>
              </a:rPr>
              <a:t>Sut </a:t>
            </a:r>
            <a:r>
              <a:rPr lang="en-GB" dirty="0" err="1">
                <a:solidFill>
                  <a:srgbClr val="0070C0"/>
                </a:solidFill>
              </a:rPr>
              <a:t>mae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pobl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teimlo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amdanyn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nhw</a:t>
            </a:r>
            <a:r>
              <a:rPr lang="en-GB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D5E2F7-9F54-58BF-BD27-9B551A12CF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97305"/>
            <a:ext cx="5181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Draw a spider gram with the organisation at the centre and note 10 factors which you could evaluate..</a:t>
            </a:r>
          </a:p>
          <a:p>
            <a:endParaRPr lang="en-GB" dirty="0"/>
          </a:p>
          <a:p>
            <a:r>
              <a:rPr lang="en-GB" dirty="0"/>
              <a:t>In pairs discuss the factors which discourage change</a:t>
            </a:r>
          </a:p>
          <a:p>
            <a:r>
              <a:rPr lang="en-GB" dirty="0"/>
              <a:t>Can they be grouped?</a:t>
            </a:r>
          </a:p>
          <a:p>
            <a:r>
              <a:rPr lang="en-GB" dirty="0"/>
              <a:t>Where do they come from? </a:t>
            </a:r>
          </a:p>
          <a:p>
            <a:r>
              <a:rPr lang="en-GB" dirty="0"/>
              <a:t>Are the factors equally important? </a:t>
            </a:r>
          </a:p>
          <a:p>
            <a:r>
              <a:rPr lang="en-GB" dirty="0"/>
              <a:t>How do people feel about them?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8476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C0ACD-6C9D-1EA6-0B08-68983FBA6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2000" dirty="0"/>
              <a:t>Adapted from Bronfenbrenner (1992)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CF8F8B-5140-F40B-74DB-447A798B0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935" y="689347"/>
            <a:ext cx="5668574" cy="467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6989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D18C5-4173-5127-2148-52F1E00D0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Tasg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ymarferol</a:t>
            </a:r>
            <a:r>
              <a:rPr lang="en-GB" dirty="0">
                <a:solidFill>
                  <a:srgbClr val="0070C0"/>
                </a:solidFill>
              </a:rPr>
              <a:t>/ </a:t>
            </a:r>
            <a:r>
              <a:rPr lang="en-GB" dirty="0"/>
              <a:t>Practical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D11AF5-97E0-EC3A-CA96-6C206D6768C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Adolygwch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fframwaith</a:t>
            </a:r>
            <a:r>
              <a:rPr lang="en-GB" dirty="0">
                <a:solidFill>
                  <a:srgbClr val="0070C0"/>
                </a:solidFill>
              </a:rPr>
              <a:t> marc </a:t>
            </a:r>
            <a:r>
              <a:rPr lang="en-GB" dirty="0" err="1">
                <a:solidFill>
                  <a:srgbClr val="0070C0"/>
                </a:solidFill>
              </a:rPr>
              <a:t>ansawdd</a:t>
            </a:r>
            <a:r>
              <a:rPr lang="en-GB" dirty="0">
                <a:solidFill>
                  <a:srgbClr val="0070C0"/>
                </a:solidFill>
              </a:rPr>
              <a:t> CGA neu </a:t>
            </a:r>
            <a:r>
              <a:rPr lang="en-GB" dirty="0" err="1">
                <a:solidFill>
                  <a:srgbClr val="0070C0"/>
                </a:solidFill>
              </a:rPr>
              <a:t>ganllawiau</a:t>
            </a:r>
            <a:r>
              <a:rPr lang="en-GB" dirty="0">
                <a:solidFill>
                  <a:srgbClr val="0070C0"/>
                </a:solidFill>
              </a:rPr>
              <a:t> Estyn </a:t>
            </a:r>
            <a:r>
              <a:rPr lang="en-GB" dirty="0" err="1">
                <a:solidFill>
                  <a:srgbClr val="0070C0"/>
                </a:solidFill>
              </a:rPr>
              <a:t>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arolygwyr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i'ch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helpu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i</a:t>
            </a:r>
            <a:r>
              <a:rPr lang="en-GB" dirty="0">
                <a:solidFill>
                  <a:srgbClr val="0070C0"/>
                </a:solidFill>
              </a:rPr>
              <a:t> nodi </a:t>
            </a:r>
            <a:r>
              <a:rPr lang="en-GB" dirty="0" err="1">
                <a:solidFill>
                  <a:srgbClr val="0070C0"/>
                </a:solidFill>
              </a:rPr>
              <a:t>pum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agwedd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sefydliadau</a:t>
            </a:r>
            <a:r>
              <a:rPr lang="en-GB" dirty="0">
                <a:solidFill>
                  <a:srgbClr val="0070C0"/>
                </a:solidFill>
              </a:rPr>
              <a:t> y </a:t>
            </a:r>
            <a:r>
              <a:rPr lang="en-GB" dirty="0" err="1">
                <a:solidFill>
                  <a:srgbClr val="0070C0"/>
                </a:solidFill>
              </a:rPr>
              <a:t>gallech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eu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gwerthuso</a:t>
            </a:r>
            <a:r>
              <a:rPr lang="en-GB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5789BE-C45A-E72D-F521-B452F056FB3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Review the EWC </a:t>
            </a:r>
            <a:r>
              <a:rPr lang="en-GB" dirty="0">
                <a:hlinkClick r:id="rId2"/>
              </a:rPr>
              <a:t>quality mark framework</a:t>
            </a:r>
            <a:r>
              <a:rPr lang="en-GB" dirty="0"/>
              <a:t> or the </a:t>
            </a:r>
            <a:r>
              <a:rPr lang="en-GB" dirty="0">
                <a:hlinkClick r:id="rId3"/>
              </a:rPr>
              <a:t>Estyn guidance for inspectors </a:t>
            </a:r>
            <a:r>
              <a:rPr lang="en-GB" dirty="0"/>
              <a:t>to help you identify five aspects of organisations which you could evaluate.</a:t>
            </a:r>
          </a:p>
        </p:txBody>
      </p:sp>
    </p:spTree>
    <p:extLst>
      <p:ext uri="{BB962C8B-B14F-4D97-AF65-F5344CB8AC3E}">
        <p14:creationId xmlns:p14="http://schemas.microsoft.com/office/powerpoint/2010/main" val="25500231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F3A22-8189-2A9F-A139-BCE55D987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Pwyntiau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Allweddol</a:t>
            </a:r>
            <a:r>
              <a:rPr lang="en-GB" dirty="0">
                <a:solidFill>
                  <a:srgbClr val="0070C0"/>
                </a:solidFill>
              </a:rPr>
              <a:t> am </a:t>
            </a:r>
            <a:r>
              <a:rPr lang="en-GB" dirty="0" err="1">
                <a:solidFill>
                  <a:srgbClr val="0070C0"/>
                </a:solidFill>
              </a:rPr>
              <a:t>sefydliadau</a:t>
            </a:r>
            <a:r>
              <a:rPr lang="en-GB" dirty="0">
                <a:solidFill>
                  <a:srgbClr val="0070C0"/>
                </a:solidFill>
              </a:rPr>
              <a:t>../ </a:t>
            </a:r>
            <a:r>
              <a:rPr lang="en-GB" dirty="0"/>
              <a:t>Key Points about organisations..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5BDDA-D56B-7537-50D7-A20212380AD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71AFAE-32E3-3EC0-5388-31253166A35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6901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6EFED-8BF5-48DC-805E-981819EAE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Cyfeiriadau</a:t>
            </a:r>
            <a:r>
              <a:rPr lang="en-GB" dirty="0">
                <a:solidFill>
                  <a:srgbClr val="0070C0"/>
                </a:solidFill>
              </a:rPr>
              <a:t> /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F0EEB8-7933-4135-8B90-09E8B5CE3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8245"/>
            <a:ext cx="10515600" cy="39277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Bronfenbrenner, U. (1979) </a:t>
            </a:r>
            <a:r>
              <a:rPr lang="en-GB" i="1" dirty="0"/>
              <a:t>The Ecology of Human Development. </a:t>
            </a:r>
            <a:r>
              <a:rPr lang="en-GB" dirty="0"/>
              <a:t>Harvard University Press, Cambridge: Mass. </a:t>
            </a:r>
          </a:p>
          <a:p>
            <a:pPr marL="0" indent="0">
              <a:buNone/>
            </a:pPr>
            <a:r>
              <a:rPr lang="en-GB" dirty="0"/>
              <a:t>Bronfenbrenner, U. (1992) ‘Ecological systems theory’, in R. Vasta (ed.), </a:t>
            </a:r>
            <a:r>
              <a:rPr lang="en-GB" i="1" dirty="0"/>
              <a:t>Six Theories of child development: Revised formulations and Current Issues, </a:t>
            </a:r>
            <a:r>
              <a:rPr lang="en-GB" dirty="0"/>
              <a:t>London: Jessica Kingsley.</a:t>
            </a:r>
          </a:p>
          <a:p>
            <a:pPr marL="0" indent="0">
              <a:buNone/>
            </a:pPr>
            <a:r>
              <a:rPr lang="en-GB" dirty="0"/>
              <a:t>Bronfenbrenner, U. Systems vs associations: Its not either/or. </a:t>
            </a:r>
            <a:r>
              <a:rPr lang="en-GB" i="1" dirty="0"/>
              <a:t>Families in Society, </a:t>
            </a:r>
            <a:r>
              <a:rPr lang="en-GB" dirty="0"/>
              <a:t>Mar/Apr 1997, Vol.78(2) p.124.</a:t>
            </a:r>
          </a:p>
          <a:p>
            <a:pPr marL="0" indent="0">
              <a:buNone/>
            </a:pPr>
            <a:r>
              <a:rPr lang="en-GB" dirty="0"/>
              <a:t>Bronfenbrenner, U., &amp; Morris, P. (1998). The ecology of developmental processes. In W. Damon &amp; R. Lerner (Eds.), </a:t>
            </a:r>
            <a:r>
              <a:rPr lang="en-GB" i="1" dirty="0"/>
              <a:t>Handbook of child psychology: Theoretical models of human development</a:t>
            </a:r>
            <a:r>
              <a:rPr lang="en-GB" dirty="0"/>
              <a:t> (Vol. 1, pp. 993–1028). New York: John Wiley.</a:t>
            </a:r>
          </a:p>
          <a:p>
            <a:pPr marL="0" indent="0">
              <a:buNone/>
            </a:pPr>
            <a:r>
              <a:rPr lang="en-GB" dirty="0"/>
              <a:t>Community Learning and Development Scotland (2019). National Occupational Standards for Youth Work. Edinburgh: Community Development and Learning Scotland.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1800" i="0" dirty="0">
              <a:solidFill>
                <a:srgbClr val="0F111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000" i="1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>
              <a:hlinkClick r:id=""/>
            </a:endParaRPr>
          </a:p>
          <a:p>
            <a:endParaRPr lang="en-GB" sz="2000" dirty="0">
              <a:hlinkClick r:id="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05526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520" y="423544"/>
            <a:ext cx="10515600" cy="503237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altLang="en-US" dirty="0"/>
              <a:t>Ford K, Hunter R, Merton B, Waller D., (2005) </a:t>
            </a:r>
            <a:r>
              <a:rPr lang="en-GB" altLang="en-US" i="1" dirty="0"/>
              <a:t>Leading and Managing Youth Work and Services for Young People</a:t>
            </a:r>
            <a:r>
              <a:rPr lang="en-GB" altLang="en-US" dirty="0"/>
              <a:t>, Leicester: The National Youth Agency. </a:t>
            </a:r>
          </a:p>
          <a:p>
            <a:pPr marL="0" indent="0">
              <a:buNone/>
            </a:pPr>
            <a:r>
              <a:rPr lang="en-GB" altLang="en-US" dirty="0"/>
              <a:t>Handy C, (1990) </a:t>
            </a:r>
            <a:r>
              <a:rPr lang="en-GB" altLang="en-US" i="1" dirty="0"/>
              <a:t>Understanding Voluntary Organizations</a:t>
            </a:r>
            <a:r>
              <a:rPr lang="en-GB" altLang="en-US" dirty="0"/>
              <a:t>, London: Penguin Books Ltd.</a:t>
            </a:r>
          </a:p>
          <a:p>
            <a:pPr marL="0" indent="0">
              <a:buNone/>
            </a:pPr>
            <a:r>
              <a:rPr lang="en-GB" dirty="0"/>
              <a:t>Hawkins, P. and </a:t>
            </a:r>
            <a:r>
              <a:rPr lang="en-GB" dirty="0" err="1"/>
              <a:t>Shohet</a:t>
            </a:r>
            <a:r>
              <a:rPr lang="en-GB" dirty="0"/>
              <a:t>, R. (2000) </a:t>
            </a:r>
            <a:r>
              <a:rPr lang="en-GB" i="1" dirty="0"/>
              <a:t>Supervision in the helping professions, </a:t>
            </a:r>
            <a:r>
              <a:rPr lang="en-GB" dirty="0"/>
              <a:t>Buckingham: Open University Press.</a:t>
            </a:r>
            <a:endParaRPr lang="en-GB" altLang="en-US" dirty="0"/>
          </a:p>
          <a:p>
            <a:pPr marL="0" indent="0">
              <a:buNone/>
            </a:pPr>
            <a:r>
              <a:rPr lang="cy-GB" noProof="0" dirty="0"/>
              <a:t>Hoggarth, L (2009) “Managing People” in Tyler, M. </a:t>
            </a:r>
            <a:r>
              <a:rPr lang="cy-GB" noProof="0" dirty="0" err="1"/>
              <a:t>Hoggarth</a:t>
            </a:r>
            <a:r>
              <a:rPr lang="cy-GB" noProof="0" dirty="0"/>
              <a:t>, L, </a:t>
            </a:r>
            <a:r>
              <a:rPr lang="cy-GB" noProof="0" dirty="0" err="1"/>
              <a:t>Merton</a:t>
            </a:r>
            <a:r>
              <a:rPr lang="cy-GB" noProof="0" dirty="0"/>
              <a:t>, B. (</a:t>
            </a:r>
            <a:r>
              <a:rPr lang="cy-GB" noProof="0" dirty="0" err="1"/>
              <a:t>Eds</a:t>
            </a:r>
            <a:r>
              <a:rPr lang="cy-GB" noProof="0" dirty="0"/>
              <a:t>) (2009) </a:t>
            </a:r>
            <a:r>
              <a:rPr lang="cy-GB" i="1" noProof="0" dirty="0" err="1"/>
              <a:t>Managing</a:t>
            </a:r>
            <a:r>
              <a:rPr lang="cy-GB" i="1" noProof="0" dirty="0"/>
              <a:t> Modern </a:t>
            </a:r>
            <a:r>
              <a:rPr lang="cy-GB" i="1" noProof="0" dirty="0" err="1"/>
              <a:t>Youth</a:t>
            </a:r>
            <a:r>
              <a:rPr lang="cy-GB" i="1" noProof="0" dirty="0"/>
              <a:t> </a:t>
            </a:r>
            <a:r>
              <a:rPr lang="cy-GB" i="1" noProof="0" dirty="0" err="1"/>
              <a:t>work</a:t>
            </a:r>
            <a:r>
              <a:rPr lang="cy-GB" noProof="0" dirty="0"/>
              <a:t>, Essex: </a:t>
            </a:r>
            <a:r>
              <a:rPr lang="cy-GB" noProof="0" dirty="0" err="1"/>
              <a:t>Learning</a:t>
            </a:r>
            <a:r>
              <a:rPr lang="cy-GB" noProof="0" dirty="0"/>
              <a:t> </a:t>
            </a:r>
            <a:r>
              <a:rPr lang="cy-GB" noProof="0" dirty="0" err="1"/>
              <a:t>Matters</a:t>
            </a:r>
            <a:r>
              <a:rPr lang="cy-GB" noProof="0" dirty="0"/>
              <a:t>, </a:t>
            </a:r>
            <a:r>
              <a:rPr lang="cy-GB" noProof="0" dirty="0" err="1"/>
              <a:t>pp</a:t>
            </a:r>
            <a:r>
              <a:rPr lang="cy-GB" noProof="0" dirty="0"/>
              <a:t>. 41-59.</a:t>
            </a:r>
          </a:p>
          <a:p>
            <a:pPr marL="0" indent="0">
              <a:buNone/>
            </a:pPr>
            <a:r>
              <a:rPr lang="en-GB" altLang="en-US" dirty="0"/>
              <a:t>Learning and Skills Improvement Service. (2012) </a:t>
            </a:r>
            <a:r>
              <a:rPr lang="en-GB" altLang="en-US" i="1" dirty="0"/>
              <a:t>Youth Work National Occupational Standards</a:t>
            </a:r>
            <a:r>
              <a:rPr lang="en-GB" altLang="en-US" dirty="0"/>
              <a:t>,</a:t>
            </a:r>
            <a:r>
              <a:rPr lang="en-GB" altLang="en-US" i="1" dirty="0"/>
              <a:t> </a:t>
            </a:r>
            <a:r>
              <a:rPr lang="en-GB" altLang="en-US" dirty="0"/>
              <a:t>London: </a:t>
            </a:r>
            <a:r>
              <a:rPr lang="en-US" altLang="en-US" dirty="0"/>
              <a:t>Learning and Skills Improvement Service</a:t>
            </a:r>
            <a:r>
              <a:rPr lang="en-GB" altLang="en-US" dirty="0"/>
              <a:t>.</a:t>
            </a:r>
          </a:p>
          <a:p>
            <a:pPr marL="0" indent="0">
              <a:buNone/>
            </a:pPr>
            <a:r>
              <a:rPr lang="cy-GB" dirty="0" err="1"/>
              <a:t>Morrison</a:t>
            </a:r>
            <a:r>
              <a:rPr lang="cy-GB" dirty="0"/>
              <a:t>, T (2001) </a:t>
            </a:r>
            <a:r>
              <a:rPr lang="cy-GB" i="1" dirty="0"/>
              <a:t>Staff </a:t>
            </a:r>
            <a:r>
              <a:rPr lang="cy-GB" i="1" dirty="0" err="1"/>
              <a:t>Supervision</a:t>
            </a:r>
            <a:r>
              <a:rPr lang="cy-GB" i="1" dirty="0"/>
              <a:t> </a:t>
            </a:r>
            <a:r>
              <a:rPr lang="cy-GB" i="1" dirty="0" err="1"/>
              <a:t>in</a:t>
            </a:r>
            <a:r>
              <a:rPr lang="cy-GB" i="1" dirty="0"/>
              <a:t> </a:t>
            </a:r>
            <a:r>
              <a:rPr lang="cy-GB" i="1" dirty="0" err="1"/>
              <a:t>Social</a:t>
            </a:r>
            <a:r>
              <a:rPr lang="cy-GB" i="1" dirty="0"/>
              <a:t> Care</a:t>
            </a:r>
            <a:r>
              <a:rPr lang="cy-GB" dirty="0"/>
              <a:t>, </a:t>
            </a:r>
            <a:r>
              <a:rPr lang="cy-GB" dirty="0" err="1"/>
              <a:t>Brighton</a:t>
            </a:r>
            <a:r>
              <a:rPr lang="cy-GB" dirty="0"/>
              <a:t>: </a:t>
            </a:r>
            <a:r>
              <a:rPr lang="cy-GB" dirty="0" err="1"/>
              <a:t>Pavilion</a:t>
            </a:r>
            <a:r>
              <a:rPr lang="cy-GB" dirty="0"/>
              <a:t> </a:t>
            </a:r>
            <a:r>
              <a:rPr lang="cy-GB" dirty="0" err="1"/>
              <a:t>Publishing</a:t>
            </a:r>
            <a:r>
              <a:rPr lang="cy-GB" dirty="0"/>
              <a:t>.</a:t>
            </a:r>
          </a:p>
          <a:p>
            <a:pPr marL="0" indent="0">
              <a:buNone/>
            </a:pPr>
            <a:r>
              <a:rPr lang="cy-GB" noProof="0" dirty="0" err="1"/>
              <a:t>Pembrokeshire</a:t>
            </a:r>
            <a:r>
              <a:rPr lang="cy-GB" noProof="0" dirty="0"/>
              <a:t> </a:t>
            </a:r>
            <a:r>
              <a:rPr lang="cy-GB" noProof="0" dirty="0" err="1"/>
              <a:t>Youth</a:t>
            </a:r>
            <a:r>
              <a:rPr lang="cy-GB" noProof="0" dirty="0"/>
              <a:t> (2012) </a:t>
            </a:r>
            <a:r>
              <a:rPr lang="cy-GB" i="1" noProof="0" dirty="0" err="1"/>
              <a:t>Support</a:t>
            </a:r>
            <a:r>
              <a:rPr lang="cy-GB" i="1" noProof="0" dirty="0"/>
              <a:t> </a:t>
            </a:r>
            <a:r>
              <a:rPr lang="cy-GB" i="1" noProof="0" dirty="0" err="1"/>
              <a:t>and</a:t>
            </a:r>
            <a:r>
              <a:rPr lang="cy-GB" i="1" noProof="0" dirty="0"/>
              <a:t> </a:t>
            </a:r>
            <a:r>
              <a:rPr lang="cy-GB" i="1" noProof="0" dirty="0" err="1"/>
              <a:t>Supervision</a:t>
            </a:r>
            <a:r>
              <a:rPr lang="cy-GB" i="1" noProof="0" dirty="0"/>
              <a:t> </a:t>
            </a:r>
            <a:r>
              <a:rPr lang="cy-GB" i="1" noProof="0" dirty="0" err="1"/>
              <a:t>Guidelines</a:t>
            </a:r>
            <a:r>
              <a:rPr lang="cy-GB" noProof="0" dirty="0"/>
              <a:t>, </a:t>
            </a:r>
            <a:r>
              <a:rPr lang="cy-GB" noProof="0" dirty="0" err="1"/>
              <a:t>Pembrokeshire</a:t>
            </a:r>
            <a:r>
              <a:rPr lang="cy-GB" noProof="0" dirty="0"/>
              <a:t> </a:t>
            </a:r>
            <a:r>
              <a:rPr lang="cy-GB" noProof="0" dirty="0" err="1"/>
              <a:t>Youth</a:t>
            </a:r>
            <a:r>
              <a:rPr lang="cy-GB" noProof="0" dirty="0"/>
              <a:t>.</a:t>
            </a:r>
          </a:p>
          <a:p>
            <a:pPr marL="0" indent="0">
              <a:buNone/>
            </a:pPr>
            <a:r>
              <a:rPr lang="en-GB" altLang="en-US" dirty="0"/>
              <a:t>Tyler M, (2009) Managing in Organisations.  In Tyler M, Hoggarth L, Merton B., </a:t>
            </a:r>
            <a:r>
              <a:rPr lang="en-GB" altLang="en-US" i="1" dirty="0"/>
              <a:t>Managing Modern Youth Work</a:t>
            </a:r>
            <a:r>
              <a:rPr lang="en-GB" altLang="en-US" dirty="0"/>
              <a:t>, Exeter: Learning Matters, pp. 28-40.</a:t>
            </a:r>
            <a:endParaRPr lang="cy-GB" noProof="0" dirty="0"/>
          </a:p>
          <a:p>
            <a:pPr marL="0" indent="0">
              <a:buNone/>
            </a:pPr>
            <a:r>
              <a:rPr lang="cy-GB" noProof="0" dirty="0"/>
              <a:t>Woods, J (2006) “</a:t>
            </a:r>
            <a:r>
              <a:rPr lang="cy-GB" noProof="0" dirty="0" err="1"/>
              <a:t>Using</a:t>
            </a:r>
            <a:r>
              <a:rPr lang="cy-GB" noProof="0" dirty="0"/>
              <a:t> </a:t>
            </a:r>
            <a:r>
              <a:rPr lang="cy-GB" noProof="0" dirty="0" err="1"/>
              <a:t>supervision</a:t>
            </a:r>
            <a:r>
              <a:rPr lang="cy-GB" noProof="0" dirty="0"/>
              <a:t> </a:t>
            </a:r>
            <a:r>
              <a:rPr lang="cy-GB" noProof="0" dirty="0" err="1"/>
              <a:t>for</a:t>
            </a:r>
            <a:r>
              <a:rPr lang="cy-GB" noProof="0" dirty="0"/>
              <a:t> </a:t>
            </a:r>
            <a:r>
              <a:rPr lang="cy-GB" noProof="0" dirty="0" err="1"/>
              <a:t>professional</a:t>
            </a:r>
            <a:r>
              <a:rPr lang="cy-GB" noProof="0" dirty="0"/>
              <a:t> </a:t>
            </a:r>
            <a:r>
              <a:rPr lang="cy-GB" noProof="0" dirty="0" err="1"/>
              <a:t>development</a:t>
            </a:r>
            <a:r>
              <a:rPr lang="cy-GB" noProof="0" dirty="0"/>
              <a:t>” </a:t>
            </a:r>
            <a:r>
              <a:rPr lang="cy-GB" noProof="0" dirty="0" err="1"/>
              <a:t>in</a:t>
            </a:r>
            <a:r>
              <a:rPr lang="cy-GB" noProof="0" dirty="0"/>
              <a:t> Richardson, L. D. &amp; </a:t>
            </a:r>
            <a:r>
              <a:rPr lang="cy-GB" noProof="0" dirty="0" err="1"/>
              <a:t>Wolfe</a:t>
            </a:r>
            <a:r>
              <a:rPr lang="cy-GB" noProof="0" dirty="0"/>
              <a:t>, M. (</a:t>
            </a:r>
            <a:r>
              <a:rPr lang="cy-GB" noProof="0" dirty="0" err="1"/>
              <a:t>eds</a:t>
            </a:r>
            <a:r>
              <a:rPr lang="cy-GB" noProof="0" dirty="0"/>
              <a:t>). (2001) </a:t>
            </a:r>
            <a:r>
              <a:rPr lang="cy-GB" i="1" noProof="0" dirty="0"/>
              <a:t>Principles and practice of informal education: learning through life, </a:t>
            </a:r>
            <a:r>
              <a:rPr lang="cy-GB" noProof="0" dirty="0"/>
              <a:t>London: Routledge</a:t>
            </a:r>
            <a:r>
              <a:rPr lang="cy-GB" dirty="0"/>
              <a:t>, pp. 249-268.</a:t>
            </a:r>
            <a:endParaRPr lang="cy-GB" noProof="0" dirty="0"/>
          </a:p>
          <a:p>
            <a:endParaRPr lang="cy-GB" noProof="0" dirty="0"/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419139464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CF64DD8-8BF1-4055-AA84-573F3383EB47}"/>
    </a:ext>
  </a:extLst>
</a:theme>
</file>

<file path=ppt/theme/theme2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3ADACCA7-A0F1-4AED-8127-65658204012C}"/>
    </a:ext>
  </a:extLst>
</a:theme>
</file>

<file path=ppt/theme/theme3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8F54E00-A234-4BC1-9AB6-79240979EE68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2587</Words>
  <Application>Microsoft Office PowerPoint</Application>
  <PresentationFormat>Widescreen</PresentationFormat>
  <Paragraphs>255</Paragraphs>
  <Slides>28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Aptos</vt:lpstr>
      <vt:lpstr>Arial</vt:lpstr>
      <vt:lpstr>Calibri</vt:lpstr>
      <vt:lpstr>Calibri Light</vt:lpstr>
      <vt:lpstr>UWTSD Title Page 1</vt:lpstr>
      <vt:lpstr>UWTSD Holding Page</vt:lpstr>
      <vt:lpstr>UWTSD Text 2</vt:lpstr>
      <vt:lpstr>PowerPoint Presentation</vt:lpstr>
      <vt:lpstr>PowerPoint Presentation</vt:lpstr>
      <vt:lpstr>Torri'r Iâ      Ice Breaker</vt:lpstr>
      <vt:lpstr>Nodau Modiwl/ Module Aims</vt:lpstr>
      <vt:lpstr>PowerPoint Presentation</vt:lpstr>
      <vt:lpstr>Sefydliadau/ Organisations</vt:lpstr>
      <vt:lpstr>Ways of looking at organisations</vt:lpstr>
      <vt:lpstr>Mintzberg’s six organisational configurations</vt:lpstr>
      <vt:lpstr>Beirniadaeth/ Critique</vt:lpstr>
      <vt:lpstr>What are organisations for?</vt:lpstr>
      <vt:lpstr>Another way of looking at organisations</vt:lpstr>
      <vt:lpstr>Beirniadaeth/ Critique</vt:lpstr>
      <vt:lpstr>PowerPoint Presentation</vt:lpstr>
      <vt:lpstr>Culture Diwylliant</vt:lpstr>
      <vt:lpstr>Organisational culture is… Mae diwylliant sefydliad yn…</vt:lpstr>
      <vt:lpstr>PowerPoint Presentation</vt:lpstr>
      <vt:lpstr>           </vt:lpstr>
      <vt:lpstr>      </vt:lpstr>
      <vt:lpstr>          </vt:lpstr>
      <vt:lpstr>PowerPoint Presentation</vt:lpstr>
      <vt:lpstr>PowerPoint Presentation</vt:lpstr>
      <vt:lpstr>Ffigur 1/ Figure 1</vt:lpstr>
      <vt:lpstr>PowerPoint Presentation</vt:lpstr>
      <vt:lpstr>Adapted from Bronfenbrenner (1992)</vt:lpstr>
      <vt:lpstr>Tasg ymarferol/ Practical task</vt:lpstr>
      <vt:lpstr>Pwyntiau Allweddol am sefydliadau../ Key Points about organisations..</vt:lpstr>
      <vt:lpstr>Cyfeiriadau / References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Darrel Williams</dc:creator>
  <cp:lastModifiedBy>Darrel Williams</cp:lastModifiedBy>
  <cp:revision>1</cp:revision>
  <dcterms:created xsi:type="dcterms:W3CDTF">2025-10-15T17:33:54Z</dcterms:created>
  <dcterms:modified xsi:type="dcterms:W3CDTF">2025-10-15T18:43:55Z</dcterms:modified>
</cp:coreProperties>
</file>