
<file path=[Content_Types].xml><?xml version="1.0" encoding="utf-8"?>
<Types xmlns="http://schemas.openxmlformats.org/package/2006/content-types">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58"/>
  </p:notesMasterIdLst>
  <p:sldIdLst>
    <p:sldId id="256" r:id="rId2"/>
    <p:sldId id="257" r:id="rId3"/>
    <p:sldId id="297" r:id="rId4"/>
    <p:sldId id="287" r:id="rId5"/>
    <p:sldId id="288" r:id="rId6"/>
    <p:sldId id="299" r:id="rId7"/>
    <p:sldId id="306" r:id="rId8"/>
    <p:sldId id="307" r:id="rId9"/>
    <p:sldId id="313" r:id="rId10"/>
    <p:sldId id="285" r:id="rId11"/>
    <p:sldId id="286" r:id="rId12"/>
    <p:sldId id="258" r:id="rId13"/>
    <p:sldId id="259" r:id="rId14"/>
    <p:sldId id="261" r:id="rId15"/>
    <p:sldId id="300" r:id="rId16"/>
    <p:sldId id="260" r:id="rId17"/>
    <p:sldId id="262" r:id="rId18"/>
    <p:sldId id="263" r:id="rId19"/>
    <p:sldId id="264" r:id="rId20"/>
    <p:sldId id="265" r:id="rId21"/>
    <p:sldId id="303" r:id="rId22"/>
    <p:sldId id="269" r:id="rId23"/>
    <p:sldId id="270" r:id="rId24"/>
    <p:sldId id="271" r:id="rId25"/>
    <p:sldId id="266" r:id="rId26"/>
    <p:sldId id="267" r:id="rId27"/>
    <p:sldId id="268" r:id="rId28"/>
    <p:sldId id="272" r:id="rId29"/>
    <p:sldId id="273" r:id="rId30"/>
    <p:sldId id="274" r:id="rId31"/>
    <p:sldId id="275" r:id="rId32"/>
    <p:sldId id="276" r:id="rId33"/>
    <p:sldId id="279" r:id="rId34"/>
    <p:sldId id="289" r:id="rId35"/>
    <p:sldId id="280" r:id="rId36"/>
    <p:sldId id="281" r:id="rId37"/>
    <p:sldId id="304" r:id="rId38"/>
    <p:sldId id="308" r:id="rId39"/>
    <p:sldId id="305" r:id="rId40"/>
    <p:sldId id="290" r:id="rId41"/>
    <p:sldId id="295" r:id="rId42"/>
    <p:sldId id="302" r:id="rId43"/>
    <p:sldId id="282" r:id="rId44"/>
    <p:sldId id="283" r:id="rId45"/>
    <p:sldId id="291" r:id="rId46"/>
    <p:sldId id="292" r:id="rId47"/>
    <p:sldId id="293" r:id="rId48"/>
    <p:sldId id="296" r:id="rId49"/>
    <p:sldId id="298" r:id="rId50"/>
    <p:sldId id="311" r:id="rId51"/>
    <p:sldId id="309" r:id="rId52"/>
    <p:sldId id="310" r:id="rId53"/>
    <p:sldId id="314" r:id="rId54"/>
    <p:sldId id="294" r:id="rId55"/>
    <p:sldId id="284" r:id="rId56"/>
    <p:sldId id="301" r:id="rId5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4341C"/>
    <a:srgbClr val="B12D1F"/>
    <a:srgbClr val="B92F21"/>
    <a:srgbClr val="BE3122"/>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4" d="100"/>
          <a:sy n="84" d="100"/>
        </p:scale>
        <p:origin x="1506" y="7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FF7992F-8EFC-48BF-ADAD-0DB76035D9F0}" type="datetimeFigureOut">
              <a:rPr lang="en-US" smtClean="0"/>
              <a:pPr/>
              <a:t>2/16/2017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28C4281-EECF-4B16-B057-56ADCD581786}" type="slidenum">
              <a:rPr lang="en-US" smtClean="0"/>
              <a:pPr/>
              <a:t>‹#›</a:t>
            </a:fld>
            <a:endParaRPr lang="en-US"/>
          </a:p>
        </p:txBody>
      </p:sp>
    </p:spTree>
    <p:extLst>
      <p:ext uri="{BB962C8B-B14F-4D97-AF65-F5344CB8AC3E}">
        <p14:creationId xmlns:p14="http://schemas.microsoft.com/office/powerpoint/2010/main" val="16839866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1">
        <a:schemeClr val="bg2"/>
      </p:bgRef>
    </p:bg>
    <p:spTree>
      <p:nvGrpSpPr>
        <p:cNvPr id="1" name=""/>
        <p:cNvGrpSpPr/>
        <p:nvPr/>
      </p:nvGrpSpPr>
      <p:grpSpPr>
        <a:xfrm>
          <a:off x="0" y="0"/>
          <a:ext cx="0" cy="0"/>
          <a:chOff x="0" y="0"/>
          <a:chExt cx="0" cy="0"/>
        </a:xfrm>
      </p:grpSpPr>
      <p:pic>
        <p:nvPicPr>
          <p:cNvPr id="7" name="Picture 6" descr="Netflix_Web_Logo.png"/>
          <p:cNvPicPr>
            <a:picLocks noChangeAspect="1"/>
          </p:cNvPicPr>
          <p:nvPr userDrawn="1"/>
        </p:nvPicPr>
        <p:blipFill>
          <a:blip r:embed="rId2" cstate="print"/>
          <a:stretch>
            <a:fillRect/>
          </a:stretch>
        </p:blipFill>
        <p:spPr>
          <a:xfrm>
            <a:off x="838200" y="0"/>
            <a:ext cx="7620000" cy="3533775"/>
          </a:xfrm>
          <a:prstGeom prst="rect">
            <a:avLst/>
          </a:prstGeom>
          <a:ln w="15875">
            <a:solidFill>
              <a:schemeClr val="bg1"/>
            </a:solidFill>
          </a:ln>
        </p:spPr>
      </p:pic>
      <p:sp>
        <p:nvSpPr>
          <p:cNvPr id="2" name="Title 1"/>
          <p:cNvSpPr>
            <a:spLocks noGrp="1"/>
          </p:cNvSpPr>
          <p:nvPr>
            <p:ph type="ctrTitle"/>
          </p:nvPr>
        </p:nvSpPr>
        <p:spPr>
          <a:xfrm>
            <a:off x="762000" y="2743200"/>
            <a:ext cx="7772400" cy="1470025"/>
          </a:xfrm>
        </p:spPr>
        <p:txBody>
          <a:bodyPr/>
          <a:lstStyle/>
          <a:p>
            <a:r>
              <a:rPr lang="en-US" dirty="0" smtClean="0"/>
              <a:t>Click to edit Master title style</a:t>
            </a:r>
            <a:endParaRPr lang="en-US" dirty="0"/>
          </a:p>
        </p:txBody>
      </p:sp>
      <p:sp>
        <p:nvSpPr>
          <p:cNvPr id="3" name="Subtitle 2"/>
          <p:cNvSpPr>
            <a:spLocks noGrp="1"/>
          </p:cNvSpPr>
          <p:nvPr>
            <p:ph type="subTitle" idx="1"/>
          </p:nvPr>
        </p:nvSpPr>
        <p:spPr>
          <a:xfrm>
            <a:off x="1371600" y="43434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4" name="Date Placeholder 3"/>
          <p:cNvSpPr>
            <a:spLocks noGrp="1"/>
          </p:cNvSpPr>
          <p:nvPr>
            <p:ph type="dt" sz="half" idx="10"/>
          </p:nvPr>
        </p:nvSpPr>
        <p:spPr/>
        <p:txBody>
          <a:bodyPr/>
          <a:lstStyle/>
          <a:p>
            <a:r>
              <a:rPr lang="en-US" smtClean="0"/>
              <a:t>3/25/2013</a:t>
            </a:r>
            <a:endParaRPr lang="en-US"/>
          </a:p>
        </p:txBody>
      </p:sp>
      <p:sp>
        <p:nvSpPr>
          <p:cNvPr id="5" name="Footer Placeholder 4"/>
          <p:cNvSpPr>
            <a:spLocks noGrp="1"/>
          </p:cNvSpPr>
          <p:nvPr>
            <p:ph type="ftr" sz="quarter" idx="11"/>
          </p:nvPr>
        </p:nvSpPr>
        <p:spPr/>
        <p:txBody>
          <a:bodyPr/>
          <a:lstStyle/>
          <a:p>
            <a:r>
              <a:rPr lang="en-US" smtClean="0"/>
              <a:t>© 2013, Tony Gauvin,UMFK</a:t>
            </a:r>
            <a:endParaRPr lang="en-US"/>
          </a:p>
        </p:txBody>
      </p:sp>
      <p:sp>
        <p:nvSpPr>
          <p:cNvPr id="6" name="Slide Number Placeholder 5"/>
          <p:cNvSpPr>
            <a:spLocks noGrp="1"/>
          </p:cNvSpPr>
          <p:nvPr>
            <p:ph type="sldNum" sz="quarter" idx="12"/>
          </p:nvPr>
        </p:nvSpPr>
        <p:spPr/>
        <p:txBody>
          <a:bodyPr/>
          <a:lstStyle/>
          <a:p>
            <a:fld id="{2C320B53-AD7B-4E71-916A-9C3E883D0ABA}" type="slidenum">
              <a:rPr lang="en-US" smtClean="0"/>
              <a:pPr/>
              <a:t>‹#›</a:t>
            </a:fld>
            <a:endParaRPr lang="en-US"/>
          </a:p>
        </p:txBody>
      </p:sp>
      <p:sp>
        <p:nvSpPr>
          <p:cNvPr id="8" name="TextBox 7"/>
          <p:cNvSpPr txBox="1"/>
          <p:nvPr userDrawn="1"/>
        </p:nvSpPr>
        <p:spPr>
          <a:xfrm>
            <a:off x="0" y="6488668"/>
            <a:ext cx="9144000" cy="461665"/>
          </a:xfrm>
          <a:prstGeom prst="rect">
            <a:avLst/>
          </a:prstGeom>
          <a:solidFill>
            <a:schemeClr val="bg1"/>
          </a:solidFill>
          <a:ln>
            <a:solidFill>
              <a:schemeClr val="bg1"/>
            </a:solidFill>
          </a:ln>
        </p:spPr>
        <p:txBody>
          <a:bodyPr wrap="square" rtlCol="0">
            <a:spAutoFit/>
          </a:bodyPr>
          <a:lstStyle/>
          <a:p>
            <a:pPr algn="ctr"/>
            <a:r>
              <a:rPr lang="en-US" dirty="0" smtClean="0"/>
              <a:t>                                                                                                                                            </a:t>
            </a:r>
            <a:r>
              <a:rPr lang="en-US" sz="2400" dirty="0" smtClean="0"/>
              <a:t>netflix.com</a:t>
            </a:r>
            <a:r>
              <a:rPr lang="en-US" dirty="0" smtClean="0"/>
              <a:t>                  </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Rectangle 8"/>
          <p:cNvSpPr/>
          <p:nvPr userDrawn="1"/>
        </p:nvSpPr>
        <p:spPr>
          <a:xfrm>
            <a:off x="0" y="0"/>
            <a:ext cx="9144000" cy="838200"/>
          </a:xfrm>
          <a:prstGeom prst="rect">
            <a:avLst/>
          </a:prstGeom>
          <a:solidFill>
            <a:srgbClr val="B12D1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userDrawn="1"/>
        </p:nvSpPr>
        <p:spPr>
          <a:xfrm>
            <a:off x="0" y="6324600"/>
            <a:ext cx="9144000" cy="5334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57200" y="914400"/>
            <a:ext cx="8229600" cy="503238"/>
          </a:xfrm>
        </p:spPr>
        <p:txBody>
          <a:bodyPr/>
          <a:lstStyle/>
          <a:p>
            <a:r>
              <a:rPr lang="en-US" smtClean="0"/>
              <a:t>Click to edit Master title style</a:t>
            </a:r>
            <a:endParaRPr lang="en-US"/>
          </a:p>
        </p:txBody>
      </p:sp>
      <p:sp>
        <p:nvSpPr>
          <p:cNvPr id="3" name="Content Placeholder 2"/>
          <p:cNvSpPr>
            <a:spLocks noGrp="1"/>
          </p:cNvSpPr>
          <p:nvPr>
            <p:ph idx="1"/>
          </p:nvPr>
        </p:nvSpPr>
        <p:spPr>
          <a:xfrm>
            <a:off x="457200" y="2209800"/>
            <a:ext cx="8229600" cy="3916363"/>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lvl1pPr>
              <a:defRPr>
                <a:solidFill>
                  <a:schemeClr val="bg1"/>
                </a:solidFill>
              </a:defRPr>
            </a:lvl1pPr>
          </a:lstStyle>
          <a:p>
            <a:r>
              <a:rPr lang="en-US" dirty="0" smtClean="0"/>
              <a:t>3/25/2013</a:t>
            </a:r>
            <a:endParaRPr lang="en-US" dirty="0"/>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dirty="0" smtClean="0"/>
              <a:t>© 2013, Tony </a:t>
            </a:r>
            <a:r>
              <a:rPr lang="en-US" dirty="0" err="1" smtClean="0"/>
              <a:t>Gauvin,UMFK</a:t>
            </a:r>
            <a:endParaRPr lang="en-US"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2C320B53-AD7B-4E71-916A-9C3E883D0ABA}" type="slidenum">
              <a:rPr lang="en-US" smtClean="0"/>
              <a:pPr/>
              <a:t>‹#›</a:t>
            </a:fld>
            <a:endParaRPr lang="en-US" dirty="0"/>
          </a:p>
        </p:txBody>
      </p:sp>
      <p:pic>
        <p:nvPicPr>
          <p:cNvPr id="8" name="Picture 7" descr="Netflix_Web_Logo.jpg"/>
          <p:cNvPicPr>
            <a:picLocks noChangeAspect="1"/>
          </p:cNvPicPr>
          <p:nvPr userDrawn="1"/>
        </p:nvPicPr>
        <p:blipFill>
          <a:blip r:embed="rId2" cstate="print"/>
          <a:stretch>
            <a:fillRect/>
          </a:stretch>
        </p:blipFill>
        <p:spPr>
          <a:xfrm>
            <a:off x="3733800" y="0"/>
            <a:ext cx="1828800" cy="848106"/>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r>
              <a:rPr lang="en-US" smtClean="0"/>
              <a:t>3/25/2013</a:t>
            </a:r>
            <a:endParaRPr lang="en-US"/>
          </a:p>
        </p:txBody>
      </p:sp>
      <p:sp>
        <p:nvSpPr>
          <p:cNvPr id="5" name="Footer Placeholder 4"/>
          <p:cNvSpPr>
            <a:spLocks noGrp="1"/>
          </p:cNvSpPr>
          <p:nvPr>
            <p:ph type="ftr" sz="quarter" idx="11"/>
          </p:nvPr>
        </p:nvSpPr>
        <p:spPr/>
        <p:txBody>
          <a:bodyPr/>
          <a:lstStyle/>
          <a:p>
            <a:r>
              <a:rPr lang="en-US" smtClean="0"/>
              <a:t>© 2013, Tony Gauvin,UMFK</a:t>
            </a:r>
            <a:endParaRPr lang="en-US"/>
          </a:p>
        </p:txBody>
      </p:sp>
      <p:sp>
        <p:nvSpPr>
          <p:cNvPr id="6" name="Slide Number Placeholder 5"/>
          <p:cNvSpPr>
            <a:spLocks noGrp="1"/>
          </p:cNvSpPr>
          <p:nvPr>
            <p:ph type="sldNum" sz="quarter" idx="12"/>
          </p:nvPr>
        </p:nvSpPr>
        <p:spPr/>
        <p:txBody>
          <a:bodyPr/>
          <a:lstStyle/>
          <a:p>
            <a:fld id="{2C320B53-AD7B-4E71-916A-9C3E883D0ABA}"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3/25/2013</a:t>
            </a:r>
            <a:endParaRPr lang="en-US"/>
          </a:p>
        </p:txBody>
      </p:sp>
      <p:sp>
        <p:nvSpPr>
          <p:cNvPr id="6" name="Footer Placeholder 5"/>
          <p:cNvSpPr>
            <a:spLocks noGrp="1"/>
          </p:cNvSpPr>
          <p:nvPr>
            <p:ph type="ftr" sz="quarter" idx="11"/>
          </p:nvPr>
        </p:nvSpPr>
        <p:spPr/>
        <p:txBody>
          <a:bodyPr/>
          <a:lstStyle/>
          <a:p>
            <a:r>
              <a:rPr lang="en-US" smtClean="0"/>
              <a:t>© 2013, Tony Gauvin,UMFK</a:t>
            </a:r>
            <a:endParaRPr lang="en-US"/>
          </a:p>
        </p:txBody>
      </p:sp>
      <p:sp>
        <p:nvSpPr>
          <p:cNvPr id="7" name="Slide Number Placeholder 6"/>
          <p:cNvSpPr>
            <a:spLocks noGrp="1"/>
          </p:cNvSpPr>
          <p:nvPr>
            <p:ph type="sldNum" sz="quarter" idx="12"/>
          </p:nvPr>
        </p:nvSpPr>
        <p:spPr/>
        <p:txBody>
          <a:bodyPr/>
          <a:lstStyle/>
          <a:p>
            <a:fld id="{2C320B53-AD7B-4E71-916A-9C3E883D0ABA}"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3/25/2013</a:t>
            </a:r>
            <a:endParaRPr lang="en-US"/>
          </a:p>
        </p:txBody>
      </p:sp>
      <p:sp>
        <p:nvSpPr>
          <p:cNvPr id="8" name="Footer Placeholder 7"/>
          <p:cNvSpPr>
            <a:spLocks noGrp="1"/>
          </p:cNvSpPr>
          <p:nvPr>
            <p:ph type="ftr" sz="quarter" idx="11"/>
          </p:nvPr>
        </p:nvSpPr>
        <p:spPr/>
        <p:txBody>
          <a:bodyPr/>
          <a:lstStyle/>
          <a:p>
            <a:r>
              <a:rPr lang="en-US" smtClean="0"/>
              <a:t>© 2013, Tony Gauvin,UMFK</a:t>
            </a:r>
            <a:endParaRPr lang="en-US"/>
          </a:p>
        </p:txBody>
      </p:sp>
      <p:sp>
        <p:nvSpPr>
          <p:cNvPr id="9" name="Slide Number Placeholder 8"/>
          <p:cNvSpPr>
            <a:spLocks noGrp="1"/>
          </p:cNvSpPr>
          <p:nvPr>
            <p:ph type="sldNum" sz="quarter" idx="12"/>
          </p:nvPr>
        </p:nvSpPr>
        <p:spPr/>
        <p:txBody>
          <a:bodyPr/>
          <a:lstStyle/>
          <a:p>
            <a:fld id="{2C320B53-AD7B-4E71-916A-9C3E883D0ABA}"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t>3/25/2013</a:t>
            </a:r>
            <a:endParaRPr lang="en-US"/>
          </a:p>
        </p:txBody>
      </p:sp>
      <p:sp>
        <p:nvSpPr>
          <p:cNvPr id="4" name="Footer Placeholder 3"/>
          <p:cNvSpPr>
            <a:spLocks noGrp="1"/>
          </p:cNvSpPr>
          <p:nvPr>
            <p:ph type="ftr" sz="quarter" idx="11"/>
          </p:nvPr>
        </p:nvSpPr>
        <p:spPr/>
        <p:txBody>
          <a:bodyPr/>
          <a:lstStyle/>
          <a:p>
            <a:r>
              <a:rPr lang="en-US" smtClean="0"/>
              <a:t>© 2013, Tony Gauvin,UMFK</a:t>
            </a:r>
            <a:endParaRPr lang="en-US"/>
          </a:p>
        </p:txBody>
      </p:sp>
      <p:sp>
        <p:nvSpPr>
          <p:cNvPr id="5" name="Slide Number Placeholder 4"/>
          <p:cNvSpPr>
            <a:spLocks noGrp="1"/>
          </p:cNvSpPr>
          <p:nvPr>
            <p:ph type="sldNum" sz="quarter" idx="12"/>
          </p:nvPr>
        </p:nvSpPr>
        <p:spPr/>
        <p:txBody>
          <a:bodyPr/>
          <a:lstStyle/>
          <a:p>
            <a:fld id="{2C320B53-AD7B-4E71-916A-9C3E883D0ABA}"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3/25/2013</a:t>
            </a:r>
            <a:endParaRPr lang="en-US"/>
          </a:p>
        </p:txBody>
      </p:sp>
      <p:sp>
        <p:nvSpPr>
          <p:cNvPr id="3" name="Footer Placeholder 2"/>
          <p:cNvSpPr>
            <a:spLocks noGrp="1"/>
          </p:cNvSpPr>
          <p:nvPr>
            <p:ph type="ftr" sz="quarter" idx="11"/>
          </p:nvPr>
        </p:nvSpPr>
        <p:spPr/>
        <p:txBody>
          <a:bodyPr/>
          <a:lstStyle/>
          <a:p>
            <a:r>
              <a:rPr lang="en-US" smtClean="0"/>
              <a:t>© 2013, Tony Gauvin,UMFK</a:t>
            </a:r>
            <a:endParaRPr lang="en-US"/>
          </a:p>
        </p:txBody>
      </p:sp>
      <p:sp>
        <p:nvSpPr>
          <p:cNvPr id="4" name="Slide Number Placeholder 3"/>
          <p:cNvSpPr>
            <a:spLocks noGrp="1"/>
          </p:cNvSpPr>
          <p:nvPr>
            <p:ph type="sldNum" sz="quarter" idx="12"/>
          </p:nvPr>
        </p:nvSpPr>
        <p:spPr/>
        <p:txBody>
          <a:bodyPr/>
          <a:lstStyle/>
          <a:p>
            <a:fld id="{2C320B53-AD7B-4E71-916A-9C3E883D0AB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en-US" smtClean="0"/>
              <a:t>3/25/2013</a:t>
            </a:r>
            <a:endParaRPr lang="en-US"/>
          </a:p>
        </p:txBody>
      </p:sp>
      <p:sp>
        <p:nvSpPr>
          <p:cNvPr id="6" name="Footer Placeholder 5"/>
          <p:cNvSpPr>
            <a:spLocks noGrp="1"/>
          </p:cNvSpPr>
          <p:nvPr>
            <p:ph type="ftr" sz="quarter" idx="11"/>
          </p:nvPr>
        </p:nvSpPr>
        <p:spPr/>
        <p:txBody>
          <a:bodyPr/>
          <a:lstStyle/>
          <a:p>
            <a:r>
              <a:rPr lang="en-US" smtClean="0"/>
              <a:t>© 2013, Tony Gauvin,UMFK</a:t>
            </a:r>
            <a:endParaRPr lang="en-US"/>
          </a:p>
        </p:txBody>
      </p:sp>
      <p:sp>
        <p:nvSpPr>
          <p:cNvPr id="7" name="Slide Number Placeholder 6"/>
          <p:cNvSpPr>
            <a:spLocks noGrp="1"/>
          </p:cNvSpPr>
          <p:nvPr>
            <p:ph type="sldNum" sz="quarter" idx="12"/>
          </p:nvPr>
        </p:nvSpPr>
        <p:spPr/>
        <p:txBody>
          <a:bodyPr/>
          <a:lstStyle/>
          <a:p>
            <a:fld id="{2C320B53-AD7B-4E71-916A-9C3E883D0ABA}"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en-US" smtClean="0"/>
              <a:t>3/25/2013</a:t>
            </a:r>
            <a:endParaRPr lang="en-US"/>
          </a:p>
        </p:txBody>
      </p:sp>
      <p:sp>
        <p:nvSpPr>
          <p:cNvPr id="6" name="Footer Placeholder 5"/>
          <p:cNvSpPr>
            <a:spLocks noGrp="1"/>
          </p:cNvSpPr>
          <p:nvPr>
            <p:ph type="ftr" sz="quarter" idx="11"/>
          </p:nvPr>
        </p:nvSpPr>
        <p:spPr/>
        <p:txBody>
          <a:bodyPr/>
          <a:lstStyle/>
          <a:p>
            <a:r>
              <a:rPr lang="en-US" smtClean="0"/>
              <a:t>© 2013, Tony Gauvin,UMFK</a:t>
            </a:r>
            <a:endParaRPr lang="en-US"/>
          </a:p>
        </p:txBody>
      </p:sp>
      <p:sp>
        <p:nvSpPr>
          <p:cNvPr id="7" name="Slide Number Placeholder 6"/>
          <p:cNvSpPr>
            <a:spLocks noGrp="1"/>
          </p:cNvSpPr>
          <p:nvPr>
            <p:ph type="sldNum" sz="quarter" idx="12"/>
          </p:nvPr>
        </p:nvSpPr>
        <p:spPr/>
        <p:txBody>
          <a:bodyPr/>
          <a:lstStyle/>
          <a:p>
            <a:fld id="{2C320B53-AD7B-4E71-916A-9C3E883D0ABA}"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3/25/2013</a:t>
            </a:r>
            <a:endParaRPr lang="en-US"/>
          </a:p>
        </p:txBody>
      </p:sp>
      <p:sp>
        <p:nvSpPr>
          <p:cNvPr id="5" name="Footer Placeholder 4"/>
          <p:cNvSpPr>
            <a:spLocks noGrp="1"/>
          </p:cNvSpPr>
          <p:nvPr>
            <p:ph type="ftr" sz="quarter" idx="11"/>
          </p:nvPr>
        </p:nvSpPr>
        <p:spPr/>
        <p:txBody>
          <a:bodyPr/>
          <a:lstStyle/>
          <a:p>
            <a:r>
              <a:rPr lang="en-US" smtClean="0"/>
              <a:t>© 2013, Tony Gauvin,UMFK</a:t>
            </a:r>
            <a:endParaRPr lang="en-US"/>
          </a:p>
        </p:txBody>
      </p:sp>
      <p:sp>
        <p:nvSpPr>
          <p:cNvPr id="6" name="Slide Number Placeholder 5"/>
          <p:cNvSpPr>
            <a:spLocks noGrp="1"/>
          </p:cNvSpPr>
          <p:nvPr>
            <p:ph type="sldNum" sz="quarter" idx="12"/>
          </p:nvPr>
        </p:nvSpPr>
        <p:spPr/>
        <p:txBody>
          <a:bodyPr/>
          <a:lstStyle/>
          <a:p>
            <a:fld id="{2C320B53-AD7B-4E71-916A-9C3E883D0AB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3/25/2013</a:t>
            </a:r>
            <a:endParaRPr lang="en-US"/>
          </a:p>
        </p:txBody>
      </p:sp>
      <p:sp>
        <p:nvSpPr>
          <p:cNvPr id="5" name="Footer Placeholder 4"/>
          <p:cNvSpPr>
            <a:spLocks noGrp="1"/>
          </p:cNvSpPr>
          <p:nvPr>
            <p:ph type="ftr" sz="quarter" idx="11"/>
          </p:nvPr>
        </p:nvSpPr>
        <p:spPr/>
        <p:txBody>
          <a:bodyPr/>
          <a:lstStyle/>
          <a:p>
            <a:r>
              <a:rPr lang="en-US" smtClean="0"/>
              <a:t>© 2013, Tony Gauvin,UMFK</a:t>
            </a:r>
            <a:endParaRPr lang="en-US"/>
          </a:p>
        </p:txBody>
      </p:sp>
      <p:sp>
        <p:nvSpPr>
          <p:cNvPr id="6" name="Slide Number Placeholder 5"/>
          <p:cNvSpPr>
            <a:spLocks noGrp="1"/>
          </p:cNvSpPr>
          <p:nvPr>
            <p:ph type="sldNum" sz="quarter" idx="12"/>
          </p:nvPr>
        </p:nvSpPr>
        <p:spPr/>
        <p:txBody>
          <a:bodyPr/>
          <a:lstStyle/>
          <a:p>
            <a:fld id="{2C320B53-AD7B-4E71-916A-9C3E883D0ABA}"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3300">
            <a:alpha val="0"/>
          </a:srgb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3/25/2013</a:t>
            </a:r>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 2013, Tony Gauvin,UMFK</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320B53-AD7B-4E71-916A-9C3E883D0ABA}"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hyperlink" Target="http://www.google.com/url?sa=i&amp;rct=j&amp;q=netflix&amp;source=images&amp;cd=&amp;cad=rja&amp;docid=f2WrgHKyswAUVM&amp;tbnid=6pdPOOv3TnoBIM:&amp;ved=0CAUQjRw&amp;url=http://www.getyourfilmfix.com/netflixpricehikie/&amp;ei=MwVSUf6dE4PK0wHyk4DYAw&amp;bvm=bv.44342787,d.dmQ&amp;psig=AFQjCNGLEw5udTQw8twRo-sliK62HAPOJA&amp;ust=1364416128916390"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www.dvdinformation.com/"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www.theacsi.org/acsi-results/acsi-results"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19.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image" Target="../media/image22.emf"/><Relationship Id="rId1" Type="http://schemas.openxmlformats.org/officeDocument/2006/relationships/slideLayout" Target="../slideLayouts/slideLayout2.xml"/><Relationship Id="rId4" Type="http://schemas.openxmlformats.org/officeDocument/2006/relationships/image" Target="../media/image24.emf"/></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image" Target="../media/image27.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image" Target="../media/image29.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hyperlink" Target="http://www.google.com/url?sa=i&amp;rct=j&amp;q=netflix&amp;source=images&amp;cd=&amp;cad=rja&amp;docid=5IJC4Xin60k0jM&amp;tbnid=7R67woqLsctsnM:&amp;ved=0CAUQjRw&amp;url=http://jayreviewsfilms.blogspot.com/2012/09/my-7-netflix-instant-picks-for-each-week.html&amp;ei=PwRSUbqsFLK-0QHw1ICIDA&amp;bvm=bv.44342787,d.dmQ&amp;psig=AFQjCNFLfAvw0g3DtCtTIFCAdQX_lEcMcA&amp;ust=1364415904484680"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image" Target="../media/image32.em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hyperlink" Target="http://www.google.com/url?sa=i&amp;rct=j&amp;q=netflix&amp;source=images&amp;cd=&amp;cad=rja&amp;docid=2GOGhxUhGJ5SWM&amp;tbnid=BpUbl6Hb589aFM:&amp;ved=0CAUQjRw&amp;url=http://www.netflix.com/&amp;ei=2wRSUcvUG4q30gGG7oHoAg&amp;bvm=bv.44342787,d.dmQ&amp;psig=AFQjCNHJ78nW9XBIsm9kZsvoPF60oTNJDw&amp;ust=1364416068155572" TargetMode="Externa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hyperlink" Target="http://www.google.com/url?sa=i&amp;rct=j&amp;q=netflix+today&amp;source=images&amp;cd=&amp;cad=rja&amp;docid=6BRVbS79xQ9XiM&amp;tbnid=V3N8AqexeN71HM:&amp;ved=0CAUQjRw&amp;url=http://www.theverge.com/2013/3/13/4098288/netflix-brings-facebook-integration-to-us-customers&amp;ei=26hUUePcKPO-0QGt4oHQCg&amp;bvm=bv.44442042,d.dmQ&amp;psig=AFQjCNGsw5Y74E1AgM9FWd5la4q1PVBIKQ&amp;ust=1364589136013008" TargetMode="Externa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hyperlink" Target="http://www.google.com/url?sa=i&amp;rct=j&amp;q=netflix+market+share+2012&amp;source=images&amp;cd=&amp;cad=rja&amp;docid=F-V7OEMKaV5HiM&amp;tbnid=LHpMMKA3H23eEM:&amp;ved=0CAUQjRw&amp;url=http://macdailynews.com/2012/06/02/netflix-gobbles-apple-share-to-take-lead-in-u-s-online-movie-business/&amp;ei=vqBUUci0Foy70QGknoDADw&amp;bvm=bv.44442042,d.dmQ&amp;psig=AFQjCNGHhuqYPFSc6SJSI-y9kcfh3wrOeg&amp;ust=1364587058945603" TargetMode="Externa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hyperlink" Target="http://www.google.com/url?sa=i&amp;rct=j&amp;q=netflix+market+share+DVD+2012&amp;source=images&amp;cd=&amp;cad=rja&amp;docid=gkZD_hwUgN9ccM&amp;tbnid=7AsfVU3gLGKT3M:&amp;ved=0CAUQjRw&amp;url=http://www.businessinsider.com/chart-of-the-day-redbox-not-netflix-is-the-nations-largest-dvd-renter-2012-1&amp;ei=FqFUUZ-KI-O_0gHstIGgDw&amp;bvm=bv.44442042,d.dmQ&amp;psig=AFQjCNEj3AcmYWzAbC811QivPqd0p1PJoA&amp;ust=1364587155532893" TargetMode="Externa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hyperlink" Target="http://quote.morningstar.com/stock/chart.aspx?t=NFLX&amp;region=USA&amp;culture=en-US&amp;statePara=%7b%22comp%22:%22XNAS:AMZN%22,%22evt%22:%5b1,1,0%5d,%22period%22:%5b11,%222009-1-2%22,%222013-3-8%22%5d,%22display%22:%5b1,%22lines%22%5d,%252" TargetMode="Externa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8" Type="http://schemas.openxmlformats.org/officeDocument/2006/relationships/hyperlink" Target="http://ir.netflix.com/" TargetMode="External"/><Relationship Id="rId3" Type="http://schemas.openxmlformats.org/officeDocument/2006/relationships/hyperlink" Target="http://bi.galegroup.com/essentials/article/GALE|I2502040158?u=maine_fortkent" TargetMode="External"/><Relationship Id="rId7" Type="http://schemas.openxmlformats.org/officeDocument/2006/relationships/hyperlink" Target="http://www.library.umaine.edu/auth/EZProxy/test/authej.asp?url=http://search.ebscohost.com/login.aspx?direct=true&amp;db=bth&amp;AN=47565086&amp;site=ehost-live" TargetMode="External"/><Relationship Id="rId2" Type="http://schemas.openxmlformats.org/officeDocument/2006/relationships/hyperlink" Target="http://bi.galegroup.com/essentials/article/GALE|CX2335800079" TargetMode="External"/><Relationship Id="rId1" Type="http://schemas.openxmlformats.org/officeDocument/2006/relationships/slideLayout" Target="../slideLayouts/slideLayout2.xml"/><Relationship Id="rId6" Type="http://schemas.openxmlformats.org/officeDocument/2006/relationships/hyperlink" Target="http://www.library.umaine.edu/auth/EZProxy/test/authej.asp?url=http://search.ebscohost.com/login.aspx?direct=true&amp;db=bth&amp;AN=58623247&amp;site=ehost-live" TargetMode="External"/><Relationship Id="rId5" Type="http://schemas.openxmlformats.org/officeDocument/2006/relationships/hyperlink" Target="http://bi.galegroup.com/essentials/article/GALE|I2502038343?u=maine_fortkent" TargetMode="External"/><Relationship Id="rId4" Type="http://schemas.openxmlformats.org/officeDocument/2006/relationships/hyperlink" Target="http://bi.galegroup.com/essentials/article/GALE|I2502036216?u=maine_fortkent" TargetMode="External"/><Relationship Id="rId9" Type="http://schemas.openxmlformats.org/officeDocument/2006/relationships/hyperlink" Target="http://www.netflix.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3352800"/>
            <a:ext cx="7772400" cy="1470025"/>
          </a:xfrm>
        </p:spPr>
        <p:txBody>
          <a:bodyPr>
            <a:normAutofit/>
          </a:bodyPr>
          <a:lstStyle/>
          <a:p>
            <a:r>
              <a:rPr lang="en-US" sz="4000" dirty="0" smtClean="0">
                <a:effectLst>
                  <a:outerShdw blurRad="50800" dist="88900" dir="2700000" algn="tl" rotWithShape="0">
                    <a:prstClr val="black"/>
                  </a:outerShdw>
                </a:effectLst>
              </a:rPr>
              <a:t>A  Strategic Management Case Study</a:t>
            </a:r>
            <a:endParaRPr lang="en-US" sz="4000" dirty="0">
              <a:effectLst>
                <a:outerShdw blurRad="50800" dist="88900" dir="2700000" algn="tl" rotWithShape="0">
                  <a:prstClr val="black"/>
                </a:outerShdw>
              </a:effectLst>
            </a:endParaRPr>
          </a:p>
        </p:txBody>
      </p:sp>
      <p:sp>
        <p:nvSpPr>
          <p:cNvPr id="3" name="Subtitle 2"/>
          <p:cNvSpPr>
            <a:spLocks noGrp="1"/>
          </p:cNvSpPr>
          <p:nvPr>
            <p:ph type="subTitle" idx="1"/>
          </p:nvPr>
        </p:nvSpPr>
        <p:spPr>
          <a:xfrm>
            <a:off x="2438400" y="6095999"/>
            <a:ext cx="5334000" cy="502285"/>
          </a:xfrm>
        </p:spPr>
        <p:txBody>
          <a:bodyPr>
            <a:normAutofit fontScale="92500" lnSpcReduction="20000"/>
          </a:bodyPr>
          <a:lstStyle/>
          <a:p>
            <a:r>
              <a:rPr lang="en-US" dirty="0" smtClean="0">
                <a:effectLst>
                  <a:outerShdw blurRad="50800" dist="38100" dir="2700000" algn="tl" rotWithShape="0">
                    <a:prstClr val="black">
                      <a:alpha val="40000"/>
                    </a:prstClr>
                  </a:outerShdw>
                </a:effectLst>
              </a:rPr>
              <a:t>@Tony </a:t>
            </a:r>
            <a:r>
              <a:rPr lang="en-US" dirty="0" smtClean="0">
                <a:effectLst>
                  <a:outerShdw blurRad="50800" dist="38100" dir="2700000" algn="tl" rotWithShape="0">
                    <a:prstClr val="black">
                      <a:alpha val="40000"/>
                    </a:prstClr>
                  </a:outerShdw>
                </a:effectLst>
              </a:rPr>
              <a:t>Gauvin</a:t>
            </a:r>
            <a:endParaRPr lang="en-US" dirty="0">
              <a:effectLst>
                <a:outerShdw blurRad="50800" dist="38100" dir="2700000" algn="tl" rotWithShape="0">
                  <a:prstClr val="black">
                    <a:alpha val="40000"/>
                  </a:prstClr>
                </a:outerShdw>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Overview</a:t>
            </a:r>
            <a:endParaRPr lang="en-US" dirty="0"/>
          </a:p>
        </p:txBody>
      </p:sp>
      <p:sp>
        <p:nvSpPr>
          <p:cNvPr id="4" name="Date Placeholder 3"/>
          <p:cNvSpPr>
            <a:spLocks noGrp="1"/>
          </p:cNvSpPr>
          <p:nvPr>
            <p:ph type="dt" sz="half" idx="10"/>
          </p:nvPr>
        </p:nvSpPr>
        <p:spPr/>
        <p:txBody>
          <a:bodyPr/>
          <a:lstStyle/>
          <a:p>
            <a:r>
              <a:rPr lang="en-US" smtClean="0"/>
              <a:t>3/25/2013</a:t>
            </a:r>
            <a:endParaRPr lang="en-US"/>
          </a:p>
        </p:txBody>
      </p:sp>
      <p:sp>
        <p:nvSpPr>
          <p:cNvPr id="5" name="Slide Number Placeholder 4"/>
          <p:cNvSpPr>
            <a:spLocks noGrp="1"/>
          </p:cNvSpPr>
          <p:nvPr>
            <p:ph type="sldNum" sz="quarter" idx="12"/>
          </p:nvPr>
        </p:nvSpPr>
        <p:spPr/>
        <p:txBody>
          <a:bodyPr/>
          <a:lstStyle/>
          <a:p>
            <a:fld id="{2C320B53-AD7B-4E71-916A-9C3E883D0ABA}" type="slidenum">
              <a:rPr lang="en-US" smtClean="0"/>
              <a:pPr/>
              <a:t>2</a:t>
            </a:fld>
            <a:endParaRPr lang="en-US"/>
          </a:p>
        </p:txBody>
      </p:sp>
      <p:sp>
        <p:nvSpPr>
          <p:cNvPr id="6" name="Footer Placeholder 5"/>
          <p:cNvSpPr>
            <a:spLocks noGrp="1"/>
          </p:cNvSpPr>
          <p:nvPr>
            <p:ph type="ftr" sz="quarter" idx="11"/>
          </p:nvPr>
        </p:nvSpPr>
        <p:spPr/>
        <p:txBody>
          <a:bodyPr/>
          <a:lstStyle/>
          <a:p>
            <a:r>
              <a:rPr lang="en-US" smtClean="0"/>
              <a:t>© 2013, Tony Gauvin,UMFK</a:t>
            </a:r>
            <a:endParaRPr lang="en-US" dirty="0"/>
          </a:p>
        </p:txBody>
      </p:sp>
      <p:sp>
        <p:nvSpPr>
          <p:cNvPr id="8" name="Rectangle 3"/>
          <p:cNvSpPr txBox="1">
            <a:spLocks noChangeArrowheads="1"/>
          </p:cNvSpPr>
          <p:nvPr/>
        </p:nvSpPr>
        <p:spPr>
          <a:xfrm>
            <a:off x="228600" y="1600200"/>
            <a:ext cx="3657600" cy="4572000"/>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80000"/>
              </a:lnSpc>
              <a:spcBef>
                <a:spcPct val="20000"/>
              </a:spcBef>
              <a:spcAft>
                <a:spcPts val="0"/>
              </a:spcAft>
              <a:buClrTx/>
              <a:buSzTx/>
              <a:buFontTx/>
              <a:buNone/>
              <a:tabLst/>
              <a:defRPr/>
            </a:pPr>
            <a:r>
              <a:rPr kumimoji="0" lang="en-US" sz="2000" b="1" i="0" u="none" strike="noStrike" kern="1200" cap="none" spc="0" normalizeH="0" baseline="0" noProof="0" dirty="0" smtClean="0">
                <a:ln>
                  <a:noFill/>
                </a:ln>
                <a:solidFill>
                  <a:schemeClr val="tx1"/>
                </a:solidFill>
                <a:effectLst/>
                <a:uLnTx/>
                <a:uFillTx/>
                <a:latin typeface="+mn-lt"/>
                <a:ea typeface="+mn-ea"/>
                <a:cs typeface="+mn-cs"/>
              </a:rPr>
              <a:t>Company Overview</a:t>
            </a:r>
          </a:p>
          <a:p>
            <a:pPr marL="342900" marR="0" lvl="0" indent="-342900" algn="l" defTabSz="914400" rtl="0" eaLnBrk="1" fontAlgn="auto" latinLnBrk="0" hangingPunct="1">
              <a:lnSpc>
                <a:spcPct val="80000"/>
              </a:lnSpc>
              <a:spcBef>
                <a:spcPct val="20000"/>
              </a:spcBef>
              <a:spcAft>
                <a:spcPts val="0"/>
              </a:spcAft>
              <a:buClrTx/>
              <a:buSzTx/>
              <a:buFontTx/>
              <a:buNone/>
              <a:tabLst/>
              <a:defRPr/>
            </a:pPr>
            <a:r>
              <a:rPr kumimoji="0" lang="en-US" sz="2000" b="1" i="0" u="none" strike="noStrike" kern="1200" cap="none" spc="0" normalizeH="0" baseline="0" noProof="0" dirty="0" smtClean="0">
                <a:ln>
                  <a:noFill/>
                </a:ln>
                <a:solidFill>
                  <a:schemeClr val="tx1"/>
                </a:solidFill>
                <a:effectLst/>
                <a:uLnTx/>
                <a:uFillTx/>
                <a:latin typeface="+mn-lt"/>
                <a:ea typeface="+mn-ea"/>
                <a:cs typeface="+mn-cs"/>
              </a:rPr>
              <a:t>	</a:t>
            </a:r>
            <a:r>
              <a:rPr kumimoji="0" lang="en-US" sz="1600" b="1" i="0" u="none" strike="noStrike" kern="1200" cap="none" spc="0" normalizeH="0" baseline="0" noProof="0" dirty="0" smtClean="0">
                <a:ln>
                  <a:noFill/>
                </a:ln>
                <a:solidFill>
                  <a:schemeClr val="tx1"/>
                </a:solidFill>
                <a:effectLst/>
                <a:uLnTx/>
                <a:uFillTx/>
                <a:latin typeface="+mn-lt"/>
                <a:ea typeface="+mn-ea"/>
                <a:cs typeface="+mn-cs"/>
              </a:rPr>
              <a:t>A Brief history of </a:t>
            </a:r>
            <a:r>
              <a:rPr lang="en-US" sz="1600" b="1" dirty="0" smtClean="0"/>
              <a:t>N</a:t>
            </a:r>
            <a:r>
              <a:rPr kumimoji="0" lang="en-US" sz="1600" b="1" i="0" u="none" strike="noStrike" kern="1200" cap="none" spc="0" normalizeH="0" baseline="0" noProof="0" dirty="0" err="1" smtClean="0">
                <a:ln>
                  <a:noFill/>
                </a:ln>
                <a:solidFill>
                  <a:schemeClr val="tx1"/>
                </a:solidFill>
                <a:effectLst/>
                <a:uLnTx/>
                <a:uFillTx/>
                <a:latin typeface="+mn-lt"/>
                <a:ea typeface="+mn-ea"/>
                <a:cs typeface="+mn-cs"/>
              </a:rPr>
              <a:t>etflix</a:t>
            </a:r>
            <a:endParaRPr kumimoji="0" lang="en-US" sz="16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80000"/>
              </a:lnSpc>
              <a:spcBef>
                <a:spcPct val="20000"/>
              </a:spcBef>
              <a:spcAft>
                <a:spcPts val="0"/>
              </a:spcAft>
              <a:buClrTx/>
              <a:buSzTx/>
              <a:buFontTx/>
              <a:buNone/>
              <a:tabLst/>
              <a:defRPr/>
            </a:pPr>
            <a:r>
              <a:rPr kumimoji="0" lang="en-US" sz="1600" b="1" i="0" u="none" strike="noStrike" kern="1200" cap="none" spc="0" normalizeH="0" baseline="0" noProof="0" dirty="0" smtClean="0">
                <a:ln>
                  <a:noFill/>
                </a:ln>
                <a:solidFill>
                  <a:schemeClr val="tx1"/>
                </a:solidFill>
                <a:effectLst/>
                <a:uLnTx/>
                <a:uFillTx/>
                <a:latin typeface="+mn-lt"/>
                <a:ea typeface="+mn-ea"/>
                <a:cs typeface="+mn-cs"/>
              </a:rPr>
              <a:t>	Existing Mission and Vision</a:t>
            </a:r>
          </a:p>
          <a:p>
            <a:pPr marL="342900" marR="0" lvl="0" indent="-342900" algn="l" defTabSz="914400" rtl="0" eaLnBrk="1" fontAlgn="auto" latinLnBrk="0" hangingPunct="1">
              <a:lnSpc>
                <a:spcPct val="80000"/>
              </a:lnSpc>
              <a:spcBef>
                <a:spcPct val="20000"/>
              </a:spcBef>
              <a:spcAft>
                <a:spcPts val="0"/>
              </a:spcAft>
              <a:buClrTx/>
              <a:buSzTx/>
              <a:buFontTx/>
              <a:buNone/>
              <a:tabLst/>
              <a:defRPr/>
            </a:pPr>
            <a:r>
              <a:rPr kumimoji="0" lang="en-US" sz="1600" b="1" i="0" u="none" strike="noStrike" kern="1200" cap="none" spc="0" normalizeH="0" baseline="0" noProof="0" dirty="0" smtClean="0">
                <a:ln>
                  <a:noFill/>
                </a:ln>
                <a:solidFill>
                  <a:schemeClr val="tx1"/>
                </a:solidFill>
                <a:effectLst/>
                <a:uLnTx/>
                <a:uFillTx/>
                <a:latin typeface="+mn-lt"/>
                <a:ea typeface="+mn-ea"/>
                <a:cs typeface="+mn-cs"/>
              </a:rPr>
              <a:t>	Existing Objectives and Strategies </a:t>
            </a:r>
          </a:p>
          <a:p>
            <a:pPr marL="342900" marR="0" lvl="0" indent="-342900" algn="l" defTabSz="914400" rtl="0" eaLnBrk="1" fontAlgn="auto" latinLnBrk="0" hangingPunct="1">
              <a:lnSpc>
                <a:spcPct val="80000"/>
              </a:lnSpc>
              <a:spcBef>
                <a:spcPct val="20000"/>
              </a:spcBef>
              <a:spcAft>
                <a:spcPts val="0"/>
              </a:spcAft>
              <a:buClrTx/>
              <a:buSzTx/>
              <a:buFontTx/>
              <a:buNone/>
              <a:tabLst/>
              <a:defRPr/>
            </a:pPr>
            <a:r>
              <a:rPr kumimoji="0" lang="en-US" sz="1600" b="1" i="0" u="none" strike="noStrike" kern="1200" cap="none" spc="0" normalizeH="0" baseline="0" noProof="0" dirty="0" smtClean="0">
                <a:ln>
                  <a:noFill/>
                </a:ln>
                <a:solidFill>
                  <a:schemeClr val="tx1"/>
                </a:solidFill>
                <a:effectLst/>
                <a:uLnTx/>
                <a:uFillTx/>
                <a:latin typeface="+mn-lt"/>
                <a:ea typeface="+mn-ea"/>
                <a:cs typeface="+mn-cs"/>
              </a:rPr>
              <a:t>	Current Issues</a:t>
            </a:r>
          </a:p>
          <a:p>
            <a:pPr marL="342900" marR="0" lvl="0" indent="-342900" algn="l" defTabSz="914400" rtl="0" eaLnBrk="1" fontAlgn="auto" latinLnBrk="0" hangingPunct="1">
              <a:lnSpc>
                <a:spcPct val="80000"/>
              </a:lnSpc>
              <a:spcBef>
                <a:spcPct val="20000"/>
              </a:spcBef>
              <a:spcAft>
                <a:spcPts val="0"/>
              </a:spcAft>
              <a:buClrTx/>
              <a:buSzTx/>
              <a:buFontTx/>
              <a:buNone/>
              <a:tabLst/>
              <a:defRPr/>
            </a:pPr>
            <a:r>
              <a:rPr kumimoji="0" lang="en-US" sz="2000" b="1" i="0" u="none" strike="noStrike" kern="1200" cap="none" spc="0" normalizeH="0" baseline="0" noProof="0" dirty="0" smtClean="0">
                <a:ln>
                  <a:noFill/>
                </a:ln>
                <a:solidFill>
                  <a:schemeClr val="tx1"/>
                </a:solidFill>
                <a:effectLst/>
                <a:uLnTx/>
                <a:uFillTx/>
                <a:latin typeface="+mn-lt"/>
                <a:ea typeface="+mn-ea"/>
                <a:cs typeface="+mn-cs"/>
              </a:rPr>
              <a:t>New Mission and Vision</a:t>
            </a:r>
          </a:p>
          <a:p>
            <a:pPr marL="342900" marR="0" lvl="0" indent="-342900" algn="l" defTabSz="914400" rtl="0" eaLnBrk="1" fontAlgn="auto" latinLnBrk="0" hangingPunct="1">
              <a:lnSpc>
                <a:spcPct val="80000"/>
              </a:lnSpc>
              <a:spcBef>
                <a:spcPct val="20000"/>
              </a:spcBef>
              <a:spcAft>
                <a:spcPts val="0"/>
              </a:spcAft>
              <a:buClrTx/>
              <a:buSzTx/>
              <a:buFontTx/>
              <a:buNone/>
              <a:tabLst/>
              <a:defRPr/>
            </a:pPr>
            <a:r>
              <a:rPr kumimoji="0" lang="en-US" sz="2000" b="1" i="0" u="none" strike="noStrike" kern="1200" cap="none" spc="0" normalizeH="0" baseline="0" noProof="0" dirty="0" smtClean="0">
                <a:ln>
                  <a:noFill/>
                </a:ln>
                <a:solidFill>
                  <a:schemeClr val="tx1"/>
                </a:solidFill>
                <a:effectLst/>
                <a:uLnTx/>
                <a:uFillTx/>
                <a:latin typeface="+mn-lt"/>
                <a:ea typeface="+mn-ea"/>
                <a:cs typeface="+mn-cs"/>
              </a:rPr>
              <a:t>External Assessment</a:t>
            </a:r>
          </a:p>
          <a:p>
            <a:pPr marL="342900" indent="-342900">
              <a:lnSpc>
                <a:spcPct val="80000"/>
              </a:lnSpc>
              <a:spcBef>
                <a:spcPct val="20000"/>
              </a:spcBef>
              <a:defRPr/>
            </a:pPr>
            <a:r>
              <a:rPr kumimoji="0" lang="en-US" sz="2000" b="1" i="0" u="none" strike="noStrike" kern="1200" cap="none" spc="0" normalizeH="0" baseline="0" noProof="0" dirty="0" smtClean="0">
                <a:ln>
                  <a:noFill/>
                </a:ln>
                <a:solidFill>
                  <a:schemeClr val="tx1"/>
                </a:solidFill>
                <a:effectLst/>
                <a:uLnTx/>
                <a:uFillTx/>
                <a:latin typeface="+mn-lt"/>
                <a:ea typeface="+mn-ea"/>
                <a:cs typeface="+mn-cs"/>
              </a:rPr>
              <a:t>	</a:t>
            </a:r>
            <a:r>
              <a:rPr lang="en-US" sz="1600" b="1" dirty="0" smtClean="0"/>
              <a:t>Industry analysis</a:t>
            </a:r>
          </a:p>
          <a:p>
            <a:pPr marL="342900" indent="-342900">
              <a:lnSpc>
                <a:spcPct val="80000"/>
              </a:lnSpc>
              <a:spcBef>
                <a:spcPct val="20000"/>
              </a:spcBef>
              <a:defRPr/>
            </a:pPr>
            <a:r>
              <a:rPr lang="en-US" sz="1600" b="1" dirty="0" smtClean="0"/>
              <a:t>	Opportunities and threats  </a:t>
            </a:r>
          </a:p>
          <a:p>
            <a:pPr marL="342900" indent="-342900">
              <a:lnSpc>
                <a:spcPct val="80000"/>
              </a:lnSpc>
              <a:spcBef>
                <a:spcPct val="20000"/>
              </a:spcBef>
              <a:defRPr/>
            </a:pPr>
            <a:r>
              <a:rPr lang="en-US" sz="1600" b="1" dirty="0" smtClean="0"/>
              <a:t>	EFE Matrix</a:t>
            </a:r>
          </a:p>
          <a:p>
            <a:pPr marL="342900" indent="-342900">
              <a:lnSpc>
                <a:spcPct val="80000"/>
              </a:lnSpc>
              <a:spcBef>
                <a:spcPct val="20000"/>
              </a:spcBef>
              <a:defRPr/>
            </a:pPr>
            <a:r>
              <a:rPr lang="en-US" sz="1600" b="1" dirty="0" smtClean="0"/>
              <a:t>	CPM Matrix</a:t>
            </a:r>
          </a:p>
          <a:p>
            <a:pPr marL="342900" marR="0" lvl="0" indent="-342900" algn="l" defTabSz="914400" rtl="0" eaLnBrk="1" fontAlgn="auto" latinLnBrk="0" hangingPunct="1">
              <a:lnSpc>
                <a:spcPct val="80000"/>
              </a:lnSpc>
              <a:spcBef>
                <a:spcPct val="20000"/>
              </a:spcBef>
              <a:spcAft>
                <a:spcPts val="0"/>
              </a:spcAft>
              <a:buClrTx/>
              <a:buSzTx/>
              <a:buFontTx/>
              <a:buNone/>
              <a:tabLst/>
              <a:defRPr/>
            </a:pPr>
            <a:r>
              <a:rPr kumimoji="0" lang="en-US" sz="2000" b="1" i="0" u="none" strike="noStrike" kern="1200" cap="none" spc="0" normalizeH="0" baseline="0" noProof="0" dirty="0" smtClean="0">
                <a:ln>
                  <a:noFill/>
                </a:ln>
                <a:solidFill>
                  <a:schemeClr val="tx1"/>
                </a:solidFill>
                <a:effectLst/>
                <a:uLnTx/>
                <a:uFillTx/>
                <a:latin typeface="+mn-lt"/>
                <a:ea typeface="+mn-ea"/>
                <a:cs typeface="+mn-cs"/>
              </a:rPr>
              <a:t>Internal Assessment</a:t>
            </a:r>
          </a:p>
          <a:p>
            <a:pPr marL="342900" indent="-342900">
              <a:lnSpc>
                <a:spcPct val="80000"/>
              </a:lnSpc>
              <a:spcBef>
                <a:spcPct val="20000"/>
              </a:spcBef>
              <a:defRPr/>
            </a:pPr>
            <a:r>
              <a:rPr kumimoji="0" lang="en-US" sz="2000" b="1" i="0" u="none" strike="noStrike" kern="1200" cap="none" spc="0" normalizeH="0" baseline="0" noProof="0" dirty="0" smtClean="0">
                <a:ln>
                  <a:noFill/>
                </a:ln>
                <a:solidFill>
                  <a:schemeClr val="tx1"/>
                </a:solidFill>
                <a:effectLst/>
                <a:uLnTx/>
                <a:uFillTx/>
                <a:latin typeface="+mn-lt"/>
                <a:ea typeface="+mn-ea"/>
                <a:cs typeface="+mn-cs"/>
              </a:rPr>
              <a:t>	</a:t>
            </a:r>
            <a:r>
              <a:rPr lang="en-US" sz="1600" b="1" dirty="0" smtClean="0"/>
              <a:t>Organizational Structure</a:t>
            </a:r>
          </a:p>
          <a:p>
            <a:pPr marL="342900" indent="-342900">
              <a:lnSpc>
                <a:spcPct val="80000"/>
              </a:lnSpc>
              <a:defRPr/>
            </a:pPr>
            <a:r>
              <a:rPr lang="en-US" sz="1600" b="1" dirty="0" smtClean="0"/>
              <a:t>	Strengths and weaknesses</a:t>
            </a:r>
          </a:p>
          <a:p>
            <a:pPr marL="342900" indent="-342900">
              <a:lnSpc>
                <a:spcPct val="80000"/>
              </a:lnSpc>
              <a:spcBef>
                <a:spcPct val="20000"/>
              </a:spcBef>
              <a:defRPr/>
            </a:pPr>
            <a:r>
              <a:rPr lang="en-US" sz="1600" b="1" dirty="0" smtClean="0"/>
              <a:t>	Financial Condition </a:t>
            </a:r>
          </a:p>
          <a:p>
            <a:pPr marL="342900" indent="-342900">
              <a:lnSpc>
                <a:spcPct val="80000"/>
              </a:lnSpc>
              <a:spcBef>
                <a:spcPct val="20000"/>
              </a:spcBef>
              <a:defRPr/>
            </a:pPr>
            <a:r>
              <a:rPr lang="en-US" sz="1600" b="1" dirty="0" smtClean="0"/>
              <a:t>	IFE Matrix </a:t>
            </a:r>
          </a:p>
          <a:p>
            <a:pPr marL="342900" marR="0" lvl="0" indent="-342900" algn="l" defTabSz="914400" rtl="0" eaLnBrk="1" fontAlgn="auto" latinLnBrk="0" hangingPunct="1">
              <a:lnSpc>
                <a:spcPct val="80000"/>
              </a:lnSpc>
              <a:spcBef>
                <a:spcPct val="20000"/>
              </a:spcBef>
              <a:spcAft>
                <a:spcPts val="0"/>
              </a:spcAft>
              <a:buClrTx/>
              <a:buSzTx/>
              <a:buFontTx/>
              <a:buNone/>
              <a:tabLst/>
              <a:defRPr/>
            </a:pPr>
            <a:endParaRPr kumimoji="0" lang="en-US" sz="2000" b="1" i="0" u="none" strike="noStrike" kern="1200" cap="none" spc="0" normalizeH="0" baseline="0" noProof="0" dirty="0" smtClean="0">
              <a:ln>
                <a:noFill/>
              </a:ln>
              <a:solidFill>
                <a:schemeClr val="tx1"/>
              </a:solidFill>
              <a:effectLst/>
              <a:uLnTx/>
              <a:uFillTx/>
              <a:latin typeface="+mn-lt"/>
              <a:ea typeface="+mn-ea"/>
              <a:cs typeface="+mn-cs"/>
            </a:endParaRPr>
          </a:p>
        </p:txBody>
      </p:sp>
      <p:sp>
        <p:nvSpPr>
          <p:cNvPr id="9" name="Rectangle 4"/>
          <p:cNvSpPr txBox="1">
            <a:spLocks noChangeArrowheads="1"/>
          </p:cNvSpPr>
          <p:nvPr/>
        </p:nvSpPr>
        <p:spPr>
          <a:xfrm>
            <a:off x="4191000" y="1600200"/>
            <a:ext cx="4343400" cy="4572000"/>
          </a:xfrm>
          <a:prstGeom prst="rect">
            <a:avLst/>
          </a:prstGeom>
        </p:spPr>
        <p:txBody>
          <a:bodyPr/>
          <a:lstStyle/>
          <a:p>
            <a:pPr marL="342900" marR="0" lvl="0" indent="-342900" algn="l" defTabSz="914400" rtl="0" eaLnBrk="1" fontAlgn="auto" latinLnBrk="0" hangingPunct="1">
              <a:lnSpc>
                <a:spcPct val="80000"/>
              </a:lnSpc>
              <a:spcBef>
                <a:spcPct val="20000"/>
              </a:spcBef>
              <a:spcAft>
                <a:spcPts val="0"/>
              </a:spcAft>
              <a:buClrTx/>
              <a:buSzTx/>
              <a:buFontTx/>
              <a:buNone/>
              <a:tabLst/>
              <a:defRPr/>
            </a:pPr>
            <a:r>
              <a:rPr kumimoji="0" lang="en-US" sz="2000" b="1" i="0" u="none" strike="noStrike" kern="1200" cap="none" spc="0" normalizeH="0" baseline="0" noProof="0" dirty="0" smtClean="0">
                <a:ln>
                  <a:noFill/>
                </a:ln>
                <a:solidFill>
                  <a:schemeClr val="tx1"/>
                </a:solidFill>
                <a:effectLst/>
                <a:uLnTx/>
                <a:uFillTx/>
                <a:latin typeface="+mn-lt"/>
                <a:ea typeface="+mn-ea"/>
                <a:cs typeface="+mn-cs"/>
              </a:rPr>
              <a:t>Strategy Formulation</a:t>
            </a:r>
          </a:p>
          <a:p>
            <a:pPr marL="342900" marR="0" lvl="0" indent="-342900" fontAlgn="auto">
              <a:lnSpc>
                <a:spcPct val="80000"/>
              </a:lnSpc>
              <a:spcBef>
                <a:spcPct val="20000"/>
              </a:spcBef>
              <a:spcAft>
                <a:spcPts val="0"/>
              </a:spcAft>
              <a:buClrTx/>
              <a:buSzTx/>
              <a:buFontTx/>
              <a:buNone/>
              <a:tabLst/>
              <a:defRPr/>
            </a:pPr>
            <a:r>
              <a:rPr kumimoji="0" lang="en-US" sz="2000" b="1" i="0" u="none" strike="noStrike" kern="1200" cap="none" spc="0" normalizeH="0" baseline="0" noProof="0" dirty="0" smtClean="0">
                <a:ln>
                  <a:noFill/>
                </a:ln>
                <a:solidFill>
                  <a:schemeClr val="tx1"/>
                </a:solidFill>
                <a:effectLst/>
                <a:uLnTx/>
                <a:uFillTx/>
                <a:latin typeface="+mn-lt"/>
                <a:ea typeface="+mn-ea"/>
                <a:cs typeface="+mn-cs"/>
              </a:rPr>
              <a:t>	</a:t>
            </a:r>
            <a:r>
              <a:rPr lang="en-US" sz="1600" b="1" dirty="0" smtClean="0"/>
              <a:t>SWOT Matrix</a:t>
            </a:r>
          </a:p>
          <a:p>
            <a:pPr marL="342900" marR="0" lvl="0" indent="-342900" fontAlgn="auto">
              <a:lnSpc>
                <a:spcPct val="80000"/>
              </a:lnSpc>
              <a:spcAft>
                <a:spcPts val="0"/>
              </a:spcAft>
              <a:buClrTx/>
              <a:buSzTx/>
              <a:buFontTx/>
              <a:buNone/>
              <a:tabLst/>
              <a:defRPr/>
            </a:pPr>
            <a:r>
              <a:rPr lang="en-US" sz="1600" b="1" dirty="0" smtClean="0"/>
              <a:t>	Space Matrix</a:t>
            </a:r>
          </a:p>
          <a:p>
            <a:pPr marL="342900" marR="0" lvl="0" indent="-342900" fontAlgn="auto">
              <a:lnSpc>
                <a:spcPct val="80000"/>
              </a:lnSpc>
              <a:spcBef>
                <a:spcPct val="20000"/>
              </a:spcBef>
              <a:spcAft>
                <a:spcPts val="0"/>
              </a:spcAft>
              <a:buClrTx/>
              <a:buSzTx/>
              <a:buFontTx/>
              <a:buNone/>
              <a:tabLst/>
              <a:defRPr/>
            </a:pPr>
            <a:r>
              <a:rPr lang="en-US" sz="1600" b="1" dirty="0" smtClean="0"/>
              <a:t>	Divisional Analysis</a:t>
            </a:r>
          </a:p>
          <a:p>
            <a:pPr marL="342900" marR="0" lvl="0" indent="-342900" fontAlgn="auto">
              <a:lnSpc>
                <a:spcPct val="80000"/>
              </a:lnSpc>
              <a:spcBef>
                <a:spcPct val="20000"/>
              </a:spcBef>
              <a:spcAft>
                <a:spcPts val="0"/>
              </a:spcAft>
              <a:buClrTx/>
              <a:buSzTx/>
              <a:buFontTx/>
              <a:buNone/>
              <a:tabLst/>
              <a:defRPr/>
            </a:pPr>
            <a:r>
              <a:rPr lang="en-US" sz="1600" b="1" dirty="0" smtClean="0"/>
              <a:t>	Grand Strategy Matrix</a:t>
            </a:r>
          </a:p>
          <a:p>
            <a:pPr marL="342900" marR="0" lvl="0" indent="-342900" fontAlgn="auto">
              <a:lnSpc>
                <a:spcPct val="80000"/>
              </a:lnSpc>
              <a:spcBef>
                <a:spcPct val="20000"/>
              </a:spcBef>
              <a:spcAft>
                <a:spcPts val="0"/>
              </a:spcAft>
              <a:buClrTx/>
              <a:buSzTx/>
              <a:buFontTx/>
              <a:buNone/>
              <a:tabLst/>
              <a:defRPr/>
            </a:pPr>
            <a:r>
              <a:rPr lang="en-US" sz="1600" b="1" dirty="0" smtClean="0"/>
              <a:t>	Matrix Analysis</a:t>
            </a:r>
          </a:p>
          <a:p>
            <a:pPr marL="342900" marR="0" lvl="0" indent="-342900" fontAlgn="auto">
              <a:lnSpc>
                <a:spcPct val="80000"/>
              </a:lnSpc>
              <a:spcBef>
                <a:spcPct val="20000"/>
              </a:spcBef>
              <a:spcAft>
                <a:spcPts val="0"/>
              </a:spcAft>
              <a:buClrTx/>
              <a:buSzTx/>
              <a:buFontTx/>
              <a:buNone/>
              <a:tabLst/>
              <a:defRPr/>
            </a:pPr>
            <a:r>
              <a:rPr lang="en-US" sz="1600" b="1" dirty="0" smtClean="0"/>
              <a:t>	QSPM Matrix</a:t>
            </a:r>
          </a:p>
          <a:p>
            <a:pPr marL="342900" marR="0" lvl="0" indent="-342900" algn="l" defTabSz="914400" rtl="0" eaLnBrk="1" fontAlgn="auto" latinLnBrk="0" hangingPunct="1">
              <a:lnSpc>
                <a:spcPct val="80000"/>
              </a:lnSpc>
              <a:spcBef>
                <a:spcPct val="20000"/>
              </a:spcBef>
              <a:spcAft>
                <a:spcPts val="0"/>
              </a:spcAft>
              <a:buClrTx/>
              <a:buSzTx/>
              <a:buFontTx/>
              <a:buNone/>
              <a:tabLst/>
              <a:defRPr/>
            </a:pPr>
            <a:r>
              <a:rPr kumimoji="0" lang="en-US" sz="2000" b="1" i="0" u="none" strike="noStrike" kern="1200" cap="none" spc="0" normalizeH="0" baseline="0" noProof="0" dirty="0" smtClean="0">
                <a:ln>
                  <a:noFill/>
                </a:ln>
                <a:solidFill>
                  <a:schemeClr val="tx1"/>
                </a:solidFill>
                <a:effectLst/>
                <a:uLnTx/>
                <a:uFillTx/>
                <a:latin typeface="+mn-lt"/>
                <a:ea typeface="+mn-ea"/>
                <a:cs typeface="+mn-cs"/>
              </a:rPr>
              <a:t>Strategic Plan for the Future</a:t>
            </a:r>
          </a:p>
          <a:p>
            <a:pPr marL="800100" lvl="2" indent="-342900">
              <a:lnSpc>
                <a:spcPct val="80000"/>
              </a:lnSpc>
              <a:spcBef>
                <a:spcPct val="20000"/>
              </a:spcBef>
              <a:defRPr/>
            </a:pPr>
            <a:r>
              <a:rPr lang="en-US" sz="1600" b="1" dirty="0" smtClean="0"/>
              <a:t>Objectives</a:t>
            </a:r>
          </a:p>
          <a:p>
            <a:pPr marL="800100" lvl="2" indent="-342900">
              <a:lnSpc>
                <a:spcPct val="80000"/>
              </a:lnSpc>
              <a:spcBef>
                <a:spcPct val="20000"/>
              </a:spcBef>
              <a:defRPr/>
            </a:pPr>
            <a:r>
              <a:rPr lang="en-US" sz="1600" b="1" dirty="0" smtClean="0"/>
              <a:t>Strategies</a:t>
            </a:r>
          </a:p>
          <a:p>
            <a:pPr marL="342900" marR="0" lvl="0" indent="-342900" algn="l" defTabSz="914400" rtl="0" eaLnBrk="1" fontAlgn="auto" latinLnBrk="0" hangingPunct="1">
              <a:lnSpc>
                <a:spcPct val="80000"/>
              </a:lnSpc>
              <a:spcBef>
                <a:spcPct val="20000"/>
              </a:spcBef>
              <a:spcAft>
                <a:spcPts val="0"/>
              </a:spcAft>
              <a:buClrTx/>
              <a:buSzTx/>
              <a:buFontTx/>
              <a:buNone/>
              <a:tabLst/>
              <a:defRPr/>
            </a:pPr>
            <a:r>
              <a:rPr kumimoji="0" lang="en-US" sz="2000" b="1" i="0" u="none" strike="noStrike" kern="1200" cap="none" spc="0" normalizeH="0" baseline="0" noProof="0" dirty="0" smtClean="0">
                <a:ln>
                  <a:noFill/>
                </a:ln>
                <a:solidFill>
                  <a:schemeClr val="tx1"/>
                </a:solidFill>
                <a:effectLst/>
                <a:uLnTx/>
                <a:uFillTx/>
                <a:latin typeface="+mn-lt"/>
                <a:ea typeface="+mn-ea"/>
                <a:cs typeface="+mn-cs"/>
              </a:rPr>
              <a:t>Implementation Issues</a:t>
            </a:r>
          </a:p>
          <a:p>
            <a:pPr marL="342900" indent="-342900">
              <a:lnSpc>
                <a:spcPct val="80000"/>
              </a:lnSpc>
              <a:spcBef>
                <a:spcPct val="20000"/>
              </a:spcBef>
              <a:defRPr/>
            </a:pPr>
            <a:r>
              <a:rPr kumimoji="0" lang="en-US" sz="2000" b="1" i="0" u="none" strike="noStrike" kern="1200" cap="none" spc="0" normalizeH="0" baseline="0" noProof="0" dirty="0" smtClean="0">
                <a:ln>
                  <a:noFill/>
                </a:ln>
                <a:solidFill>
                  <a:schemeClr val="tx1"/>
                </a:solidFill>
                <a:effectLst/>
                <a:uLnTx/>
                <a:uFillTx/>
                <a:latin typeface="+mn-lt"/>
                <a:ea typeface="+mn-ea"/>
                <a:cs typeface="+mn-cs"/>
              </a:rPr>
              <a:t>	</a:t>
            </a:r>
            <a:r>
              <a:rPr lang="en-US" sz="1600" b="1" dirty="0" smtClean="0"/>
              <a:t>Technology  </a:t>
            </a:r>
          </a:p>
          <a:p>
            <a:pPr marL="342900" indent="-342900">
              <a:lnSpc>
                <a:spcPct val="80000"/>
              </a:lnSpc>
              <a:spcBef>
                <a:spcPct val="20000"/>
              </a:spcBef>
              <a:defRPr/>
            </a:pPr>
            <a:r>
              <a:rPr lang="en-US" sz="1600" b="1" dirty="0" smtClean="0"/>
              <a:t>	EPS/EBIT</a:t>
            </a:r>
          </a:p>
          <a:p>
            <a:pPr marL="342900" indent="-342900">
              <a:lnSpc>
                <a:spcPct val="80000"/>
              </a:lnSpc>
              <a:spcBef>
                <a:spcPct val="20000"/>
              </a:spcBef>
              <a:defRPr/>
            </a:pPr>
            <a:r>
              <a:rPr lang="en-US" sz="1600" b="1" dirty="0" smtClean="0"/>
              <a:t>	 Projected Financials		</a:t>
            </a:r>
          </a:p>
          <a:p>
            <a:pPr marL="342900" marR="0" lvl="0" indent="-342900" algn="l" defTabSz="914400" rtl="0" eaLnBrk="1" fontAlgn="auto" latinLnBrk="0" hangingPunct="1">
              <a:lnSpc>
                <a:spcPct val="80000"/>
              </a:lnSpc>
              <a:spcBef>
                <a:spcPct val="20000"/>
              </a:spcBef>
              <a:spcAft>
                <a:spcPts val="0"/>
              </a:spcAft>
              <a:buClrTx/>
              <a:buSzTx/>
              <a:buFontTx/>
              <a:buNone/>
              <a:tabLst/>
              <a:defRPr/>
            </a:pPr>
            <a:r>
              <a:rPr kumimoji="0" lang="en-US" sz="2000" b="1" i="0" u="none" strike="noStrike" kern="1200" cap="none" spc="0" normalizeH="0" baseline="0" noProof="0" dirty="0" smtClean="0">
                <a:ln>
                  <a:noFill/>
                </a:ln>
                <a:solidFill>
                  <a:schemeClr val="tx1"/>
                </a:solidFill>
                <a:effectLst/>
                <a:uLnTx/>
                <a:uFillTx/>
                <a:latin typeface="+mn-lt"/>
                <a:ea typeface="+mn-ea"/>
                <a:cs typeface="+mn-cs"/>
              </a:rPr>
              <a:t>Evaluation</a:t>
            </a:r>
          </a:p>
          <a:p>
            <a:pPr marL="342900" marR="0" lvl="0" indent="-342900" algn="l" defTabSz="914400" rtl="0" eaLnBrk="1" fontAlgn="auto" latinLnBrk="0" hangingPunct="1">
              <a:lnSpc>
                <a:spcPct val="80000"/>
              </a:lnSpc>
              <a:spcBef>
                <a:spcPct val="20000"/>
              </a:spcBef>
              <a:spcAft>
                <a:spcPts val="0"/>
              </a:spcAft>
              <a:buClrTx/>
              <a:buSzTx/>
              <a:buFontTx/>
              <a:buNone/>
              <a:tabLst/>
              <a:defRPr/>
            </a:pPr>
            <a:r>
              <a:rPr lang="en-US" sz="2000" b="1" dirty="0" smtClean="0"/>
              <a:t>	Balanced Score Card</a:t>
            </a:r>
            <a:endParaRPr lang="en-US" sz="2000" b="1" dirty="0"/>
          </a:p>
          <a:p>
            <a:pPr marL="342900" marR="0" lvl="0" indent="-342900" algn="l" defTabSz="914400" rtl="0" eaLnBrk="1" fontAlgn="auto" latinLnBrk="0" hangingPunct="1">
              <a:lnSpc>
                <a:spcPct val="80000"/>
              </a:lnSpc>
              <a:spcBef>
                <a:spcPct val="20000"/>
              </a:spcBef>
              <a:spcAft>
                <a:spcPts val="0"/>
              </a:spcAft>
              <a:buClrTx/>
              <a:buSzTx/>
              <a:buFontTx/>
              <a:buNone/>
              <a:tabLst/>
              <a:defRPr/>
            </a:pPr>
            <a:r>
              <a:rPr lang="en-US" sz="2000" b="1" dirty="0" smtClean="0"/>
              <a:t>N</a:t>
            </a:r>
            <a:r>
              <a:rPr kumimoji="0" lang="en-US" sz="2000" b="1" i="0" u="none" strike="noStrike" kern="1200" cap="none" spc="0" normalizeH="0" baseline="0" noProof="0" dirty="0" err="1" smtClean="0">
                <a:ln>
                  <a:noFill/>
                </a:ln>
                <a:solidFill>
                  <a:schemeClr val="tx1"/>
                </a:solidFill>
                <a:effectLst/>
                <a:uLnTx/>
                <a:uFillTx/>
                <a:latin typeface="+mn-lt"/>
                <a:ea typeface="+mn-ea"/>
                <a:cs typeface="+mn-cs"/>
              </a:rPr>
              <a:t>etflix</a:t>
            </a:r>
            <a:r>
              <a:rPr kumimoji="0" lang="en-US" sz="2000" b="1" i="0" u="none" strike="noStrike" kern="1200" cap="none" spc="0" normalizeH="0" noProof="0" dirty="0" smtClean="0">
                <a:ln>
                  <a:noFill/>
                </a:ln>
                <a:solidFill>
                  <a:schemeClr val="tx1"/>
                </a:solidFill>
                <a:effectLst/>
                <a:uLnTx/>
                <a:uFillTx/>
                <a:latin typeface="+mn-lt"/>
                <a:ea typeface="+mn-ea"/>
                <a:cs typeface="+mn-cs"/>
              </a:rPr>
              <a:t>  Update</a:t>
            </a:r>
            <a:endParaRPr kumimoji="0" lang="en-US" sz="3200" b="1"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 the Beginning (1997-2007)</a:t>
            </a:r>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3</a:t>
            </a:fld>
            <a:endParaRPr lang="en-US" dirty="0"/>
          </a:p>
        </p:txBody>
      </p:sp>
      <p:pic>
        <p:nvPicPr>
          <p:cNvPr id="54274" name="Picture 2" descr="http://www.getyourfilmfix.com/wp-content/uploads/2011/07/netflix-howitworks1.gif">
            <a:hlinkClick r:id="rId2"/>
          </p:cNvPr>
          <p:cNvPicPr>
            <a:picLocks noChangeAspect="1" noChangeArrowheads="1"/>
          </p:cNvPicPr>
          <p:nvPr/>
        </p:nvPicPr>
        <p:blipFill>
          <a:blip r:embed="rId3" cstate="print"/>
          <a:srcRect/>
          <a:stretch>
            <a:fillRect/>
          </a:stretch>
        </p:blipFill>
        <p:spPr bwMode="auto">
          <a:xfrm>
            <a:off x="1143000" y="1905000"/>
            <a:ext cx="6772275" cy="3996543"/>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Company timeline</a:t>
            </a:r>
            <a:endParaRPr lang="en-US" dirty="0"/>
          </a:p>
        </p:txBody>
      </p:sp>
      <p:sp>
        <p:nvSpPr>
          <p:cNvPr id="3" name="Content Placeholder 2"/>
          <p:cNvSpPr>
            <a:spLocks noGrp="1"/>
          </p:cNvSpPr>
          <p:nvPr>
            <p:ph idx="1"/>
          </p:nvPr>
        </p:nvSpPr>
        <p:spPr>
          <a:xfrm>
            <a:off x="533400" y="1752600"/>
            <a:ext cx="8229600" cy="4449763"/>
          </a:xfrm>
        </p:spPr>
        <p:txBody>
          <a:bodyPr>
            <a:normAutofit fontScale="55000" lnSpcReduction="20000"/>
          </a:bodyPr>
          <a:lstStyle/>
          <a:p>
            <a:pPr>
              <a:buNone/>
            </a:pPr>
            <a:r>
              <a:rPr lang="en-US" sz="4000" dirty="0" smtClean="0"/>
              <a:t>1997 – Reed Hastings and fellow software executive Marc Randolph co-found Netflix to offer online movie rentals.</a:t>
            </a:r>
          </a:p>
          <a:p>
            <a:pPr>
              <a:buNone/>
            </a:pPr>
            <a:r>
              <a:rPr lang="en-US" sz="4000" dirty="0" smtClean="0"/>
              <a:t>1999 – </a:t>
            </a:r>
            <a:r>
              <a:rPr lang="en-US" sz="4000" b="1" i="1" dirty="0" smtClean="0"/>
              <a:t>Netflix launches the subscription service, offering unlimited rentals for one low monthly subscription.</a:t>
            </a:r>
          </a:p>
          <a:p>
            <a:pPr>
              <a:buNone/>
            </a:pPr>
            <a:r>
              <a:rPr lang="en-US" sz="4000" dirty="0" smtClean="0"/>
              <a:t>2000 – Netflix launches the personalized movie recommendation system that uses Netflix members’ ratings to accurately predict choices for all Netflix members.</a:t>
            </a:r>
          </a:p>
          <a:p>
            <a:pPr>
              <a:buNone/>
            </a:pPr>
            <a:r>
              <a:rPr lang="en-US" sz="4000" dirty="0" smtClean="0"/>
              <a:t>May 22, 2002 – Netflix makes its initial public offering (IPO) of 5,500,000 shares at $15.00 per share on </a:t>
            </a:r>
            <a:r>
              <a:rPr lang="en-US" sz="4000" dirty="0" err="1" smtClean="0"/>
              <a:t>Nasdaq</a:t>
            </a:r>
            <a:r>
              <a:rPr lang="en-US" sz="4000" dirty="0" smtClean="0"/>
              <a:t> under the ticker “</a:t>
            </a:r>
            <a:r>
              <a:rPr lang="en-US" sz="4000" dirty="0" err="1" smtClean="0"/>
              <a:t>NFLX</a:t>
            </a:r>
            <a:r>
              <a:rPr lang="en-US" sz="4000" dirty="0" smtClean="0"/>
              <a:t>.” Total Netflix members at the time: 600,000.</a:t>
            </a:r>
          </a:p>
          <a:p>
            <a:pPr>
              <a:buNone/>
            </a:pPr>
            <a:r>
              <a:rPr lang="en-US" sz="4000" dirty="0" smtClean="0"/>
              <a:t>2006 – Netflix launches the Netflix Prize, promising $1 million to the first person or team who can achieve certain accuracy goals in recommending movies based on personal preferences. The company releases 100 million anonymous movie ratings ranging from one to five stars, the largest such data set ever released. </a:t>
            </a:r>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4</a:t>
            </a:fld>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Company Timeline</a:t>
            </a:r>
            <a:endParaRPr lang="en-US" dirty="0"/>
          </a:p>
        </p:txBody>
      </p:sp>
      <p:sp>
        <p:nvSpPr>
          <p:cNvPr id="3" name="Content Placeholder 2"/>
          <p:cNvSpPr>
            <a:spLocks noGrp="1"/>
          </p:cNvSpPr>
          <p:nvPr>
            <p:ph idx="1"/>
          </p:nvPr>
        </p:nvSpPr>
        <p:spPr/>
        <p:txBody>
          <a:bodyPr>
            <a:normAutofit fontScale="62500" lnSpcReduction="20000"/>
          </a:bodyPr>
          <a:lstStyle/>
          <a:p>
            <a:pPr>
              <a:buNone/>
            </a:pPr>
            <a:r>
              <a:rPr lang="en-US" b="1" dirty="0" smtClean="0"/>
              <a:t>2007</a:t>
            </a:r>
            <a:r>
              <a:rPr lang="en-US" dirty="0" smtClean="0"/>
              <a:t> –</a:t>
            </a:r>
            <a:r>
              <a:rPr lang="en-US" u="sng" dirty="0" smtClean="0"/>
              <a:t> </a:t>
            </a:r>
            <a:r>
              <a:rPr lang="en-US" b="1" i="1" dirty="0" smtClean="0"/>
              <a:t>Netflix introduces streaming, which allows members to instantly watch television shows and movies on their personal computers. </a:t>
            </a:r>
          </a:p>
          <a:p>
            <a:pPr>
              <a:buNone/>
            </a:pPr>
            <a:r>
              <a:rPr lang="en-US" b="1" dirty="0" smtClean="0"/>
              <a:t>2008</a:t>
            </a:r>
            <a:r>
              <a:rPr lang="en-US" dirty="0" smtClean="0"/>
              <a:t> </a:t>
            </a:r>
            <a:r>
              <a:rPr lang="en-US" b="1" i="1" dirty="0" smtClean="0"/>
              <a:t>– Netflix partners with consumer electronics companies to stream on the Xbox 360, </a:t>
            </a:r>
            <a:r>
              <a:rPr lang="en-US" b="1" i="1" dirty="0" err="1" smtClean="0"/>
              <a:t>Blu</a:t>
            </a:r>
            <a:r>
              <a:rPr lang="en-US" b="1" i="1" dirty="0" smtClean="0"/>
              <a:t>-ray disc players, TV set-top boxes and the Apple Macintosh computer. </a:t>
            </a:r>
          </a:p>
          <a:p>
            <a:pPr>
              <a:buNone/>
            </a:pPr>
            <a:r>
              <a:rPr lang="en-US" b="1" dirty="0" smtClean="0"/>
              <a:t>2009 </a:t>
            </a:r>
            <a:r>
              <a:rPr lang="en-US" dirty="0" smtClean="0"/>
              <a:t>– Netflix partners with consumer electronics companies to stream on the PS3, Internet connected TVs and other Internet connected devices.</a:t>
            </a:r>
          </a:p>
          <a:p>
            <a:pPr>
              <a:buNone/>
            </a:pPr>
            <a:r>
              <a:rPr lang="en-US" b="1" dirty="0" smtClean="0"/>
              <a:t>2009 </a:t>
            </a:r>
            <a:r>
              <a:rPr lang="en-US" dirty="0" smtClean="0"/>
              <a:t>– Netflix awards the $1 million Netflix Prize to the "</a:t>
            </a:r>
            <a:r>
              <a:rPr lang="en-US" dirty="0" err="1" smtClean="0"/>
              <a:t>BellKor's</a:t>
            </a:r>
            <a:r>
              <a:rPr lang="en-US" dirty="0" smtClean="0"/>
              <a:t> Pragmatic Chaos" team of seven researchers from four countries; over three years the contest has attracted more than 40,000 teams from 186 countries.</a:t>
            </a:r>
          </a:p>
          <a:p>
            <a:pPr>
              <a:buNone/>
            </a:pPr>
            <a:r>
              <a:rPr lang="en-US" b="1" dirty="0" smtClean="0"/>
              <a:t>2010 </a:t>
            </a:r>
            <a:r>
              <a:rPr lang="en-US" b="1" i="1" dirty="0" smtClean="0"/>
              <a:t>– Netflix is available on the Apple </a:t>
            </a:r>
            <a:r>
              <a:rPr lang="en-US" b="1" i="1" dirty="0" err="1" smtClean="0"/>
              <a:t>iPad</a:t>
            </a:r>
            <a:r>
              <a:rPr lang="en-US" b="1" i="1" dirty="0" smtClean="0"/>
              <a:t>, </a:t>
            </a:r>
            <a:r>
              <a:rPr lang="en-US" b="1" i="1" dirty="0" err="1" smtClean="0"/>
              <a:t>iPhone</a:t>
            </a:r>
            <a:r>
              <a:rPr lang="en-US" b="1" i="1" dirty="0" smtClean="0"/>
              <a:t> and iPod Touch, the Nintendo </a:t>
            </a:r>
            <a:r>
              <a:rPr lang="en-US" b="1" i="1" dirty="0" err="1" smtClean="0"/>
              <a:t>Wii</a:t>
            </a:r>
            <a:r>
              <a:rPr lang="en-US" b="1" i="1" dirty="0" smtClean="0"/>
              <a:t>, and other Internet connected devices.</a:t>
            </a:r>
          </a:p>
          <a:p>
            <a:pPr>
              <a:buNone/>
            </a:pPr>
            <a:r>
              <a:rPr lang="en-US" b="1" dirty="0" smtClean="0"/>
              <a:t>2010</a:t>
            </a:r>
            <a:r>
              <a:rPr lang="en-US" dirty="0" smtClean="0"/>
              <a:t> – Netflix launches in Canada.</a:t>
            </a:r>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5</a:t>
            </a:fld>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By The Numbers </a:t>
            </a:r>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6</a:t>
            </a:fld>
            <a:endParaRPr lang="en-US" dirty="0"/>
          </a:p>
        </p:txBody>
      </p:sp>
      <p:pic>
        <p:nvPicPr>
          <p:cNvPr id="1026" name="Picture 2" descr="http://www.videonuze.com/editor/assets/Netflix%20subs.jpg"/>
          <p:cNvPicPr>
            <a:picLocks noChangeAspect="1" noChangeArrowheads="1"/>
          </p:cNvPicPr>
          <p:nvPr/>
        </p:nvPicPr>
        <p:blipFill>
          <a:blip r:embed="rId2" cstate="print"/>
          <a:srcRect/>
          <a:stretch>
            <a:fillRect/>
          </a:stretch>
        </p:blipFill>
        <p:spPr bwMode="auto">
          <a:xfrm>
            <a:off x="1295400" y="1752600"/>
            <a:ext cx="5934075" cy="4257935"/>
          </a:xfrm>
          <a:prstGeom prst="rect">
            <a:avLst/>
          </a:prstGeom>
          <a:noFill/>
          <a:effectLst>
            <a:outerShdw blurRad="50800" dist="38100" dir="2700000" algn="tl" rotWithShape="0">
              <a:prstClr val="black">
                <a:alpha val="40000"/>
              </a:prstClr>
            </a:outerShdw>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Pricing Plans</a:t>
            </a:r>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7</a:t>
            </a:fld>
            <a:endParaRPr lang="en-US" dirty="0"/>
          </a:p>
        </p:txBody>
      </p:sp>
      <p:pic>
        <p:nvPicPr>
          <p:cNvPr id="7" name="Picture 6" descr="ex01_01.jpg"/>
          <p:cNvPicPr>
            <a:picLocks noChangeAspect="1"/>
          </p:cNvPicPr>
          <p:nvPr/>
        </p:nvPicPr>
        <p:blipFill>
          <a:blip r:embed="rId2" cstate="print"/>
          <a:stretch>
            <a:fillRect/>
          </a:stretch>
        </p:blipFill>
        <p:spPr>
          <a:xfrm>
            <a:off x="533400" y="2133600"/>
            <a:ext cx="8163739" cy="3173016"/>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Subscriber Information</a:t>
            </a:r>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8</a:t>
            </a:fld>
            <a:endParaRPr lang="en-US" dirty="0"/>
          </a:p>
        </p:txBody>
      </p:sp>
      <p:pic>
        <p:nvPicPr>
          <p:cNvPr id="7" name="Picture 6" descr="ex01_07.jpg"/>
          <p:cNvPicPr>
            <a:picLocks noChangeAspect="1"/>
          </p:cNvPicPr>
          <p:nvPr/>
        </p:nvPicPr>
        <p:blipFill>
          <a:blip r:embed="rId2" cstate="print"/>
          <a:stretch>
            <a:fillRect/>
          </a:stretch>
        </p:blipFill>
        <p:spPr>
          <a:xfrm>
            <a:off x="533400" y="1981200"/>
            <a:ext cx="8196810" cy="3273921"/>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Content Libraries</a:t>
            </a:r>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9</a:t>
            </a:fld>
            <a:endParaRPr lang="en-US" dirty="0"/>
          </a:p>
        </p:txBody>
      </p:sp>
      <p:pic>
        <p:nvPicPr>
          <p:cNvPr id="7" name="Picture 6" descr="ex01_09.jpg"/>
          <p:cNvPicPr>
            <a:picLocks noChangeAspect="1"/>
          </p:cNvPicPr>
          <p:nvPr/>
        </p:nvPicPr>
        <p:blipFill>
          <a:blip r:embed="rId2" cstate="print"/>
          <a:stretch>
            <a:fillRect/>
          </a:stretch>
        </p:blipFill>
        <p:spPr>
          <a:xfrm>
            <a:off x="1219200" y="1676400"/>
            <a:ext cx="6858000" cy="4493865"/>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Existing Mission and Vision  Statement</a:t>
            </a:r>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10</a:t>
            </a:fld>
            <a:endParaRPr lang="en-US" dirty="0"/>
          </a:p>
        </p:txBody>
      </p:sp>
      <p:pic>
        <p:nvPicPr>
          <p:cNvPr id="34818" name="Picture 2" descr="C:\Users\tonyg\AppData\Local\Microsoft\Windows\Temporary Internet Files\Content.IE5\X4NN93JW\MC900431512[1].png"/>
          <p:cNvPicPr>
            <a:picLocks noChangeAspect="1" noChangeArrowheads="1"/>
          </p:cNvPicPr>
          <p:nvPr/>
        </p:nvPicPr>
        <p:blipFill>
          <a:blip r:embed="rId2" cstate="print"/>
          <a:srcRect/>
          <a:stretch>
            <a:fillRect/>
          </a:stretch>
        </p:blipFill>
        <p:spPr bwMode="auto">
          <a:xfrm>
            <a:off x="2971800" y="2590800"/>
            <a:ext cx="2743086" cy="2743086"/>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Existing Growth Strategy</a:t>
            </a:r>
            <a:endParaRPr lang="en-US" dirty="0"/>
          </a:p>
        </p:txBody>
      </p:sp>
      <p:sp>
        <p:nvSpPr>
          <p:cNvPr id="3" name="Content Placeholder 2"/>
          <p:cNvSpPr>
            <a:spLocks noGrp="1"/>
          </p:cNvSpPr>
          <p:nvPr>
            <p:ph idx="1"/>
          </p:nvPr>
        </p:nvSpPr>
        <p:spPr>
          <a:xfrm>
            <a:off x="457200" y="1905000"/>
            <a:ext cx="8229600" cy="3916363"/>
          </a:xfrm>
        </p:spPr>
        <p:txBody>
          <a:bodyPr>
            <a:normAutofit fontScale="92500" lnSpcReduction="20000"/>
          </a:bodyPr>
          <a:lstStyle/>
          <a:p>
            <a:r>
              <a:rPr lang="en-US" dirty="0" smtClean="0"/>
              <a:t>Grow numbers of subscribers</a:t>
            </a:r>
          </a:p>
          <a:p>
            <a:pPr lvl="2"/>
            <a:r>
              <a:rPr lang="en-US" dirty="0" smtClean="0"/>
              <a:t>Each subscribers =~ $100 - $120 revenue/year</a:t>
            </a:r>
          </a:p>
          <a:p>
            <a:pPr lvl="2"/>
            <a:r>
              <a:rPr lang="en-US" dirty="0" smtClean="0"/>
              <a:t>Streaming (</a:t>
            </a:r>
            <a:r>
              <a:rPr lang="en-US" dirty="0" err="1" smtClean="0"/>
              <a:t>VOD</a:t>
            </a:r>
            <a:r>
              <a:rPr lang="en-US" dirty="0" smtClean="0"/>
              <a:t>) </a:t>
            </a:r>
          </a:p>
          <a:p>
            <a:pPr lvl="3"/>
            <a:r>
              <a:rPr lang="en-US" dirty="0" smtClean="0"/>
              <a:t>Marginal cost approaches zero </a:t>
            </a:r>
          </a:p>
          <a:p>
            <a:pPr lvl="2"/>
            <a:r>
              <a:rPr lang="en-US" dirty="0" smtClean="0"/>
              <a:t>DVD by Mail  </a:t>
            </a:r>
          </a:p>
          <a:p>
            <a:pPr lvl="3"/>
            <a:r>
              <a:rPr lang="en-US" dirty="0" smtClean="0"/>
              <a:t>greater inventory &amp; delivery expense </a:t>
            </a:r>
          </a:p>
          <a:p>
            <a:r>
              <a:rPr lang="en-US" dirty="0" smtClean="0"/>
              <a:t>Increase number, quality, currency  and uniqueness of Content </a:t>
            </a:r>
          </a:p>
          <a:p>
            <a:pPr lvl="1"/>
            <a:r>
              <a:rPr lang="en-US" dirty="0" smtClean="0"/>
              <a:t>Content is King</a:t>
            </a:r>
          </a:p>
          <a:p>
            <a:r>
              <a:rPr lang="en-US" dirty="0" smtClean="0"/>
              <a:t>Global expansion</a:t>
            </a:r>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11</a:t>
            </a:fld>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Vision Statement</a:t>
            </a:r>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12</a:t>
            </a:fld>
            <a:endParaRPr lang="en-US"/>
          </a:p>
        </p:txBody>
      </p:sp>
      <p:sp>
        <p:nvSpPr>
          <p:cNvPr id="7" name="TextBox 6"/>
          <p:cNvSpPr txBox="1"/>
          <p:nvPr/>
        </p:nvSpPr>
        <p:spPr>
          <a:xfrm>
            <a:off x="990600" y="2133600"/>
            <a:ext cx="7010400" cy="2800767"/>
          </a:xfrm>
          <a:prstGeom prst="rect">
            <a:avLst/>
          </a:prstGeom>
          <a:solidFill>
            <a:srgbClr val="B12D1F"/>
          </a:solidFill>
          <a:ln>
            <a:solidFill>
              <a:schemeClr val="bg1"/>
            </a:solidFill>
          </a:ln>
        </p:spPr>
        <p:txBody>
          <a:bodyPr wrap="square" rtlCol="0">
            <a:spAutoFit/>
          </a:bodyPr>
          <a:lstStyle/>
          <a:p>
            <a:pPr algn="ctr"/>
            <a:endParaRPr lang="en-US" sz="3200" dirty="0" smtClean="0">
              <a:solidFill>
                <a:schemeClr val="bg1"/>
              </a:solidFill>
              <a:effectLst>
                <a:outerShdw dist="76200" dir="3300000" algn="tl" rotWithShape="0">
                  <a:prstClr val="black"/>
                </a:outerShdw>
              </a:effectLst>
            </a:endParaRPr>
          </a:p>
          <a:p>
            <a:pPr algn="ctr"/>
            <a:r>
              <a:rPr lang="en-US" sz="4000" dirty="0" smtClean="0">
                <a:solidFill>
                  <a:schemeClr val="bg1"/>
                </a:solidFill>
                <a:effectLst>
                  <a:outerShdw dist="63500" dir="3300000" algn="tl" rotWithShape="0">
                    <a:prstClr val="black"/>
                  </a:outerShdw>
                </a:effectLst>
                <a:latin typeface="Calibri Light" pitchFamily="34" charset="0"/>
              </a:rPr>
              <a:t>To </a:t>
            </a:r>
            <a:r>
              <a:rPr lang="en-US" sz="4000" dirty="0">
                <a:solidFill>
                  <a:schemeClr val="bg1"/>
                </a:solidFill>
                <a:effectLst>
                  <a:outerShdw dist="63500" dir="3300000" algn="tl" rotWithShape="0">
                    <a:prstClr val="black"/>
                  </a:outerShdw>
                </a:effectLst>
                <a:latin typeface="Calibri Light" pitchFamily="34" charset="0"/>
              </a:rPr>
              <a:t>become the number one mail order and live streaming movie company in the world.</a:t>
            </a:r>
          </a:p>
          <a:p>
            <a:endParaRPr lang="en-US" sz="24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Mission Statement</a:t>
            </a:r>
            <a:endParaRPr lang="en-US" dirty="0"/>
          </a:p>
        </p:txBody>
      </p:sp>
      <p:sp>
        <p:nvSpPr>
          <p:cNvPr id="3" name="Content Placeholder 2"/>
          <p:cNvSpPr>
            <a:spLocks noGrp="1"/>
          </p:cNvSpPr>
          <p:nvPr>
            <p:ph idx="1"/>
          </p:nvPr>
        </p:nvSpPr>
        <p:spPr>
          <a:xfrm>
            <a:off x="152400" y="1600200"/>
            <a:ext cx="7239000" cy="3916363"/>
          </a:xfrm>
        </p:spPr>
        <p:txBody>
          <a:bodyPr>
            <a:normAutofit fontScale="70000" lnSpcReduction="20000"/>
          </a:bodyPr>
          <a:lstStyle/>
          <a:p>
            <a:pPr indent="0">
              <a:buNone/>
            </a:pPr>
            <a:r>
              <a:rPr lang="en-US" dirty="0"/>
              <a:t>At </a:t>
            </a:r>
            <a:r>
              <a:rPr lang="en-US" dirty="0" smtClean="0"/>
              <a:t>Netflix, </a:t>
            </a:r>
            <a:r>
              <a:rPr lang="en-US" dirty="0"/>
              <a:t>we seek to be the highest quality subscription business that offers Internet streaming and DVD by mail content (2). We believe in offering the best customer service possible by teaching our employees to be honest, respectful and ethical (6) while also valuing every customer’s individual needs.  Our employees (9) are provided with the latest technologies, excellent benefits, and the safest working conditions in the industry.  We provide outstanding customer service and in return, our customers (1) in our North American and Mexican markets (3) recommend their friends to Netflix (5).  Our vast library of DVD’s and streaming service (4) provides a competitive advantage (7) as compared to offering only streaming.  At Netflix, we strive to be a good corporate citizen (8).</a:t>
            </a:r>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13</a:t>
            </a:fld>
            <a:endParaRPr lang="en-US" dirty="0"/>
          </a:p>
        </p:txBody>
      </p:sp>
      <p:sp>
        <p:nvSpPr>
          <p:cNvPr id="9" name="TextBox 8"/>
          <p:cNvSpPr txBox="1"/>
          <p:nvPr/>
        </p:nvSpPr>
        <p:spPr>
          <a:xfrm>
            <a:off x="6781800" y="1752600"/>
            <a:ext cx="2362200" cy="2215991"/>
          </a:xfrm>
          <a:prstGeom prst="rect">
            <a:avLst/>
          </a:prstGeom>
          <a:noFill/>
        </p:spPr>
        <p:txBody>
          <a:bodyPr wrap="square" rtlCol="0">
            <a:spAutoFit/>
          </a:bodyPr>
          <a:lstStyle/>
          <a:p>
            <a:pPr marL="342900" lvl="0">
              <a:buFont typeface="+mj-lt"/>
              <a:buAutoNum type="arabicPeriod"/>
            </a:pPr>
            <a:r>
              <a:rPr lang="en-US" sz="1200" b="1" dirty="0"/>
              <a:t>Customers</a:t>
            </a:r>
          </a:p>
          <a:p>
            <a:pPr marL="342900" lvl="0">
              <a:buFont typeface="+mj-lt"/>
              <a:buAutoNum type="arabicPeriod"/>
            </a:pPr>
            <a:r>
              <a:rPr lang="en-US" sz="1200" b="1" dirty="0"/>
              <a:t>Products or services</a:t>
            </a:r>
          </a:p>
          <a:p>
            <a:pPr marL="342900" lvl="0">
              <a:buFont typeface="+mj-lt"/>
              <a:buAutoNum type="arabicPeriod"/>
            </a:pPr>
            <a:r>
              <a:rPr lang="en-US" sz="1200" b="1" dirty="0"/>
              <a:t>Markets</a:t>
            </a:r>
          </a:p>
          <a:p>
            <a:pPr marL="342900" lvl="0">
              <a:buFont typeface="+mj-lt"/>
              <a:buAutoNum type="arabicPeriod"/>
            </a:pPr>
            <a:r>
              <a:rPr lang="en-US" sz="1200" b="1" dirty="0"/>
              <a:t>Technology</a:t>
            </a:r>
          </a:p>
          <a:p>
            <a:pPr marL="342900" lvl="0">
              <a:buFont typeface="+mj-lt"/>
              <a:buAutoNum type="arabicPeriod"/>
            </a:pPr>
            <a:r>
              <a:rPr lang="en-US" sz="1200" b="1" dirty="0"/>
              <a:t>Concern for survival, growth, and profitability</a:t>
            </a:r>
          </a:p>
          <a:p>
            <a:pPr marL="342900" lvl="0">
              <a:buFont typeface="+mj-lt"/>
              <a:buAutoNum type="arabicPeriod"/>
            </a:pPr>
            <a:r>
              <a:rPr lang="en-US" sz="1200" b="1" dirty="0"/>
              <a:t>Philosophy</a:t>
            </a:r>
          </a:p>
          <a:p>
            <a:pPr marL="342900" lvl="0">
              <a:buFont typeface="+mj-lt"/>
              <a:buAutoNum type="arabicPeriod"/>
            </a:pPr>
            <a:r>
              <a:rPr lang="en-US" sz="1200" b="1" dirty="0"/>
              <a:t>Self-concept</a:t>
            </a:r>
          </a:p>
          <a:p>
            <a:pPr marL="342900" lvl="0">
              <a:buFont typeface="+mj-lt"/>
              <a:buAutoNum type="arabicPeriod"/>
            </a:pPr>
            <a:r>
              <a:rPr lang="en-US" sz="1200" b="1" dirty="0"/>
              <a:t>Concern for public image</a:t>
            </a:r>
          </a:p>
          <a:p>
            <a:pPr marL="342900" lvl="0">
              <a:buFont typeface="+mj-lt"/>
              <a:buAutoNum type="arabicPeriod"/>
            </a:pPr>
            <a:r>
              <a:rPr lang="en-US" sz="1200" b="1" dirty="0"/>
              <a:t>Concern for employees</a:t>
            </a:r>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External Audit</a:t>
            </a:r>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14</a:t>
            </a:fld>
            <a:endParaRPr lang="en-US" dirty="0"/>
          </a:p>
        </p:txBody>
      </p:sp>
      <p:pic>
        <p:nvPicPr>
          <p:cNvPr id="7" name="Picture 6" descr="NetflixBuilding2.jpg"/>
          <p:cNvPicPr>
            <a:picLocks noChangeAspect="1"/>
          </p:cNvPicPr>
          <p:nvPr/>
        </p:nvPicPr>
        <p:blipFill>
          <a:blip r:embed="rId2" cstate="print"/>
          <a:stretch>
            <a:fillRect/>
          </a:stretch>
        </p:blipFill>
        <p:spPr>
          <a:xfrm>
            <a:off x="1600200" y="1752600"/>
            <a:ext cx="6210621" cy="4141708"/>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Industry Market Analysis </a:t>
            </a:r>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15</a:t>
            </a:fld>
            <a:endParaRPr lang="en-US" dirty="0"/>
          </a:p>
        </p:txBody>
      </p:sp>
      <p:sp>
        <p:nvSpPr>
          <p:cNvPr id="7" name="TextBox 6"/>
          <p:cNvSpPr txBox="1"/>
          <p:nvPr/>
        </p:nvSpPr>
        <p:spPr>
          <a:xfrm>
            <a:off x="152400" y="1524000"/>
            <a:ext cx="3352799" cy="2462213"/>
          </a:xfrm>
          <a:prstGeom prst="rect">
            <a:avLst/>
          </a:prstGeom>
          <a:noFill/>
          <a:ln>
            <a:solidFill>
              <a:schemeClr val="tx2"/>
            </a:solidFill>
          </a:ln>
          <a:effectLst>
            <a:outerShdw blurRad="50800" dist="38100" dir="2700000" algn="tl" rotWithShape="0">
              <a:prstClr val="black">
                <a:alpha val="0"/>
              </a:prstClr>
            </a:outerShdw>
          </a:effectLst>
        </p:spPr>
        <p:txBody>
          <a:bodyPr wrap="square" rtlCol="0">
            <a:spAutoFit/>
          </a:bodyPr>
          <a:lstStyle/>
          <a:p>
            <a:r>
              <a:rPr lang="en-US" sz="1600" b="1" dirty="0" smtClean="0"/>
              <a:t>Web Entertainment Sites   2010</a:t>
            </a:r>
          </a:p>
          <a:p>
            <a:r>
              <a:rPr lang="en-US" sz="1100" i="1" dirty="0" smtClean="0"/>
              <a:t>Sites are ranked by millions of unique visitors in August 2010.</a:t>
            </a:r>
            <a:endParaRPr lang="en-US" sz="1100" dirty="0" smtClean="0"/>
          </a:p>
          <a:p>
            <a:r>
              <a:rPr lang="en-US" sz="1200" b="1" dirty="0" smtClean="0"/>
              <a:t>YouTube			99.00</a:t>
            </a:r>
          </a:p>
          <a:p>
            <a:r>
              <a:rPr lang="en-US" sz="1200" b="1" dirty="0" smtClean="0"/>
              <a:t>iTunes			44.60</a:t>
            </a:r>
          </a:p>
          <a:p>
            <a:r>
              <a:rPr lang="en-US" sz="1200" b="1" dirty="0" smtClean="0"/>
              <a:t>Glam Media			44.50</a:t>
            </a:r>
          </a:p>
          <a:p>
            <a:r>
              <a:rPr lang="en-US" sz="1200" b="1" dirty="0" smtClean="0"/>
              <a:t>Yahoo! Sports			29.70</a:t>
            </a:r>
          </a:p>
          <a:p>
            <a:r>
              <a:rPr lang="en-US" sz="1200" b="1" dirty="0" smtClean="0"/>
              <a:t>Gorilla Nation web sites		21.70</a:t>
            </a:r>
          </a:p>
          <a:p>
            <a:r>
              <a:rPr lang="en-US" sz="1200" b="1" dirty="0" err="1" smtClean="0"/>
              <a:t>IMDB</a:t>
            </a:r>
            <a:r>
              <a:rPr lang="en-US" sz="1200" b="1" dirty="0" smtClean="0"/>
              <a:t>			21.20</a:t>
            </a:r>
          </a:p>
          <a:p>
            <a:r>
              <a:rPr lang="en-US" sz="1200" b="1" dirty="0" smtClean="0"/>
              <a:t>Turner Sports and Entertainment	21.20</a:t>
            </a:r>
          </a:p>
          <a:p>
            <a:r>
              <a:rPr lang="en-US" sz="1200" b="1" dirty="0" smtClean="0"/>
              <a:t>Netflix			20.60</a:t>
            </a:r>
          </a:p>
          <a:p>
            <a:endParaRPr lang="en-US" dirty="0"/>
          </a:p>
        </p:txBody>
      </p:sp>
      <p:sp>
        <p:nvSpPr>
          <p:cNvPr id="8" name="TextBox 7"/>
          <p:cNvSpPr txBox="1"/>
          <p:nvPr/>
        </p:nvSpPr>
        <p:spPr>
          <a:xfrm>
            <a:off x="4419600" y="1600200"/>
            <a:ext cx="3744936" cy="1700466"/>
          </a:xfrm>
          <a:prstGeom prst="rect">
            <a:avLst/>
          </a:prstGeom>
          <a:noFill/>
          <a:ln>
            <a:solidFill>
              <a:schemeClr val="tx2"/>
            </a:solidFill>
          </a:ln>
        </p:spPr>
        <p:txBody>
          <a:bodyPr wrap="none" rtlCol="0">
            <a:spAutoFit/>
          </a:bodyPr>
          <a:lstStyle/>
          <a:p>
            <a:r>
              <a:rPr lang="en-US" sz="1600" b="1" dirty="0" smtClean="0"/>
              <a:t>Digital Video Streaming Market, 2010</a:t>
            </a:r>
          </a:p>
          <a:p>
            <a:r>
              <a:rPr lang="en-US" sz="1050" i="1" dirty="0" smtClean="0"/>
              <a:t>Apple is in a three-way tie for third place with a 4% market share.</a:t>
            </a:r>
            <a:endParaRPr lang="en-US" sz="1050" dirty="0" smtClean="0"/>
          </a:p>
          <a:p>
            <a:endParaRPr lang="en-US" sz="1200" b="1" dirty="0" smtClean="0"/>
          </a:p>
          <a:p>
            <a:r>
              <a:rPr lang="en-US" sz="1200" b="1" dirty="0" smtClean="0"/>
              <a:t>		 %</a:t>
            </a:r>
          </a:p>
          <a:p>
            <a:r>
              <a:rPr lang="en-US" sz="1200" b="1" dirty="0" smtClean="0"/>
              <a:t>Netflix		61.00</a:t>
            </a:r>
          </a:p>
          <a:p>
            <a:r>
              <a:rPr lang="en-US" sz="1200" b="1" dirty="0" smtClean="0"/>
              <a:t>Comcast		  8.00</a:t>
            </a:r>
          </a:p>
          <a:p>
            <a:r>
              <a:rPr lang="en-US" sz="1200" b="1" dirty="0" smtClean="0"/>
              <a:t>Other		31.00</a:t>
            </a:r>
          </a:p>
          <a:p>
            <a:endParaRPr lang="en-US" dirty="0"/>
          </a:p>
        </p:txBody>
      </p:sp>
      <p:sp>
        <p:nvSpPr>
          <p:cNvPr id="9" name="TextBox 8"/>
          <p:cNvSpPr txBox="1"/>
          <p:nvPr/>
        </p:nvSpPr>
        <p:spPr>
          <a:xfrm>
            <a:off x="4797938" y="3352800"/>
            <a:ext cx="4261103" cy="2262158"/>
          </a:xfrm>
          <a:prstGeom prst="rect">
            <a:avLst/>
          </a:prstGeom>
          <a:noFill/>
          <a:ln>
            <a:solidFill>
              <a:schemeClr val="tx2"/>
            </a:solidFill>
          </a:ln>
        </p:spPr>
        <p:txBody>
          <a:bodyPr wrap="none" rtlCol="0">
            <a:spAutoFit/>
          </a:bodyPr>
          <a:lstStyle/>
          <a:p>
            <a:r>
              <a:rPr lang="en-US" sz="1600" b="1" dirty="0" smtClean="0"/>
              <a:t>DVD Rental Market, 2009-2010</a:t>
            </a:r>
          </a:p>
          <a:p>
            <a:r>
              <a:rPr lang="en-US" sz="1100" i="1" dirty="0" smtClean="0"/>
              <a:t>Market shares are shown in percent.</a:t>
            </a:r>
          </a:p>
          <a:p>
            <a:r>
              <a:rPr lang="en-US" b="1" dirty="0" smtClean="0"/>
              <a:t>			</a:t>
            </a:r>
            <a:r>
              <a:rPr lang="en-US" sz="1200" b="1" dirty="0" smtClean="0"/>
              <a:t>2009	2010</a:t>
            </a:r>
            <a:endParaRPr lang="en-US" dirty="0" smtClean="0"/>
          </a:p>
          <a:p>
            <a:r>
              <a:rPr lang="en-US" sz="1200" b="1" dirty="0" smtClean="0"/>
              <a:t>		   	    %	   %</a:t>
            </a:r>
          </a:p>
          <a:p>
            <a:r>
              <a:rPr lang="en-US" sz="1200" b="1" dirty="0" smtClean="0"/>
              <a:t>Netflix			25.70	34.80</a:t>
            </a:r>
          </a:p>
          <a:p>
            <a:r>
              <a:rPr lang="en-US" sz="1200" b="1" dirty="0" smtClean="0"/>
              <a:t>Blockbuster (traditional)		22.80	19.90</a:t>
            </a:r>
          </a:p>
          <a:p>
            <a:r>
              <a:rPr lang="en-US" sz="1200" b="1" dirty="0" err="1" smtClean="0"/>
              <a:t>Coinstar</a:t>
            </a:r>
            <a:r>
              <a:rPr lang="en-US" sz="1200" b="1" dirty="0" smtClean="0"/>
              <a:t> (</a:t>
            </a:r>
            <a:r>
              <a:rPr lang="en-US" sz="1200" b="1" dirty="0" err="1" smtClean="0"/>
              <a:t>Redbox</a:t>
            </a:r>
            <a:r>
              <a:rPr lang="en-US" sz="1200" b="1" dirty="0" smtClean="0"/>
              <a:t>)		11.90	18.90</a:t>
            </a:r>
          </a:p>
          <a:p>
            <a:r>
              <a:rPr lang="en-US" sz="1200" b="1" dirty="0" smtClean="0"/>
              <a:t>Other traditional		28.20	16.10</a:t>
            </a:r>
          </a:p>
          <a:p>
            <a:r>
              <a:rPr lang="en-US" sz="1200" b="1" dirty="0" smtClean="0"/>
              <a:t>Other subscription		   8.60	   7.20</a:t>
            </a:r>
          </a:p>
          <a:p>
            <a:r>
              <a:rPr lang="en-US" sz="1200" b="1" dirty="0" smtClean="0"/>
              <a:t>Other kiosk		  	   2.70	   3.10</a:t>
            </a:r>
          </a:p>
          <a:p>
            <a:endParaRPr lang="en-US" sz="1200" b="1" dirty="0"/>
          </a:p>
        </p:txBody>
      </p:sp>
      <p:sp>
        <p:nvSpPr>
          <p:cNvPr id="12" name="TextBox 11"/>
          <p:cNvSpPr txBox="1"/>
          <p:nvPr/>
        </p:nvSpPr>
        <p:spPr>
          <a:xfrm>
            <a:off x="304800" y="4114800"/>
            <a:ext cx="4455066" cy="2046714"/>
          </a:xfrm>
          <a:prstGeom prst="rect">
            <a:avLst/>
          </a:prstGeom>
          <a:noFill/>
          <a:ln>
            <a:solidFill>
              <a:schemeClr val="tx2"/>
            </a:solidFill>
          </a:ln>
        </p:spPr>
        <p:txBody>
          <a:bodyPr wrap="none" rtlCol="0">
            <a:spAutoFit/>
          </a:bodyPr>
          <a:lstStyle/>
          <a:p>
            <a:r>
              <a:rPr lang="en-US" sz="1600" b="1" dirty="0" smtClean="0"/>
              <a:t>DVD Sales and Rental</a:t>
            </a:r>
          </a:p>
          <a:p>
            <a:r>
              <a:rPr lang="en-US" sz="1100" i="1" dirty="0" smtClean="0"/>
              <a:t>According to the Digital Entertainment Group (</a:t>
            </a:r>
            <a:r>
              <a:rPr lang="en-US" sz="1100" i="1" dirty="0" smtClean="0">
                <a:hlinkClick r:id="rId2"/>
              </a:rPr>
              <a:t>www.dvdinformation.com</a:t>
            </a:r>
            <a:r>
              <a:rPr lang="en-US" sz="1100" i="1" dirty="0" smtClean="0"/>
              <a:t>), </a:t>
            </a:r>
            <a:endParaRPr lang="en-US" dirty="0" smtClean="0"/>
          </a:p>
          <a:p>
            <a:r>
              <a:rPr lang="en-US" b="1" dirty="0" smtClean="0"/>
              <a:t>	</a:t>
            </a:r>
            <a:r>
              <a:rPr lang="en-US" sz="1200" b="1" dirty="0" smtClean="0"/>
              <a:t>DVD Sales 	DVD Rental 	Total Spending</a:t>
            </a:r>
          </a:p>
          <a:p>
            <a:r>
              <a:rPr lang="en-US" sz="1200" dirty="0" smtClean="0"/>
              <a:t>2003:	 $11.6 billion 	$4.5 billion 	$16.1 billion</a:t>
            </a:r>
          </a:p>
          <a:p>
            <a:r>
              <a:rPr lang="en-US" sz="1200" dirty="0" smtClean="0"/>
              <a:t>2004: 	$15.5 billion 	$5.7 billion 	$21.2 billion</a:t>
            </a:r>
          </a:p>
          <a:p>
            <a:r>
              <a:rPr lang="en-US" sz="1200" dirty="0" smtClean="0"/>
              <a:t>2005: 	$16.3 billion 	$6.5 billion 	$22.8 billion</a:t>
            </a:r>
          </a:p>
          <a:p>
            <a:r>
              <a:rPr lang="en-US" sz="1200" dirty="0" smtClean="0"/>
              <a:t>2006: 	$16.6 billion 	$7.5 billion 	$24.1 billion</a:t>
            </a:r>
          </a:p>
          <a:p>
            <a:r>
              <a:rPr lang="en-US" sz="1200" dirty="0" smtClean="0"/>
              <a:t>2007: 	$16.0 billion 	$7.5 billion 	$23.4 billion</a:t>
            </a:r>
          </a:p>
          <a:p>
            <a:r>
              <a:rPr lang="en-US" sz="1200" dirty="0" smtClean="0"/>
              <a:t>2008: 	$14.5 billion 	$7.5 billion 	$21.7 billion*</a:t>
            </a:r>
          </a:p>
          <a:p>
            <a:r>
              <a:rPr lang="en-US" sz="1000" dirty="0" smtClean="0"/>
              <a:t>* Includes $750 million spending to </a:t>
            </a:r>
            <a:r>
              <a:rPr lang="en-US" sz="1000" dirty="0" err="1" smtClean="0"/>
              <a:t>Blu</a:t>
            </a:r>
            <a:r>
              <a:rPr lang="en-US" sz="1000" dirty="0" smtClean="0"/>
              <a:t>-ray Disc format</a:t>
            </a:r>
            <a:endParaRPr lang="en-US" sz="10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Opportunities</a:t>
            </a:r>
            <a:endParaRPr lang="en-US" dirty="0"/>
          </a:p>
        </p:txBody>
      </p:sp>
      <p:sp>
        <p:nvSpPr>
          <p:cNvPr id="3" name="Content Placeholder 2"/>
          <p:cNvSpPr>
            <a:spLocks noGrp="1"/>
          </p:cNvSpPr>
          <p:nvPr>
            <p:ph idx="1"/>
          </p:nvPr>
        </p:nvSpPr>
        <p:spPr/>
        <p:txBody>
          <a:bodyPr>
            <a:normAutofit fontScale="62500" lnSpcReduction="20000"/>
          </a:bodyPr>
          <a:lstStyle/>
          <a:p>
            <a:pPr marL="514350" lvl="0" indent="-514350">
              <a:buFont typeface="+mj-lt"/>
              <a:buAutoNum type="arabicPeriod"/>
            </a:pPr>
            <a:r>
              <a:rPr lang="en-US" dirty="0"/>
              <a:t>147 million people in the United States watch online videos.</a:t>
            </a:r>
          </a:p>
          <a:p>
            <a:pPr marL="514350" lvl="0" indent="-514350">
              <a:buFont typeface="+mj-lt"/>
              <a:buAutoNum type="arabicPeriod"/>
            </a:pPr>
            <a:r>
              <a:rPr lang="en-US" dirty="0"/>
              <a:t>Digital distribution of media is growing at a rate of 30% a year.</a:t>
            </a:r>
          </a:p>
          <a:p>
            <a:pPr marL="514350" lvl="0" indent="-514350">
              <a:buFont typeface="+mj-lt"/>
              <a:buAutoNum type="arabicPeriod"/>
            </a:pPr>
            <a:r>
              <a:rPr lang="en-US" dirty="0"/>
              <a:t>International markets account for over 50% of spending in US filmed entertainment.</a:t>
            </a:r>
          </a:p>
          <a:p>
            <a:pPr marL="514350" lvl="0" indent="-514350">
              <a:buFont typeface="+mj-lt"/>
              <a:buAutoNum type="arabicPeriod"/>
            </a:pPr>
            <a:r>
              <a:rPr lang="en-US" dirty="0"/>
              <a:t>US TV market accounts for less than 15% of the world's TV households.</a:t>
            </a:r>
          </a:p>
          <a:p>
            <a:pPr marL="514350" lvl="0" indent="-514350">
              <a:buFont typeface="+mj-lt"/>
              <a:buAutoNum type="arabicPeriod"/>
            </a:pPr>
            <a:r>
              <a:rPr lang="en-US" dirty="0"/>
              <a:t>China's box office annual growth rate continues to grow over 10% a year.</a:t>
            </a:r>
          </a:p>
          <a:p>
            <a:pPr marL="514350" lvl="0" indent="-514350">
              <a:buFont typeface="+mj-lt"/>
              <a:buAutoNum type="arabicPeriod"/>
            </a:pPr>
            <a:r>
              <a:rPr lang="en-US" dirty="0"/>
              <a:t>Rivals such as Blockbuster are struggling with their business models.</a:t>
            </a:r>
          </a:p>
          <a:p>
            <a:pPr marL="514350" lvl="0" indent="-514350">
              <a:buFont typeface="+mj-lt"/>
              <a:buAutoNum type="arabicPeriod"/>
            </a:pPr>
            <a:r>
              <a:rPr lang="en-US" dirty="0"/>
              <a:t>Consumers spent over $20 billion on home video purchases in 2010.</a:t>
            </a:r>
          </a:p>
          <a:p>
            <a:pPr marL="514350" lvl="0" indent="-514350">
              <a:buFont typeface="+mj-lt"/>
              <a:buAutoNum type="arabicPeriod"/>
            </a:pPr>
            <a:r>
              <a:rPr lang="en-US" dirty="0"/>
              <a:t>More people know English now than ever before.</a:t>
            </a:r>
          </a:p>
          <a:p>
            <a:pPr marL="514350" lvl="0" indent="-514350">
              <a:buFont typeface="+mj-lt"/>
              <a:buAutoNum type="arabicPeriod"/>
            </a:pPr>
            <a:r>
              <a:rPr lang="en-US" dirty="0"/>
              <a:t>High price of an outing at the movie theater.</a:t>
            </a:r>
          </a:p>
          <a:p>
            <a:pPr marL="514350" lvl="0" indent="-514350">
              <a:buFont typeface="+mj-lt"/>
              <a:buAutoNum type="arabicPeriod"/>
            </a:pPr>
            <a:r>
              <a:rPr lang="en-US" dirty="0"/>
              <a:t>Weak US Dollar makes global markets more attractive. </a:t>
            </a:r>
          </a:p>
          <a:p>
            <a:pPr marL="514350" indent="-514350">
              <a:buFont typeface="+mj-lt"/>
              <a:buAutoNum type="arabicPeriod"/>
            </a:pPr>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16</a:t>
            </a:fld>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Threats</a:t>
            </a:r>
            <a:endParaRPr lang="en-US" dirty="0"/>
          </a:p>
        </p:txBody>
      </p:sp>
      <p:sp>
        <p:nvSpPr>
          <p:cNvPr id="3" name="Content Placeholder 2"/>
          <p:cNvSpPr>
            <a:spLocks noGrp="1"/>
          </p:cNvSpPr>
          <p:nvPr>
            <p:ph idx="1"/>
          </p:nvPr>
        </p:nvSpPr>
        <p:spPr>
          <a:xfrm>
            <a:off x="381000" y="1828800"/>
            <a:ext cx="8305800" cy="4297363"/>
          </a:xfrm>
        </p:spPr>
        <p:txBody>
          <a:bodyPr>
            <a:noAutofit/>
          </a:bodyPr>
          <a:lstStyle/>
          <a:p>
            <a:pPr marL="514350" lvl="0" indent="-514350">
              <a:buFont typeface="+mj-lt"/>
              <a:buAutoNum type="arabicPeriod"/>
            </a:pPr>
            <a:r>
              <a:rPr lang="en-US" sz="2000" dirty="0"/>
              <a:t>Poor global economy has reduced personal spending.</a:t>
            </a:r>
          </a:p>
          <a:p>
            <a:pPr marL="514350" lvl="0" indent="-514350">
              <a:buFont typeface="+mj-lt"/>
              <a:buAutoNum type="arabicPeriod"/>
            </a:pPr>
            <a:r>
              <a:rPr lang="en-US" sz="2000" dirty="0"/>
              <a:t>YouTube owns over 75% of the multimedia web market share.</a:t>
            </a:r>
          </a:p>
          <a:p>
            <a:pPr marL="514350" lvl="0" indent="-514350">
              <a:buFont typeface="+mj-lt"/>
              <a:buAutoNum type="arabicPeriod"/>
            </a:pPr>
            <a:r>
              <a:rPr lang="en-US" sz="2000" dirty="0"/>
              <a:t>Time Warner Cable's movies on demand.</a:t>
            </a:r>
          </a:p>
          <a:p>
            <a:pPr marL="514350" lvl="0" indent="-514350">
              <a:buFont typeface="+mj-lt"/>
              <a:buAutoNum type="arabicPeriod"/>
            </a:pPr>
            <a:r>
              <a:rPr lang="en-US" sz="2000" dirty="0" err="1"/>
              <a:t>Hulu</a:t>
            </a:r>
            <a:r>
              <a:rPr lang="en-US" sz="2000" dirty="0"/>
              <a:t>, an ad based streamer, provides TV shows and movies for free.</a:t>
            </a:r>
          </a:p>
          <a:p>
            <a:pPr marL="514350" lvl="0" indent="-514350">
              <a:buFont typeface="+mj-lt"/>
              <a:buAutoNum type="arabicPeriod"/>
            </a:pPr>
            <a:r>
              <a:rPr lang="en-US" sz="2000" dirty="0" err="1"/>
              <a:t>DVRs</a:t>
            </a:r>
            <a:r>
              <a:rPr lang="en-US" sz="2000" dirty="0"/>
              <a:t> are in 40% of US homes as of 2011.</a:t>
            </a:r>
          </a:p>
          <a:p>
            <a:pPr marL="514350" lvl="0" indent="-514350">
              <a:buFont typeface="+mj-lt"/>
              <a:buAutoNum type="arabicPeriod"/>
            </a:pPr>
            <a:r>
              <a:rPr lang="en-US" sz="2000" dirty="0"/>
              <a:t>Barriers to entry are low as startups can be launched for relatively low costs.</a:t>
            </a:r>
          </a:p>
          <a:p>
            <a:pPr marL="514350" lvl="0" indent="-514350">
              <a:buFont typeface="+mj-lt"/>
              <a:buAutoNum type="arabicPeriod"/>
            </a:pPr>
            <a:r>
              <a:rPr lang="en-US" sz="2000" dirty="0"/>
              <a:t>By law, Netflix cannot release new DVDs until 28 days after retail release.</a:t>
            </a:r>
          </a:p>
          <a:p>
            <a:pPr marL="514350" lvl="0" indent="-514350">
              <a:buFont typeface="+mj-lt"/>
              <a:buAutoNum type="arabicPeriod"/>
            </a:pPr>
            <a:r>
              <a:rPr lang="en-US" sz="2000" dirty="0"/>
              <a:t>Increase in US postal fees would reduce profit margins.</a:t>
            </a:r>
          </a:p>
          <a:p>
            <a:pPr marL="514350" lvl="0" indent="-514350">
              <a:buFont typeface="+mj-lt"/>
              <a:buAutoNum type="arabicPeriod"/>
            </a:pPr>
            <a:r>
              <a:rPr lang="en-US" sz="2000" dirty="0"/>
              <a:t>Infringements on Netflix patents and other proprietary assets.</a:t>
            </a:r>
          </a:p>
          <a:p>
            <a:pPr marL="514350" lvl="0" indent="-514350">
              <a:buFont typeface="+mj-lt"/>
              <a:buAutoNum type="arabicPeriod"/>
            </a:pPr>
            <a:r>
              <a:rPr lang="en-US" sz="2000" dirty="0"/>
              <a:t>Netflix is the object of complaints regarding collusion with Wal-Mart</a:t>
            </a:r>
            <a:r>
              <a:rPr lang="en-US" sz="2000" dirty="0" smtClean="0"/>
              <a:t>.</a:t>
            </a:r>
            <a:endParaRPr lang="en-US" sz="2000"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17</a:t>
            </a:fld>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CPM</a:t>
            </a:r>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18</a:t>
            </a:fld>
            <a:endParaRPr lang="en-US" dirty="0"/>
          </a:p>
        </p:txBody>
      </p:sp>
      <p:pic>
        <p:nvPicPr>
          <p:cNvPr id="7" name="Picture 6"/>
          <p:cNvPicPr/>
          <p:nvPr/>
        </p:nvPicPr>
        <p:blipFill>
          <a:blip r:embed="rId2" cstate="print"/>
          <a:srcRect/>
          <a:stretch>
            <a:fillRect/>
          </a:stretch>
        </p:blipFill>
        <p:spPr bwMode="auto">
          <a:xfrm>
            <a:off x="1066800" y="1981200"/>
            <a:ext cx="6934200" cy="3120072"/>
          </a:xfrm>
          <a:prstGeom prst="rect">
            <a:avLst/>
          </a:prstGeom>
          <a:noFill/>
          <a:ln w="9525">
            <a:noFill/>
            <a:miter lim="800000"/>
            <a:headEnd/>
            <a:tailEnd/>
          </a:ln>
        </p:spPr>
      </p:pic>
      <p:sp>
        <p:nvSpPr>
          <p:cNvPr id="9" name="Right Arrow 8"/>
          <p:cNvSpPr/>
          <p:nvPr/>
        </p:nvSpPr>
        <p:spPr>
          <a:xfrm>
            <a:off x="381000" y="4114800"/>
            <a:ext cx="609600" cy="152400"/>
          </a:xfrm>
          <a:prstGeom prst="rightArrow">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Arrow 9"/>
          <p:cNvSpPr/>
          <p:nvPr/>
        </p:nvSpPr>
        <p:spPr>
          <a:xfrm>
            <a:off x="381000" y="2667000"/>
            <a:ext cx="609600" cy="152400"/>
          </a:xfrm>
          <a:prstGeom prst="rightArrow">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2000" fill="hold"/>
                                        <p:tgtEl>
                                          <p:spTgt spid="9"/>
                                        </p:tgtEl>
                                        <p:attrNameLst>
                                          <p:attrName>ppt_x</p:attrName>
                                        </p:attrNameLst>
                                      </p:cBhvr>
                                      <p:tavLst>
                                        <p:tav tm="0">
                                          <p:val>
                                            <p:strVal val="0-#ppt_w/2"/>
                                          </p:val>
                                        </p:tav>
                                        <p:tav tm="100000">
                                          <p:val>
                                            <p:strVal val="#ppt_x"/>
                                          </p:val>
                                        </p:tav>
                                      </p:tavLst>
                                    </p:anim>
                                    <p:anim calcmode="lin" valueType="num">
                                      <p:cBhvr additive="base">
                                        <p:cTn id="8" dur="20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2000" fill="hold"/>
                                        <p:tgtEl>
                                          <p:spTgt spid="10"/>
                                        </p:tgtEl>
                                        <p:attrNameLst>
                                          <p:attrName>ppt_x</p:attrName>
                                        </p:attrNameLst>
                                      </p:cBhvr>
                                      <p:tavLst>
                                        <p:tav tm="0">
                                          <p:val>
                                            <p:strVal val="0-#ppt_w/2"/>
                                          </p:val>
                                        </p:tav>
                                        <p:tav tm="100000">
                                          <p:val>
                                            <p:strVal val="#ppt_x"/>
                                          </p:val>
                                        </p:tav>
                                      </p:tavLst>
                                    </p:anim>
                                    <p:anim calcmode="lin" valueType="num">
                                      <p:cBhvr additive="base">
                                        <p:cTn id="12" dur="2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EFE</a:t>
            </a:r>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19</a:t>
            </a:fld>
            <a:endParaRPr lang="en-US" dirty="0"/>
          </a:p>
        </p:txBody>
      </p:sp>
      <p:pic>
        <p:nvPicPr>
          <p:cNvPr id="7" name="Picture 6"/>
          <p:cNvPicPr/>
          <p:nvPr/>
        </p:nvPicPr>
        <p:blipFill>
          <a:blip r:embed="rId2" cstate="print"/>
          <a:srcRect/>
          <a:stretch>
            <a:fillRect/>
          </a:stretch>
        </p:blipFill>
        <p:spPr bwMode="auto">
          <a:xfrm>
            <a:off x="2438400" y="3657600"/>
            <a:ext cx="4495800" cy="2057400"/>
          </a:xfrm>
          <a:prstGeom prst="rect">
            <a:avLst/>
          </a:prstGeom>
          <a:noFill/>
          <a:ln w="9525">
            <a:noFill/>
            <a:miter lim="800000"/>
            <a:headEnd/>
            <a:tailEnd/>
          </a:ln>
        </p:spPr>
      </p:pic>
      <p:pic>
        <p:nvPicPr>
          <p:cNvPr id="8" name="Picture 7"/>
          <p:cNvPicPr/>
          <p:nvPr/>
        </p:nvPicPr>
        <p:blipFill>
          <a:blip r:embed="rId3" cstate="print"/>
          <a:srcRect/>
          <a:stretch>
            <a:fillRect/>
          </a:stretch>
        </p:blipFill>
        <p:spPr bwMode="auto">
          <a:xfrm>
            <a:off x="2438400" y="1371600"/>
            <a:ext cx="4507230" cy="2230120"/>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Internal Audit</a:t>
            </a:r>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20</a:t>
            </a:fld>
            <a:endParaRPr lang="en-US" dirty="0"/>
          </a:p>
        </p:txBody>
      </p:sp>
      <p:pic>
        <p:nvPicPr>
          <p:cNvPr id="18434" name="Picture 2" descr="https://netflix.hs.llnwd.net/e1/us/layout/ecweb/mediacenter/1a_CompanyOverview.jpg"/>
          <p:cNvPicPr>
            <a:picLocks noChangeAspect="1" noChangeArrowheads="1"/>
          </p:cNvPicPr>
          <p:nvPr/>
        </p:nvPicPr>
        <p:blipFill>
          <a:blip r:embed="rId2" cstate="print"/>
          <a:srcRect/>
          <a:stretch>
            <a:fillRect/>
          </a:stretch>
        </p:blipFill>
        <p:spPr bwMode="auto">
          <a:xfrm>
            <a:off x="1066800" y="2209800"/>
            <a:ext cx="7200900" cy="3271266"/>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Organizational Structure </a:t>
            </a:r>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21</a:t>
            </a:fld>
            <a:endParaRPr lang="en-US" dirty="0"/>
          </a:p>
        </p:txBody>
      </p:sp>
      <p:pic>
        <p:nvPicPr>
          <p:cNvPr id="7" name="Picture 6" descr="ex01_10.jpg"/>
          <p:cNvPicPr>
            <a:picLocks noChangeAspect="1"/>
          </p:cNvPicPr>
          <p:nvPr/>
        </p:nvPicPr>
        <p:blipFill>
          <a:blip r:embed="rId2" cstate="print"/>
          <a:stretch>
            <a:fillRect/>
          </a:stretch>
        </p:blipFill>
        <p:spPr>
          <a:xfrm>
            <a:off x="457200" y="2286000"/>
            <a:ext cx="8084549" cy="2455366"/>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Financial Information (Income)</a:t>
            </a:r>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22</a:t>
            </a:fld>
            <a:endParaRPr lang="en-US" dirty="0"/>
          </a:p>
        </p:txBody>
      </p:sp>
      <p:pic>
        <p:nvPicPr>
          <p:cNvPr id="7" name="Picture 6" descr="ex01_04.jpg"/>
          <p:cNvPicPr>
            <a:picLocks noChangeAspect="1"/>
          </p:cNvPicPr>
          <p:nvPr/>
        </p:nvPicPr>
        <p:blipFill>
          <a:blip r:embed="rId2" cstate="print"/>
          <a:stretch>
            <a:fillRect/>
          </a:stretch>
        </p:blipFill>
        <p:spPr>
          <a:xfrm>
            <a:off x="381000" y="1371600"/>
            <a:ext cx="4281785" cy="4800600"/>
          </a:xfrm>
          <a:prstGeom prst="rect">
            <a:avLst/>
          </a:prstGeom>
        </p:spPr>
      </p:pic>
      <p:pic>
        <p:nvPicPr>
          <p:cNvPr id="8" name="Picture 7" descr="ex01_05.jpg"/>
          <p:cNvPicPr>
            <a:picLocks noChangeAspect="1"/>
          </p:cNvPicPr>
          <p:nvPr/>
        </p:nvPicPr>
        <p:blipFill>
          <a:blip r:embed="rId3" cstate="print"/>
          <a:stretch>
            <a:fillRect/>
          </a:stretch>
        </p:blipFill>
        <p:spPr>
          <a:xfrm>
            <a:off x="5157788" y="2133600"/>
            <a:ext cx="3771900" cy="365760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Financial Information</a:t>
            </a:r>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23</a:t>
            </a:fld>
            <a:endParaRPr lang="en-US" dirty="0"/>
          </a:p>
        </p:txBody>
      </p:sp>
      <p:pic>
        <p:nvPicPr>
          <p:cNvPr id="7" name="Picture 6" descr="ex01_06.jpg"/>
          <p:cNvPicPr>
            <a:picLocks noChangeAspect="1"/>
          </p:cNvPicPr>
          <p:nvPr/>
        </p:nvPicPr>
        <p:blipFill>
          <a:blip r:embed="rId2" cstate="print"/>
          <a:stretch>
            <a:fillRect/>
          </a:stretch>
        </p:blipFill>
        <p:spPr>
          <a:xfrm>
            <a:off x="381000" y="1447800"/>
            <a:ext cx="3505200" cy="5069668"/>
          </a:xfrm>
          <a:prstGeom prst="rect">
            <a:avLst/>
          </a:prstGeom>
        </p:spPr>
      </p:pic>
      <p:pic>
        <p:nvPicPr>
          <p:cNvPr id="9" name="Picture 8"/>
          <p:cNvPicPr/>
          <p:nvPr/>
        </p:nvPicPr>
        <p:blipFill>
          <a:blip r:embed="rId3" cstate="print"/>
          <a:srcRect/>
          <a:stretch>
            <a:fillRect/>
          </a:stretch>
        </p:blipFill>
        <p:spPr bwMode="auto">
          <a:xfrm>
            <a:off x="4267200" y="4953000"/>
            <a:ext cx="4733925" cy="825500"/>
          </a:xfrm>
          <a:prstGeom prst="rect">
            <a:avLst/>
          </a:prstGeom>
          <a:noFill/>
          <a:ln w="9525">
            <a:noFill/>
            <a:miter lim="800000"/>
            <a:headEnd/>
            <a:tailEnd/>
          </a:ln>
        </p:spPr>
      </p:pic>
      <p:sp>
        <p:nvSpPr>
          <p:cNvPr id="10" name="TextBox 9"/>
          <p:cNvSpPr txBox="1"/>
          <p:nvPr/>
        </p:nvSpPr>
        <p:spPr>
          <a:xfrm>
            <a:off x="4038600" y="4572000"/>
            <a:ext cx="3176575" cy="369332"/>
          </a:xfrm>
          <a:prstGeom prst="rect">
            <a:avLst/>
          </a:prstGeom>
          <a:noFill/>
        </p:spPr>
        <p:txBody>
          <a:bodyPr wrap="none" rtlCol="0">
            <a:spAutoFit/>
          </a:bodyPr>
          <a:lstStyle/>
          <a:p>
            <a:r>
              <a:rPr lang="en-US" b="1" dirty="0"/>
              <a:t>Net Worth Analysis </a:t>
            </a:r>
            <a:r>
              <a:rPr lang="en-US" dirty="0"/>
              <a:t>(in millions</a:t>
            </a:r>
            <a:r>
              <a:rPr lang="en-US" dirty="0" smtClean="0"/>
              <a:t>)</a:t>
            </a: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Ratio Analysis</a:t>
            </a:r>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24</a:t>
            </a:fld>
            <a:endParaRPr lang="en-US" dirty="0"/>
          </a:p>
        </p:txBody>
      </p:sp>
      <p:graphicFrame>
        <p:nvGraphicFramePr>
          <p:cNvPr id="7" name="Table 6"/>
          <p:cNvGraphicFramePr>
            <a:graphicFrameLocks noGrp="1"/>
          </p:cNvGraphicFramePr>
          <p:nvPr/>
        </p:nvGraphicFramePr>
        <p:xfrm>
          <a:off x="1905000" y="1447800"/>
          <a:ext cx="5181599" cy="4521208"/>
        </p:xfrm>
        <a:graphic>
          <a:graphicData uri="http://schemas.openxmlformats.org/drawingml/2006/table">
            <a:tbl>
              <a:tblPr/>
              <a:tblGrid>
                <a:gridCol w="2166181"/>
                <a:gridCol w="923088"/>
                <a:gridCol w="1046165"/>
                <a:gridCol w="1046165"/>
              </a:tblGrid>
              <a:tr h="156608">
                <a:tc>
                  <a:txBody>
                    <a:bodyPr/>
                    <a:lstStyle/>
                    <a:p>
                      <a:pPr marL="0" marR="0">
                        <a:lnSpc>
                          <a:spcPct val="115000"/>
                        </a:lnSpc>
                        <a:spcBef>
                          <a:spcPts val="0"/>
                        </a:spcBef>
                        <a:spcAft>
                          <a:spcPts val="0"/>
                        </a:spcAft>
                      </a:pPr>
                      <a:r>
                        <a:rPr lang="en-US" sz="800" b="1" dirty="0">
                          <a:latin typeface="Times New Roman"/>
                          <a:ea typeface="Calibri"/>
                          <a:cs typeface="Times New Roman"/>
                        </a:rPr>
                        <a:t>Growth Rate Percent</a:t>
                      </a:r>
                      <a:endParaRPr lang="en-US" sz="90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b="1">
                          <a:latin typeface="Times New Roman"/>
                          <a:ea typeface="Calibri"/>
                          <a:cs typeface="Times New Roman"/>
                        </a:rPr>
                        <a:t>Netflix</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b="1">
                          <a:latin typeface="Times New Roman"/>
                          <a:ea typeface="Calibri"/>
                          <a:cs typeface="Times New Roman"/>
                        </a:rPr>
                        <a:t>Industry</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b="1">
                          <a:latin typeface="Times New Roman"/>
                          <a:ea typeface="Calibri"/>
                          <a:cs typeface="Times New Roman"/>
                        </a:rPr>
                        <a:t>S&amp;P 500</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6608">
                <a:tc>
                  <a:txBody>
                    <a:bodyPr/>
                    <a:lstStyle/>
                    <a:p>
                      <a:pPr marL="0" marR="0">
                        <a:lnSpc>
                          <a:spcPct val="115000"/>
                        </a:lnSpc>
                        <a:spcBef>
                          <a:spcPts val="0"/>
                        </a:spcBef>
                        <a:spcAft>
                          <a:spcPts val="0"/>
                        </a:spcAft>
                      </a:pPr>
                      <a:r>
                        <a:rPr lang="en-US" sz="800">
                          <a:latin typeface="Times New Roman"/>
                          <a:ea typeface="Calibri"/>
                          <a:cs typeface="Times New Roman"/>
                        </a:rPr>
                        <a:t>Sales (Qtr vs year ago qtr)</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a:latin typeface="Times New Roman"/>
                          <a:ea typeface="Calibri"/>
                          <a:cs typeface="Times New Roman"/>
                        </a:rPr>
                        <a:t>48.60</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a:latin typeface="Times New Roman"/>
                          <a:ea typeface="Calibri"/>
                          <a:cs typeface="Times New Roman"/>
                        </a:rPr>
                        <a:t>47.70</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a:latin typeface="Times New Roman"/>
                          <a:ea typeface="Calibri"/>
                          <a:cs typeface="Times New Roman"/>
                        </a:rPr>
                        <a:t>14.90</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6608">
                <a:tc>
                  <a:txBody>
                    <a:bodyPr/>
                    <a:lstStyle/>
                    <a:p>
                      <a:pPr marL="0" marR="0">
                        <a:lnSpc>
                          <a:spcPct val="115000"/>
                        </a:lnSpc>
                        <a:spcBef>
                          <a:spcPts val="0"/>
                        </a:spcBef>
                        <a:spcAft>
                          <a:spcPts val="0"/>
                        </a:spcAft>
                      </a:pPr>
                      <a:r>
                        <a:rPr lang="en-US" sz="800">
                          <a:latin typeface="Times New Roman"/>
                          <a:ea typeface="Calibri"/>
                          <a:cs typeface="Times New Roman"/>
                        </a:rPr>
                        <a:t>Net Income (YTD vs YTD)</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a:latin typeface="Times New Roman"/>
                          <a:ea typeface="Calibri"/>
                          <a:cs typeface="Times New Roman"/>
                        </a:rPr>
                        <a:t>-</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a:latin typeface="Times New Roman"/>
                          <a:ea typeface="Calibri"/>
                          <a:cs typeface="Times New Roman"/>
                        </a:rPr>
                        <a:t>-</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a:latin typeface="Times New Roman"/>
                          <a:ea typeface="Calibri"/>
                          <a:cs typeface="Times New Roman"/>
                        </a:rPr>
                        <a:t>-</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6608">
                <a:tc>
                  <a:txBody>
                    <a:bodyPr/>
                    <a:lstStyle/>
                    <a:p>
                      <a:pPr marL="0" marR="0">
                        <a:lnSpc>
                          <a:spcPct val="115000"/>
                        </a:lnSpc>
                        <a:spcBef>
                          <a:spcPts val="0"/>
                        </a:spcBef>
                        <a:spcAft>
                          <a:spcPts val="0"/>
                        </a:spcAft>
                      </a:pPr>
                      <a:r>
                        <a:rPr lang="en-US" sz="800">
                          <a:latin typeface="Times New Roman"/>
                          <a:ea typeface="Calibri"/>
                          <a:cs typeface="Times New Roman"/>
                        </a:rPr>
                        <a:t>Net Income (Qtr vs year ago qtr)</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a:latin typeface="Times New Roman"/>
                          <a:ea typeface="Calibri"/>
                          <a:cs typeface="Times New Roman"/>
                        </a:rPr>
                        <a:t>64.50</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a:latin typeface="Times New Roman"/>
                          <a:ea typeface="Calibri"/>
                          <a:cs typeface="Times New Roman"/>
                        </a:rPr>
                        <a:t>51.70</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a:latin typeface="Times New Roman"/>
                          <a:ea typeface="Calibri"/>
                          <a:cs typeface="Times New Roman"/>
                        </a:rPr>
                        <a:t>65.70</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6608">
                <a:tc>
                  <a:txBody>
                    <a:bodyPr/>
                    <a:lstStyle/>
                    <a:p>
                      <a:pPr marL="0" marR="0">
                        <a:lnSpc>
                          <a:spcPct val="115000"/>
                        </a:lnSpc>
                        <a:spcBef>
                          <a:spcPts val="0"/>
                        </a:spcBef>
                        <a:spcAft>
                          <a:spcPts val="0"/>
                        </a:spcAft>
                      </a:pPr>
                      <a:r>
                        <a:rPr lang="en-US" sz="800">
                          <a:latin typeface="Times New Roman"/>
                          <a:ea typeface="Calibri"/>
                          <a:cs typeface="Times New Roman"/>
                        </a:rPr>
                        <a:t>Sales (5-Year Annual Avg.)</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a:latin typeface="Times New Roman"/>
                          <a:ea typeface="Calibri"/>
                          <a:cs typeface="Times New Roman"/>
                        </a:rPr>
                        <a:t>25.95</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a:latin typeface="Times New Roman"/>
                          <a:ea typeface="Calibri"/>
                          <a:cs typeface="Times New Roman"/>
                        </a:rPr>
                        <a:t>25.47</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a:latin typeface="Times New Roman"/>
                          <a:ea typeface="Calibri"/>
                          <a:cs typeface="Times New Roman"/>
                        </a:rPr>
                        <a:t>8.28</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6608">
                <a:tc>
                  <a:txBody>
                    <a:bodyPr/>
                    <a:lstStyle/>
                    <a:p>
                      <a:pPr marL="0" marR="0">
                        <a:lnSpc>
                          <a:spcPct val="115000"/>
                        </a:lnSpc>
                        <a:spcBef>
                          <a:spcPts val="0"/>
                        </a:spcBef>
                        <a:spcAft>
                          <a:spcPts val="0"/>
                        </a:spcAft>
                      </a:pPr>
                      <a:r>
                        <a:rPr lang="en-US" sz="800">
                          <a:latin typeface="Times New Roman"/>
                          <a:ea typeface="Calibri"/>
                          <a:cs typeface="Times New Roman"/>
                        </a:rPr>
                        <a:t>Net Income (5-Year Annual Avg.)</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a:latin typeface="Times New Roman"/>
                          <a:ea typeface="Calibri"/>
                          <a:cs typeface="Times New Roman"/>
                        </a:rPr>
                        <a:t>30.79</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a:latin typeface="Times New Roman"/>
                          <a:ea typeface="Calibri"/>
                          <a:cs typeface="Times New Roman"/>
                        </a:rPr>
                        <a:t>30.32</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a:latin typeface="Times New Roman"/>
                          <a:ea typeface="Calibri"/>
                          <a:cs typeface="Times New Roman"/>
                        </a:rPr>
                        <a:t>8.77</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6608">
                <a:tc>
                  <a:txBody>
                    <a:bodyPr/>
                    <a:lstStyle/>
                    <a:p>
                      <a:pPr marL="0" marR="0">
                        <a:lnSpc>
                          <a:spcPct val="115000"/>
                        </a:lnSpc>
                        <a:spcBef>
                          <a:spcPts val="0"/>
                        </a:spcBef>
                        <a:spcAft>
                          <a:spcPts val="0"/>
                        </a:spcAft>
                      </a:pPr>
                      <a:r>
                        <a:rPr lang="en-US" sz="800">
                          <a:latin typeface="Times New Roman"/>
                          <a:ea typeface="Calibri"/>
                          <a:cs typeface="Times New Roman"/>
                        </a:rPr>
                        <a:t>Dividends (5-Year Annual Avg.)</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a:latin typeface="Times New Roman"/>
                          <a:ea typeface="Calibri"/>
                          <a:cs typeface="Times New Roman"/>
                        </a:rPr>
                        <a:t>-</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a:latin typeface="Times New Roman"/>
                          <a:ea typeface="Calibri"/>
                          <a:cs typeface="Times New Roman"/>
                        </a:rPr>
                        <a:t>-</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800">
                          <a:latin typeface="Times New Roman"/>
                          <a:ea typeface="Calibri"/>
                          <a:cs typeface="Times New Roman"/>
                        </a:rPr>
                        <a:t>5.67</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6608">
                <a:tc>
                  <a:txBody>
                    <a:bodyPr/>
                    <a:lstStyle/>
                    <a:p>
                      <a:pPr marL="0" marR="0">
                        <a:lnSpc>
                          <a:spcPct val="115000"/>
                        </a:lnSpc>
                        <a:spcBef>
                          <a:spcPts val="0"/>
                        </a:spcBef>
                        <a:spcAft>
                          <a:spcPts val="0"/>
                        </a:spcAft>
                      </a:pPr>
                      <a:endParaRPr lang="en-US" sz="800">
                        <a:latin typeface="Times New Roman"/>
                        <a:ea typeface="Calibri"/>
                        <a:cs typeface="Times New Roman"/>
                      </a:endParaRPr>
                    </a:p>
                  </a:txBody>
                  <a:tcPr marL="55084" marR="550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800">
                        <a:latin typeface="Times New Roman"/>
                        <a:ea typeface="Calibri"/>
                        <a:cs typeface="Times New Roman"/>
                      </a:endParaRPr>
                    </a:p>
                  </a:txBody>
                  <a:tcPr marL="55084" marR="550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800">
                        <a:latin typeface="Times New Roman"/>
                        <a:ea typeface="Calibri"/>
                        <a:cs typeface="Times New Roman"/>
                      </a:endParaRPr>
                    </a:p>
                  </a:txBody>
                  <a:tcPr marL="55084" marR="550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800">
                        <a:latin typeface="Times New Roman"/>
                        <a:ea typeface="Calibri"/>
                        <a:cs typeface="Times New Roman"/>
                      </a:endParaRPr>
                    </a:p>
                  </a:txBody>
                  <a:tcPr marL="55084" marR="550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6181">
                <a:tc>
                  <a:txBody>
                    <a:bodyPr/>
                    <a:lstStyle/>
                    <a:p>
                      <a:pPr marL="0" marR="0">
                        <a:spcBef>
                          <a:spcPts val="0"/>
                        </a:spcBef>
                        <a:spcAft>
                          <a:spcPts val="0"/>
                        </a:spcAft>
                      </a:pPr>
                      <a:r>
                        <a:rPr lang="en-US" sz="800" b="1">
                          <a:latin typeface="Times New Roman"/>
                          <a:ea typeface="Calibri"/>
                          <a:cs typeface="Times New Roman"/>
                        </a:rPr>
                        <a:t>Profit Margin Percent</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80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80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80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6181">
                <a:tc>
                  <a:txBody>
                    <a:bodyPr/>
                    <a:lstStyle/>
                    <a:p>
                      <a:pPr marL="0" marR="0">
                        <a:spcBef>
                          <a:spcPts val="0"/>
                        </a:spcBef>
                        <a:spcAft>
                          <a:spcPts val="0"/>
                        </a:spcAft>
                      </a:pPr>
                      <a:r>
                        <a:rPr lang="en-US" sz="800">
                          <a:latin typeface="Times New Roman"/>
                          <a:ea typeface="Calibri"/>
                          <a:cs typeface="Times New Roman"/>
                        </a:rPr>
                        <a:t>Gross Margin</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36.6</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36.5</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39.5</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6181">
                <a:tc>
                  <a:txBody>
                    <a:bodyPr/>
                    <a:lstStyle/>
                    <a:p>
                      <a:pPr marL="0" marR="0">
                        <a:spcBef>
                          <a:spcPts val="0"/>
                        </a:spcBef>
                        <a:spcAft>
                          <a:spcPts val="0"/>
                        </a:spcAft>
                      </a:pPr>
                      <a:r>
                        <a:rPr lang="en-US" sz="800">
                          <a:latin typeface="Times New Roman"/>
                          <a:ea typeface="Calibri"/>
                          <a:cs typeface="Times New Roman"/>
                        </a:rPr>
                        <a:t>Pre-Tax Margin</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12.9</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12.7</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18.0</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6181">
                <a:tc>
                  <a:txBody>
                    <a:bodyPr/>
                    <a:lstStyle/>
                    <a:p>
                      <a:pPr marL="0" marR="0">
                        <a:spcBef>
                          <a:spcPts val="0"/>
                        </a:spcBef>
                        <a:spcAft>
                          <a:spcPts val="0"/>
                        </a:spcAft>
                      </a:pPr>
                      <a:r>
                        <a:rPr lang="en-US" sz="800">
                          <a:latin typeface="Times New Roman"/>
                          <a:ea typeface="Calibri"/>
                          <a:cs typeface="Times New Roman"/>
                        </a:rPr>
                        <a:t>Net Profit Margin</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8.1</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8.0</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13.1</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6181">
                <a:tc>
                  <a:txBody>
                    <a:bodyPr/>
                    <a:lstStyle/>
                    <a:p>
                      <a:pPr marL="0" marR="0">
                        <a:spcBef>
                          <a:spcPts val="0"/>
                        </a:spcBef>
                        <a:spcAft>
                          <a:spcPts val="0"/>
                        </a:spcAft>
                      </a:pPr>
                      <a:r>
                        <a:rPr lang="en-US" sz="800">
                          <a:latin typeface="Times New Roman"/>
                          <a:ea typeface="Calibri"/>
                          <a:cs typeface="Times New Roman"/>
                        </a:rPr>
                        <a:t>5Yr Gross Margin (5-Year Avg.)</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35.7</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35.7</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39.4</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6181">
                <a:tc>
                  <a:txBody>
                    <a:bodyPr/>
                    <a:lstStyle/>
                    <a:p>
                      <a:pPr marL="0" marR="0">
                        <a:spcBef>
                          <a:spcPts val="0"/>
                        </a:spcBef>
                        <a:spcAft>
                          <a:spcPts val="0"/>
                        </a:spcAft>
                      </a:pPr>
                      <a:endParaRPr lang="en-US" sz="80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80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80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80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6181">
                <a:tc>
                  <a:txBody>
                    <a:bodyPr/>
                    <a:lstStyle/>
                    <a:p>
                      <a:pPr marL="0" marR="0">
                        <a:spcBef>
                          <a:spcPts val="0"/>
                        </a:spcBef>
                        <a:spcAft>
                          <a:spcPts val="0"/>
                        </a:spcAft>
                      </a:pPr>
                      <a:r>
                        <a:rPr lang="en-US" sz="800" b="1">
                          <a:latin typeface="Times New Roman"/>
                          <a:ea typeface="Calibri"/>
                          <a:cs typeface="Times New Roman"/>
                        </a:rPr>
                        <a:t>Liquidity Ratios</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80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80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80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6181">
                <a:tc>
                  <a:txBody>
                    <a:bodyPr/>
                    <a:lstStyle/>
                    <a:p>
                      <a:pPr marL="0" marR="0">
                        <a:spcBef>
                          <a:spcPts val="0"/>
                        </a:spcBef>
                        <a:spcAft>
                          <a:spcPts val="0"/>
                        </a:spcAft>
                      </a:pPr>
                      <a:r>
                        <a:rPr lang="en-US" sz="800">
                          <a:latin typeface="Times New Roman"/>
                          <a:ea typeface="Calibri"/>
                          <a:cs typeface="Times New Roman"/>
                        </a:rPr>
                        <a:t>Debt/Equity Ratio</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dirty="0" smtClean="0">
                          <a:latin typeface="Times New Roman"/>
                          <a:ea typeface="Calibri"/>
                          <a:cs typeface="Times New Roman"/>
                        </a:rPr>
                        <a:t>2.4</a:t>
                      </a:r>
                      <a:endParaRPr lang="en-US" sz="90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dirty="0">
                          <a:latin typeface="Times New Roman"/>
                          <a:ea typeface="Calibri"/>
                          <a:cs typeface="Times New Roman"/>
                        </a:rPr>
                        <a:t>0.59</a:t>
                      </a:r>
                      <a:endParaRPr lang="en-US" sz="90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1.00</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6181">
                <a:tc>
                  <a:txBody>
                    <a:bodyPr/>
                    <a:lstStyle/>
                    <a:p>
                      <a:pPr marL="0" marR="0">
                        <a:spcBef>
                          <a:spcPts val="0"/>
                        </a:spcBef>
                        <a:spcAft>
                          <a:spcPts val="0"/>
                        </a:spcAft>
                      </a:pPr>
                      <a:r>
                        <a:rPr lang="en-US" sz="800">
                          <a:latin typeface="Times New Roman"/>
                          <a:ea typeface="Calibri"/>
                          <a:cs typeface="Times New Roman"/>
                        </a:rPr>
                        <a:t>Current Ratio</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dirty="0">
                          <a:latin typeface="Times New Roman"/>
                          <a:ea typeface="Calibri"/>
                          <a:cs typeface="Times New Roman"/>
                        </a:rPr>
                        <a:t>1.2</a:t>
                      </a:r>
                      <a:endParaRPr lang="en-US" sz="90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1.2</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1.4</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6181">
                <a:tc>
                  <a:txBody>
                    <a:bodyPr/>
                    <a:lstStyle/>
                    <a:p>
                      <a:pPr marL="0" marR="0">
                        <a:spcBef>
                          <a:spcPts val="0"/>
                        </a:spcBef>
                        <a:spcAft>
                          <a:spcPts val="0"/>
                        </a:spcAft>
                      </a:pPr>
                      <a:r>
                        <a:rPr lang="en-US" sz="800">
                          <a:latin typeface="Times New Roman"/>
                          <a:ea typeface="Calibri"/>
                          <a:cs typeface="Times New Roman"/>
                        </a:rPr>
                        <a:t>Quick Ratio</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0.9</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6181">
                <a:tc>
                  <a:txBody>
                    <a:bodyPr/>
                    <a:lstStyle/>
                    <a:p>
                      <a:pPr marL="0" marR="0">
                        <a:spcBef>
                          <a:spcPts val="0"/>
                        </a:spcBef>
                        <a:spcAft>
                          <a:spcPts val="0"/>
                        </a:spcAft>
                      </a:pPr>
                      <a:endParaRPr lang="en-US" sz="80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80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80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80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6181">
                <a:tc>
                  <a:txBody>
                    <a:bodyPr/>
                    <a:lstStyle/>
                    <a:p>
                      <a:pPr marL="0" marR="0">
                        <a:spcBef>
                          <a:spcPts val="0"/>
                        </a:spcBef>
                        <a:spcAft>
                          <a:spcPts val="0"/>
                        </a:spcAft>
                      </a:pPr>
                      <a:r>
                        <a:rPr lang="en-US" sz="800" b="1">
                          <a:latin typeface="Times New Roman"/>
                          <a:ea typeface="Calibri"/>
                          <a:cs typeface="Times New Roman"/>
                        </a:rPr>
                        <a:t>Profitability Ratios</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80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80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80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6181">
                <a:tc>
                  <a:txBody>
                    <a:bodyPr/>
                    <a:lstStyle/>
                    <a:p>
                      <a:pPr marL="0" marR="0">
                        <a:spcBef>
                          <a:spcPts val="0"/>
                        </a:spcBef>
                        <a:spcAft>
                          <a:spcPts val="0"/>
                        </a:spcAft>
                      </a:pPr>
                      <a:r>
                        <a:rPr lang="en-US" sz="800">
                          <a:latin typeface="Times New Roman"/>
                          <a:ea typeface="Calibri"/>
                          <a:cs typeface="Times New Roman"/>
                        </a:rPr>
                        <a:t>Return On Equity</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82.0</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80.8</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28.1</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6181">
                <a:tc>
                  <a:txBody>
                    <a:bodyPr/>
                    <a:lstStyle/>
                    <a:p>
                      <a:pPr marL="0" marR="0">
                        <a:spcBef>
                          <a:spcPts val="0"/>
                        </a:spcBef>
                        <a:spcAft>
                          <a:spcPts val="0"/>
                        </a:spcAft>
                      </a:pPr>
                      <a:r>
                        <a:rPr lang="en-US" sz="800">
                          <a:latin typeface="Times New Roman"/>
                          <a:ea typeface="Calibri"/>
                          <a:cs typeface="Times New Roman"/>
                        </a:rPr>
                        <a:t>Return On Assets</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17.4</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17.1</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8.8</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6181">
                <a:tc>
                  <a:txBody>
                    <a:bodyPr/>
                    <a:lstStyle/>
                    <a:p>
                      <a:pPr marL="0" marR="0">
                        <a:spcBef>
                          <a:spcPts val="0"/>
                        </a:spcBef>
                        <a:spcAft>
                          <a:spcPts val="0"/>
                        </a:spcAft>
                      </a:pPr>
                      <a:r>
                        <a:rPr lang="en-US" sz="800">
                          <a:latin typeface="Times New Roman"/>
                          <a:ea typeface="Calibri"/>
                          <a:cs typeface="Times New Roman"/>
                        </a:rPr>
                        <a:t>Return On Capital</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32.8</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32.3</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11.7</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6181">
                <a:tc>
                  <a:txBody>
                    <a:bodyPr/>
                    <a:lstStyle/>
                    <a:p>
                      <a:pPr marL="0" marR="0">
                        <a:spcBef>
                          <a:spcPts val="0"/>
                        </a:spcBef>
                        <a:spcAft>
                          <a:spcPts val="0"/>
                        </a:spcAft>
                      </a:pPr>
                      <a:r>
                        <a:rPr lang="en-US" sz="800">
                          <a:latin typeface="Times New Roman"/>
                          <a:ea typeface="Calibri"/>
                          <a:cs typeface="Times New Roman"/>
                        </a:rPr>
                        <a:t>Return On Equity (5-Year Avg.)</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28.8</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28.2</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23.8</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6181">
                <a:tc>
                  <a:txBody>
                    <a:bodyPr/>
                    <a:lstStyle/>
                    <a:p>
                      <a:pPr marL="0" marR="0">
                        <a:spcBef>
                          <a:spcPts val="0"/>
                        </a:spcBef>
                        <a:spcAft>
                          <a:spcPts val="0"/>
                        </a:spcAft>
                      </a:pPr>
                      <a:r>
                        <a:rPr lang="en-US" sz="800">
                          <a:latin typeface="Times New Roman"/>
                          <a:ea typeface="Calibri"/>
                          <a:cs typeface="Times New Roman"/>
                        </a:rPr>
                        <a:t>Return On Assets (5-Year Avg.)</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14.6</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14.3</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8.0</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6181">
                <a:tc>
                  <a:txBody>
                    <a:bodyPr/>
                    <a:lstStyle/>
                    <a:p>
                      <a:pPr marL="0" marR="0">
                        <a:spcBef>
                          <a:spcPts val="0"/>
                        </a:spcBef>
                        <a:spcAft>
                          <a:spcPts val="0"/>
                        </a:spcAft>
                      </a:pPr>
                      <a:r>
                        <a:rPr lang="en-US" sz="800">
                          <a:latin typeface="Times New Roman"/>
                          <a:ea typeface="Calibri"/>
                          <a:cs typeface="Times New Roman"/>
                        </a:rPr>
                        <a:t>Return On Capital (5-Year Avg.)</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22.1</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21.7</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10.8</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6181">
                <a:tc>
                  <a:txBody>
                    <a:bodyPr/>
                    <a:lstStyle/>
                    <a:p>
                      <a:pPr marL="0" marR="0">
                        <a:spcBef>
                          <a:spcPts val="0"/>
                        </a:spcBef>
                        <a:spcAft>
                          <a:spcPts val="0"/>
                        </a:spcAft>
                      </a:pPr>
                      <a:endParaRPr lang="en-US" sz="80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80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80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80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6181">
                <a:tc>
                  <a:txBody>
                    <a:bodyPr/>
                    <a:lstStyle/>
                    <a:p>
                      <a:pPr marL="0" marR="0">
                        <a:spcBef>
                          <a:spcPts val="0"/>
                        </a:spcBef>
                        <a:spcAft>
                          <a:spcPts val="0"/>
                        </a:spcAft>
                      </a:pPr>
                      <a:r>
                        <a:rPr lang="en-US" sz="800" b="1">
                          <a:latin typeface="Times New Roman"/>
                          <a:ea typeface="Calibri"/>
                          <a:cs typeface="Times New Roman"/>
                        </a:rPr>
                        <a:t>Efficiency Ratios</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80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80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80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6181">
                <a:tc>
                  <a:txBody>
                    <a:bodyPr/>
                    <a:lstStyle/>
                    <a:p>
                      <a:pPr marL="0" marR="0">
                        <a:spcBef>
                          <a:spcPts val="0"/>
                        </a:spcBef>
                        <a:spcAft>
                          <a:spcPts val="0"/>
                        </a:spcAft>
                      </a:pPr>
                      <a:r>
                        <a:rPr lang="en-US" sz="800">
                          <a:latin typeface="Times New Roman"/>
                          <a:ea typeface="Calibri"/>
                          <a:cs typeface="Times New Roman"/>
                        </a:rPr>
                        <a:t>Income/Employee</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109,175</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107,624</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118,037</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6181">
                <a:tc>
                  <a:txBody>
                    <a:bodyPr/>
                    <a:lstStyle/>
                    <a:p>
                      <a:pPr marL="0" marR="0">
                        <a:spcBef>
                          <a:spcPts val="0"/>
                        </a:spcBef>
                        <a:spcAft>
                          <a:spcPts val="0"/>
                        </a:spcAft>
                      </a:pPr>
                      <a:r>
                        <a:rPr lang="en-US" sz="800">
                          <a:latin typeface="Times New Roman"/>
                          <a:ea typeface="Calibri"/>
                          <a:cs typeface="Times New Roman"/>
                        </a:rPr>
                        <a:t>Receivable Turnover</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1.4</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15.2</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6181">
                <a:tc>
                  <a:txBody>
                    <a:bodyPr/>
                    <a:lstStyle/>
                    <a:p>
                      <a:pPr marL="0" marR="0">
                        <a:spcBef>
                          <a:spcPts val="0"/>
                        </a:spcBef>
                        <a:spcAft>
                          <a:spcPts val="0"/>
                        </a:spcAft>
                      </a:pPr>
                      <a:r>
                        <a:rPr lang="en-US" sz="800">
                          <a:latin typeface="Times New Roman"/>
                          <a:ea typeface="Calibri"/>
                          <a:cs typeface="Times New Roman"/>
                        </a:rPr>
                        <a:t>Inventory Turnover</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0.0</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12.3</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6181">
                <a:tc>
                  <a:txBody>
                    <a:bodyPr/>
                    <a:lstStyle/>
                    <a:p>
                      <a:pPr marL="0" marR="0">
                        <a:spcBef>
                          <a:spcPts val="0"/>
                        </a:spcBef>
                        <a:spcAft>
                          <a:spcPts val="0"/>
                        </a:spcAft>
                      </a:pPr>
                      <a:r>
                        <a:rPr lang="en-US" sz="800">
                          <a:latin typeface="Times New Roman"/>
                          <a:ea typeface="Calibri"/>
                          <a:cs typeface="Times New Roman"/>
                        </a:rPr>
                        <a:t>Asset Turnover</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2.1</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a:latin typeface="Times New Roman"/>
                          <a:ea typeface="Calibri"/>
                          <a:cs typeface="Times New Roman"/>
                        </a:rPr>
                        <a:t>2.1</a:t>
                      </a:r>
                      <a:endParaRPr lang="en-US" sz="90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800" dirty="0">
                          <a:latin typeface="Times New Roman"/>
                          <a:ea typeface="Calibri"/>
                          <a:cs typeface="Times New Roman"/>
                        </a:rPr>
                        <a:t>0.8</a:t>
                      </a:r>
                      <a:endParaRPr lang="en-US" sz="90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Strengths</a:t>
            </a:r>
            <a:endParaRPr lang="en-US" dirty="0"/>
          </a:p>
        </p:txBody>
      </p:sp>
      <p:sp>
        <p:nvSpPr>
          <p:cNvPr id="3" name="Content Placeholder 2"/>
          <p:cNvSpPr>
            <a:spLocks noGrp="1"/>
          </p:cNvSpPr>
          <p:nvPr>
            <p:ph idx="1"/>
          </p:nvPr>
        </p:nvSpPr>
        <p:spPr>
          <a:xfrm>
            <a:off x="533400" y="1905000"/>
            <a:ext cx="8229600" cy="3916363"/>
          </a:xfrm>
        </p:spPr>
        <p:txBody>
          <a:bodyPr>
            <a:normAutofit fontScale="62500" lnSpcReduction="20000"/>
          </a:bodyPr>
          <a:lstStyle/>
          <a:p>
            <a:pPr marL="514350" lvl="0" indent="-514350">
              <a:buFont typeface="+mj-lt"/>
              <a:buAutoNum type="arabicPeriod"/>
            </a:pPr>
            <a:r>
              <a:rPr lang="en-US" dirty="0"/>
              <a:t>Revenues increased 29% from 2009 to 2010.</a:t>
            </a:r>
          </a:p>
          <a:p>
            <a:pPr marL="514350" lvl="0" indent="-514350">
              <a:buFont typeface="+mj-lt"/>
              <a:buAutoNum type="arabicPeriod"/>
            </a:pPr>
            <a:r>
              <a:rPr lang="en-US" dirty="0"/>
              <a:t>90% of surveyed subscribers would recommend Netflix to their friends.</a:t>
            </a:r>
          </a:p>
          <a:p>
            <a:pPr marL="514350" lvl="0" indent="-514350">
              <a:buFont typeface="+mj-lt"/>
              <a:buAutoNum type="arabicPeriod"/>
            </a:pPr>
            <a:r>
              <a:rPr lang="en-US" dirty="0"/>
              <a:t>Library of choices grew 30% in 2010.</a:t>
            </a:r>
          </a:p>
          <a:p>
            <a:pPr marL="514350" lvl="0" indent="-514350">
              <a:buFont typeface="+mj-lt"/>
              <a:buAutoNum type="arabicPeriod"/>
            </a:pPr>
            <a:r>
              <a:rPr lang="en-US" dirty="0"/>
              <a:t>Currently have over 100,000 DVDs available for customers.</a:t>
            </a:r>
          </a:p>
          <a:p>
            <a:pPr marL="514350" lvl="0" indent="-514350">
              <a:buFont typeface="+mj-lt"/>
              <a:buAutoNum type="arabicPeriod"/>
            </a:pPr>
            <a:r>
              <a:rPr lang="en-US" dirty="0"/>
              <a:t>Netflix expanded into Canada, Mexico and Latin America in 2011.</a:t>
            </a:r>
          </a:p>
          <a:p>
            <a:pPr marL="514350" lvl="0" indent="-514350">
              <a:buFont typeface="+mj-lt"/>
              <a:buAutoNum type="arabicPeriod"/>
            </a:pPr>
            <a:r>
              <a:rPr lang="en-US" dirty="0"/>
              <a:t>Netflix is the largest streaming movie company with over 25 million subscribers as of Fall 2011.</a:t>
            </a:r>
          </a:p>
          <a:p>
            <a:pPr marL="514350" lvl="0" indent="-514350">
              <a:buFont typeface="+mj-lt"/>
              <a:buAutoNum type="arabicPeriod"/>
            </a:pPr>
            <a:r>
              <a:rPr lang="en-US" dirty="0"/>
              <a:t>Recent customer satisfaction </a:t>
            </a:r>
            <a:r>
              <a:rPr lang="en-US" dirty="0" err="1" smtClean="0">
                <a:hlinkClick r:id="rId2"/>
              </a:rPr>
              <a:t>ACSI</a:t>
            </a:r>
            <a:r>
              <a:rPr lang="en-US" dirty="0" smtClean="0"/>
              <a:t> </a:t>
            </a:r>
            <a:r>
              <a:rPr lang="en-US" dirty="0"/>
              <a:t>score was 85 out of 100.</a:t>
            </a:r>
          </a:p>
          <a:p>
            <a:pPr marL="514350" lvl="0" indent="-514350">
              <a:buFont typeface="+mj-lt"/>
              <a:buAutoNum type="arabicPeriod"/>
            </a:pPr>
            <a:r>
              <a:rPr lang="en-US" dirty="0"/>
              <a:t>Unlimited access to internet movies and mail in DVDs for $7.99.</a:t>
            </a:r>
          </a:p>
          <a:p>
            <a:pPr marL="514350" lvl="0" indent="-514350">
              <a:buFont typeface="+mj-lt"/>
              <a:buAutoNum type="arabicPeriod"/>
            </a:pPr>
            <a:r>
              <a:rPr lang="en-US" dirty="0"/>
              <a:t>Net income doubled from $83B to $161B from 2008 to 2010.</a:t>
            </a:r>
          </a:p>
          <a:p>
            <a:pPr marL="514350" lvl="0" indent="-514350">
              <a:buFont typeface="+mj-lt"/>
              <a:buAutoNum type="arabicPeriod"/>
            </a:pPr>
            <a:r>
              <a:rPr lang="en-US" dirty="0"/>
              <a:t>Apple uses Netflix to stream movies to its Apple TV, </a:t>
            </a:r>
            <a:r>
              <a:rPr lang="en-US" dirty="0" err="1"/>
              <a:t>iPhone</a:t>
            </a:r>
            <a:r>
              <a:rPr lang="en-US" dirty="0"/>
              <a:t>, and </a:t>
            </a:r>
            <a:r>
              <a:rPr lang="en-US" dirty="0" err="1"/>
              <a:t>iPad</a:t>
            </a:r>
            <a:r>
              <a:rPr lang="en-US" dirty="0"/>
              <a:t>.</a:t>
            </a:r>
          </a:p>
          <a:p>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25</a:t>
            </a:fld>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Weaknesses</a:t>
            </a:r>
            <a:endParaRPr lang="en-US" dirty="0"/>
          </a:p>
        </p:txBody>
      </p:sp>
      <p:sp>
        <p:nvSpPr>
          <p:cNvPr id="3" name="Content Placeholder 2"/>
          <p:cNvSpPr>
            <a:spLocks noGrp="1"/>
          </p:cNvSpPr>
          <p:nvPr>
            <p:ph idx="1"/>
          </p:nvPr>
        </p:nvSpPr>
        <p:spPr>
          <a:xfrm>
            <a:off x="457200" y="1905000"/>
            <a:ext cx="8229600" cy="4191000"/>
          </a:xfrm>
        </p:spPr>
        <p:txBody>
          <a:bodyPr>
            <a:normAutofit fontScale="55000" lnSpcReduction="20000"/>
          </a:bodyPr>
          <a:lstStyle/>
          <a:p>
            <a:pPr marL="514350" lvl="0" indent="-514350">
              <a:buFont typeface="+mj-lt"/>
              <a:buAutoNum type="arabicPeriod"/>
            </a:pPr>
            <a:r>
              <a:rPr lang="en-US" sz="3400" dirty="0"/>
              <a:t>Reliance on the US Mail System for delivering of DVDs in US Markets.</a:t>
            </a:r>
          </a:p>
          <a:p>
            <a:pPr marL="514350" lvl="0" indent="-514350">
              <a:buFont typeface="+mj-lt"/>
              <a:buAutoNum type="arabicPeriod"/>
            </a:pPr>
            <a:r>
              <a:rPr lang="en-US" sz="3400" dirty="0"/>
              <a:t>Relies upon Amazon for a majority of its cloud computing services and cannot easily switch to another cloud provider.</a:t>
            </a:r>
          </a:p>
          <a:p>
            <a:pPr marL="514350" lvl="0" indent="-514350">
              <a:buFont typeface="+mj-lt"/>
              <a:buAutoNum type="arabicPeriod"/>
            </a:pPr>
            <a:r>
              <a:rPr lang="en-US" sz="3400" dirty="0"/>
              <a:t>Only 2 of the top 8 executives are women.</a:t>
            </a:r>
          </a:p>
          <a:p>
            <a:pPr marL="514350" lvl="0" indent="-514350">
              <a:buFont typeface="+mj-lt"/>
              <a:buAutoNum type="arabicPeriod"/>
            </a:pPr>
            <a:r>
              <a:rPr lang="en-US" sz="3400" dirty="0"/>
              <a:t>Netflix has no publically available vision or mission statement.</a:t>
            </a:r>
          </a:p>
          <a:p>
            <a:pPr marL="514350" lvl="0" indent="-514350">
              <a:buFont typeface="+mj-lt"/>
              <a:buAutoNum type="arabicPeriod"/>
            </a:pPr>
            <a:r>
              <a:rPr lang="en-US" sz="3400" dirty="0"/>
              <a:t>Netflix deal with Disney and Sony expires in 2011.</a:t>
            </a:r>
          </a:p>
          <a:p>
            <a:pPr marL="514350" lvl="0" indent="-514350">
              <a:buFont typeface="+mj-lt"/>
              <a:buAutoNum type="arabicPeriod"/>
            </a:pPr>
            <a:r>
              <a:rPr lang="en-US" sz="3400" dirty="0"/>
              <a:t>In 2010, Netflix did not rank in the Top 10 among online video content providers.</a:t>
            </a:r>
          </a:p>
          <a:p>
            <a:pPr marL="514350" lvl="0" indent="-514350">
              <a:buFont typeface="+mj-lt"/>
              <a:buAutoNum type="arabicPeriod"/>
            </a:pPr>
            <a:r>
              <a:rPr lang="en-US" sz="3400" dirty="0"/>
              <a:t>Netflix charges $</a:t>
            </a:r>
            <a:r>
              <a:rPr lang="en-US" sz="3400" dirty="0" smtClean="0"/>
              <a:t>95/year </a:t>
            </a:r>
            <a:r>
              <a:rPr lang="en-US" sz="3400" dirty="0"/>
              <a:t>to Amazon's $</a:t>
            </a:r>
            <a:r>
              <a:rPr lang="en-US" sz="3400" dirty="0" smtClean="0"/>
              <a:t>79/year </a:t>
            </a:r>
            <a:r>
              <a:rPr lang="en-US" sz="3400" dirty="0"/>
              <a:t>for unlimited streaming without DVDs.</a:t>
            </a:r>
          </a:p>
          <a:p>
            <a:pPr marL="514350" lvl="0" indent="-514350">
              <a:buFont typeface="+mj-lt"/>
              <a:buAutoNum type="arabicPeriod"/>
            </a:pPr>
            <a:r>
              <a:rPr lang="en-US" sz="3400" dirty="0"/>
              <a:t>Netflix collects data from subscribers and some firms have received criticism for this practice.</a:t>
            </a:r>
          </a:p>
          <a:p>
            <a:pPr marL="514350" lvl="0" indent="-514350">
              <a:buFont typeface="+mj-lt"/>
              <a:buAutoNum type="arabicPeriod"/>
            </a:pPr>
            <a:r>
              <a:rPr lang="en-US" sz="3400" dirty="0"/>
              <a:t>Netflix is the object of patent infringement regarding client-server communications.</a:t>
            </a:r>
          </a:p>
          <a:p>
            <a:pPr marL="514350" lvl="0" indent="-514350">
              <a:buFont typeface="+mj-lt"/>
              <a:buAutoNum type="arabicPeriod"/>
            </a:pPr>
            <a:r>
              <a:rPr lang="en-US" sz="3400" dirty="0"/>
              <a:t>Stock price fell 60% between July 2011 and October 2011.</a:t>
            </a:r>
            <a:endParaRPr lang="en-US" dirty="0"/>
          </a:p>
          <a:p>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26</a:t>
            </a:fld>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IFE </a:t>
            </a:r>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27</a:t>
            </a:fld>
            <a:endParaRPr lang="en-US" dirty="0"/>
          </a:p>
        </p:txBody>
      </p:sp>
      <p:pic>
        <p:nvPicPr>
          <p:cNvPr id="7" name="Picture 6"/>
          <p:cNvPicPr/>
          <p:nvPr/>
        </p:nvPicPr>
        <p:blipFill>
          <a:blip r:embed="rId2" cstate="print"/>
          <a:srcRect/>
          <a:stretch>
            <a:fillRect/>
          </a:stretch>
        </p:blipFill>
        <p:spPr bwMode="auto">
          <a:xfrm>
            <a:off x="2057400" y="1447800"/>
            <a:ext cx="4724400" cy="2046605"/>
          </a:xfrm>
          <a:prstGeom prst="rect">
            <a:avLst/>
          </a:prstGeom>
          <a:noFill/>
          <a:ln w="9525">
            <a:noFill/>
            <a:miter lim="800000"/>
            <a:headEnd/>
            <a:tailEnd/>
          </a:ln>
        </p:spPr>
      </p:pic>
      <p:pic>
        <p:nvPicPr>
          <p:cNvPr id="8" name="Picture 7"/>
          <p:cNvPicPr/>
          <p:nvPr/>
        </p:nvPicPr>
        <p:blipFill>
          <a:blip r:embed="rId3" cstate="print"/>
          <a:srcRect/>
          <a:stretch>
            <a:fillRect/>
          </a:stretch>
        </p:blipFill>
        <p:spPr bwMode="auto">
          <a:xfrm>
            <a:off x="2057400" y="3505200"/>
            <a:ext cx="4724400" cy="2419985"/>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Strategy Formulation</a:t>
            </a:r>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28</a:t>
            </a:fld>
            <a:endParaRPr lang="en-US" dirty="0"/>
          </a:p>
        </p:txBody>
      </p:sp>
      <p:pic>
        <p:nvPicPr>
          <p:cNvPr id="30722" name="Picture 2" descr="https://netflix.hs.llnwd.net/e1/us/layout/ecweb/mediacenter/11a_Images_Management.jpg"/>
          <p:cNvPicPr>
            <a:picLocks noChangeAspect="1" noChangeArrowheads="1"/>
          </p:cNvPicPr>
          <p:nvPr/>
        </p:nvPicPr>
        <p:blipFill>
          <a:blip r:embed="rId2" cstate="print"/>
          <a:srcRect/>
          <a:stretch>
            <a:fillRect/>
          </a:stretch>
        </p:blipFill>
        <p:spPr bwMode="auto">
          <a:xfrm>
            <a:off x="838200" y="2209800"/>
            <a:ext cx="7673915" cy="3486150"/>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SWOT MATRIX </a:t>
            </a:r>
            <a:endParaRPr lang="en-US" dirty="0"/>
          </a:p>
        </p:txBody>
      </p:sp>
      <p:sp>
        <p:nvSpPr>
          <p:cNvPr id="3" name="Content Placeholder 2"/>
          <p:cNvSpPr>
            <a:spLocks noGrp="1"/>
          </p:cNvSpPr>
          <p:nvPr>
            <p:ph idx="1"/>
          </p:nvPr>
        </p:nvSpPr>
        <p:spPr/>
        <p:txBody>
          <a:bodyPr>
            <a:normAutofit fontScale="47500" lnSpcReduction="20000"/>
          </a:bodyPr>
          <a:lstStyle/>
          <a:p>
            <a:pPr>
              <a:buNone/>
            </a:pPr>
            <a:r>
              <a:rPr lang="en-US" sz="3400" b="1" dirty="0"/>
              <a:t>SO Strategies</a:t>
            </a:r>
            <a:endParaRPr lang="en-US" sz="3400" dirty="0"/>
          </a:p>
          <a:p>
            <a:pPr marL="514350" lvl="0" indent="-514350">
              <a:buFont typeface="+mj-lt"/>
              <a:buAutoNum type="arabicPeriod"/>
            </a:pPr>
            <a:r>
              <a:rPr lang="en-US" dirty="0"/>
              <a:t>Increase advertising expenses by 15% in 2012 and 2013. (S1, S4, S5, O1, O2)</a:t>
            </a:r>
          </a:p>
          <a:p>
            <a:pPr marL="514350" lvl="0" indent="-514350">
              <a:buFont typeface="+mj-lt"/>
              <a:buAutoNum type="arabicPeriod"/>
            </a:pPr>
            <a:r>
              <a:rPr lang="en-US" dirty="0"/>
              <a:t>Offer first 3 months at reduced price to take advantage of at home movie customers (S8, O7).</a:t>
            </a:r>
          </a:p>
          <a:p>
            <a:pPr marL="514350" lvl="0" indent="-514350">
              <a:buFont typeface="+mj-lt"/>
              <a:buAutoNum type="arabicPeriod"/>
            </a:pPr>
            <a:r>
              <a:rPr lang="en-US" dirty="0"/>
              <a:t>Aggressively enter the Chinese market. (S9, O5, O8, O10).</a:t>
            </a:r>
          </a:p>
          <a:p>
            <a:pPr marL="514350" lvl="0" indent="-514350">
              <a:buFont typeface="+mj-lt"/>
              <a:buAutoNum type="arabicPeriod"/>
            </a:pPr>
            <a:r>
              <a:rPr lang="en-US" dirty="0"/>
              <a:t>Provide free month service to any customer who recommends 5 friends. (S2, O1, O2</a:t>
            </a:r>
            <a:r>
              <a:rPr lang="en-US" dirty="0" smtClean="0"/>
              <a:t>).</a:t>
            </a:r>
            <a:r>
              <a:rPr lang="en-US" dirty="0"/>
              <a:t> </a:t>
            </a:r>
          </a:p>
          <a:p>
            <a:pPr>
              <a:buNone/>
            </a:pPr>
            <a:r>
              <a:rPr lang="en-US" sz="3400" b="1" dirty="0"/>
              <a:t>WO Strategies</a:t>
            </a:r>
            <a:endParaRPr lang="en-US" sz="3400" dirty="0"/>
          </a:p>
          <a:p>
            <a:pPr marL="514350" lvl="0" indent="-514350">
              <a:buFont typeface="+mj-lt"/>
              <a:buAutoNum type="arabicPeriod"/>
            </a:pPr>
            <a:r>
              <a:rPr lang="en-US" dirty="0"/>
              <a:t>Extend expansion into Canada, Mexico, Latin America and China by 15% per year (W6, W10, O3, O4, O5, O8, O10).</a:t>
            </a:r>
          </a:p>
          <a:p>
            <a:pPr marL="514350" lvl="0" indent="-514350">
              <a:buFont typeface="+mj-lt"/>
              <a:buAutoNum type="arabicPeriod"/>
            </a:pPr>
            <a:r>
              <a:rPr lang="en-US" dirty="0"/>
              <a:t>Renew deals with Disney and Sony (W5, O2).</a:t>
            </a:r>
          </a:p>
          <a:p>
            <a:pPr>
              <a:buNone/>
            </a:pPr>
            <a:r>
              <a:rPr lang="en-US" sz="3400" b="1" dirty="0"/>
              <a:t>ST Strategies </a:t>
            </a:r>
            <a:endParaRPr lang="en-US" sz="3400" dirty="0"/>
          </a:p>
          <a:p>
            <a:pPr marL="514350" lvl="0" indent="-514350">
              <a:buFont typeface="+mj-lt"/>
              <a:buAutoNum type="arabicPeriod"/>
            </a:pPr>
            <a:r>
              <a:rPr lang="en-US" dirty="0"/>
              <a:t>Provide a free month of service for anyone who recommends 5 friends (S2, T1).</a:t>
            </a:r>
          </a:p>
          <a:p>
            <a:pPr marL="514350" lvl="0" indent="-514350">
              <a:buFont typeface="+mj-lt"/>
              <a:buAutoNum type="arabicPeriod"/>
            </a:pPr>
            <a:r>
              <a:rPr lang="en-US" dirty="0"/>
              <a:t>Increase R&amp;D by 25% for marketing of online streaming movies (S6, S8, T6, T8).</a:t>
            </a:r>
          </a:p>
          <a:p>
            <a:pPr>
              <a:buNone/>
            </a:pPr>
            <a:r>
              <a:rPr lang="en-US" sz="3400" b="1" dirty="0"/>
              <a:t>WT Strategies </a:t>
            </a:r>
            <a:endParaRPr lang="en-US" sz="3400" dirty="0"/>
          </a:p>
          <a:p>
            <a:pPr marL="514350" lvl="0" indent="-514350">
              <a:buFont typeface="+mj-lt"/>
              <a:buAutoNum type="arabicPeriod"/>
            </a:pPr>
            <a:r>
              <a:rPr lang="en-US" dirty="0"/>
              <a:t>Form a partnership with UPS to deliver all DVDs (W1, T8).</a:t>
            </a:r>
          </a:p>
          <a:p>
            <a:pPr marL="514350" lvl="0" indent="-514350">
              <a:buFont typeface="+mj-lt"/>
              <a:buAutoNum type="arabicPeriod"/>
            </a:pPr>
            <a:r>
              <a:rPr lang="en-US" dirty="0"/>
              <a:t>Develop a clear mission (W4, T1, T6).</a:t>
            </a:r>
          </a:p>
          <a:p>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29</a:t>
            </a:fld>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p:nvPr/>
        </p:nvPicPr>
        <p:blipFill>
          <a:blip r:embed="rId2" cstate="print"/>
          <a:srcRect/>
          <a:stretch>
            <a:fillRect/>
          </a:stretch>
        </p:blipFill>
        <p:spPr bwMode="auto">
          <a:xfrm>
            <a:off x="5105400" y="1600200"/>
            <a:ext cx="3823318" cy="2927562"/>
          </a:xfrm>
          <a:prstGeom prst="rect">
            <a:avLst/>
          </a:prstGeom>
          <a:solidFill>
            <a:schemeClr val="bg1"/>
          </a:solidFill>
          <a:ln w="9525">
            <a:noFill/>
            <a:miter lim="800000"/>
            <a:headEnd/>
            <a:tailEnd/>
          </a:ln>
        </p:spPr>
      </p:pic>
      <p:sp>
        <p:nvSpPr>
          <p:cNvPr id="2" name="Title 1"/>
          <p:cNvSpPr>
            <a:spLocks noGrp="1"/>
          </p:cNvSpPr>
          <p:nvPr>
            <p:ph type="title"/>
          </p:nvPr>
        </p:nvSpPr>
        <p:spPr/>
        <p:txBody>
          <a:bodyPr>
            <a:normAutofit fontScale="90000"/>
          </a:bodyPr>
          <a:lstStyle/>
          <a:p>
            <a:r>
              <a:rPr lang="en-US" dirty="0" smtClean="0"/>
              <a:t>Space Matrix</a:t>
            </a:r>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30</a:t>
            </a:fld>
            <a:endParaRPr lang="en-US" dirty="0"/>
          </a:p>
        </p:txBody>
      </p:sp>
      <p:pic>
        <p:nvPicPr>
          <p:cNvPr id="7" name="Picture 6"/>
          <p:cNvPicPr/>
          <p:nvPr/>
        </p:nvPicPr>
        <p:blipFill>
          <a:blip r:embed="rId3" cstate="print"/>
          <a:srcRect/>
          <a:stretch>
            <a:fillRect/>
          </a:stretch>
        </p:blipFill>
        <p:spPr bwMode="auto">
          <a:xfrm>
            <a:off x="304800" y="4038600"/>
            <a:ext cx="5257800" cy="944014"/>
          </a:xfrm>
          <a:prstGeom prst="rect">
            <a:avLst/>
          </a:prstGeom>
          <a:solidFill>
            <a:schemeClr val="bg1"/>
          </a:solidFill>
          <a:ln w="9525">
            <a:noFill/>
            <a:miter lim="800000"/>
            <a:headEnd/>
            <a:tailEnd/>
          </a:ln>
        </p:spPr>
      </p:pic>
      <p:pic>
        <p:nvPicPr>
          <p:cNvPr id="8" name="Picture 7"/>
          <p:cNvPicPr/>
          <p:nvPr/>
        </p:nvPicPr>
        <p:blipFill>
          <a:blip r:embed="rId4" cstate="print"/>
          <a:srcRect/>
          <a:stretch>
            <a:fillRect/>
          </a:stretch>
        </p:blipFill>
        <p:spPr bwMode="auto">
          <a:xfrm>
            <a:off x="304800" y="5105400"/>
            <a:ext cx="5257800" cy="943835"/>
          </a:xfrm>
          <a:prstGeom prst="rect">
            <a:avLst/>
          </a:prstGeom>
          <a:solidFill>
            <a:schemeClr val="bg1"/>
          </a:solidFill>
          <a:ln w="9525">
            <a:noFill/>
            <a:miter lim="800000"/>
            <a:headEnd/>
            <a:tailEnd/>
          </a:ln>
        </p:spPr>
      </p:pic>
      <p:sp>
        <p:nvSpPr>
          <p:cNvPr id="10" name="TextBox 9"/>
          <p:cNvSpPr txBox="1"/>
          <p:nvPr/>
        </p:nvSpPr>
        <p:spPr>
          <a:xfrm>
            <a:off x="457200" y="1752600"/>
            <a:ext cx="2936188" cy="1292662"/>
          </a:xfrm>
          <a:prstGeom prst="rect">
            <a:avLst/>
          </a:prstGeom>
          <a:noFill/>
        </p:spPr>
        <p:txBody>
          <a:bodyPr wrap="none" rtlCol="0">
            <a:spAutoFit/>
          </a:bodyPr>
          <a:lstStyle/>
          <a:p>
            <a:r>
              <a:rPr lang="en-US" b="1" dirty="0" smtClean="0"/>
              <a:t>Possible Strategies</a:t>
            </a:r>
          </a:p>
          <a:p>
            <a:pPr>
              <a:buFont typeface="Arial" pitchFamily="34" charset="0"/>
              <a:buChar char="•"/>
            </a:pPr>
            <a:r>
              <a:rPr lang="en-US" sz="1200" dirty="0" smtClean="0"/>
              <a:t>Backwards, Forward, Horizontal Integration</a:t>
            </a:r>
          </a:p>
          <a:p>
            <a:pPr>
              <a:buFont typeface="Arial" pitchFamily="34" charset="0"/>
              <a:buChar char="•"/>
            </a:pPr>
            <a:r>
              <a:rPr lang="en-US" sz="1200" dirty="0" smtClean="0"/>
              <a:t>Market Penetration</a:t>
            </a:r>
          </a:p>
          <a:p>
            <a:pPr>
              <a:buFont typeface="Arial" pitchFamily="34" charset="0"/>
              <a:buChar char="•"/>
            </a:pPr>
            <a:r>
              <a:rPr lang="en-US" sz="1200" dirty="0" smtClean="0"/>
              <a:t>Market Development</a:t>
            </a:r>
          </a:p>
          <a:p>
            <a:pPr>
              <a:buFont typeface="Arial" pitchFamily="34" charset="0"/>
              <a:buChar char="•"/>
            </a:pPr>
            <a:r>
              <a:rPr lang="en-US" sz="1200" dirty="0" smtClean="0"/>
              <a:t>Productions Development</a:t>
            </a:r>
          </a:p>
          <a:p>
            <a:pPr>
              <a:buFont typeface="Arial" pitchFamily="34" charset="0"/>
              <a:buChar char="•"/>
            </a:pPr>
            <a:r>
              <a:rPr lang="en-US" sz="1200" dirty="0" smtClean="0"/>
              <a:t>Diversification (related or unrelated)</a:t>
            </a:r>
            <a:endParaRPr lang="en-US" sz="12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Grand Strategy Matrix</a:t>
            </a:r>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31</a:t>
            </a:fld>
            <a:endParaRPr lang="en-US" dirty="0"/>
          </a:p>
        </p:txBody>
      </p:sp>
      <p:pic>
        <p:nvPicPr>
          <p:cNvPr id="7" name="Picture 6"/>
          <p:cNvPicPr/>
          <p:nvPr/>
        </p:nvPicPr>
        <p:blipFill>
          <a:blip r:embed="rId2" cstate="print"/>
          <a:srcRect/>
          <a:stretch>
            <a:fillRect/>
          </a:stretch>
        </p:blipFill>
        <p:spPr bwMode="auto">
          <a:xfrm>
            <a:off x="1676400" y="1676400"/>
            <a:ext cx="5943600" cy="4565240"/>
          </a:xfrm>
          <a:prstGeom prst="rect">
            <a:avLst/>
          </a:prstGeom>
          <a:noFill/>
          <a:ln w="9525">
            <a:noFill/>
            <a:miter lim="800000"/>
            <a:headEnd/>
            <a:tailEnd/>
          </a:ln>
        </p:spPr>
      </p:pic>
      <p:pic>
        <p:nvPicPr>
          <p:cNvPr id="31746" name="Picture 2" descr="Netflix"/>
          <p:cNvPicPr>
            <a:picLocks noChangeAspect="1" noChangeArrowheads="1"/>
          </p:cNvPicPr>
          <p:nvPr/>
        </p:nvPicPr>
        <p:blipFill>
          <a:blip r:embed="rId3" cstate="print"/>
          <a:srcRect/>
          <a:stretch>
            <a:fillRect/>
          </a:stretch>
        </p:blipFill>
        <p:spPr bwMode="auto">
          <a:xfrm>
            <a:off x="4800600" y="2514600"/>
            <a:ext cx="1085850" cy="333376"/>
          </a:xfrm>
          <a:prstGeom prst="rect">
            <a:avLst/>
          </a:prstGeom>
          <a:solidFill>
            <a:srgbClr val="C4341C"/>
          </a:solidFill>
        </p:spPr>
      </p:pic>
      <p:sp>
        <p:nvSpPr>
          <p:cNvPr id="9" name="TextBox 8"/>
          <p:cNvSpPr txBox="1"/>
          <p:nvPr/>
        </p:nvSpPr>
        <p:spPr>
          <a:xfrm>
            <a:off x="0" y="1752600"/>
            <a:ext cx="2362200" cy="1354217"/>
          </a:xfrm>
          <a:prstGeom prst="rect">
            <a:avLst/>
          </a:prstGeom>
          <a:solidFill>
            <a:schemeClr val="bg1"/>
          </a:solidFill>
          <a:ln>
            <a:solidFill>
              <a:schemeClr val="tx1"/>
            </a:solidFill>
          </a:ln>
        </p:spPr>
        <p:txBody>
          <a:bodyPr wrap="square" rtlCol="0">
            <a:spAutoFit/>
          </a:bodyPr>
          <a:lstStyle/>
          <a:p>
            <a:r>
              <a:rPr lang="en-US" sz="1600" b="1" dirty="0" smtClean="0"/>
              <a:t>Possible Strategies</a:t>
            </a:r>
          </a:p>
          <a:p>
            <a:pPr>
              <a:buFont typeface="Arial" pitchFamily="34" charset="0"/>
              <a:buChar char="•"/>
            </a:pPr>
            <a:r>
              <a:rPr lang="en-US" sz="1100" dirty="0" smtClean="0"/>
              <a:t>Backwards, Forward, Horizontal Integration</a:t>
            </a:r>
          </a:p>
          <a:p>
            <a:pPr>
              <a:buFont typeface="Arial" pitchFamily="34" charset="0"/>
              <a:buChar char="•"/>
            </a:pPr>
            <a:r>
              <a:rPr lang="en-US" sz="1100" dirty="0" smtClean="0"/>
              <a:t>Market Penetration</a:t>
            </a:r>
          </a:p>
          <a:p>
            <a:pPr>
              <a:buFont typeface="Arial" pitchFamily="34" charset="0"/>
              <a:buChar char="•"/>
            </a:pPr>
            <a:r>
              <a:rPr lang="en-US" sz="1100" dirty="0" smtClean="0"/>
              <a:t>Market Development</a:t>
            </a:r>
          </a:p>
          <a:p>
            <a:pPr>
              <a:buFont typeface="Arial" pitchFamily="34" charset="0"/>
              <a:buChar char="•"/>
            </a:pPr>
            <a:r>
              <a:rPr lang="en-US" sz="1100" dirty="0" smtClean="0"/>
              <a:t>Productions Development</a:t>
            </a:r>
          </a:p>
          <a:p>
            <a:pPr>
              <a:buFont typeface="Arial" pitchFamily="34" charset="0"/>
              <a:buChar char="•"/>
            </a:pPr>
            <a:r>
              <a:rPr lang="en-US" sz="1100" dirty="0" smtClean="0"/>
              <a:t>Diversification (related)</a:t>
            </a:r>
            <a:endParaRPr lang="en-US" sz="11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Divisional Analysis</a:t>
            </a:r>
            <a:endParaRPr lang="en-US" dirty="0"/>
          </a:p>
        </p:txBody>
      </p:sp>
      <p:sp>
        <p:nvSpPr>
          <p:cNvPr id="3" name="Content Placeholder 2"/>
          <p:cNvSpPr>
            <a:spLocks noGrp="1"/>
          </p:cNvSpPr>
          <p:nvPr>
            <p:ph idx="1"/>
          </p:nvPr>
        </p:nvSpPr>
        <p:spPr>
          <a:xfrm>
            <a:off x="533400" y="1905000"/>
            <a:ext cx="8229600" cy="3916363"/>
          </a:xfrm>
        </p:spPr>
        <p:txBody>
          <a:bodyPr>
            <a:normAutofit lnSpcReduction="10000"/>
          </a:bodyPr>
          <a:lstStyle/>
          <a:p>
            <a:r>
              <a:rPr lang="en-US" dirty="0" smtClean="0"/>
              <a:t>Netflix recognizes two segments </a:t>
            </a:r>
          </a:p>
          <a:p>
            <a:pPr lvl="1"/>
            <a:r>
              <a:rPr lang="en-US" dirty="0" smtClean="0"/>
              <a:t>United States </a:t>
            </a:r>
          </a:p>
          <a:p>
            <a:pPr lvl="1"/>
            <a:r>
              <a:rPr lang="en-US" dirty="0" smtClean="0"/>
              <a:t>International Markets</a:t>
            </a:r>
          </a:p>
          <a:p>
            <a:pPr lvl="2"/>
            <a:r>
              <a:rPr lang="en-US" dirty="0" smtClean="0"/>
              <a:t>Canada as of September, 2010</a:t>
            </a:r>
          </a:p>
          <a:p>
            <a:pPr lvl="2"/>
            <a:r>
              <a:rPr lang="en-US" dirty="0" smtClean="0"/>
              <a:t>Streaming only, no DVD’s</a:t>
            </a:r>
          </a:p>
          <a:p>
            <a:pPr lvl="2"/>
            <a:r>
              <a:rPr lang="en-US" dirty="0" smtClean="0"/>
              <a:t>“Substantially all of the Company’s revenues are generated in the United States” (Netflix  2010  10-K)  </a:t>
            </a:r>
          </a:p>
          <a:p>
            <a:pPr lvl="2"/>
            <a:r>
              <a:rPr lang="en-US" dirty="0" smtClean="0"/>
              <a:t>Additional expansion to come in 2011</a:t>
            </a:r>
          </a:p>
          <a:p>
            <a:pPr lvl="3"/>
            <a:r>
              <a:rPr lang="en-US" dirty="0" err="1" smtClean="0"/>
              <a:t>Mexcio</a:t>
            </a:r>
            <a:r>
              <a:rPr lang="en-US" dirty="0" smtClean="0"/>
              <a:t>, Latin America, Caribbean </a:t>
            </a:r>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32</a:t>
            </a:fld>
            <a:endParaRPr 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Matrix Analysis</a:t>
            </a:r>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33</a:t>
            </a:fld>
            <a:endParaRPr lang="en-US" dirty="0"/>
          </a:p>
        </p:txBody>
      </p:sp>
      <p:graphicFrame>
        <p:nvGraphicFramePr>
          <p:cNvPr id="7" name="Group 551"/>
          <p:cNvGraphicFramePr>
            <a:graphicFrameLocks noGrp="1"/>
          </p:cNvGraphicFramePr>
          <p:nvPr>
            <p:ph idx="1"/>
          </p:nvPr>
        </p:nvGraphicFramePr>
        <p:xfrm>
          <a:off x="838200" y="1981200"/>
          <a:ext cx="7092951" cy="3378200"/>
        </p:xfrm>
        <a:graphic>
          <a:graphicData uri="http://schemas.openxmlformats.org/drawingml/2006/table">
            <a:tbl>
              <a:tblPr/>
              <a:tblGrid>
                <a:gridCol w="2133600"/>
                <a:gridCol w="609600"/>
                <a:gridCol w="1066800"/>
                <a:gridCol w="838200"/>
                <a:gridCol w="1088821"/>
                <a:gridCol w="1355930"/>
              </a:tblGrid>
              <a:tr h="219075">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cs typeface="Times New Roman" pitchFamily="18" charset="0"/>
                        </a:rPr>
                        <a:t>Alternative Strategies</a:t>
                      </a:r>
                      <a:endParaRPr kumimoji="0" lang="en-US" sz="2000" b="0" i="0" u="none" strike="noStrike" cap="none" normalizeH="0" baseline="0" dirty="0" smtClean="0">
                        <a:ln>
                          <a:noFill/>
                        </a:ln>
                        <a:solidFill>
                          <a:schemeClr val="tx1"/>
                        </a:solidFill>
                        <a:effectLst/>
                        <a:latin typeface="+mj-lt"/>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cs typeface="Times New Roman" pitchFamily="18" charset="0"/>
                        </a:rPr>
                        <a:t>IE</a:t>
                      </a:r>
                      <a:endParaRPr kumimoji="0" lang="en-US" sz="2000" b="0"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cs typeface="Times New Roman" pitchFamily="18" charset="0"/>
                        </a:rPr>
                        <a:t>SPACE</a:t>
                      </a:r>
                      <a:endParaRPr kumimoji="0" lang="en-US" sz="2000" b="0"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cs typeface="Times New Roman" pitchFamily="18" charset="0"/>
                        </a:rPr>
                        <a:t>GRAND</a:t>
                      </a:r>
                      <a:endParaRPr kumimoji="0" lang="en-US" sz="2000" b="0"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rPr>
                        <a:t>BCG</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cs typeface="Times New Roman" pitchFamily="18" charset="0"/>
                        </a:rPr>
                        <a:t>COUNT</a:t>
                      </a:r>
                      <a:endParaRPr kumimoji="0" lang="en-US" sz="2000" b="0"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bg1"/>
                    </a:solidFill>
                  </a:tcPr>
                </a:tc>
              </a:tr>
              <a:tr h="146050">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cs typeface="Times New Roman" pitchFamily="18" charset="0"/>
                        </a:rPr>
                        <a:t>Forward Integration</a:t>
                      </a:r>
                      <a:endParaRPr kumimoji="0" lang="en-US" sz="2000" b="1" i="0" u="none" strike="noStrike" cap="none" normalizeH="0" baseline="0" dirty="0" smtClean="0">
                        <a:ln>
                          <a:noFill/>
                        </a:ln>
                        <a:solidFill>
                          <a:schemeClr val="tx1"/>
                        </a:solidFill>
                        <a:effectLst/>
                        <a:latin typeface="+mj-lt"/>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rPr>
                        <a:t>x</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rPr>
                        <a:t>x</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rPr>
                        <a:t>2</a:t>
                      </a: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92100">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cs typeface="Times New Roman" pitchFamily="18" charset="0"/>
                        </a:rPr>
                        <a:t>Backward Integration</a:t>
                      </a:r>
                      <a:endParaRPr kumimoji="0" lang="en-US" sz="2000" b="1" i="0" u="none" strike="noStrike" cap="none" normalizeH="0" baseline="0" dirty="0" smtClean="0">
                        <a:ln>
                          <a:noFill/>
                        </a:ln>
                        <a:solidFill>
                          <a:schemeClr val="tx1"/>
                        </a:solidFill>
                        <a:effectLst/>
                        <a:latin typeface="+mj-lt"/>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rPr>
                        <a:t>x</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rPr>
                        <a:t>x</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rPr>
                        <a:t>2</a:t>
                      </a: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19075">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tab pos="457200" algn="r"/>
                          <a:tab pos="2743200" algn="ctr"/>
                          <a:tab pos="5486400" algn="r"/>
                        </a:tabLst>
                      </a:pPr>
                      <a:r>
                        <a:rPr kumimoji="0" lang="en-US" sz="1200" b="1" i="0" u="none" strike="noStrike" cap="none" normalizeH="0" baseline="0" dirty="0" smtClean="0">
                          <a:ln>
                            <a:noFill/>
                          </a:ln>
                          <a:solidFill>
                            <a:schemeClr val="tx1"/>
                          </a:solidFill>
                          <a:effectLst/>
                          <a:latin typeface="+mj-lt"/>
                          <a:cs typeface="Times New Roman" pitchFamily="18" charset="0"/>
                        </a:rPr>
                        <a:t>Horizontal Integration</a:t>
                      </a:r>
                      <a:endParaRPr kumimoji="0" lang="en-US" sz="2000" b="1" i="0" u="none" strike="noStrike" cap="none" normalizeH="0" baseline="0" dirty="0" smtClean="0">
                        <a:ln>
                          <a:noFill/>
                        </a:ln>
                        <a:solidFill>
                          <a:schemeClr val="tx1"/>
                        </a:solidFill>
                        <a:effectLst/>
                        <a:latin typeface="+mj-lt"/>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rPr>
                        <a:t>x</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rPr>
                        <a:t>x</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rPr>
                        <a:t>2</a:t>
                      </a: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19075">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cs typeface="Times New Roman" pitchFamily="18" charset="0"/>
                        </a:rPr>
                        <a:t>Market Penetration</a:t>
                      </a:r>
                      <a:endParaRPr kumimoji="0" lang="en-US" sz="2000" b="1" i="0" u="none" strike="noStrike" cap="none" normalizeH="0" baseline="0" dirty="0" smtClean="0">
                        <a:ln>
                          <a:noFill/>
                        </a:ln>
                        <a:solidFill>
                          <a:schemeClr val="tx1"/>
                        </a:solidFill>
                        <a:effectLst/>
                        <a:latin typeface="+mj-lt"/>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rPr>
                        <a:t>x</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rPr>
                        <a:t>x</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rPr>
                        <a:t>2</a:t>
                      </a: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87020">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cs typeface="Times New Roman" pitchFamily="18" charset="0"/>
                        </a:rPr>
                        <a:t>Market Development</a:t>
                      </a:r>
                      <a:endParaRPr kumimoji="0" lang="en-US" sz="2000" b="1" i="0" u="none" strike="noStrike" cap="none" normalizeH="0" baseline="0" dirty="0" smtClean="0">
                        <a:ln>
                          <a:noFill/>
                        </a:ln>
                        <a:solidFill>
                          <a:schemeClr val="tx1"/>
                        </a:solidFill>
                        <a:effectLst/>
                        <a:latin typeface="+mj-lt"/>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rPr>
                        <a:t>x</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rPr>
                        <a:t>x</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rPr>
                        <a:t>2</a:t>
                      </a: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17488">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cs typeface="Times New Roman" pitchFamily="18" charset="0"/>
                        </a:rPr>
                        <a:t>Product Development</a:t>
                      </a:r>
                      <a:endParaRPr kumimoji="0" lang="en-US" sz="2000" b="1" i="0" u="none" strike="noStrike" cap="none" normalizeH="0" baseline="0" dirty="0" smtClean="0">
                        <a:ln>
                          <a:noFill/>
                        </a:ln>
                        <a:solidFill>
                          <a:schemeClr val="tx1"/>
                        </a:solidFill>
                        <a:effectLst/>
                        <a:latin typeface="+mj-lt"/>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rPr>
                        <a:t>x</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rPr>
                        <a:t>x</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rPr>
                        <a:t>2</a:t>
                      </a: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19075">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cs typeface="Times New Roman" pitchFamily="18" charset="0"/>
                        </a:rPr>
                        <a:t>Related Diversification</a:t>
                      </a:r>
                      <a:endParaRPr kumimoji="0" lang="en-US" sz="2000" b="1" i="0" u="none" strike="noStrike" cap="none" normalizeH="0" baseline="0" dirty="0" smtClean="0">
                        <a:ln>
                          <a:noFill/>
                        </a:ln>
                        <a:solidFill>
                          <a:schemeClr val="tx1"/>
                        </a:solidFill>
                        <a:effectLst/>
                        <a:latin typeface="+mj-lt"/>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rPr>
                        <a:t>x</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rPr>
                        <a:t>x</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rPr>
                        <a:t>2</a:t>
                      </a: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330200">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cs typeface="Times New Roman" pitchFamily="18" charset="0"/>
                        </a:rPr>
                        <a:t>Unrelated Diversification</a:t>
                      </a:r>
                      <a:endParaRPr kumimoji="0" lang="en-US" sz="2000" b="1" i="0" u="none" strike="noStrike" cap="none" normalizeH="0" baseline="0" dirty="0" smtClean="0">
                        <a:ln>
                          <a:noFill/>
                        </a:ln>
                        <a:solidFill>
                          <a:schemeClr val="tx1"/>
                        </a:solidFill>
                        <a:effectLst/>
                        <a:latin typeface="+mj-lt"/>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rPr>
                        <a:t>x</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rPr>
                        <a:t>1</a:t>
                      </a: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44475">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cs typeface="Times New Roman" pitchFamily="18" charset="0"/>
                        </a:rPr>
                        <a:t>Retrenchment </a:t>
                      </a:r>
                      <a:endParaRPr kumimoji="0" lang="en-US" sz="2000" b="1" i="0" u="none" strike="noStrike" cap="none" normalizeH="0" baseline="0" dirty="0" smtClean="0">
                        <a:ln>
                          <a:noFill/>
                        </a:ln>
                        <a:solidFill>
                          <a:schemeClr val="tx1"/>
                        </a:solidFill>
                        <a:effectLst/>
                        <a:latin typeface="+mj-lt"/>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44475">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cs typeface="Times New Roman" pitchFamily="18" charset="0"/>
                        </a:rPr>
                        <a:t>Divestiture</a:t>
                      </a:r>
                      <a:endParaRPr kumimoji="0" lang="en-US" sz="2000" b="1" i="0" u="none" strike="noStrike" cap="none" normalizeH="0" baseline="0" dirty="0" smtClean="0">
                        <a:ln>
                          <a:noFill/>
                        </a:ln>
                        <a:solidFill>
                          <a:schemeClr val="tx1"/>
                        </a:solidFill>
                        <a:effectLst/>
                        <a:latin typeface="+mj-lt"/>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44475">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mj-lt"/>
                          <a:cs typeface="Times New Roman" pitchFamily="18" charset="0"/>
                        </a:rPr>
                        <a:t>Liquidation</a:t>
                      </a:r>
                      <a:endParaRPr kumimoji="0" lang="en-US" sz="2000" b="1" i="0" u="none" strike="noStrike" cap="none" normalizeH="0" baseline="0" dirty="0" smtClean="0">
                        <a:ln>
                          <a:noFill/>
                        </a:ln>
                        <a:solidFill>
                          <a:schemeClr val="tx1"/>
                        </a:solidFill>
                        <a:effectLst/>
                        <a:latin typeface="+mj-lt"/>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200" b="1" i="0" u="none" strike="noStrike" cap="none" normalizeH="0" baseline="0" dirty="0" smtClean="0">
                        <a:ln>
                          <a:noFill/>
                        </a:ln>
                        <a:solidFill>
                          <a:schemeClr val="tx1"/>
                        </a:solidFill>
                        <a:effectLst/>
                        <a:latin typeface="+mj-lt"/>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Possible Strategies</a:t>
            </a:r>
            <a:endParaRPr lang="en-US" dirty="0"/>
          </a:p>
        </p:txBody>
      </p:sp>
      <p:sp>
        <p:nvSpPr>
          <p:cNvPr id="3" name="Content Placeholder 2"/>
          <p:cNvSpPr>
            <a:spLocks noGrp="1"/>
          </p:cNvSpPr>
          <p:nvPr>
            <p:ph idx="1"/>
          </p:nvPr>
        </p:nvSpPr>
        <p:spPr>
          <a:xfrm>
            <a:off x="457200" y="1752600"/>
            <a:ext cx="8229600" cy="3916363"/>
          </a:xfrm>
        </p:spPr>
        <p:txBody>
          <a:bodyPr>
            <a:normAutofit/>
          </a:bodyPr>
          <a:lstStyle/>
          <a:p>
            <a:r>
              <a:rPr lang="en-US" sz="2000" dirty="0" smtClean="0"/>
              <a:t>Integration Strategies not feasible</a:t>
            </a:r>
          </a:p>
          <a:p>
            <a:pPr lvl="1"/>
            <a:r>
              <a:rPr lang="en-US" sz="1400" dirty="0" smtClean="0"/>
              <a:t>Short supply and delivery chain </a:t>
            </a:r>
          </a:p>
          <a:p>
            <a:pPr lvl="1"/>
            <a:r>
              <a:rPr lang="en-US" sz="1400" dirty="0" smtClean="0"/>
              <a:t>Limited competition  </a:t>
            </a:r>
          </a:p>
          <a:p>
            <a:r>
              <a:rPr lang="en-US" sz="2000" dirty="0" smtClean="0"/>
              <a:t>Market Penetration </a:t>
            </a:r>
          </a:p>
          <a:p>
            <a:pPr lvl="1"/>
            <a:r>
              <a:rPr lang="en-US" sz="1400" b="1" dirty="0" smtClean="0"/>
              <a:t>SO 1 Increase advertising expenses by 15% in 2011 and 2012. (S1, S4, S5, O1, O2)</a:t>
            </a:r>
          </a:p>
          <a:p>
            <a:pPr lvl="1"/>
            <a:r>
              <a:rPr lang="en-US" sz="1400" dirty="0" smtClean="0"/>
              <a:t>SO 2 Offer first 3 months at reduced price to take advantage of at home movie customers (S8, O7).</a:t>
            </a:r>
          </a:p>
          <a:p>
            <a:pPr lvl="1"/>
            <a:r>
              <a:rPr lang="en-US" sz="1400" dirty="0" smtClean="0"/>
              <a:t>SO 4  &amp; ST 1 Provide free month service to any customer who recommends 5 friends. (S2, O1, O2).</a:t>
            </a:r>
          </a:p>
          <a:p>
            <a:r>
              <a:rPr lang="en-US" sz="1800" dirty="0" smtClean="0"/>
              <a:t>Market Development  </a:t>
            </a:r>
          </a:p>
          <a:p>
            <a:pPr lvl="1"/>
            <a:r>
              <a:rPr lang="en-US" sz="1400" dirty="0" smtClean="0"/>
              <a:t>SO 3 Aggressively enter the Chinese market. (S9, O5, O8, O10).</a:t>
            </a:r>
          </a:p>
          <a:p>
            <a:pPr lvl="1"/>
            <a:r>
              <a:rPr lang="en-US" sz="1400" b="1" dirty="0" smtClean="0"/>
              <a:t>WO 1 Extend expansion into Canada, Mexico, Latin America and China by 15% per year (W6, W10, O3, O4, O5, O8, O10).</a:t>
            </a:r>
          </a:p>
          <a:p>
            <a:r>
              <a:rPr lang="en-US" sz="1800" dirty="0" smtClean="0"/>
              <a:t>Product Development</a:t>
            </a:r>
          </a:p>
          <a:p>
            <a:pPr lvl="1"/>
            <a:r>
              <a:rPr lang="en-US" sz="1400" dirty="0" smtClean="0"/>
              <a:t>ST 2  </a:t>
            </a:r>
            <a:r>
              <a:rPr lang="en-US" sz="1400" b="1" dirty="0" smtClean="0"/>
              <a:t>Increase R&amp;D by 25% for marketing of online streaming movies (S6, S8, T6, T8).</a:t>
            </a:r>
          </a:p>
          <a:p>
            <a:pPr lvl="1"/>
            <a:endParaRPr lang="en-US" sz="1400" dirty="0" smtClean="0"/>
          </a:p>
          <a:p>
            <a:pPr lvl="1"/>
            <a:endParaRPr lang="en-US" sz="1400" dirty="0" smtClean="0"/>
          </a:p>
          <a:p>
            <a:pPr lvl="1"/>
            <a:endParaRPr lang="en-US" sz="1400" dirty="0" smtClean="0"/>
          </a:p>
          <a:p>
            <a:pPr lvl="1"/>
            <a:endParaRPr lang="en-US" dirty="0" smtClean="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34</a:t>
            </a:fld>
            <a:endParaRPr lang="en-US"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QSPM</a:t>
            </a:r>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35</a:t>
            </a:fld>
            <a:endParaRPr lang="en-US" dirty="0"/>
          </a:p>
        </p:txBody>
      </p:sp>
      <p:pic>
        <p:nvPicPr>
          <p:cNvPr id="7" name="Picture 6"/>
          <p:cNvPicPr/>
          <p:nvPr/>
        </p:nvPicPr>
        <p:blipFill>
          <a:blip r:embed="rId2" cstate="print"/>
          <a:srcRect/>
          <a:stretch>
            <a:fillRect/>
          </a:stretch>
        </p:blipFill>
        <p:spPr bwMode="auto">
          <a:xfrm>
            <a:off x="1981200" y="1371600"/>
            <a:ext cx="4800600" cy="2714307"/>
          </a:xfrm>
          <a:prstGeom prst="rect">
            <a:avLst/>
          </a:prstGeom>
          <a:noFill/>
          <a:ln w="9525">
            <a:noFill/>
            <a:miter lim="800000"/>
            <a:headEnd/>
            <a:tailEnd/>
          </a:ln>
        </p:spPr>
      </p:pic>
      <p:pic>
        <p:nvPicPr>
          <p:cNvPr id="8" name="Picture 7"/>
          <p:cNvPicPr/>
          <p:nvPr/>
        </p:nvPicPr>
        <p:blipFill>
          <a:blip r:embed="rId3" cstate="print"/>
          <a:srcRect/>
          <a:stretch>
            <a:fillRect/>
          </a:stretch>
        </p:blipFill>
        <p:spPr bwMode="auto">
          <a:xfrm>
            <a:off x="1981200" y="4191000"/>
            <a:ext cx="4800600" cy="1905000"/>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QSPM</a:t>
            </a:r>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36</a:t>
            </a:fld>
            <a:endParaRPr lang="en-US" dirty="0"/>
          </a:p>
        </p:txBody>
      </p:sp>
      <p:pic>
        <p:nvPicPr>
          <p:cNvPr id="7" name="Picture 6"/>
          <p:cNvPicPr/>
          <p:nvPr/>
        </p:nvPicPr>
        <p:blipFill>
          <a:blip r:embed="rId2" cstate="print"/>
          <a:srcRect/>
          <a:stretch>
            <a:fillRect/>
          </a:stretch>
        </p:blipFill>
        <p:spPr bwMode="auto">
          <a:xfrm>
            <a:off x="2514600" y="914400"/>
            <a:ext cx="5105400" cy="2560320"/>
          </a:xfrm>
          <a:prstGeom prst="rect">
            <a:avLst/>
          </a:prstGeom>
          <a:noFill/>
          <a:ln w="9525">
            <a:noFill/>
            <a:miter lim="800000"/>
            <a:headEnd/>
            <a:tailEnd/>
          </a:ln>
        </p:spPr>
      </p:pic>
      <p:pic>
        <p:nvPicPr>
          <p:cNvPr id="8" name="Picture 7"/>
          <p:cNvPicPr/>
          <p:nvPr/>
        </p:nvPicPr>
        <p:blipFill>
          <a:blip r:embed="rId3" cstate="print"/>
          <a:srcRect/>
          <a:stretch>
            <a:fillRect/>
          </a:stretch>
        </p:blipFill>
        <p:spPr bwMode="auto">
          <a:xfrm>
            <a:off x="2514600" y="3505200"/>
            <a:ext cx="5105400" cy="2496185"/>
          </a:xfrm>
          <a:prstGeom prst="rect">
            <a:avLst/>
          </a:prstGeom>
          <a:noFill/>
          <a:ln w="9525">
            <a:noFill/>
            <a:miter lim="800000"/>
            <a:headEnd/>
            <a:tailE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Objective </a:t>
            </a:r>
            <a:r>
              <a:rPr lang="en-US" dirty="0" smtClean="0">
                <a:sym typeface="Wingdings" pitchFamily="2" charset="2"/>
              </a:rPr>
              <a:t></a:t>
            </a:r>
            <a:r>
              <a:rPr lang="en-US" dirty="0" smtClean="0"/>
              <a:t>Get Big Fast </a:t>
            </a:r>
            <a:endParaRPr lang="en-US" dirty="0"/>
          </a:p>
        </p:txBody>
      </p:sp>
      <p:sp>
        <p:nvSpPr>
          <p:cNvPr id="3" name="Content Placeholder 2"/>
          <p:cNvSpPr>
            <a:spLocks noGrp="1"/>
          </p:cNvSpPr>
          <p:nvPr>
            <p:ph idx="1"/>
          </p:nvPr>
        </p:nvSpPr>
        <p:spPr>
          <a:xfrm>
            <a:off x="533400" y="1752600"/>
            <a:ext cx="8229600" cy="3916363"/>
          </a:xfrm>
        </p:spPr>
        <p:txBody>
          <a:bodyPr>
            <a:normAutofit fontScale="92500" lnSpcReduction="20000"/>
          </a:bodyPr>
          <a:lstStyle/>
          <a:p>
            <a:r>
              <a:rPr lang="en-US" sz="2800" dirty="0" smtClean="0"/>
              <a:t>Based on Thomas R. </a:t>
            </a:r>
            <a:r>
              <a:rPr lang="en-US" sz="2800" dirty="0" err="1" smtClean="0"/>
              <a:t>Eisemann’s</a:t>
            </a:r>
            <a:r>
              <a:rPr lang="en-US" sz="2800" dirty="0" smtClean="0"/>
              <a:t> (Harvard Business School) book “</a:t>
            </a:r>
            <a:r>
              <a:rPr lang="en-US" sz="2800" i="1" dirty="0" smtClean="0"/>
              <a:t>Internet Business Models: Text and Cases</a:t>
            </a:r>
            <a:r>
              <a:rPr lang="en-US" sz="2800" dirty="0" smtClean="0"/>
              <a:t>.”  </a:t>
            </a:r>
          </a:p>
          <a:p>
            <a:r>
              <a:rPr lang="en-US" altLang="en-US" dirty="0" smtClean="0"/>
              <a:t>“Winner-take-all” dynamics apply when</a:t>
            </a:r>
          </a:p>
          <a:p>
            <a:pPr lvl="2"/>
            <a:r>
              <a:rPr lang="en-US" altLang="en-US" sz="2000" dirty="0" smtClean="0"/>
              <a:t>Network effects (i.e., “</a:t>
            </a:r>
            <a:r>
              <a:rPr lang="en-US" altLang="en-US" sz="2000" i="1" dirty="0" smtClean="0"/>
              <a:t>viral</a:t>
            </a:r>
            <a:r>
              <a:rPr lang="en-US" altLang="en-US" sz="2000" dirty="0" smtClean="0"/>
              <a:t>”)</a:t>
            </a:r>
          </a:p>
          <a:p>
            <a:pPr lvl="2"/>
            <a:r>
              <a:rPr lang="en-US" altLang="en-US" sz="2000" dirty="0" smtClean="0"/>
              <a:t>Scale economies (i.e., “</a:t>
            </a:r>
            <a:r>
              <a:rPr lang="en-US" altLang="en-US" sz="2000" i="1" dirty="0" smtClean="0"/>
              <a:t>scalable</a:t>
            </a:r>
            <a:r>
              <a:rPr lang="en-US" altLang="en-US" sz="2000" dirty="0" smtClean="0"/>
              <a:t>”)</a:t>
            </a:r>
          </a:p>
          <a:p>
            <a:pPr lvl="2"/>
            <a:r>
              <a:rPr lang="en-US" altLang="en-US" sz="2000" dirty="0" smtClean="0"/>
              <a:t>Customer retention (i.e., “</a:t>
            </a:r>
            <a:r>
              <a:rPr lang="en-US" altLang="en-US" sz="2000" i="1" dirty="0" smtClean="0"/>
              <a:t>sticky</a:t>
            </a:r>
            <a:r>
              <a:rPr lang="en-US" altLang="en-US" sz="2000" dirty="0" smtClean="0"/>
              <a:t>”)</a:t>
            </a:r>
          </a:p>
          <a:p>
            <a:r>
              <a:rPr lang="en-US" altLang="en-US" dirty="0" smtClean="0"/>
              <a:t>Competitive risks are “reasonable”</a:t>
            </a:r>
            <a:r>
              <a:rPr lang="en-US" altLang="en-US" i="1" dirty="0" smtClean="0"/>
              <a:t> </a:t>
            </a:r>
          </a:p>
          <a:p>
            <a:r>
              <a:rPr lang="en-US" altLang="en-US" dirty="0" smtClean="0"/>
              <a:t>Lifetime value of customer exceeds acquisition cost</a:t>
            </a:r>
            <a:endParaRPr lang="en-US" altLang="en-US" i="1" dirty="0" smtClean="0"/>
          </a:p>
          <a:p>
            <a:r>
              <a:rPr lang="en-US" altLang="en-US" i="1" dirty="0" smtClean="0"/>
              <a:t>Y</a:t>
            </a:r>
            <a:r>
              <a:rPr lang="en-US" altLang="en-US" dirty="0" smtClean="0"/>
              <a:t>ou can fund aggressive growth</a:t>
            </a:r>
          </a:p>
          <a:p>
            <a:pPr>
              <a:buFontTx/>
              <a:buNone/>
            </a:pPr>
            <a:endParaRPr lang="en-US" altLang="en-US" dirty="0" smtClean="0"/>
          </a:p>
          <a:p>
            <a:pPr lvl="1"/>
            <a:endParaRPr lang="en-US" dirty="0" smtClean="0"/>
          </a:p>
          <a:p>
            <a:pPr lvl="2"/>
            <a:endParaRPr lang="en-US" sz="2000"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37</a:t>
            </a:fld>
            <a:endParaRPr lang="en-US"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Strategic Fit</a:t>
            </a:r>
            <a:endParaRPr lang="en-US" dirty="0"/>
          </a:p>
        </p:txBody>
      </p:sp>
      <p:sp>
        <p:nvSpPr>
          <p:cNvPr id="3" name="Content Placeholder 2"/>
          <p:cNvSpPr>
            <a:spLocks noGrp="1"/>
          </p:cNvSpPr>
          <p:nvPr>
            <p:ph idx="1"/>
          </p:nvPr>
        </p:nvSpPr>
        <p:spPr>
          <a:xfrm>
            <a:off x="533400" y="1828800"/>
            <a:ext cx="8229600" cy="4419600"/>
          </a:xfrm>
        </p:spPr>
        <p:txBody>
          <a:bodyPr>
            <a:normAutofit fontScale="55000" lnSpcReduction="20000"/>
          </a:bodyPr>
          <a:lstStyle/>
          <a:p>
            <a:r>
              <a:rPr lang="en-US" altLang="en-US" sz="2900" dirty="0" smtClean="0"/>
              <a:t>Network effects</a:t>
            </a:r>
          </a:p>
          <a:p>
            <a:pPr lvl="1"/>
            <a:r>
              <a:rPr lang="en-US" altLang="en-US" sz="2500" dirty="0" smtClean="0"/>
              <a:t>Recommender system</a:t>
            </a:r>
          </a:p>
          <a:p>
            <a:pPr lvl="1"/>
            <a:r>
              <a:rPr lang="en-US" altLang="en-US" sz="2500" dirty="0" smtClean="0"/>
              <a:t>Friend referrals </a:t>
            </a:r>
          </a:p>
          <a:p>
            <a:r>
              <a:rPr lang="en-US" altLang="en-US" sz="2900" dirty="0" smtClean="0"/>
              <a:t>Scale economies </a:t>
            </a:r>
          </a:p>
          <a:p>
            <a:pPr lvl="1"/>
            <a:r>
              <a:rPr lang="en-US" altLang="en-US" sz="2200" dirty="0" smtClean="0"/>
              <a:t>Amortization of content library costs</a:t>
            </a:r>
          </a:p>
          <a:p>
            <a:r>
              <a:rPr lang="en-US" altLang="en-US" sz="2900" dirty="0" smtClean="0"/>
              <a:t>Customer retention</a:t>
            </a:r>
          </a:p>
          <a:p>
            <a:pPr lvl="1"/>
            <a:r>
              <a:rPr lang="en-US" altLang="en-US" sz="2200" dirty="0" smtClean="0"/>
              <a:t>Subscription revenue model</a:t>
            </a:r>
          </a:p>
          <a:p>
            <a:pPr lvl="1"/>
            <a:r>
              <a:rPr lang="en-US" altLang="en-US" sz="2200" dirty="0" smtClean="0"/>
              <a:t>Structural reliance  </a:t>
            </a:r>
          </a:p>
          <a:p>
            <a:pPr lvl="1"/>
            <a:r>
              <a:rPr lang="en-US" altLang="en-US" sz="2200" dirty="0" smtClean="0"/>
              <a:t>Switching costs high</a:t>
            </a:r>
          </a:p>
          <a:p>
            <a:r>
              <a:rPr lang="en-US" altLang="en-US" sz="2900" dirty="0" smtClean="0"/>
              <a:t>Competitive risks are “reasonable”</a:t>
            </a:r>
            <a:r>
              <a:rPr lang="en-US" altLang="en-US" sz="2900" i="1" dirty="0" smtClean="0"/>
              <a:t> </a:t>
            </a:r>
            <a:endParaRPr lang="en-US" altLang="en-US" sz="2500" dirty="0" smtClean="0"/>
          </a:p>
          <a:p>
            <a:pPr lvl="1"/>
            <a:r>
              <a:rPr lang="en-US" altLang="en-US" sz="2500" dirty="0" smtClean="0"/>
              <a:t>Competitors have smaller market shares</a:t>
            </a:r>
          </a:p>
          <a:p>
            <a:r>
              <a:rPr lang="en-US" altLang="en-US" sz="2900" dirty="0" smtClean="0"/>
              <a:t>Lifetime value of customer exceeds acquisition cost</a:t>
            </a:r>
          </a:p>
          <a:p>
            <a:pPr lvl="1"/>
            <a:r>
              <a:rPr lang="en-US" altLang="en-US" sz="2500" dirty="0" err="1" smtClean="0"/>
              <a:t>CAC</a:t>
            </a:r>
            <a:r>
              <a:rPr lang="en-US" altLang="en-US" sz="2500" dirty="0" smtClean="0"/>
              <a:t> is $ 18 (two months subscription)</a:t>
            </a:r>
          </a:p>
          <a:p>
            <a:pPr lvl="1"/>
            <a:r>
              <a:rPr lang="en-US" altLang="en-US" sz="2500" dirty="0" smtClean="0"/>
              <a:t>Based on 3 year retention </a:t>
            </a:r>
            <a:r>
              <a:rPr lang="en-US" altLang="en-US" sz="2500" dirty="0" err="1" smtClean="0"/>
              <a:t>CLV</a:t>
            </a:r>
            <a:r>
              <a:rPr lang="en-US" altLang="en-US" sz="2500" dirty="0" smtClean="0"/>
              <a:t> is ~ $300 to $350</a:t>
            </a:r>
          </a:p>
          <a:p>
            <a:pPr lvl="1"/>
            <a:r>
              <a:rPr lang="en-US" altLang="en-US" sz="2500" dirty="0" err="1" smtClean="0"/>
              <a:t>CAC</a:t>
            </a:r>
            <a:r>
              <a:rPr lang="en-US" altLang="en-US" sz="2500" dirty="0" smtClean="0"/>
              <a:t>/</a:t>
            </a:r>
            <a:r>
              <a:rPr lang="en-US" altLang="en-US" sz="2500" dirty="0" err="1" smtClean="0"/>
              <a:t>CLV</a:t>
            </a:r>
            <a:r>
              <a:rPr lang="en-US" altLang="en-US" sz="2500" dirty="0" smtClean="0"/>
              <a:t> = 5-6%</a:t>
            </a:r>
          </a:p>
          <a:p>
            <a:r>
              <a:rPr lang="en-US" altLang="en-US" sz="2900" i="1" dirty="0" smtClean="0"/>
              <a:t>Y</a:t>
            </a:r>
            <a:r>
              <a:rPr lang="en-US" altLang="en-US" sz="2900" dirty="0" smtClean="0"/>
              <a:t>ou can fund aggressive growth</a:t>
            </a:r>
          </a:p>
          <a:p>
            <a:pPr lvl="1"/>
            <a:r>
              <a:rPr lang="en-US" altLang="en-US" sz="2200" dirty="0" smtClean="0"/>
              <a:t>Current assets exceed current liabilities by $260 million</a:t>
            </a:r>
          </a:p>
          <a:p>
            <a:pPr lvl="1"/>
            <a:r>
              <a:rPr lang="en-US" altLang="en-US" sz="2200" dirty="0" smtClean="0"/>
              <a:t>Dept/equity ratio is 0.6 (</a:t>
            </a:r>
            <a:r>
              <a:rPr lang="en-US" altLang="en-US" sz="2200" dirty="0" err="1" smtClean="0"/>
              <a:t>S&amp;P</a:t>
            </a:r>
            <a:r>
              <a:rPr lang="en-US" altLang="en-US" sz="2200" dirty="0" smtClean="0"/>
              <a:t> is 1.0)</a:t>
            </a:r>
          </a:p>
          <a:p>
            <a:pPr lvl="1"/>
            <a:r>
              <a:rPr lang="en-US" altLang="en-US" sz="2200" dirty="0" smtClean="0"/>
              <a:t>Market Capitalization of $6 billion is 20 times out assets base (~$300 million)</a:t>
            </a:r>
          </a:p>
          <a:p>
            <a:pPr lvl="1"/>
            <a:endParaRPr lang="en-US" altLang="en-US" sz="2200" dirty="0" smtClean="0"/>
          </a:p>
          <a:p>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38</a:t>
            </a:fld>
            <a:endParaRPr lang="en-US"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3 Year Goal and Annual Objectives</a:t>
            </a:r>
            <a:endParaRPr lang="en-US" dirty="0"/>
          </a:p>
        </p:txBody>
      </p:sp>
      <p:sp>
        <p:nvSpPr>
          <p:cNvPr id="3" name="Content Placeholder 2"/>
          <p:cNvSpPr>
            <a:spLocks noGrp="1"/>
          </p:cNvSpPr>
          <p:nvPr>
            <p:ph idx="1"/>
          </p:nvPr>
        </p:nvSpPr>
        <p:spPr>
          <a:xfrm>
            <a:off x="457200" y="1828800"/>
            <a:ext cx="8229600" cy="3916363"/>
          </a:xfrm>
        </p:spPr>
        <p:txBody>
          <a:bodyPr>
            <a:normAutofit fontScale="77500" lnSpcReduction="20000"/>
          </a:bodyPr>
          <a:lstStyle/>
          <a:p>
            <a:r>
              <a:rPr lang="en-US" dirty="0" smtClean="0"/>
              <a:t>In 3 years</a:t>
            </a:r>
          </a:p>
          <a:p>
            <a:pPr lvl="1"/>
            <a:r>
              <a:rPr lang="en-US" dirty="0" smtClean="0"/>
              <a:t>Own 70% of the video steaming market by</a:t>
            </a:r>
          </a:p>
          <a:p>
            <a:pPr lvl="2"/>
            <a:r>
              <a:rPr lang="en-US" dirty="0" smtClean="0"/>
              <a:t>Purchasing more and better content for  distribution</a:t>
            </a:r>
          </a:p>
          <a:p>
            <a:pPr lvl="2"/>
            <a:r>
              <a:rPr lang="en-US" dirty="0" smtClean="0"/>
              <a:t>Increase marketing efforts</a:t>
            </a:r>
          </a:p>
          <a:p>
            <a:pPr lvl="2"/>
            <a:r>
              <a:rPr lang="en-US" dirty="0" smtClean="0"/>
              <a:t>Create embedded players for any electronic device that has a video screen and a connection to  the Internet</a:t>
            </a:r>
          </a:p>
          <a:p>
            <a:pPr lvl="2"/>
            <a:r>
              <a:rPr lang="en-US" dirty="0" smtClean="0"/>
              <a:t>Fuel  global expansion</a:t>
            </a:r>
          </a:p>
          <a:p>
            <a:r>
              <a:rPr lang="en-US" dirty="0" smtClean="0"/>
              <a:t>Annual goals</a:t>
            </a:r>
          </a:p>
          <a:p>
            <a:pPr lvl="1"/>
            <a:r>
              <a:rPr lang="en-US" dirty="0" smtClean="0"/>
              <a:t>2011  </a:t>
            </a:r>
            <a:r>
              <a:rPr lang="en-US" dirty="0" smtClean="0">
                <a:sym typeface="Wingdings" pitchFamily="2" charset="2"/>
              </a:rPr>
              <a:t> 35 million subscribers ( $3.5 billion in revenues)</a:t>
            </a:r>
            <a:endParaRPr lang="en-US" dirty="0" smtClean="0"/>
          </a:p>
          <a:p>
            <a:pPr lvl="1"/>
            <a:r>
              <a:rPr lang="en-US" dirty="0" smtClean="0"/>
              <a:t>2012  </a:t>
            </a:r>
            <a:r>
              <a:rPr lang="en-US" dirty="0" smtClean="0">
                <a:sym typeface="Wingdings" pitchFamily="2" charset="2"/>
              </a:rPr>
              <a:t> 55 million subscribers ( $5.5 billion in revenues) </a:t>
            </a:r>
            <a:endParaRPr lang="en-US" dirty="0" smtClean="0"/>
          </a:p>
          <a:p>
            <a:pPr lvl="1"/>
            <a:r>
              <a:rPr lang="en-US" dirty="0" smtClean="0"/>
              <a:t>2013  </a:t>
            </a:r>
            <a:r>
              <a:rPr lang="en-US" dirty="0" smtClean="0">
                <a:sym typeface="Wingdings" pitchFamily="2" charset="2"/>
              </a:rPr>
              <a:t> 80 million subscribers ( $8 billion in revenues)</a:t>
            </a:r>
          </a:p>
          <a:p>
            <a:pPr lvl="1"/>
            <a:r>
              <a:rPr lang="en-US" dirty="0" smtClean="0">
                <a:sym typeface="Wingdings" pitchFamily="2" charset="2"/>
              </a:rPr>
              <a:t>There is 147 million  potential customers in the US  </a:t>
            </a:r>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39</a:t>
            </a:fld>
            <a:endParaRPr lang="en-US"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Strategy Selection with Year 1 Costs </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Increase advertising budgets by 15 percent.</a:t>
            </a:r>
          </a:p>
          <a:p>
            <a:pPr lvl="1"/>
            <a:r>
              <a:rPr lang="en-US" dirty="0" smtClean="0"/>
              <a:t>15% of $293M = $44M</a:t>
            </a:r>
          </a:p>
          <a:p>
            <a:r>
              <a:rPr lang="en-US" dirty="0" smtClean="0"/>
              <a:t>Expand by 15 percent into Latin America, Mexico, and China.</a:t>
            </a:r>
          </a:p>
          <a:p>
            <a:pPr lvl="1"/>
            <a:r>
              <a:rPr lang="en-US" dirty="0" smtClean="0"/>
              <a:t>15% of $2,162M = $324 New revenues * 92.5% (exp. ratio) = $300M of added expenses + $500M marketing and development costs</a:t>
            </a:r>
          </a:p>
          <a:p>
            <a:r>
              <a:rPr lang="en-US" dirty="0" smtClean="0"/>
              <a:t>Increase R&amp;D by 25% for marketing and delivery  of online streaming movies (S6, S8, T6, T8).</a:t>
            </a:r>
          </a:p>
          <a:p>
            <a:pPr lvl="1"/>
            <a:r>
              <a:rPr lang="en-US" dirty="0" smtClean="0"/>
              <a:t>25% of 293M = $73.25M</a:t>
            </a:r>
          </a:p>
          <a:p>
            <a:r>
              <a:rPr lang="en-US" dirty="0" smtClean="0"/>
              <a:t>Total cost for all three</a:t>
            </a:r>
          </a:p>
          <a:p>
            <a:pPr lvl="1"/>
            <a:r>
              <a:rPr lang="en-US" dirty="0" smtClean="0"/>
              <a:t>Approx. $1,000 Million</a:t>
            </a:r>
          </a:p>
          <a:p>
            <a:pPr>
              <a:buNone/>
            </a:pPr>
            <a:endParaRPr lang="en-US" dirty="0" smtClean="0"/>
          </a:p>
          <a:p>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40</a:t>
            </a:fld>
            <a:endParaRPr lang="en-US"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Strategic Implementation </a:t>
            </a:r>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41</a:t>
            </a:fld>
            <a:endParaRPr lang="en-US" dirty="0"/>
          </a:p>
        </p:txBody>
      </p:sp>
      <p:pic>
        <p:nvPicPr>
          <p:cNvPr id="51202" name="Picture 2" descr="http://4.bp.blogspot.com/-9p3LWYBEIPk/UFcxG0PqPsI/AAAAAAAAAWY/j2Qh_ObxHFQ/s1600/10_Netflix_vs_BB.jpg">
            <a:hlinkClick r:id="rId2"/>
          </p:cNvPr>
          <p:cNvPicPr>
            <a:picLocks noChangeAspect="1" noChangeArrowheads="1"/>
          </p:cNvPicPr>
          <p:nvPr/>
        </p:nvPicPr>
        <p:blipFill>
          <a:blip r:embed="rId3" cstate="print"/>
          <a:srcRect/>
          <a:stretch>
            <a:fillRect/>
          </a:stretch>
        </p:blipFill>
        <p:spPr bwMode="auto">
          <a:xfrm>
            <a:off x="1447800" y="1905000"/>
            <a:ext cx="6391275" cy="4136857"/>
          </a:xfrm>
          <a:prstGeom prst="rect">
            <a:avLst/>
          </a:prstGeom>
          <a:noFill/>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Technology Issues</a:t>
            </a:r>
            <a:endParaRPr lang="en-US" dirty="0"/>
          </a:p>
        </p:txBody>
      </p:sp>
      <p:sp>
        <p:nvSpPr>
          <p:cNvPr id="3" name="Content Placeholder 2"/>
          <p:cNvSpPr>
            <a:spLocks noGrp="1"/>
          </p:cNvSpPr>
          <p:nvPr>
            <p:ph idx="1"/>
          </p:nvPr>
        </p:nvSpPr>
        <p:spPr>
          <a:xfrm>
            <a:off x="533400" y="1828800"/>
            <a:ext cx="8229600" cy="3916363"/>
          </a:xfrm>
        </p:spPr>
        <p:txBody>
          <a:bodyPr/>
          <a:lstStyle/>
          <a:p>
            <a:r>
              <a:rPr lang="en-US" dirty="0" smtClean="0"/>
              <a:t>Reliance on a Public Internet </a:t>
            </a:r>
          </a:p>
          <a:p>
            <a:pPr lvl="1"/>
            <a:r>
              <a:rPr lang="en-US" dirty="0" smtClean="0"/>
              <a:t>Network Neutrality</a:t>
            </a:r>
          </a:p>
          <a:p>
            <a:pPr lvl="2"/>
            <a:r>
              <a:rPr lang="en-US" dirty="0" err="1" smtClean="0"/>
              <a:t>NetFlix</a:t>
            </a:r>
            <a:r>
              <a:rPr lang="en-US" dirty="0" smtClean="0"/>
              <a:t> is 20-30% of  ALL Internet traffic</a:t>
            </a:r>
          </a:p>
          <a:p>
            <a:pPr lvl="1"/>
            <a:r>
              <a:rPr lang="en-US" dirty="0" smtClean="0"/>
              <a:t>Consumer Broadband Service</a:t>
            </a:r>
          </a:p>
          <a:p>
            <a:pPr lvl="1"/>
            <a:r>
              <a:rPr lang="en-US" dirty="0" smtClean="0"/>
              <a:t>Distributed Distribution</a:t>
            </a:r>
          </a:p>
          <a:p>
            <a:r>
              <a:rPr lang="en-US" dirty="0" smtClean="0"/>
              <a:t>Intellectual Property Protection</a:t>
            </a:r>
          </a:p>
          <a:p>
            <a:pPr lvl="1"/>
            <a:r>
              <a:rPr lang="en-US" dirty="0" smtClean="0"/>
              <a:t>International regulatory bodies</a:t>
            </a:r>
          </a:p>
          <a:p>
            <a:pPr lvl="1"/>
            <a:endParaRPr lang="en-US" dirty="0" smtClean="0"/>
          </a:p>
          <a:p>
            <a:pPr lvl="2"/>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42</a:t>
            </a:fld>
            <a:endParaRPr lang="en-US"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EPS/EBIT</a:t>
            </a:r>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43</a:t>
            </a:fld>
            <a:endParaRPr lang="en-US" dirty="0"/>
          </a:p>
        </p:txBody>
      </p:sp>
      <p:sp>
        <p:nvSpPr>
          <p:cNvPr id="7" name="TextBox 6"/>
          <p:cNvSpPr txBox="1"/>
          <p:nvPr/>
        </p:nvSpPr>
        <p:spPr>
          <a:xfrm>
            <a:off x="152400" y="1371600"/>
            <a:ext cx="2415918" cy="1661993"/>
          </a:xfrm>
          <a:prstGeom prst="rect">
            <a:avLst/>
          </a:prstGeom>
          <a:noFill/>
        </p:spPr>
        <p:txBody>
          <a:bodyPr wrap="none" rtlCol="0">
            <a:spAutoFit/>
          </a:bodyPr>
          <a:lstStyle/>
          <a:p>
            <a:r>
              <a:rPr lang="en-US" sz="1400" dirty="0"/>
              <a:t>Amount Needed: $1,000</a:t>
            </a:r>
          </a:p>
          <a:p>
            <a:r>
              <a:rPr lang="en-US" sz="1400" dirty="0" smtClean="0"/>
              <a:t>Stock </a:t>
            </a:r>
            <a:r>
              <a:rPr lang="en-US" sz="1400" dirty="0"/>
              <a:t>Price: $120</a:t>
            </a:r>
          </a:p>
          <a:p>
            <a:r>
              <a:rPr lang="en-US" sz="1400" dirty="0" smtClean="0"/>
              <a:t>Shares </a:t>
            </a:r>
            <a:r>
              <a:rPr lang="en-US" sz="1400" dirty="0"/>
              <a:t>Outstanding: </a:t>
            </a:r>
            <a:r>
              <a:rPr lang="en-US" sz="1400" dirty="0" smtClean="0"/>
              <a:t>52 million</a:t>
            </a:r>
            <a:endParaRPr lang="en-US" sz="1400" dirty="0"/>
          </a:p>
          <a:p>
            <a:r>
              <a:rPr lang="en-US" sz="1400" dirty="0"/>
              <a:t> </a:t>
            </a:r>
          </a:p>
          <a:p>
            <a:r>
              <a:rPr lang="en-US" sz="1400" dirty="0" smtClean="0"/>
              <a:t>Interest </a:t>
            </a:r>
            <a:r>
              <a:rPr lang="en-US" sz="1400" dirty="0"/>
              <a:t>Rate: 5%</a:t>
            </a:r>
          </a:p>
          <a:p>
            <a:r>
              <a:rPr lang="en-US" sz="1400" dirty="0" smtClean="0"/>
              <a:t>Tax </a:t>
            </a:r>
            <a:r>
              <a:rPr lang="en-US" sz="1400" dirty="0"/>
              <a:t>Rate: 36%</a:t>
            </a:r>
          </a:p>
          <a:p>
            <a:endParaRPr lang="en-US" dirty="0"/>
          </a:p>
        </p:txBody>
      </p:sp>
      <p:pic>
        <p:nvPicPr>
          <p:cNvPr id="8" name="Picture 7"/>
          <p:cNvPicPr/>
          <p:nvPr/>
        </p:nvPicPr>
        <p:blipFill>
          <a:blip r:embed="rId2" cstate="print"/>
          <a:srcRect/>
          <a:stretch>
            <a:fillRect/>
          </a:stretch>
        </p:blipFill>
        <p:spPr bwMode="auto">
          <a:xfrm>
            <a:off x="2057400" y="2286000"/>
            <a:ext cx="5899150" cy="1513205"/>
          </a:xfrm>
          <a:prstGeom prst="rect">
            <a:avLst/>
          </a:prstGeom>
          <a:noFill/>
          <a:ln w="9525">
            <a:noFill/>
            <a:miter lim="800000"/>
            <a:headEnd/>
            <a:tailEnd/>
          </a:ln>
        </p:spPr>
      </p:pic>
      <p:pic>
        <p:nvPicPr>
          <p:cNvPr id="9" name="Picture 8"/>
          <p:cNvPicPr/>
          <p:nvPr/>
        </p:nvPicPr>
        <p:blipFill>
          <a:blip r:embed="rId3" cstate="print"/>
          <a:srcRect/>
          <a:stretch>
            <a:fillRect/>
          </a:stretch>
        </p:blipFill>
        <p:spPr bwMode="auto">
          <a:xfrm>
            <a:off x="2057400" y="3886200"/>
            <a:ext cx="5899150" cy="1504950"/>
          </a:xfrm>
          <a:prstGeom prst="rect">
            <a:avLst/>
          </a:prstGeom>
          <a:noFill/>
          <a:ln w="9525">
            <a:noFill/>
            <a:miter lim="800000"/>
            <a:headEnd/>
            <a:tailEnd/>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Projected Financials</a:t>
            </a:r>
            <a:endParaRPr lang="en-US" dirty="0"/>
          </a:p>
        </p:txBody>
      </p:sp>
      <p:sp>
        <p:nvSpPr>
          <p:cNvPr id="3" name="Content Placeholder 2"/>
          <p:cNvSpPr>
            <a:spLocks noGrp="1"/>
          </p:cNvSpPr>
          <p:nvPr>
            <p:ph idx="1"/>
          </p:nvPr>
        </p:nvSpPr>
        <p:spPr>
          <a:xfrm>
            <a:off x="457200" y="1676400"/>
            <a:ext cx="8229600" cy="3916363"/>
          </a:xfrm>
        </p:spPr>
        <p:txBody>
          <a:bodyPr>
            <a:normAutofit fontScale="92500" lnSpcReduction="20000"/>
          </a:bodyPr>
          <a:lstStyle/>
          <a:p>
            <a:r>
              <a:rPr lang="en-US" dirty="0" smtClean="0"/>
              <a:t>Assumptions</a:t>
            </a:r>
          </a:p>
          <a:p>
            <a:pPr lvl="1"/>
            <a:r>
              <a:rPr lang="en-US" dirty="0" smtClean="0"/>
              <a:t>Sell stock  to raise $1,000 M</a:t>
            </a:r>
          </a:p>
          <a:p>
            <a:pPr lvl="2"/>
            <a:r>
              <a:rPr lang="en-US" dirty="0" smtClean="0"/>
              <a:t>8.33 million new shares @ $120/share</a:t>
            </a:r>
          </a:p>
          <a:p>
            <a:pPr lvl="2"/>
            <a:r>
              <a:rPr lang="en-US" dirty="0" smtClean="0"/>
              <a:t>$1000M paid in capital </a:t>
            </a:r>
          </a:p>
          <a:p>
            <a:pPr lvl="1"/>
            <a:r>
              <a:rPr lang="en-US" dirty="0" smtClean="0"/>
              <a:t>50% increase in revenues  </a:t>
            </a:r>
          </a:p>
          <a:p>
            <a:pPr lvl="2"/>
            <a:r>
              <a:rPr lang="en-US" dirty="0" smtClean="0"/>
              <a:t>15% from international</a:t>
            </a:r>
          </a:p>
          <a:p>
            <a:pPr lvl="2"/>
            <a:r>
              <a:rPr lang="en-US" dirty="0" smtClean="0"/>
              <a:t>35% from domestic</a:t>
            </a:r>
          </a:p>
          <a:p>
            <a:pPr lvl="1"/>
            <a:r>
              <a:rPr lang="en-US" dirty="0" smtClean="0"/>
              <a:t>Marketing Budget increases by  15%</a:t>
            </a:r>
          </a:p>
          <a:p>
            <a:pPr lvl="1"/>
            <a:r>
              <a:rPr lang="en-US" dirty="0" smtClean="0"/>
              <a:t>New R&amp;D expense of $73.5M</a:t>
            </a:r>
          </a:p>
          <a:p>
            <a:pPr lvl="1"/>
            <a:r>
              <a:rPr lang="en-US" dirty="0" smtClean="0"/>
              <a:t>No dividends </a:t>
            </a:r>
          </a:p>
          <a:p>
            <a:pPr lvl="2">
              <a:buNone/>
            </a:pPr>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44</a:t>
            </a:fld>
            <a:endParaRPr lang="en-US"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Projected Income Statement</a:t>
            </a:r>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45</a:t>
            </a:fld>
            <a:endParaRPr lang="en-US" dirty="0"/>
          </a:p>
        </p:txBody>
      </p:sp>
      <p:graphicFrame>
        <p:nvGraphicFramePr>
          <p:cNvPr id="8" name="Table 7"/>
          <p:cNvGraphicFramePr>
            <a:graphicFrameLocks noGrp="1"/>
          </p:cNvGraphicFramePr>
          <p:nvPr/>
        </p:nvGraphicFramePr>
        <p:xfrm>
          <a:off x="1219200" y="1371600"/>
          <a:ext cx="5792759" cy="4881746"/>
        </p:xfrm>
        <a:graphic>
          <a:graphicData uri="http://schemas.openxmlformats.org/drawingml/2006/table">
            <a:tbl>
              <a:tblPr/>
              <a:tblGrid>
                <a:gridCol w="466335"/>
                <a:gridCol w="466335"/>
                <a:gridCol w="466335"/>
                <a:gridCol w="466335"/>
                <a:gridCol w="466335"/>
                <a:gridCol w="757796"/>
                <a:gridCol w="837948"/>
                <a:gridCol w="466335"/>
                <a:gridCol w="466335"/>
                <a:gridCol w="466335"/>
                <a:gridCol w="466335"/>
              </a:tblGrid>
              <a:tr h="0">
                <a:tc>
                  <a:txBody>
                    <a:bodyPr/>
                    <a:lstStyle/>
                    <a:p>
                      <a:pPr algn="l" fontAlgn="b"/>
                      <a:endParaRPr lang="en-US" sz="800" b="0" i="0" u="none" strike="noStrike" baseline="0" dirty="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600" b="0" i="0" u="none" strike="noStrike">
                        <a:solidFill>
                          <a:srgbClr val="000000"/>
                        </a:solidFill>
                        <a:latin typeface="Calibri"/>
                      </a:endParaRPr>
                    </a:p>
                  </a:txBody>
                  <a:tcPr marL="4990" marR="4990" marT="4990" marB="0" anchor="b">
                    <a:lnL>
                      <a:noFill/>
                    </a:lnL>
                    <a:lnR>
                      <a:noFill/>
                    </a:lnR>
                    <a:lnT>
                      <a:noFill/>
                    </a:lnT>
                    <a:lnB>
                      <a:noFill/>
                    </a:lnB>
                  </a:tcPr>
                </a:tc>
              </a:tr>
              <a:tr h="98880">
                <a:tc gridSpan="2">
                  <a:txBody>
                    <a:bodyPr/>
                    <a:lstStyle/>
                    <a:p>
                      <a:pPr algn="l" fontAlgn="b"/>
                      <a:r>
                        <a:rPr lang="en-US" sz="800" b="0" i="0" u="none" strike="noStrike" baseline="0" dirty="0">
                          <a:solidFill>
                            <a:srgbClr val="000000"/>
                          </a:solidFill>
                          <a:latin typeface="Calibri"/>
                        </a:rPr>
                        <a:t>Netflix, Inc.</a:t>
                      </a:r>
                    </a:p>
                  </a:txBody>
                  <a:tcPr marL="4990" marR="4990" marT="4990" marB="0" anchor="b">
                    <a:lnL>
                      <a:noFill/>
                    </a:lnL>
                    <a:lnR>
                      <a:noFill/>
                    </a:lnR>
                    <a:lnT>
                      <a:noFill/>
                    </a:lnT>
                    <a:lnB>
                      <a:noFill/>
                    </a:lnB>
                  </a:tcPr>
                </a:tc>
                <a:tc hMerge="1">
                  <a:txBody>
                    <a:bodyPr/>
                    <a:lstStyle/>
                    <a:p>
                      <a:endParaRPr lang="en-US"/>
                    </a:p>
                  </a:txBody>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600" b="0" i="0" u="none" strike="noStrike">
                        <a:solidFill>
                          <a:srgbClr val="000000"/>
                        </a:solidFill>
                        <a:latin typeface="Calibri"/>
                      </a:endParaRPr>
                    </a:p>
                  </a:txBody>
                  <a:tcPr marL="4990" marR="4990" marT="4990" marB="0" anchor="b">
                    <a:lnL>
                      <a:noFill/>
                    </a:lnL>
                    <a:lnR>
                      <a:noFill/>
                    </a:lnR>
                    <a:lnT>
                      <a:noFill/>
                    </a:lnT>
                    <a:lnB>
                      <a:noFill/>
                    </a:lnB>
                  </a:tcPr>
                </a:tc>
              </a:tr>
              <a:tr h="98880">
                <a:tc gridSpan="4">
                  <a:txBody>
                    <a:bodyPr/>
                    <a:lstStyle/>
                    <a:p>
                      <a:pPr algn="l" fontAlgn="b"/>
                      <a:r>
                        <a:rPr lang="en-US" sz="800" b="0" i="0" u="none" strike="noStrike" baseline="0" dirty="0">
                          <a:solidFill>
                            <a:srgbClr val="000000"/>
                          </a:solidFill>
                          <a:latin typeface="Calibri"/>
                        </a:rPr>
                        <a:t>Consolidated Statements of Operations</a:t>
                      </a:r>
                    </a:p>
                  </a:txBody>
                  <a:tcPr marL="4990" marR="4990" marT="4990"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600" b="0" i="0" u="none" strike="noStrike">
                        <a:solidFill>
                          <a:srgbClr val="000000"/>
                        </a:solidFill>
                        <a:latin typeface="Calibri"/>
                      </a:endParaRPr>
                    </a:p>
                  </a:txBody>
                  <a:tcPr marL="4990" marR="4990" marT="4990" marB="0" anchor="b">
                    <a:lnL>
                      <a:noFill/>
                    </a:lnL>
                    <a:lnR>
                      <a:noFill/>
                    </a:lnR>
                    <a:lnT>
                      <a:noFill/>
                    </a:lnT>
                    <a:lnB>
                      <a:noFill/>
                    </a:lnB>
                  </a:tcPr>
                </a:tc>
              </a:tr>
              <a:tr h="98880">
                <a:tc gridSpan="2">
                  <a:txBody>
                    <a:bodyPr/>
                    <a:lstStyle/>
                    <a:p>
                      <a:pPr algn="l" fontAlgn="b"/>
                      <a:r>
                        <a:rPr lang="en-US" sz="800" b="0" i="0" u="none" strike="noStrike" baseline="0" dirty="0">
                          <a:solidFill>
                            <a:srgbClr val="000000"/>
                          </a:solidFill>
                          <a:latin typeface="Calibri"/>
                        </a:rPr>
                        <a:t>(unaudited)</a:t>
                      </a:r>
                    </a:p>
                  </a:txBody>
                  <a:tcPr marL="4990" marR="4990" marT="4990" marB="0" anchor="b">
                    <a:lnL>
                      <a:noFill/>
                    </a:lnL>
                    <a:lnR>
                      <a:noFill/>
                    </a:lnR>
                    <a:lnT>
                      <a:noFill/>
                    </a:lnT>
                    <a:lnB>
                      <a:noFill/>
                    </a:lnB>
                  </a:tcPr>
                </a:tc>
                <a:tc hMerge="1">
                  <a:txBody>
                    <a:bodyPr/>
                    <a:lstStyle/>
                    <a:p>
                      <a:endParaRPr lang="en-US"/>
                    </a:p>
                  </a:txBody>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600" b="0" i="0" u="none" strike="noStrike">
                        <a:solidFill>
                          <a:srgbClr val="000000"/>
                        </a:solidFill>
                        <a:latin typeface="Calibri"/>
                      </a:endParaRPr>
                    </a:p>
                  </a:txBody>
                  <a:tcPr marL="4990" marR="4990" marT="4990" marB="0" anchor="b">
                    <a:lnL>
                      <a:noFill/>
                    </a:lnL>
                    <a:lnR>
                      <a:noFill/>
                    </a:lnR>
                    <a:lnT>
                      <a:noFill/>
                    </a:lnT>
                    <a:lnB>
                      <a:noFill/>
                    </a:lnB>
                  </a:tcPr>
                </a:tc>
              </a:tr>
              <a:tr h="98880">
                <a:tc gridSpan="4">
                  <a:txBody>
                    <a:bodyPr/>
                    <a:lstStyle/>
                    <a:p>
                      <a:pPr algn="l" fontAlgn="b"/>
                      <a:r>
                        <a:rPr lang="en-US" sz="800" b="0" i="0" u="none" strike="noStrike" baseline="0" dirty="0">
                          <a:solidFill>
                            <a:srgbClr val="000000"/>
                          </a:solidFill>
                          <a:latin typeface="Calibri"/>
                        </a:rPr>
                        <a:t>(in thousands, except per share data)</a:t>
                      </a:r>
                    </a:p>
                  </a:txBody>
                  <a:tcPr marL="4990" marR="4990" marT="4990"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600" b="0" i="0" u="none" strike="noStrike">
                        <a:solidFill>
                          <a:srgbClr val="000000"/>
                        </a:solidFill>
                        <a:latin typeface="Calibri"/>
                      </a:endParaRPr>
                    </a:p>
                  </a:txBody>
                  <a:tcPr marL="4990" marR="4990" marT="4990" marB="0" anchor="b">
                    <a:lnL>
                      <a:noFill/>
                    </a:lnL>
                    <a:lnR>
                      <a:noFill/>
                    </a:lnR>
                    <a:lnT>
                      <a:noFill/>
                    </a:lnT>
                    <a:lnB>
                      <a:noFill/>
                    </a:lnB>
                  </a:tcPr>
                </a:tc>
              </a:tr>
              <a:tr h="98880">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r>
                        <a:rPr lang="en-US" sz="800" b="0" i="0" u="none" strike="noStrike" baseline="0">
                          <a:solidFill>
                            <a:srgbClr val="000000"/>
                          </a:solidFill>
                          <a:latin typeface="Calibri"/>
                        </a:rPr>
                        <a:t>Projected</a:t>
                      </a: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600" b="0" i="0" u="none" strike="noStrike">
                        <a:solidFill>
                          <a:srgbClr val="000000"/>
                        </a:solidFill>
                        <a:latin typeface="Calibri"/>
                      </a:endParaRPr>
                    </a:p>
                  </a:txBody>
                  <a:tcPr marL="4990" marR="4990" marT="4990" marB="0" anchor="b">
                    <a:lnL>
                      <a:noFill/>
                    </a:lnL>
                    <a:lnR>
                      <a:noFill/>
                    </a:lnR>
                    <a:lnT>
                      <a:noFill/>
                    </a:lnT>
                    <a:lnB>
                      <a:noFill/>
                    </a:lnB>
                  </a:tcPr>
                </a:tc>
              </a:tr>
              <a:tr h="98880">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dirty="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r>
                        <a:rPr lang="en-US" sz="800" b="0" i="0" u="none" strike="noStrike" baseline="0">
                          <a:solidFill>
                            <a:srgbClr val="000000"/>
                          </a:solidFill>
                          <a:latin typeface="Calibri"/>
                        </a:rPr>
                        <a:t>December 31,</a:t>
                      </a:r>
                    </a:p>
                  </a:txBody>
                  <a:tcPr marL="4990" marR="4990" marT="4990" marB="0" anchor="b">
                    <a:lnL>
                      <a:noFill/>
                    </a:lnL>
                    <a:lnR>
                      <a:noFill/>
                    </a:lnR>
                    <a:lnT>
                      <a:noFill/>
                    </a:lnT>
                    <a:lnB>
                      <a:noFill/>
                    </a:lnB>
                  </a:tcPr>
                </a:tc>
                <a:tc>
                  <a:txBody>
                    <a:bodyPr/>
                    <a:lstStyle/>
                    <a:p>
                      <a:pPr algn="l" fontAlgn="b"/>
                      <a:r>
                        <a:rPr lang="en-US" sz="800" b="0" i="0" u="none" strike="noStrike" baseline="0">
                          <a:solidFill>
                            <a:srgbClr val="000000"/>
                          </a:solidFill>
                          <a:latin typeface="Calibri"/>
                        </a:rPr>
                        <a:t>December 31,</a:t>
                      </a: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600" b="0" i="0" u="none" strike="noStrike">
                        <a:solidFill>
                          <a:srgbClr val="000000"/>
                        </a:solidFill>
                        <a:latin typeface="Calibri"/>
                      </a:endParaRPr>
                    </a:p>
                  </a:txBody>
                  <a:tcPr marL="4990" marR="4990" marT="4990" marB="0" anchor="b">
                    <a:lnL>
                      <a:noFill/>
                    </a:lnL>
                    <a:lnR>
                      <a:noFill/>
                    </a:lnR>
                    <a:lnT>
                      <a:noFill/>
                    </a:lnT>
                    <a:lnB>
                      <a:noFill/>
                    </a:lnB>
                  </a:tcPr>
                </a:tc>
              </a:tr>
              <a:tr h="98880">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dirty="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r" fontAlgn="b"/>
                      <a:r>
                        <a:rPr lang="en-US" sz="800" b="0" i="0" u="none" strike="noStrike" baseline="0">
                          <a:solidFill>
                            <a:srgbClr val="000000"/>
                          </a:solidFill>
                          <a:latin typeface="Calibri"/>
                        </a:rPr>
                        <a:t>2010</a:t>
                      </a:r>
                    </a:p>
                  </a:txBody>
                  <a:tcPr marL="4990" marR="4990" marT="4990" marB="0" anchor="b">
                    <a:lnL>
                      <a:noFill/>
                    </a:lnL>
                    <a:lnR>
                      <a:noFill/>
                    </a:lnR>
                    <a:lnT>
                      <a:noFill/>
                    </a:lnT>
                    <a:lnB>
                      <a:noFill/>
                    </a:lnB>
                  </a:tcPr>
                </a:tc>
                <a:tc>
                  <a:txBody>
                    <a:bodyPr/>
                    <a:lstStyle/>
                    <a:p>
                      <a:pPr algn="r" fontAlgn="b"/>
                      <a:r>
                        <a:rPr lang="en-US" sz="800" b="0" i="0" u="none" strike="noStrike" baseline="0">
                          <a:solidFill>
                            <a:srgbClr val="000000"/>
                          </a:solidFill>
                          <a:latin typeface="Calibri"/>
                        </a:rPr>
                        <a:t>2011</a:t>
                      </a: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600" b="0" i="0" u="none" strike="noStrike">
                        <a:solidFill>
                          <a:srgbClr val="000000"/>
                        </a:solidFill>
                        <a:latin typeface="Calibri"/>
                      </a:endParaRPr>
                    </a:p>
                  </a:txBody>
                  <a:tcPr marL="4990" marR="4990" marT="4990" marB="0" anchor="b">
                    <a:lnL>
                      <a:noFill/>
                    </a:lnL>
                    <a:lnR>
                      <a:noFill/>
                    </a:lnR>
                    <a:lnT>
                      <a:noFill/>
                    </a:lnT>
                    <a:lnB>
                      <a:noFill/>
                    </a:lnB>
                  </a:tcPr>
                </a:tc>
              </a:tr>
              <a:tr h="98880">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600" b="0" i="0" u="none" strike="noStrike">
                        <a:solidFill>
                          <a:srgbClr val="000000"/>
                        </a:solidFill>
                        <a:latin typeface="Calibri"/>
                      </a:endParaRPr>
                    </a:p>
                  </a:txBody>
                  <a:tcPr marL="4990" marR="4990" marT="4990" marB="0" anchor="b">
                    <a:lnL>
                      <a:noFill/>
                    </a:lnL>
                    <a:lnR>
                      <a:noFill/>
                    </a:lnR>
                    <a:lnT>
                      <a:noFill/>
                    </a:lnT>
                    <a:lnB>
                      <a:noFill/>
                    </a:lnB>
                  </a:tcPr>
                </a:tc>
              </a:tr>
              <a:tr h="98880">
                <a:tc gridSpan="2">
                  <a:txBody>
                    <a:bodyPr/>
                    <a:lstStyle/>
                    <a:p>
                      <a:pPr algn="l" fontAlgn="b"/>
                      <a:r>
                        <a:rPr lang="en-US" sz="800" b="0" i="0" u="none" strike="noStrike" baseline="0">
                          <a:solidFill>
                            <a:srgbClr val="000000"/>
                          </a:solidFill>
                          <a:latin typeface="Calibri"/>
                        </a:rPr>
                        <a:t>Revenues</a:t>
                      </a:r>
                    </a:p>
                  </a:txBody>
                  <a:tcPr marL="4990" marR="4990" marT="4990" marB="0" anchor="b">
                    <a:lnL>
                      <a:noFill/>
                    </a:lnL>
                    <a:lnR>
                      <a:noFill/>
                    </a:lnR>
                    <a:lnT>
                      <a:noFill/>
                    </a:lnT>
                    <a:lnB>
                      <a:noFill/>
                    </a:lnB>
                  </a:tcPr>
                </a:tc>
                <a:tc hMerge="1">
                  <a:txBody>
                    <a:bodyPr/>
                    <a:lstStyle/>
                    <a:p>
                      <a:endParaRPr lang="en-US"/>
                    </a:p>
                  </a:txBody>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600" b="0" i="0" u="none" strike="noStrike">
                        <a:solidFill>
                          <a:srgbClr val="000000"/>
                        </a:solidFill>
                        <a:latin typeface="Calibri"/>
                      </a:endParaRPr>
                    </a:p>
                  </a:txBody>
                  <a:tcPr marL="4990" marR="4990" marT="4990" marB="0" anchor="b">
                    <a:lnL>
                      <a:noFill/>
                    </a:lnL>
                    <a:lnR>
                      <a:noFill/>
                    </a:lnR>
                    <a:lnT>
                      <a:noFill/>
                    </a:lnT>
                    <a:lnB>
                      <a:noFill/>
                    </a:lnB>
                  </a:tcPr>
                </a:tc>
              </a:tr>
              <a:tr h="186131">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r>
                        <a:rPr lang="en-US" sz="800" b="0" i="0" u="none" strike="noStrike" baseline="0">
                          <a:solidFill>
                            <a:srgbClr val="000000"/>
                          </a:solidFill>
                          <a:latin typeface="Calibri"/>
                        </a:rPr>
                        <a:t>Domestic</a:t>
                      </a:r>
                    </a:p>
                  </a:txBody>
                  <a:tcPr marL="4990" marR="4990" marT="4990" marB="0" anchor="b">
                    <a:lnL>
                      <a:noFill/>
                    </a:lnL>
                    <a:lnR>
                      <a:noFill/>
                    </a:lnR>
                    <a:lnT>
                      <a:noFill/>
                    </a:lnT>
                    <a:lnB>
                      <a:noFill/>
                    </a:lnB>
                  </a:tcPr>
                </a:tc>
                <a:tc>
                  <a:txBody>
                    <a:bodyPr/>
                    <a:lstStyle/>
                    <a:p>
                      <a:pPr algn="l" fontAlgn="b"/>
                      <a:endParaRPr lang="en-US" sz="800" b="0" i="0" u="none" strike="noStrike" baseline="0" dirty="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r>
                        <a:rPr lang="en-US" sz="800" b="0" i="0" u="none" strike="noStrike" baseline="0">
                          <a:solidFill>
                            <a:srgbClr val="000000"/>
                          </a:solidFill>
                          <a:latin typeface="Calibri"/>
                        </a:rPr>
                        <a:t>$          2,162,625 </a:t>
                      </a:r>
                    </a:p>
                  </a:txBody>
                  <a:tcPr marL="4990" marR="4990" marT="4990" marB="0" anchor="b">
                    <a:lnL>
                      <a:noFill/>
                    </a:lnL>
                    <a:lnR>
                      <a:noFill/>
                    </a:lnR>
                    <a:lnT>
                      <a:noFill/>
                    </a:lnT>
                    <a:lnB>
                      <a:noFill/>
                    </a:lnB>
                  </a:tcPr>
                </a:tc>
                <a:tc>
                  <a:txBody>
                    <a:bodyPr/>
                    <a:lstStyle/>
                    <a:p>
                      <a:pPr algn="l" fontAlgn="b"/>
                      <a:r>
                        <a:rPr lang="en-US" sz="800" b="0" i="0" u="none" strike="noStrike" baseline="0">
                          <a:solidFill>
                            <a:srgbClr val="000000"/>
                          </a:solidFill>
                          <a:latin typeface="Calibri"/>
                        </a:rPr>
                        <a:t> $       2,919,543.75 </a:t>
                      </a:r>
                    </a:p>
                  </a:txBody>
                  <a:tcPr marL="4990" marR="4990" marT="4990" marB="0" anchor="b">
                    <a:lnL>
                      <a:noFill/>
                    </a:lnL>
                    <a:lnR>
                      <a:noFill/>
                    </a:lnR>
                    <a:lnT>
                      <a:noFill/>
                    </a:lnT>
                    <a:lnB>
                      <a:noFill/>
                    </a:lnB>
                  </a:tcPr>
                </a:tc>
                <a:tc>
                  <a:txBody>
                    <a:bodyPr/>
                    <a:lstStyle/>
                    <a:p>
                      <a:pPr algn="l" fontAlgn="b"/>
                      <a:r>
                        <a:rPr lang="en-US" sz="800" b="0" i="0" u="none" strike="noStrike" baseline="0">
                          <a:solidFill>
                            <a:srgbClr val="000000"/>
                          </a:solidFill>
                          <a:latin typeface="Calibri"/>
                        </a:rPr>
                        <a:t>+35%</a:t>
                      </a: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600" b="0" i="0" u="none" strike="noStrike">
                        <a:solidFill>
                          <a:srgbClr val="000000"/>
                        </a:solidFill>
                        <a:latin typeface="Calibri"/>
                      </a:endParaRPr>
                    </a:p>
                  </a:txBody>
                  <a:tcPr marL="4990" marR="4990" marT="4990" marB="0" anchor="b">
                    <a:lnL>
                      <a:noFill/>
                    </a:lnL>
                    <a:lnR>
                      <a:noFill/>
                    </a:lnR>
                    <a:lnT>
                      <a:noFill/>
                    </a:lnT>
                    <a:lnB>
                      <a:noFill/>
                    </a:lnB>
                  </a:tcPr>
                </a:tc>
              </a:tr>
              <a:tr h="186131">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gridSpan="2">
                  <a:txBody>
                    <a:bodyPr/>
                    <a:lstStyle/>
                    <a:p>
                      <a:pPr algn="l" fontAlgn="b"/>
                      <a:r>
                        <a:rPr lang="en-US" sz="800" b="0" i="0" u="none" strike="noStrike" baseline="0" dirty="0" smtClean="0">
                          <a:solidFill>
                            <a:srgbClr val="000000"/>
                          </a:solidFill>
                          <a:latin typeface="Calibri"/>
                        </a:rPr>
                        <a:t>International</a:t>
                      </a:r>
                      <a:endParaRPr lang="en-US" sz="800" b="0" i="0" u="none" strike="noStrike" baseline="0" dirty="0">
                        <a:solidFill>
                          <a:srgbClr val="000000"/>
                        </a:solidFill>
                        <a:latin typeface="Calibri"/>
                      </a:endParaRPr>
                    </a:p>
                  </a:txBody>
                  <a:tcPr marL="4990" marR="4990" marT="4990" marB="0" anchor="b">
                    <a:lnL>
                      <a:noFill/>
                    </a:lnL>
                    <a:lnR>
                      <a:noFill/>
                    </a:lnR>
                    <a:lnT>
                      <a:noFill/>
                    </a:lnT>
                    <a:lnB>
                      <a:noFill/>
                    </a:lnB>
                  </a:tcPr>
                </a:tc>
                <a:tc hMerge="1">
                  <a:txBody>
                    <a:bodyPr/>
                    <a:lstStyle/>
                    <a:p>
                      <a:endParaRPr lang="en-US"/>
                    </a:p>
                  </a:txBody>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r>
                        <a:rPr lang="en-US" sz="800" b="0" i="0" u="none" strike="noStrike" baseline="0">
                          <a:solidFill>
                            <a:srgbClr val="000000"/>
                          </a:solidFill>
                          <a:latin typeface="Calibri"/>
                        </a:rPr>
                        <a:t> $           515,213.60 </a:t>
                      </a:r>
                    </a:p>
                  </a:txBody>
                  <a:tcPr marL="4990" marR="4990" marT="4990" marB="0" anchor="b">
                    <a:lnL>
                      <a:noFill/>
                    </a:lnL>
                    <a:lnR>
                      <a:noFill/>
                    </a:lnR>
                    <a:lnT>
                      <a:noFill/>
                    </a:lnT>
                    <a:lnB>
                      <a:noFill/>
                    </a:lnB>
                  </a:tcPr>
                </a:tc>
                <a:tc gridSpan="3">
                  <a:txBody>
                    <a:bodyPr/>
                    <a:lstStyle/>
                    <a:p>
                      <a:pPr algn="l" fontAlgn="b"/>
                      <a:r>
                        <a:rPr lang="en-US" sz="800" b="0" i="0" u="none" strike="noStrike" baseline="0">
                          <a:solidFill>
                            <a:srgbClr val="000000"/>
                          </a:solidFill>
                          <a:latin typeface="Calibri"/>
                        </a:rPr>
                        <a:t>+15% of total revenues</a:t>
                      </a:r>
                    </a:p>
                  </a:txBody>
                  <a:tcPr marL="4990" marR="4990" marT="4990" marB="0" anchor="b">
                    <a:lnL>
                      <a:noFill/>
                    </a:lnL>
                    <a:lnR>
                      <a:noFill/>
                    </a:lnR>
                    <a:lnT>
                      <a:noFill/>
                    </a:lnT>
                    <a:lnB>
                      <a:noFill/>
                    </a:lnB>
                  </a:tcPr>
                </a:tc>
                <a:tc hMerge="1">
                  <a:txBody>
                    <a:bodyPr/>
                    <a:lstStyle/>
                    <a:p>
                      <a:endParaRPr lang="en-US"/>
                    </a:p>
                  </a:txBody>
                  <a:tcPr/>
                </a:tc>
                <a:tc hMerge="1">
                  <a:txBody>
                    <a:bodyPr/>
                    <a:lstStyle/>
                    <a:p>
                      <a:endParaRPr lang="en-US"/>
                    </a:p>
                  </a:txBody>
                  <a:tcPr/>
                </a:tc>
                <a:tc>
                  <a:txBody>
                    <a:bodyPr/>
                    <a:lstStyle/>
                    <a:p>
                      <a:pPr algn="l" fontAlgn="b"/>
                      <a:endParaRPr lang="en-US" sz="600" b="0" i="0" u="none" strike="noStrike">
                        <a:solidFill>
                          <a:srgbClr val="000000"/>
                        </a:solidFill>
                        <a:latin typeface="Calibri"/>
                      </a:endParaRPr>
                    </a:p>
                  </a:txBody>
                  <a:tcPr marL="4990" marR="4990" marT="4990" marB="0" anchor="b">
                    <a:lnL>
                      <a:noFill/>
                    </a:lnL>
                    <a:lnR>
                      <a:noFill/>
                    </a:lnR>
                    <a:lnT>
                      <a:noFill/>
                    </a:lnT>
                    <a:lnB>
                      <a:noFill/>
                    </a:lnB>
                  </a:tcPr>
                </a:tc>
              </a:tr>
              <a:tr h="186131">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r>
                        <a:rPr lang="en-US" sz="800" b="0" i="0" u="none" strike="noStrike" baseline="0">
                          <a:solidFill>
                            <a:srgbClr val="000000"/>
                          </a:solidFill>
                          <a:latin typeface="Calibri"/>
                        </a:rPr>
                        <a:t>Total</a:t>
                      </a:r>
                    </a:p>
                  </a:txBody>
                  <a:tcPr marL="4990" marR="4990" marT="4990" marB="0" anchor="b">
                    <a:lnL>
                      <a:noFill/>
                    </a:lnL>
                    <a:lnR>
                      <a:noFill/>
                    </a:lnR>
                    <a:lnT>
                      <a:noFill/>
                    </a:lnT>
                    <a:lnB>
                      <a:noFill/>
                    </a:lnB>
                  </a:tcPr>
                </a:tc>
                <a:tc>
                  <a:txBody>
                    <a:bodyPr/>
                    <a:lstStyle/>
                    <a:p>
                      <a:pPr algn="l" fontAlgn="b"/>
                      <a:endParaRPr lang="en-US" sz="800" b="0" i="0" u="none" strike="noStrike" baseline="0" dirty="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r>
                        <a:rPr lang="en-US" sz="800" b="0" i="0" u="none" strike="noStrike" baseline="0">
                          <a:solidFill>
                            <a:srgbClr val="000000"/>
                          </a:solidFill>
                          <a:latin typeface="Calibri"/>
                        </a:rPr>
                        <a:t> $   2,162,625.00 </a:t>
                      </a:r>
                    </a:p>
                  </a:txBody>
                  <a:tcPr marL="4990" marR="4990" marT="4990" marB="0" anchor="b">
                    <a:lnL>
                      <a:noFill/>
                    </a:lnL>
                    <a:lnR>
                      <a:noFill/>
                    </a:lnR>
                    <a:lnT>
                      <a:noFill/>
                    </a:lnT>
                    <a:lnB>
                      <a:noFill/>
                    </a:lnB>
                  </a:tcPr>
                </a:tc>
                <a:tc>
                  <a:txBody>
                    <a:bodyPr/>
                    <a:lstStyle/>
                    <a:p>
                      <a:pPr algn="l" fontAlgn="b"/>
                      <a:r>
                        <a:rPr lang="en-US" sz="800" b="0" i="0" u="none" strike="noStrike" baseline="0">
                          <a:solidFill>
                            <a:srgbClr val="000000"/>
                          </a:solidFill>
                          <a:latin typeface="Calibri"/>
                        </a:rPr>
                        <a:t> $       3,434,757.35 </a:t>
                      </a: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600" b="0" i="0" u="none" strike="noStrike">
                        <a:solidFill>
                          <a:srgbClr val="000000"/>
                        </a:solidFill>
                        <a:latin typeface="Calibri"/>
                      </a:endParaRPr>
                    </a:p>
                  </a:txBody>
                  <a:tcPr marL="4990" marR="4990" marT="4990" marB="0" anchor="b">
                    <a:lnL>
                      <a:noFill/>
                    </a:lnL>
                    <a:lnR>
                      <a:noFill/>
                    </a:lnR>
                    <a:lnT>
                      <a:noFill/>
                    </a:lnT>
                    <a:lnB>
                      <a:noFill/>
                    </a:lnB>
                  </a:tcPr>
                </a:tc>
              </a:tr>
              <a:tr h="186131">
                <a:tc gridSpan="2">
                  <a:txBody>
                    <a:bodyPr/>
                    <a:lstStyle/>
                    <a:p>
                      <a:pPr algn="l" fontAlgn="b"/>
                      <a:r>
                        <a:rPr lang="en-US" sz="800" b="0" i="0" u="none" strike="noStrike" baseline="0">
                          <a:solidFill>
                            <a:srgbClr val="000000"/>
                          </a:solidFill>
                          <a:latin typeface="Calibri"/>
                        </a:rPr>
                        <a:t>Cost of revenues</a:t>
                      </a:r>
                    </a:p>
                  </a:txBody>
                  <a:tcPr marL="4990" marR="4990" marT="4990" marB="0" anchor="b">
                    <a:lnL>
                      <a:noFill/>
                    </a:lnL>
                    <a:lnR>
                      <a:noFill/>
                    </a:lnR>
                    <a:lnT>
                      <a:noFill/>
                    </a:lnT>
                    <a:lnB>
                      <a:noFill/>
                    </a:lnB>
                  </a:tcPr>
                </a:tc>
                <a:tc hMerge="1">
                  <a:txBody>
                    <a:bodyPr/>
                    <a:lstStyle/>
                    <a:p>
                      <a:endParaRPr lang="en-US"/>
                    </a:p>
                  </a:txBody>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dirty="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r>
                        <a:rPr lang="en-US" sz="800" b="0" i="0" u="none" strike="noStrike" baseline="0">
                          <a:solidFill>
                            <a:srgbClr val="000000"/>
                          </a:solidFill>
                          <a:latin typeface="Calibri"/>
                        </a:rPr>
                        <a:t> $   1,357,355.00 </a:t>
                      </a:r>
                    </a:p>
                  </a:txBody>
                  <a:tcPr marL="4990" marR="4990" marT="4990" marB="0" anchor="b">
                    <a:lnL>
                      <a:noFill/>
                    </a:lnL>
                    <a:lnR>
                      <a:noFill/>
                    </a:lnR>
                    <a:lnT>
                      <a:noFill/>
                    </a:lnT>
                    <a:lnB>
                      <a:noFill/>
                    </a:lnB>
                  </a:tcPr>
                </a:tc>
                <a:tc>
                  <a:txBody>
                    <a:bodyPr/>
                    <a:lstStyle/>
                    <a:p>
                      <a:pPr algn="l" fontAlgn="b"/>
                      <a:r>
                        <a:rPr lang="en-US" sz="800" b="0" i="0" u="none" strike="noStrike" baseline="0">
                          <a:solidFill>
                            <a:srgbClr val="000000"/>
                          </a:solidFill>
                          <a:latin typeface="Calibri"/>
                        </a:rPr>
                        <a:t> $       1,832,429.25 </a:t>
                      </a:r>
                    </a:p>
                  </a:txBody>
                  <a:tcPr marL="4990" marR="4990" marT="4990" marB="0" anchor="b">
                    <a:lnL>
                      <a:noFill/>
                    </a:lnL>
                    <a:lnR>
                      <a:noFill/>
                    </a:lnR>
                    <a:lnT>
                      <a:noFill/>
                    </a:lnT>
                    <a:lnB>
                      <a:noFill/>
                    </a:lnB>
                  </a:tcPr>
                </a:tc>
                <a:tc gridSpan="2">
                  <a:txBody>
                    <a:bodyPr/>
                    <a:lstStyle/>
                    <a:p>
                      <a:pPr algn="l" fontAlgn="b"/>
                      <a:r>
                        <a:rPr lang="en-US" sz="800" b="0" i="0" u="none" strike="noStrike" baseline="0">
                          <a:solidFill>
                            <a:srgbClr val="000000"/>
                          </a:solidFill>
                          <a:latin typeface="Calibri"/>
                        </a:rPr>
                        <a:t>CGS method</a:t>
                      </a:r>
                    </a:p>
                  </a:txBody>
                  <a:tcPr marL="4990" marR="4990" marT="4990" marB="0" anchor="b">
                    <a:lnL>
                      <a:noFill/>
                    </a:lnL>
                    <a:lnR>
                      <a:noFill/>
                    </a:lnR>
                    <a:lnT>
                      <a:noFill/>
                    </a:lnT>
                    <a:lnB>
                      <a:noFill/>
                    </a:lnB>
                  </a:tcPr>
                </a:tc>
                <a:tc hMerge="1">
                  <a:txBody>
                    <a:bodyPr/>
                    <a:lstStyle/>
                    <a:p>
                      <a:endParaRPr lang="en-US"/>
                    </a:p>
                  </a:txBody>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600" b="0" i="0" u="none" strike="noStrike">
                        <a:solidFill>
                          <a:srgbClr val="000000"/>
                        </a:solidFill>
                        <a:latin typeface="Calibri"/>
                      </a:endParaRPr>
                    </a:p>
                  </a:txBody>
                  <a:tcPr marL="4990" marR="4990" marT="4990" marB="0" anchor="b">
                    <a:lnL>
                      <a:noFill/>
                    </a:lnL>
                    <a:lnR>
                      <a:noFill/>
                    </a:lnR>
                    <a:lnT>
                      <a:noFill/>
                    </a:lnT>
                    <a:lnB>
                      <a:noFill/>
                    </a:lnB>
                  </a:tcPr>
                </a:tc>
              </a:tr>
              <a:tr h="186131">
                <a:tc gridSpan="2">
                  <a:txBody>
                    <a:bodyPr/>
                    <a:lstStyle/>
                    <a:p>
                      <a:pPr algn="l" fontAlgn="b"/>
                      <a:r>
                        <a:rPr lang="en-US" sz="800" b="0" i="0" u="none" strike="noStrike" baseline="0">
                          <a:solidFill>
                            <a:srgbClr val="000000"/>
                          </a:solidFill>
                          <a:latin typeface="Calibri"/>
                        </a:rPr>
                        <a:t>Marketing</a:t>
                      </a:r>
                    </a:p>
                  </a:txBody>
                  <a:tcPr marL="4990" marR="4990" marT="4990" marB="0" anchor="b">
                    <a:lnL>
                      <a:noFill/>
                    </a:lnL>
                    <a:lnR>
                      <a:noFill/>
                    </a:lnR>
                    <a:lnT>
                      <a:noFill/>
                    </a:lnT>
                    <a:lnB>
                      <a:noFill/>
                    </a:lnB>
                  </a:tcPr>
                </a:tc>
                <a:tc hMerge="1">
                  <a:txBody>
                    <a:bodyPr/>
                    <a:lstStyle/>
                    <a:p>
                      <a:endParaRPr lang="en-US"/>
                    </a:p>
                  </a:txBody>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dirty="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r>
                        <a:rPr lang="en-US" sz="800" b="0" i="0" u="none" strike="noStrike" baseline="0">
                          <a:solidFill>
                            <a:srgbClr val="000000"/>
                          </a:solidFill>
                          <a:latin typeface="Calibri"/>
                        </a:rPr>
                        <a:t> $       293,839.00 </a:t>
                      </a:r>
                    </a:p>
                  </a:txBody>
                  <a:tcPr marL="4990" marR="4990" marT="4990" marB="0" anchor="b">
                    <a:lnL>
                      <a:noFill/>
                    </a:lnL>
                    <a:lnR>
                      <a:noFill/>
                    </a:lnR>
                    <a:lnT>
                      <a:noFill/>
                    </a:lnT>
                    <a:lnB>
                      <a:noFill/>
                    </a:lnB>
                  </a:tcPr>
                </a:tc>
                <a:tc>
                  <a:txBody>
                    <a:bodyPr/>
                    <a:lstStyle/>
                    <a:p>
                      <a:pPr algn="l" fontAlgn="b"/>
                      <a:r>
                        <a:rPr lang="en-US" sz="800" b="0" i="0" u="none" strike="noStrike" baseline="0">
                          <a:solidFill>
                            <a:srgbClr val="000000"/>
                          </a:solidFill>
                          <a:latin typeface="Calibri"/>
                        </a:rPr>
                        <a:t> $           456,185.05 </a:t>
                      </a:r>
                    </a:p>
                  </a:txBody>
                  <a:tcPr marL="4990" marR="4990" marT="4990" marB="0" anchor="b">
                    <a:lnL>
                      <a:noFill/>
                    </a:lnL>
                    <a:lnR>
                      <a:noFill/>
                    </a:lnR>
                    <a:lnT>
                      <a:noFill/>
                    </a:lnT>
                    <a:lnB>
                      <a:noFill/>
                    </a:lnB>
                  </a:tcPr>
                </a:tc>
                <a:tc gridSpan="3">
                  <a:txBody>
                    <a:bodyPr/>
                    <a:lstStyle/>
                    <a:p>
                      <a:pPr algn="l" fontAlgn="b"/>
                      <a:r>
                        <a:rPr lang="en-US" sz="800" b="0" i="0" u="none" strike="noStrike" baseline="0">
                          <a:solidFill>
                            <a:srgbClr val="000000"/>
                          </a:solidFill>
                          <a:latin typeface="Calibri"/>
                        </a:rPr>
                        <a:t>CGS method + additional 15%</a:t>
                      </a:r>
                    </a:p>
                  </a:txBody>
                  <a:tcPr marL="4990" marR="4990" marT="4990" marB="0" anchor="b">
                    <a:lnL>
                      <a:noFill/>
                    </a:lnL>
                    <a:lnR>
                      <a:noFill/>
                    </a:lnR>
                    <a:lnT>
                      <a:noFill/>
                    </a:lnT>
                    <a:lnB>
                      <a:noFill/>
                    </a:lnB>
                  </a:tcPr>
                </a:tc>
                <a:tc hMerge="1">
                  <a:txBody>
                    <a:bodyPr/>
                    <a:lstStyle/>
                    <a:p>
                      <a:endParaRPr lang="en-US"/>
                    </a:p>
                  </a:txBody>
                  <a:tcPr/>
                </a:tc>
                <a:tc hMerge="1">
                  <a:txBody>
                    <a:bodyPr/>
                    <a:lstStyle/>
                    <a:p>
                      <a:endParaRPr lang="en-US"/>
                    </a:p>
                  </a:txBody>
                  <a:tcPr/>
                </a:tc>
                <a:tc>
                  <a:txBody>
                    <a:bodyPr/>
                    <a:lstStyle/>
                    <a:p>
                      <a:pPr algn="l" fontAlgn="b"/>
                      <a:endParaRPr lang="en-US" sz="600" b="0" i="0" u="none" strike="noStrike">
                        <a:solidFill>
                          <a:srgbClr val="000000"/>
                        </a:solidFill>
                        <a:latin typeface="Calibri"/>
                      </a:endParaRPr>
                    </a:p>
                  </a:txBody>
                  <a:tcPr marL="4990" marR="4990" marT="4990" marB="0" anchor="b">
                    <a:lnL>
                      <a:noFill/>
                    </a:lnL>
                    <a:lnR>
                      <a:noFill/>
                    </a:lnR>
                    <a:lnT>
                      <a:noFill/>
                    </a:lnT>
                    <a:lnB>
                      <a:noFill/>
                    </a:lnB>
                  </a:tcPr>
                </a:tc>
              </a:tr>
              <a:tr h="186131">
                <a:tc gridSpan="3">
                  <a:txBody>
                    <a:bodyPr/>
                    <a:lstStyle/>
                    <a:p>
                      <a:pPr algn="l" fontAlgn="b"/>
                      <a:r>
                        <a:rPr lang="en-US" sz="800" b="0" i="0" u="none" strike="noStrike" baseline="0">
                          <a:solidFill>
                            <a:srgbClr val="000000"/>
                          </a:solidFill>
                          <a:latin typeface="Calibri"/>
                        </a:rPr>
                        <a:t>Technology and development</a:t>
                      </a:r>
                    </a:p>
                  </a:txBody>
                  <a:tcPr marL="4990" marR="4990" marT="4990" marB="0" anchor="b">
                    <a:lnL>
                      <a:noFill/>
                    </a:lnL>
                    <a:lnR>
                      <a:noFill/>
                    </a:lnR>
                    <a:lnT>
                      <a:noFill/>
                    </a:lnT>
                    <a:lnB>
                      <a:noFill/>
                    </a:lnB>
                  </a:tcPr>
                </a:tc>
                <a:tc hMerge="1">
                  <a:txBody>
                    <a:bodyPr/>
                    <a:lstStyle/>
                    <a:p>
                      <a:endParaRPr lang="en-US"/>
                    </a:p>
                  </a:txBody>
                  <a:tcPr/>
                </a:tc>
                <a:tc hMerge="1">
                  <a:txBody>
                    <a:bodyPr/>
                    <a:lstStyle/>
                    <a:p>
                      <a:endParaRPr lang="en-US"/>
                    </a:p>
                  </a:txBody>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dirty="0">
                        <a:solidFill>
                          <a:srgbClr val="000000"/>
                        </a:solidFill>
                        <a:latin typeface="Calibri"/>
                      </a:endParaRPr>
                    </a:p>
                  </a:txBody>
                  <a:tcPr marL="4990" marR="4990" marT="4990" marB="0" anchor="b">
                    <a:lnL>
                      <a:noFill/>
                    </a:lnL>
                    <a:lnR>
                      <a:noFill/>
                    </a:lnR>
                    <a:lnT>
                      <a:noFill/>
                    </a:lnT>
                    <a:lnB>
                      <a:noFill/>
                    </a:lnB>
                  </a:tcPr>
                </a:tc>
                <a:tc>
                  <a:txBody>
                    <a:bodyPr/>
                    <a:lstStyle/>
                    <a:p>
                      <a:pPr algn="l" fontAlgn="b"/>
                      <a:r>
                        <a:rPr lang="en-US" sz="800" b="0" i="0" u="none" strike="noStrike" baseline="0">
                          <a:solidFill>
                            <a:srgbClr val="000000"/>
                          </a:solidFill>
                          <a:latin typeface="Calibri"/>
                        </a:rPr>
                        <a:t> $       163,329.00 </a:t>
                      </a:r>
                    </a:p>
                  </a:txBody>
                  <a:tcPr marL="4990" marR="4990" marT="4990" marB="0" anchor="b">
                    <a:lnL>
                      <a:noFill/>
                    </a:lnL>
                    <a:lnR>
                      <a:noFill/>
                    </a:lnR>
                    <a:lnT>
                      <a:noFill/>
                    </a:lnT>
                    <a:lnB>
                      <a:noFill/>
                    </a:lnB>
                  </a:tcPr>
                </a:tc>
                <a:tc>
                  <a:txBody>
                    <a:bodyPr/>
                    <a:lstStyle/>
                    <a:p>
                      <a:pPr algn="l" fontAlgn="b"/>
                      <a:r>
                        <a:rPr lang="en-US" sz="800" b="0" i="0" u="none" strike="noStrike" baseline="0">
                          <a:solidFill>
                            <a:srgbClr val="000000"/>
                          </a:solidFill>
                          <a:latin typeface="Calibri"/>
                        </a:rPr>
                        <a:t> $           236,829.00 </a:t>
                      </a:r>
                    </a:p>
                  </a:txBody>
                  <a:tcPr marL="4990" marR="4990" marT="4990" marB="0" anchor="b">
                    <a:lnL>
                      <a:noFill/>
                    </a:lnL>
                    <a:lnR>
                      <a:noFill/>
                    </a:lnR>
                    <a:lnT>
                      <a:noFill/>
                    </a:lnT>
                    <a:lnB>
                      <a:noFill/>
                    </a:lnB>
                  </a:tcPr>
                </a:tc>
                <a:tc gridSpan="2">
                  <a:txBody>
                    <a:bodyPr/>
                    <a:lstStyle/>
                    <a:p>
                      <a:pPr algn="l" fontAlgn="b"/>
                      <a:r>
                        <a:rPr lang="en-US" sz="800" b="0" i="0" u="none" strike="noStrike" baseline="0">
                          <a:solidFill>
                            <a:srgbClr val="000000"/>
                          </a:solidFill>
                          <a:latin typeface="Calibri"/>
                        </a:rPr>
                        <a:t> additional $73.5M</a:t>
                      </a:r>
                    </a:p>
                  </a:txBody>
                  <a:tcPr marL="4990" marR="4990" marT="4990" marB="0" anchor="b">
                    <a:lnL>
                      <a:noFill/>
                    </a:lnL>
                    <a:lnR>
                      <a:noFill/>
                    </a:lnR>
                    <a:lnT>
                      <a:noFill/>
                    </a:lnT>
                    <a:lnB>
                      <a:noFill/>
                    </a:lnB>
                  </a:tcPr>
                </a:tc>
                <a:tc hMerge="1">
                  <a:txBody>
                    <a:bodyPr/>
                    <a:lstStyle/>
                    <a:p>
                      <a:endParaRPr lang="en-US"/>
                    </a:p>
                  </a:txBody>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600" b="0" i="0" u="none" strike="noStrike">
                        <a:solidFill>
                          <a:srgbClr val="000000"/>
                        </a:solidFill>
                        <a:latin typeface="Calibri"/>
                      </a:endParaRPr>
                    </a:p>
                  </a:txBody>
                  <a:tcPr marL="4990" marR="4990" marT="4990" marB="0" anchor="b">
                    <a:lnL>
                      <a:noFill/>
                    </a:lnL>
                    <a:lnR>
                      <a:noFill/>
                    </a:lnR>
                    <a:lnT>
                      <a:noFill/>
                    </a:lnT>
                    <a:lnB>
                      <a:noFill/>
                    </a:lnB>
                  </a:tcPr>
                </a:tc>
              </a:tr>
              <a:tr h="186131">
                <a:tc gridSpan="3">
                  <a:txBody>
                    <a:bodyPr/>
                    <a:lstStyle/>
                    <a:p>
                      <a:pPr algn="l" fontAlgn="b"/>
                      <a:r>
                        <a:rPr lang="en-US" sz="800" b="0" i="0" u="none" strike="noStrike" baseline="0">
                          <a:solidFill>
                            <a:srgbClr val="000000"/>
                          </a:solidFill>
                          <a:latin typeface="Calibri"/>
                        </a:rPr>
                        <a:t>General and administrative</a:t>
                      </a:r>
                    </a:p>
                  </a:txBody>
                  <a:tcPr marL="4990" marR="4990" marT="4990" marB="0" anchor="b">
                    <a:lnL>
                      <a:noFill/>
                    </a:lnL>
                    <a:lnR>
                      <a:noFill/>
                    </a:lnR>
                    <a:lnT>
                      <a:noFill/>
                    </a:lnT>
                    <a:lnB>
                      <a:noFill/>
                    </a:lnB>
                  </a:tcPr>
                </a:tc>
                <a:tc hMerge="1">
                  <a:txBody>
                    <a:bodyPr/>
                    <a:lstStyle/>
                    <a:p>
                      <a:endParaRPr lang="en-US"/>
                    </a:p>
                  </a:txBody>
                  <a:tcPr/>
                </a:tc>
                <a:tc hMerge="1">
                  <a:txBody>
                    <a:bodyPr/>
                    <a:lstStyle/>
                    <a:p>
                      <a:endParaRPr lang="en-US"/>
                    </a:p>
                  </a:txBody>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dirty="0">
                        <a:solidFill>
                          <a:srgbClr val="000000"/>
                        </a:solidFill>
                        <a:latin typeface="Calibri"/>
                      </a:endParaRPr>
                    </a:p>
                  </a:txBody>
                  <a:tcPr marL="4990" marR="4990" marT="4990" marB="0" anchor="b">
                    <a:lnL>
                      <a:noFill/>
                    </a:lnL>
                    <a:lnR>
                      <a:noFill/>
                    </a:lnR>
                    <a:lnT>
                      <a:noFill/>
                    </a:lnT>
                    <a:lnB>
                      <a:noFill/>
                    </a:lnB>
                  </a:tcPr>
                </a:tc>
                <a:tc>
                  <a:txBody>
                    <a:bodyPr/>
                    <a:lstStyle/>
                    <a:p>
                      <a:pPr algn="l" fontAlgn="b"/>
                      <a:r>
                        <a:rPr lang="en-US" sz="800" b="0" i="0" u="none" strike="noStrike" baseline="0">
                          <a:solidFill>
                            <a:srgbClr val="000000"/>
                          </a:solidFill>
                          <a:latin typeface="Calibri"/>
                        </a:rPr>
                        <a:t> $         64,461.00 </a:t>
                      </a:r>
                    </a:p>
                  </a:txBody>
                  <a:tcPr marL="4990" marR="4990" marT="4990" marB="0" anchor="b">
                    <a:lnL>
                      <a:noFill/>
                    </a:lnL>
                    <a:lnR>
                      <a:noFill/>
                    </a:lnR>
                    <a:lnT>
                      <a:noFill/>
                    </a:lnT>
                    <a:lnB>
                      <a:noFill/>
                    </a:lnB>
                  </a:tcPr>
                </a:tc>
                <a:tc>
                  <a:txBody>
                    <a:bodyPr/>
                    <a:lstStyle/>
                    <a:p>
                      <a:pPr algn="l" fontAlgn="b"/>
                      <a:r>
                        <a:rPr lang="en-US" sz="800" b="0" i="0" u="none" strike="noStrike" baseline="0">
                          <a:solidFill>
                            <a:srgbClr val="000000"/>
                          </a:solidFill>
                          <a:latin typeface="Calibri"/>
                        </a:rPr>
                        <a:t> $             87,022.35 </a:t>
                      </a:r>
                    </a:p>
                  </a:txBody>
                  <a:tcPr marL="4990" marR="4990" marT="4990" marB="0" anchor="b">
                    <a:lnL>
                      <a:noFill/>
                    </a:lnL>
                    <a:lnR>
                      <a:noFill/>
                    </a:lnR>
                    <a:lnT>
                      <a:noFill/>
                    </a:lnT>
                    <a:lnB>
                      <a:noFill/>
                    </a:lnB>
                  </a:tcPr>
                </a:tc>
                <a:tc gridSpan="2">
                  <a:txBody>
                    <a:bodyPr/>
                    <a:lstStyle/>
                    <a:p>
                      <a:pPr algn="l" fontAlgn="b"/>
                      <a:r>
                        <a:rPr lang="en-US" sz="800" b="0" i="0" u="none" strike="noStrike" baseline="0">
                          <a:solidFill>
                            <a:srgbClr val="000000"/>
                          </a:solidFill>
                          <a:latin typeface="Calibri"/>
                        </a:rPr>
                        <a:t>CGS method</a:t>
                      </a:r>
                    </a:p>
                  </a:txBody>
                  <a:tcPr marL="4990" marR="4990" marT="4990" marB="0" anchor="b">
                    <a:lnL>
                      <a:noFill/>
                    </a:lnL>
                    <a:lnR>
                      <a:noFill/>
                    </a:lnR>
                    <a:lnT>
                      <a:noFill/>
                    </a:lnT>
                    <a:lnB>
                      <a:noFill/>
                    </a:lnB>
                  </a:tcPr>
                </a:tc>
                <a:tc hMerge="1">
                  <a:txBody>
                    <a:bodyPr/>
                    <a:lstStyle/>
                    <a:p>
                      <a:endParaRPr lang="en-US"/>
                    </a:p>
                  </a:txBody>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600" b="0" i="0" u="none" strike="noStrike">
                        <a:solidFill>
                          <a:srgbClr val="000000"/>
                        </a:solidFill>
                        <a:latin typeface="Calibri"/>
                      </a:endParaRPr>
                    </a:p>
                  </a:txBody>
                  <a:tcPr marL="4990" marR="4990" marT="4990" marB="0" anchor="b">
                    <a:lnL>
                      <a:noFill/>
                    </a:lnL>
                    <a:lnR>
                      <a:noFill/>
                    </a:lnR>
                    <a:lnT>
                      <a:noFill/>
                    </a:lnT>
                    <a:lnB>
                      <a:noFill/>
                    </a:lnB>
                  </a:tcPr>
                </a:tc>
              </a:tr>
              <a:tr h="186131">
                <a:tc gridSpan="2">
                  <a:txBody>
                    <a:bodyPr/>
                    <a:lstStyle/>
                    <a:p>
                      <a:pPr algn="l" fontAlgn="b"/>
                      <a:r>
                        <a:rPr lang="en-US" sz="800" b="0" i="0" u="none" strike="noStrike" baseline="0">
                          <a:solidFill>
                            <a:srgbClr val="000000"/>
                          </a:solidFill>
                          <a:latin typeface="Calibri"/>
                        </a:rPr>
                        <a:t>Legal settlement</a:t>
                      </a:r>
                    </a:p>
                  </a:txBody>
                  <a:tcPr marL="4990" marR="4990" marT="4990" marB="0" anchor="b">
                    <a:lnL>
                      <a:noFill/>
                    </a:lnL>
                    <a:lnR>
                      <a:noFill/>
                    </a:lnR>
                    <a:lnT>
                      <a:noFill/>
                    </a:lnT>
                    <a:lnB>
                      <a:noFill/>
                    </a:lnB>
                  </a:tcPr>
                </a:tc>
                <a:tc hMerge="1">
                  <a:txBody>
                    <a:bodyPr/>
                    <a:lstStyle/>
                    <a:p>
                      <a:endParaRPr lang="en-US"/>
                    </a:p>
                  </a:txBody>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r>
                        <a:rPr lang="en-US" sz="800" b="0" i="0" u="none" strike="noStrike" baseline="0">
                          <a:solidFill>
                            <a:srgbClr val="000000"/>
                          </a:solidFill>
                          <a:latin typeface="Calibri"/>
                        </a:rPr>
                        <a:t> $                         -   </a:t>
                      </a: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600" b="0" i="0" u="none" strike="noStrike">
                        <a:solidFill>
                          <a:srgbClr val="000000"/>
                        </a:solidFill>
                        <a:latin typeface="Calibri"/>
                      </a:endParaRPr>
                    </a:p>
                  </a:txBody>
                  <a:tcPr marL="4990" marR="4990" marT="4990" marB="0" anchor="b">
                    <a:lnL>
                      <a:noFill/>
                    </a:lnL>
                    <a:lnR>
                      <a:noFill/>
                    </a:lnR>
                    <a:lnT>
                      <a:noFill/>
                    </a:lnT>
                    <a:lnB>
                      <a:noFill/>
                    </a:lnB>
                  </a:tcPr>
                </a:tc>
              </a:tr>
              <a:tr h="186131">
                <a:tc gridSpan="3">
                  <a:txBody>
                    <a:bodyPr/>
                    <a:lstStyle/>
                    <a:p>
                      <a:pPr algn="l" fontAlgn="b"/>
                      <a:r>
                        <a:rPr lang="en-US" sz="800" b="0" i="0" u="none" strike="noStrike" baseline="0">
                          <a:solidFill>
                            <a:srgbClr val="000000"/>
                          </a:solidFill>
                          <a:latin typeface="Calibri"/>
                        </a:rPr>
                        <a:t>Operating income (loss)</a:t>
                      </a:r>
                    </a:p>
                  </a:txBody>
                  <a:tcPr marL="4990" marR="4990" marT="4990" marB="0" anchor="b">
                    <a:lnL>
                      <a:noFill/>
                    </a:lnL>
                    <a:lnR>
                      <a:noFill/>
                    </a:lnR>
                    <a:lnT>
                      <a:noFill/>
                    </a:lnT>
                    <a:lnB>
                      <a:noFill/>
                    </a:lnB>
                  </a:tcPr>
                </a:tc>
                <a:tc hMerge="1">
                  <a:txBody>
                    <a:bodyPr/>
                    <a:lstStyle/>
                    <a:p>
                      <a:endParaRPr lang="en-US"/>
                    </a:p>
                  </a:txBody>
                  <a:tcPr/>
                </a:tc>
                <a:tc hMerge="1">
                  <a:txBody>
                    <a:bodyPr/>
                    <a:lstStyle/>
                    <a:p>
                      <a:endParaRPr lang="en-US"/>
                    </a:p>
                  </a:txBody>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r>
                        <a:rPr lang="en-US" sz="800" b="0" i="0" u="none" strike="noStrike" baseline="0" dirty="0">
                          <a:solidFill>
                            <a:srgbClr val="000000"/>
                          </a:solidFill>
                          <a:latin typeface="Calibri"/>
                        </a:rPr>
                        <a:t> $       283,641.00 </a:t>
                      </a:r>
                    </a:p>
                  </a:txBody>
                  <a:tcPr marL="4990" marR="4990" marT="4990" marB="0" anchor="b">
                    <a:lnL>
                      <a:noFill/>
                    </a:lnL>
                    <a:lnR>
                      <a:noFill/>
                    </a:lnR>
                    <a:lnT>
                      <a:noFill/>
                    </a:lnT>
                    <a:lnB>
                      <a:noFill/>
                    </a:lnB>
                  </a:tcPr>
                </a:tc>
                <a:tc>
                  <a:txBody>
                    <a:bodyPr/>
                    <a:lstStyle/>
                    <a:p>
                      <a:pPr algn="l" fontAlgn="b"/>
                      <a:r>
                        <a:rPr lang="en-US" sz="800" b="0" i="0" u="none" strike="noStrike" baseline="0">
                          <a:solidFill>
                            <a:srgbClr val="000000"/>
                          </a:solidFill>
                          <a:latin typeface="Calibri"/>
                        </a:rPr>
                        <a:t> $           307,078.10 </a:t>
                      </a: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600" b="0" i="0" u="none" strike="noStrike">
                        <a:solidFill>
                          <a:srgbClr val="000000"/>
                        </a:solidFill>
                        <a:latin typeface="Calibri"/>
                      </a:endParaRPr>
                    </a:p>
                  </a:txBody>
                  <a:tcPr marL="4990" marR="4990" marT="4990" marB="0" anchor="b">
                    <a:lnL>
                      <a:noFill/>
                    </a:lnL>
                    <a:lnR>
                      <a:noFill/>
                    </a:lnR>
                    <a:lnT>
                      <a:noFill/>
                    </a:lnT>
                    <a:lnB>
                      <a:noFill/>
                    </a:lnB>
                  </a:tcPr>
                </a:tc>
              </a:tr>
              <a:tr h="98880">
                <a:tc gridSpan="3">
                  <a:txBody>
                    <a:bodyPr/>
                    <a:lstStyle/>
                    <a:p>
                      <a:pPr algn="l" fontAlgn="b"/>
                      <a:r>
                        <a:rPr lang="en-US" sz="800" b="0" i="0" u="none" strike="noStrike" baseline="0">
                          <a:solidFill>
                            <a:srgbClr val="000000"/>
                          </a:solidFill>
                          <a:latin typeface="Calibri"/>
                        </a:rPr>
                        <a:t>Other income (expense):</a:t>
                      </a:r>
                    </a:p>
                  </a:txBody>
                  <a:tcPr marL="4990" marR="4990" marT="4990" marB="0" anchor="b">
                    <a:lnL>
                      <a:noFill/>
                    </a:lnL>
                    <a:lnR>
                      <a:noFill/>
                    </a:lnR>
                    <a:lnT>
                      <a:noFill/>
                    </a:lnT>
                    <a:lnB>
                      <a:noFill/>
                    </a:lnB>
                  </a:tcPr>
                </a:tc>
                <a:tc hMerge="1">
                  <a:txBody>
                    <a:bodyPr/>
                    <a:lstStyle/>
                    <a:p>
                      <a:endParaRPr lang="en-US"/>
                    </a:p>
                  </a:txBody>
                  <a:tcPr/>
                </a:tc>
                <a:tc hMerge="1">
                  <a:txBody>
                    <a:bodyPr/>
                    <a:lstStyle/>
                    <a:p>
                      <a:endParaRPr lang="en-US"/>
                    </a:p>
                  </a:txBody>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600" b="0" i="0" u="none" strike="noStrike">
                        <a:solidFill>
                          <a:srgbClr val="000000"/>
                        </a:solidFill>
                        <a:latin typeface="Calibri"/>
                      </a:endParaRPr>
                    </a:p>
                  </a:txBody>
                  <a:tcPr marL="4990" marR="4990" marT="4990" marB="0" anchor="b">
                    <a:lnL>
                      <a:noFill/>
                    </a:lnL>
                    <a:lnR>
                      <a:noFill/>
                    </a:lnR>
                    <a:lnT>
                      <a:noFill/>
                    </a:lnT>
                    <a:lnB>
                      <a:noFill/>
                    </a:lnB>
                  </a:tcPr>
                </a:tc>
              </a:tr>
              <a:tr h="186131">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gridSpan="2">
                  <a:txBody>
                    <a:bodyPr/>
                    <a:lstStyle/>
                    <a:p>
                      <a:pPr algn="l" fontAlgn="b"/>
                      <a:r>
                        <a:rPr lang="en-US" sz="800" b="0" i="0" u="none" strike="noStrike" baseline="0">
                          <a:solidFill>
                            <a:srgbClr val="000000"/>
                          </a:solidFill>
                          <a:latin typeface="Calibri"/>
                        </a:rPr>
                        <a:t>Interest expense </a:t>
                      </a:r>
                    </a:p>
                  </a:txBody>
                  <a:tcPr marL="4990" marR="4990" marT="4990" marB="0" anchor="b">
                    <a:lnL>
                      <a:noFill/>
                    </a:lnL>
                    <a:lnR>
                      <a:noFill/>
                    </a:lnR>
                    <a:lnT>
                      <a:noFill/>
                    </a:lnT>
                    <a:lnB>
                      <a:noFill/>
                    </a:lnB>
                  </a:tcPr>
                </a:tc>
                <a:tc hMerge="1">
                  <a:txBody>
                    <a:bodyPr/>
                    <a:lstStyle/>
                    <a:p>
                      <a:endParaRPr lang="en-US"/>
                    </a:p>
                  </a:txBody>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r>
                        <a:rPr lang="en-US" sz="800" b="0" i="0" u="none" strike="noStrike" baseline="0" dirty="0">
                          <a:solidFill>
                            <a:srgbClr val="000000"/>
                          </a:solidFill>
                          <a:latin typeface="Calibri"/>
                        </a:rPr>
                        <a:t> $       (19,629.00)</a:t>
                      </a:r>
                    </a:p>
                  </a:txBody>
                  <a:tcPr marL="4990" marR="4990" marT="4990" marB="0" anchor="b">
                    <a:lnL>
                      <a:noFill/>
                    </a:lnL>
                    <a:lnR>
                      <a:noFill/>
                    </a:lnR>
                    <a:lnT>
                      <a:noFill/>
                    </a:lnT>
                    <a:lnB>
                      <a:noFill/>
                    </a:lnB>
                  </a:tcPr>
                </a:tc>
                <a:tc>
                  <a:txBody>
                    <a:bodyPr/>
                    <a:lstStyle/>
                    <a:p>
                      <a:pPr algn="l" fontAlgn="b"/>
                      <a:r>
                        <a:rPr lang="en-US" sz="800" b="0" i="0" u="none" strike="noStrike" baseline="0">
                          <a:solidFill>
                            <a:srgbClr val="000000"/>
                          </a:solidFill>
                          <a:latin typeface="Calibri"/>
                        </a:rPr>
                        <a:t> $           (19,629.00)</a:t>
                      </a:r>
                    </a:p>
                  </a:txBody>
                  <a:tcPr marL="4990" marR="4990" marT="4990" marB="0" anchor="b">
                    <a:lnL>
                      <a:noFill/>
                    </a:lnL>
                    <a:lnR>
                      <a:noFill/>
                    </a:lnR>
                    <a:lnT>
                      <a:noFill/>
                    </a:lnT>
                    <a:lnB>
                      <a:noFill/>
                    </a:lnB>
                  </a:tcPr>
                </a:tc>
                <a:tc>
                  <a:txBody>
                    <a:bodyPr/>
                    <a:lstStyle/>
                    <a:p>
                      <a:pPr algn="l" fontAlgn="b"/>
                      <a:r>
                        <a:rPr lang="en-US" sz="800" b="0" i="0" u="none" strike="noStrike" baseline="0">
                          <a:solidFill>
                            <a:srgbClr val="000000"/>
                          </a:solidFill>
                          <a:latin typeface="Calibri"/>
                        </a:rPr>
                        <a:t>Same</a:t>
                      </a: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600" b="0" i="0" u="none" strike="noStrike">
                        <a:solidFill>
                          <a:srgbClr val="000000"/>
                        </a:solidFill>
                        <a:latin typeface="Calibri"/>
                      </a:endParaRPr>
                    </a:p>
                  </a:txBody>
                  <a:tcPr marL="4990" marR="4990" marT="4990" marB="0" anchor="b">
                    <a:lnL>
                      <a:noFill/>
                    </a:lnL>
                    <a:lnR>
                      <a:noFill/>
                    </a:lnR>
                    <a:lnT>
                      <a:noFill/>
                    </a:lnT>
                    <a:lnB>
                      <a:noFill/>
                    </a:lnB>
                  </a:tcPr>
                </a:tc>
              </a:tr>
              <a:tr h="186131">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gridSpan="4">
                  <a:txBody>
                    <a:bodyPr/>
                    <a:lstStyle/>
                    <a:p>
                      <a:pPr algn="l" fontAlgn="b"/>
                      <a:r>
                        <a:rPr lang="en-US" sz="800" b="0" i="0" u="none" strike="noStrike" baseline="0">
                          <a:solidFill>
                            <a:srgbClr val="000000"/>
                          </a:solidFill>
                          <a:latin typeface="Calibri"/>
                        </a:rPr>
                        <a:t>Interest and other income (expense)</a:t>
                      </a:r>
                    </a:p>
                  </a:txBody>
                  <a:tcPr marL="4990" marR="4990" marT="4990"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r>
                        <a:rPr lang="en-US" sz="800" b="0" i="0" u="none" strike="noStrike" baseline="0">
                          <a:solidFill>
                            <a:srgbClr val="000000"/>
                          </a:solidFill>
                          <a:latin typeface="Calibri"/>
                        </a:rPr>
                        <a:t> $            3,684.00 </a:t>
                      </a:r>
                    </a:p>
                  </a:txBody>
                  <a:tcPr marL="4990" marR="4990" marT="4990" marB="0" anchor="b">
                    <a:lnL>
                      <a:noFill/>
                    </a:lnL>
                    <a:lnR>
                      <a:noFill/>
                    </a:lnR>
                    <a:lnT>
                      <a:noFill/>
                    </a:lnT>
                    <a:lnB>
                      <a:noFill/>
                    </a:lnB>
                  </a:tcPr>
                </a:tc>
                <a:tc>
                  <a:txBody>
                    <a:bodyPr/>
                    <a:lstStyle/>
                    <a:p>
                      <a:pPr algn="l" fontAlgn="b"/>
                      <a:r>
                        <a:rPr lang="en-US" sz="800" b="0" i="0" u="none" strike="noStrike" baseline="0">
                          <a:solidFill>
                            <a:srgbClr val="000000"/>
                          </a:solidFill>
                          <a:latin typeface="Calibri"/>
                        </a:rPr>
                        <a:t> $               3,684.00 </a:t>
                      </a:r>
                    </a:p>
                  </a:txBody>
                  <a:tcPr marL="4990" marR="4990" marT="4990" marB="0" anchor="b">
                    <a:lnL>
                      <a:noFill/>
                    </a:lnL>
                    <a:lnR>
                      <a:noFill/>
                    </a:lnR>
                    <a:lnT>
                      <a:noFill/>
                    </a:lnT>
                    <a:lnB>
                      <a:noFill/>
                    </a:lnB>
                  </a:tcPr>
                </a:tc>
                <a:tc>
                  <a:txBody>
                    <a:bodyPr/>
                    <a:lstStyle/>
                    <a:p>
                      <a:pPr algn="l" fontAlgn="b"/>
                      <a:r>
                        <a:rPr lang="en-US" sz="800" b="0" i="0" u="none" strike="noStrike" baseline="0">
                          <a:solidFill>
                            <a:srgbClr val="000000"/>
                          </a:solidFill>
                          <a:latin typeface="Calibri"/>
                        </a:rPr>
                        <a:t>same</a:t>
                      </a: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600" b="0" i="0" u="none" strike="noStrike">
                        <a:solidFill>
                          <a:srgbClr val="000000"/>
                        </a:solidFill>
                        <a:latin typeface="Calibri"/>
                      </a:endParaRPr>
                    </a:p>
                  </a:txBody>
                  <a:tcPr marL="4990" marR="4990" marT="4990" marB="0" anchor="b">
                    <a:lnL>
                      <a:noFill/>
                    </a:lnL>
                    <a:lnR>
                      <a:noFill/>
                    </a:lnR>
                    <a:lnT>
                      <a:noFill/>
                    </a:lnT>
                    <a:lnB>
                      <a:noFill/>
                    </a:lnB>
                  </a:tcPr>
                </a:tc>
              </a:tr>
              <a:tr h="186131">
                <a:tc gridSpan="4">
                  <a:txBody>
                    <a:bodyPr/>
                    <a:lstStyle/>
                    <a:p>
                      <a:pPr algn="l" fontAlgn="b"/>
                      <a:r>
                        <a:rPr lang="en-US" sz="800" b="0" i="0" u="none" strike="noStrike" baseline="0">
                          <a:solidFill>
                            <a:srgbClr val="000000"/>
                          </a:solidFill>
                          <a:latin typeface="Calibri"/>
                        </a:rPr>
                        <a:t>Income (loss) before income taxes</a:t>
                      </a:r>
                    </a:p>
                  </a:txBody>
                  <a:tcPr marL="4990" marR="4990" marT="4990"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r>
                        <a:rPr lang="en-US" sz="800" b="0" i="0" u="none" strike="noStrike" baseline="0" dirty="0">
                          <a:solidFill>
                            <a:srgbClr val="000000"/>
                          </a:solidFill>
                          <a:latin typeface="Calibri"/>
                        </a:rPr>
                        <a:t> $       267,696.00 </a:t>
                      </a:r>
                    </a:p>
                  </a:txBody>
                  <a:tcPr marL="4990" marR="4990" marT="4990" marB="0" anchor="b">
                    <a:lnL>
                      <a:noFill/>
                    </a:lnL>
                    <a:lnR>
                      <a:noFill/>
                    </a:lnR>
                    <a:lnT>
                      <a:noFill/>
                    </a:lnT>
                    <a:lnB>
                      <a:noFill/>
                    </a:lnB>
                  </a:tcPr>
                </a:tc>
                <a:tc>
                  <a:txBody>
                    <a:bodyPr/>
                    <a:lstStyle/>
                    <a:p>
                      <a:pPr algn="l" fontAlgn="b"/>
                      <a:r>
                        <a:rPr lang="en-US" sz="800" b="0" i="0" u="none" strike="noStrike" baseline="0">
                          <a:solidFill>
                            <a:srgbClr val="000000"/>
                          </a:solidFill>
                          <a:latin typeface="Calibri"/>
                        </a:rPr>
                        <a:t> $           291,133.10 </a:t>
                      </a: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600" b="0" i="0" u="none" strike="noStrike">
                        <a:solidFill>
                          <a:srgbClr val="000000"/>
                        </a:solidFill>
                        <a:latin typeface="Calibri"/>
                      </a:endParaRPr>
                    </a:p>
                  </a:txBody>
                  <a:tcPr marL="4990" marR="4990" marT="4990" marB="0" anchor="b">
                    <a:lnL>
                      <a:noFill/>
                    </a:lnL>
                    <a:lnR>
                      <a:noFill/>
                    </a:lnR>
                    <a:lnT>
                      <a:noFill/>
                    </a:lnT>
                    <a:lnB>
                      <a:noFill/>
                    </a:lnB>
                  </a:tcPr>
                </a:tc>
              </a:tr>
              <a:tr h="186131">
                <a:tc gridSpan="4">
                  <a:txBody>
                    <a:bodyPr/>
                    <a:lstStyle/>
                    <a:p>
                      <a:pPr algn="l" fontAlgn="b"/>
                      <a:r>
                        <a:rPr lang="en-US" sz="800" b="0" i="0" u="none" strike="noStrike" baseline="0">
                          <a:solidFill>
                            <a:srgbClr val="000000"/>
                          </a:solidFill>
                          <a:latin typeface="Calibri"/>
                        </a:rPr>
                        <a:t>Provision (benefit) for income taxes</a:t>
                      </a:r>
                    </a:p>
                  </a:txBody>
                  <a:tcPr marL="4990" marR="4990" marT="4990"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r>
                        <a:rPr lang="en-US" sz="800" b="0" i="0" u="none" strike="noStrike" baseline="0">
                          <a:solidFill>
                            <a:srgbClr val="000000"/>
                          </a:solidFill>
                          <a:latin typeface="Calibri"/>
                        </a:rPr>
                        <a:t> $       106,843.00 </a:t>
                      </a:r>
                    </a:p>
                  </a:txBody>
                  <a:tcPr marL="4990" marR="4990" marT="4990" marB="0" anchor="b">
                    <a:lnL>
                      <a:noFill/>
                    </a:lnL>
                    <a:lnR>
                      <a:noFill/>
                    </a:lnR>
                    <a:lnT>
                      <a:noFill/>
                    </a:lnT>
                    <a:lnB>
                      <a:noFill/>
                    </a:lnB>
                  </a:tcPr>
                </a:tc>
                <a:tc>
                  <a:txBody>
                    <a:bodyPr/>
                    <a:lstStyle/>
                    <a:p>
                      <a:pPr algn="l" fontAlgn="b"/>
                      <a:r>
                        <a:rPr lang="en-US" sz="800" b="0" i="0" u="none" strike="noStrike" baseline="0">
                          <a:solidFill>
                            <a:srgbClr val="000000"/>
                          </a:solidFill>
                          <a:latin typeface="Calibri"/>
                        </a:rPr>
                        <a:t> $           106,843.00 </a:t>
                      </a:r>
                    </a:p>
                  </a:txBody>
                  <a:tcPr marL="4990" marR="4990" marT="4990" marB="0" anchor="b">
                    <a:lnL>
                      <a:noFill/>
                    </a:lnL>
                    <a:lnR>
                      <a:noFill/>
                    </a:lnR>
                    <a:lnT>
                      <a:noFill/>
                    </a:lnT>
                    <a:lnB>
                      <a:noFill/>
                    </a:lnB>
                  </a:tcPr>
                </a:tc>
                <a:tc>
                  <a:txBody>
                    <a:bodyPr/>
                    <a:lstStyle/>
                    <a:p>
                      <a:pPr algn="l" fontAlgn="b"/>
                      <a:r>
                        <a:rPr lang="en-US" sz="800" b="0" i="0" u="none" strike="noStrike" baseline="0">
                          <a:solidFill>
                            <a:srgbClr val="000000"/>
                          </a:solidFill>
                          <a:latin typeface="Calibri"/>
                        </a:rPr>
                        <a:t>same</a:t>
                      </a: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600" b="0" i="0" u="none" strike="noStrike">
                        <a:solidFill>
                          <a:srgbClr val="000000"/>
                        </a:solidFill>
                        <a:latin typeface="Calibri"/>
                      </a:endParaRPr>
                    </a:p>
                  </a:txBody>
                  <a:tcPr marL="4990" marR="4990" marT="4990" marB="0" anchor="b">
                    <a:lnL>
                      <a:noFill/>
                    </a:lnL>
                    <a:lnR>
                      <a:noFill/>
                    </a:lnR>
                    <a:lnT>
                      <a:noFill/>
                    </a:lnT>
                    <a:lnB>
                      <a:noFill/>
                    </a:lnB>
                  </a:tcPr>
                </a:tc>
              </a:tr>
              <a:tr h="186131">
                <a:tc gridSpan="2">
                  <a:txBody>
                    <a:bodyPr/>
                    <a:lstStyle/>
                    <a:p>
                      <a:pPr algn="l" fontAlgn="b"/>
                      <a:r>
                        <a:rPr lang="en-US" sz="800" b="0" i="0" u="none" strike="noStrike" baseline="0">
                          <a:solidFill>
                            <a:srgbClr val="000000"/>
                          </a:solidFill>
                          <a:latin typeface="Calibri"/>
                        </a:rPr>
                        <a:t>Net income (loss)</a:t>
                      </a:r>
                    </a:p>
                  </a:txBody>
                  <a:tcPr marL="4990" marR="4990" marT="4990" marB="0" anchor="b">
                    <a:lnL>
                      <a:noFill/>
                    </a:lnL>
                    <a:lnR>
                      <a:noFill/>
                    </a:lnR>
                    <a:lnT>
                      <a:noFill/>
                    </a:lnT>
                    <a:lnB>
                      <a:noFill/>
                    </a:lnB>
                  </a:tcPr>
                </a:tc>
                <a:tc hMerge="1">
                  <a:txBody>
                    <a:bodyPr/>
                    <a:lstStyle/>
                    <a:p>
                      <a:endParaRPr lang="en-US"/>
                    </a:p>
                  </a:txBody>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r>
                        <a:rPr lang="en-US" sz="800" b="0" i="0" u="none" strike="noStrike" baseline="0">
                          <a:solidFill>
                            <a:srgbClr val="000000"/>
                          </a:solidFill>
                          <a:latin typeface="Calibri"/>
                        </a:rPr>
                        <a:t>$              160,853 </a:t>
                      </a:r>
                    </a:p>
                  </a:txBody>
                  <a:tcPr marL="4990" marR="4990" marT="4990" marB="0" anchor="b">
                    <a:lnL>
                      <a:noFill/>
                    </a:lnL>
                    <a:lnR>
                      <a:noFill/>
                    </a:lnR>
                    <a:lnT>
                      <a:noFill/>
                    </a:lnT>
                    <a:lnB>
                      <a:noFill/>
                    </a:lnB>
                  </a:tcPr>
                </a:tc>
                <a:tc>
                  <a:txBody>
                    <a:bodyPr/>
                    <a:lstStyle/>
                    <a:p>
                      <a:pPr algn="l" fontAlgn="b"/>
                      <a:r>
                        <a:rPr lang="en-US" sz="800" b="0" i="0" u="none" strike="noStrike" baseline="0" dirty="0">
                          <a:solidFill>
                            <a:srgbClr val="000000"/>
                          </a:solidFill>
                          <a:latin typeface="Calibri"/>
                        </a:rPr>
                        <a:t> $           184,290.10 </a:t>
                      </a:r>
                    </a:p>
                  </a:txBody>
                  <a:tcPr marL="4990" marR="4990" marT="4990" marB="0" anchor="b">
                    <a:lnL>
                      <a:noFill/>
                    </a:lnL>
                    <a:lnR>
                      <a:noFill/>
                    </a:lnR>
                    <a:lnT>
                      <a:noFill/>
                    </a:lnT>
                    <a:lnB>
                      <a:noFill/>
                    </a:lnB>
                  </a:tcPr>
                </a:tc>
                <a:tc gridSpan="3">
                  <a:txBody>
                    <a:bodyPr/>
                    <a:lstStyle/>
                    <a:p>
                      <a:pPr algn="l" fontAlgn="b"/>
                      <a:r>
                        <a:rPr lang="en-US" sz="800" b="0" i="0" u="none" strike="noStrike" baseline="0">
                          <a:solidFill>
                            <a:srgbClr val="000000"/>
                          </a:solidFill>
                          <a:latin typeface="Calibri"/>
                        </a:rPr>
                        <a:t>add to retained earings</a:t>
                      </a:r>
                    </a:p>
                  </a:txBody>
                  <a:tcPr marL="4990" marR="4990" marT="4990" marB="0" anchor="b">
                    <a:lnL>
                      <a:noFill/>
                    </a:lnL>
                    <a:lnR>
                      <a:noFill/>
                    </a:lnR>
                    <a:lnT>
                      <a:noFill/>
                    </a:lnT>
                    <a:lnB>
                      <a:noFill/>
                    </a:lnB>
                  </a:tcPr>
                </a:tc>
                <a:tc hMerge="1">
                  <a:txBody>
                    <a:bodyPr/>
                    <a:lstStyle/>
                    <a:p>
                      <a:endParaRPr lang="en-US"/>
                    </a:p>
                  </a:txBody>
                  <a:tcPr/>
                </a:tc>
                <a:tc hMerge="1">
                  <a:txBody>
                    <a:bodyPr/>
                    <a:lstStyle/>
                    <a:p>
                      <a:endParaRPr lang="en-US"/>
                    </a:p>
                  </a:txBody>
                  <a:tcPr/>
                </a:tc>
                <a:tc>
                  <a:txBody>
                    <a:bodyPr/>
                    <a:lstStyle/>
                    <a:p>
                      <a:pPr algn="l" fontAlgn="b"/>
                      <a:endParaRPr lang="en-US" sz="600" b="0" i="0" u="none" strike="noStrike">
                        <a:solidFill>
                          <a:srgbClr val="000000"/>
                        </a:solidFill>
                        <a:latin typeface="Calibri"/>
                      </a:endParaRPr>
                    </a:p>
                  </a:txBody>
                  <a:tcPr marL="4990" marR="4990" marT="4990" marB="0" anchor="b">
                    <a:lnL>
                      <a:noFill/>
                    </a:lnL>
                    <a:lnR>
                      <a:noFill/>
                    </a:lnR>
                    <a:lnT>
                      <a:noFill/>
                    </a:lnT>
                    <a:lnB>
                      <a:noFill/>
                    </a:lnB>
                  </a:tcPr>
                </a:tc>
              </a:tr>
              <a:tr h="98880">
                <a:tc gridSpan="2">
                  <a:txBody>
                    <a:bodyPr/>
                    <a:lstStyle/>
                    <a:p>
                      <a:pPr algn="l" fontAlgn="b"/>
                      <a:r>
                        <a:rPr lang="en-US" sz="800" b="0" i="0" u="none" strike="noStrike" baseline="0">
                          <a:solidFill>
                            <a:srgbClr val="000000"/>
                          </a:solidFill>
                          <a:latin typeface="Calibri"/>
                        </a:rPr>
                        <a:t>Earnings per share:</a:t>
                      </a:r>
                    </a:p>
                  </a:txBody>
                  <a:tcPr marL="4990" marR="4990" marT="4990" marB="0" anchor="b">
                    <a:lnL>
                      <a:noFill/>
                    </a:lnL>
                    <a:lnR>
                      <a:noFill/>
                    </a:lnR>
                    <a:lnT>
                      <a:noFill/>
                    </a:lnT>
                    <a:lnB>
                      <a:noFill/>
                    </a:lnB>
                  </a:tcPr>
                </a:tc>
                <a:tc hMerge="1">
                  <a:txBody>
                    <a:bodyPr/>
                    <a:lstStyle/>
                    <a:p>
                      <a:endParaRPr lang="en-US"/>
                    </a:p>
                  </a:txBody>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600" b="0" i="0" u="none" strike="noStrike">
                        <a:solidFill>
                          <a:srgbClr val="000000"/>
                        </a:solidFill>
                        <a:latin typeface="Calibri"/>
                      </a:endParaRPr>
                    </a:p>
                  </a:txBody>
                  <a:tcPr marL="4990" marR="4990" marT="4990" marB="0" anchor="b">
                    <a:lnL>
                      <a:noFill/>
                    </a:lnL>
                    <a:lnR>
                      <a:noFill/>
                    </a:lnR>
                    <a:lnT>
                      <a:noFill/>
                    </a:lnT>
                    <a:lnB>
                      <a:noFill/>
                    </a:lnB>
                  </a:tcPr>
                </a:tc>
              </a:tr>
              <a:tr h="186131">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r>
                        <a:rPr lang="en-US" sz="800" b="0" i="0" u="none" strike="noStrike" baseline="0">
                          <a:solidFill>
                            <a:srgbClr val="000000"/>
                          </a:solidFill>
                          <a:latin typeface="Calibri"/>
                        </a:rPr>
                        <a:t>Basic</a:t>
                      </a: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r>
                        <a:rPr lang="en-US" sz="800" b="0" i="0" u="none" strike="noStrike" baseline="0">
                          <a:solidFill>
                            <a:srgbClr val="000000"/>
                          </a:solidFill>
                          <a:latin typeface="Calibri"/>
                        </a:rPr>
                        <a:t>$                     3.06 </a:t>
                      </a:r>
                    </a:p>
                  </a:txBody>
                  <a:tcPr marL="4990" marR="4990" marT="4990" marB="0" anchor="b">
                    <a:lnL>
                      <a:noFill/>
                    </a:lnL>
                    <a:lnR>
                      <a:noFill/>
                    </a:lnR>
                    <a:lnT>
                      <a:noFill/>
                    </a:lnT>
                    <a:lnB>
                      <a:noFill/>
                    </a:lnB>
                  </a:tcPr>
                </a:tc>
                <a:tc>
                  <a:txBody>
                    <a:bodyPr/>
                    <a:lstStyle/>
                    <a:p>
                      <a:pPr algn="l" fontAlgn="b"/>
                      <a:r>
                        <a:rPr lang="en-US" sz="800" b="0" i="0" u="none" strike="noStrike" baseline="0">
                          <a:solidFill>
                            <a:srgbClr val="000000"/>
                          </a:solidFill>
                          <a:latin typeface="Calibri"/>
                        </a:rPr>
                        <a:t> $                        3.03 </a:t>
                      </a: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600" b="0" i="0" u="none" strike="noStrike">
                        <a:solidFill>
                          <a:srgbClr val="000000"/>
                        </a:solidFill>
                        <a:latin typeface="Calibri"/>
                      </a:endParaRPr>
                    </a:p>
                  </a:txBody>
                  <a:tcPr marL="4990" marR="4990" marT="4990" marB="0" anchor="b">
                    <a:lnL>
                      <a:noFill/>
                    </a:lnL>
                    <a:lnR>
                      <a:noFill/>
                    </a:lnR>
                    <a:lnT>
                      <a:noFill/>
                    </a:lnT>
                    <a:lnB>
                      <a:noFill/>
                    </a:lnB>
                  </a:tcPr>
                </a:tc>
              </a:tr>
              <a:tr h="186131">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r>
                        <a:rPr lang="en-US" sz="800" b="0" i="0" u="none" strike="noStrike" baseline="0">
                          <a:solidFill>
                            <a:srgbClr val="000000"/>
                          </a:solidFill>
                          <a:latin typeface="Calibri"/>
                        </a:rPr>
                        <a:t>Diluted</a:t>
                      </a: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r>
                        <a:rPr lang="en-US" sz="800" b="0" i="0" u="none" strike="noStrike" baseline="0">
                          <a:solidFill>
                            <a:srgbClr val="000000"/>
                          </a:solidFill>
                          <a:latin typeface="Calibri"/>
                        </a:rPr>
                        <a:t>$                     2.96 </a:t>
                      </a:r>
                    </a:p>
                  </a:txBody>
                  <a:tcPr marL="4990" marR="4990" marT="4990" marB="0" anchor="b">
                    <a:lnL>
                      <a:noFill/>
                    </a:lnL>
                    <a:lnR>
                      <a:noFill/>
                    </a:lnR>
                    <a:lnT>
                      <a:noFill/>
                    </a:lnT>
                    <a:lnB>
                      <a:noFill/>
                    </a:lnB>
                  </a:tcPr>
                </a:tc>
                <a:tc>
                  <a:txBody>
                    <a:bodyPr/>
                    <a:lstStyle/>
                    <a:p>
                      <a:pPr algn="l" fontAlgn="b"/>
                      <a:r>
                        <a:rPr lang="en-US" sz="800" b="0" i="0" u="none" strike="noStrike" baseline="0" dirty="0">
                          <a:solidFill>
                            <a:srgbClr val="000000"/>
                          </a:solidFill>
                          <a:latin typeface="Calibri"/>
                        </a:rPr>
                        <a:t> $                        2.94 </a:t>
                      </a: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600" b="0" i="0" u="none" strike="noStrike">
                        <a:solidFill>
                          <a:srgbClr val="000000"/>
                        </a:solidFill>
                        <a:latin typeface="Calibri"/>
                      </a:endParaRPr>
                    </a:p>
                  </a:txBody>
                  <a:tcPr marL="4990" marR="4990" marT="4990" marB="0" anchor="b">
                    <a:lnL>
                      <a:noFill/>
                    </a:lnL>
                    <a:lnR>
                      <a:noFill/>
                    </a:lnR>
                    <a:lnT>
                      <a:noFill/>
                    </a:lnT>
                    <a:lnB>
                      <a:noFill/>
                    </a:lnB>
                  </a:tcPr>
                </a:tc>
              </a:tr>
              <a:tr h="98880">
                <a:tc gridSpan="5">
                  <a:txBody>
                    <a:bodyPr/>
                    <a:lstStyle/>
                    <a:p>
                      <a:pPr algn="l" fontAlgn="b"/>
                      <a:r>
                        <a:rPr lang="en-US" sz="800" b="0" i="0" u="none" strike="noStrike" baseline="0">
                          <a:solidFill>
                            <a:srgbClr val="000000"/>
                          </a:solidFill>
                          <a:latin typeface="Calibri"/>
                        </a:rPr>
                        <a:t>Weighted-average common shares outstanding:</a:t>
                      </a:r>
                    </a:p>
                  </a:txBody>
                  <a:tcPr marL="4990" marR="4990" marT="4990"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600" b="0" i="0" u="none" strike="noStrike">
                        <a:solidFill>
                          <a:srgbClr val="000000"/>
                        </a:solidFill>
                        <a:latin typeface="Calibri"/>
                      </a:endParaRPr>
                    </a:p>
                  </a:txBody>
                  <a:tcPr marL="4990" marR="4990" marT="4990" marB="0" anchor="b">
                    <a:lnL>
                      <a:noFill/>
                    </a:lnL>
                    <a:lnR>
                      <a:noFill/>
                    </a:lnR>
                    <a:lnT>
                      <a:noFill/>
                    </a:lnT>
                    <a:lnB>
                      <a:noFill/>
                    </a:lnB>
                  </a:tcPr>
                </a:tc>
              </a:tr>
              <a:tr h="98880">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r>
                        <a:rPr lang="en-US" sz="800" b="0" i="0" u="none" strike="noStrike" baseline="0">
                          <a:solidFill>
                            <a:srgbClr val="000000"/>
                          </a:solidFill>
                          <a:latin typeface="Calibri"/>
                        </a:rPr>
                        <a:t>Basic</a:t>
                      </a: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r" fontAlgn="b"/>
                      <a:r>
                        <a:rPr lang="en-US" sz="800" b="0" i="0" u="none" strike="noStrike" baseline="0">
                          <a:solidFill>
                            <a:srgbClr val="000000"/>
                          </a:solidFill>
                          <a:latin typeface="Calibri"/>
                        </a:rPr>
                        <a:t>52,529</a:t>
                      </a:r>
                    </a:p>
                  </a:txBody>
                  <a:tcPr marL="4990" marR="4990" marT="4990" marB="0" anchor="b">
                    <a:lnL>
                      <a:noFill/>
                    </a:lnL>
                    <a:lnR>
                      <a:noFill/>
                    </a:lnR>
                    <a:lnT>
                      <a:noFill/>
                    </a:lnT>
                    <a:lnB>
                      <a:noFill/>
                    </a:lnB>
                  </a:tcPr>
                </a:tc>
                <a:tc>
                  <a:txBody>
                    <a:bodyPr/>
                    <a:lstStyle/>
                    <a:p>
                      <a:pPr algn="r" fontAlgn="b"/>
                      <a:r>
                        <a:rPr lang="en-US" sz="800" b="0" i="0" u="none" strike="noStrike" baseline="0">
                          <a:solidFill>
                            <a:srgbClr val="000000"/>
                          </a:solidFill>
                          <a:latin typeface="Calibri"/>
                        </a:rPr>
                        <a:t>60,862</a:t>
                      </a:r>
                    </a:p>
                  </a:txBody>
                  <a:tcPr marL="4990" marR="4990" marT="4990" marB="0" anchor="b">
                    <a:lnL>
                      <a:noFill/>
                    </a:lnL>
                    <a:lnR>
                      <a:noFill/>
                    </a:lnR>
                    <a:lnT>
                      <a:noFill/>
                    </a:lnT>
                    <a:lnB>
                      <a:noFill/>
                    </a:lnB>
                  </a:tcPr>
                </a:tc>
                <a:tc gridSpan="3">
                  <a:txBody>
                    <a:bodyPr/>
                    <a:lstStyle/>
                    <a:p>
                      <a:pPr algn="l" fontAlgn="b"/>
                      <a:r>
                        <a:rPr lang="en-US" sz="800" b="0" i="0" u="none" strike="noStrike" baseline="0" dirty="0">
                          <a:solidFill>
                            <a:srgbClr val="000000"/>
                          </a:solidFill>
                          <a:latin typeface="Calibri"/>
                        </a:rPr>
                        <a:t>additional 8.33 million shares</a:t>
                      </a:r>
                    </a:p>
                  </a:txBody>
                  <a:tcPr marL="4990" marR="4990" marT="4990" marB="0" anchor="b">
                    <a:lnL>
                      <a:noFill/>
                    </a:lnL>
                    <a:lnR>
                      <a:noFill/>
                    </a:lnR>
                    <a:lnT>
                      <a:noFill/>
                    </a:lnT>
                    <a:lnB>
                      <a:noFill/>
                    </a:lnB>
                  </a:tcPr>
                </a:tc>
                <a:tc hMerge="1">
                  <a:txBody>
                    <a:bodyPr/>
                    <a:lstStyle/>
                    <a:p>
                      <a:endParaRPr lang="en-US"/>
                    </a:p>
                  </a:txBody>
                  <a:tcPr/>
                </a:tc>
                <a:tc hMerge="1">
                  <a:txBody>
                    <a:bodyPr/>
                    <a:lstStyle/>
                    <a:p>
                      <a:endParaRPr lang="en-US"/>
                    </a:p>
                  </a:txBody>
                  <a:tcPr/>
                </a:tc>
                <a:tc>
                  <a:txBody>
                    <a:bodyPr/>
                    <a:lstStyle/>
                    <a:p>
                      <a:pPr algn="l" fontAlgn="b"/>
                      <a:endParaRPr lang="en-US" sz="600" b="0" i="0" u="none" strike="noStrike">
                        <a:solidFill>
                          <a:srgbClr val="000000"/>
                        </a:solidFill>
                        <a:latin typeface="Calibri"/>
                      </a:endParaRPr>
                    </a:p>
                  </a:txBody>
                  <a:tcPr marL="4990" marR="4990" marT="4990" marB="0" anchor="b">
                    <a:lnL>
                      <a:noFill/>
                    </a:lnL>
                    <a:lnR>
                      <a:noFill/>
                    </a:lnR>
                    <a:lnT>
                      <a:noFill/>
                    </a:lnT>
                    <a:lnB>
                      <a:noFill/>
                    </a:lnB>
                  </a:tcPr>
                </a:tc>
              </a:tr>
              <a:tr h="98880">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r>
                        <a:rPr lang="en-US" sz="800" b="0" i="0" u="none" strike="noStrike" baseline="0">
                          <a:solidFill>
                            <a:srgbClr val="000000"/>
                          </a:solidFill>
                          <a:latin typeface="Calibri"/>
                        </a:rPr>
                        <a:t>Diluted</a:t>
                      </a: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l" fontAlgn="b"/>
                      <a:endParaRPr lang="en-US" sz="800" b="0" i="0" u="none" strike="noStrike" baseline="0">
                        <a:solidFill>
                          <a:srgbClr val="000000"/>
                        </a:solidFill>
                        <a:latin typeface="Calibri"/>
                      </a:endParaRPr>
                    </a:p>
                  </a:txBody>
                  <a:tcPr marL="4990" marR="4990" marT="4990" marB="0" anchor="b">
                    <a:lnL>
                      <a:noFill/>
                    </a:lnL>
                    <a:lnR>
                      <a:noFill/>
                    </a:lnR>
                    <a:lnT>
                      <a:noFill/>
                    </a:lnT>
                    <a:lnB>
                      <a:noFill/>
                    </a:lnB>
                  </a:tcPr>
                </a:tc>
                <a:tc>
                  <a:txBody>
                    <a:bodyPr/>
                    <a:lstStyle/>
                    <a:p>
                      <a:pPr algn="r" fontAlgn="b"/>
                      <a:r>
                        <a:rPr lang="en-US" sz="800" b="0" i="0" u="none" strike="noStrike" baseline="0">
                          <a:solidFill>
                            <a:srgbClr val="000000"/>
                          </a:solidFill>
                          <a:latin typeface="Calibri"/>
                        </a:rPr>
                        <a:t>54,304</a:t>
                      </a:r>
                    </a:p>
                  </a:txBody>
                  <a:tcPr marL="4990" marR="4990" marT="4990" marB="0" anchor="b">
                    <a:lnL>
                      <a:noFill/>
                    </a:lnL>
                    <a:lnR>
                      <a:noFill/>
                    </a:lnR>
                    <a:lnT>
                      <a:noFill/>
                    </a:lnT>
                    <a:lnB>
                      <a:noFill/>
                    </a:lnB>
                  </a:tcPr>
                </a:tc>
                <a:tc>
                  <a:txBody>
                    <a:bodyPr/>
                    <a:lstStyle/>
                    <a:p>
                      <a:pPr algn="r" fontAlgn="b"/>
                      <a:r>
                        <a:rPr lang="en-US" sz="800" b="0" i="0" u="none" strike="noStrike" baseline="0">
                          <a:solidFill>
                            <a:srgbClr val="000000"/>
                          </a:solidFill>
                          <a:latin typeface="Calibri"/>
                        </a:rPr>
                        <a:t>62,637</a:t>
                      </a:r>
                    </a:p>
                  </a:txBody>
                  <a:tcPr marL="4990" marR="4990" marT="4990" marB="0" anchor="b">
                    <a:lnL>
                      <a:noFill/>
                    </a:lnL>
                    <a:lnR>
                      <a:noFill/>
                    </a:lnR>
                    <a:lnT>
                      <a:noFill/>
                    </a:lnT>
                    <a:lnB>
                      <a:noFill/>
                    </a:lnB>
                  </a:tcPr>
                </a:tc>
                <a:tc gridSpan="3">
                  <a:txBody>
                    <a:bodyPr/>
                    <a:lstStyle/>
                    <a:p>
                      <a:pPr algn="l" fontAlgn="b"/>
                      <a:r>
                        <a:rPr lang="en-US" sz="800" b="0" i="0" u="none" strike="noStrike" baseline="0" dirty="0">
                          <a:solidFill>
                            <a:srgbClr val="000000"/>
                          </a:solidFill>
                          <a:latin typeface="Calibri"/>
                        </a:rPr>
                        <a:t>additional 8.33 million shares</a:t>
                      </a:r>
                    </a:p>
                  </a:txBody>
                  <a:tcPr marL="4990" marR="4990" marT="4990" marB="0" anchor="b">
                    <a:lnL>
                      <a:noFill/>
                    </a:lnL>
                    <a:lnR>
                      <a:noFill/>
                    </a:lnR>
                    <a:lnT>
                      <a:noFill/>
                    </a:lnT>
                    <a:lnB>
                      <a:noFill/>
                    </a:lnB>
                  </a:tcPr>
                </a:tc>
                <a:tc hMerge="1">
                  <a:txBody>
                    <a:bodyPr/>
                    <a:lstStyle/>
                    <a:p>
                      <a:endParaRPr lang="en-US"/>
                    </a:p>
                  </a:txBody>
                  <a:tcPr/>
                </a:tc>
                <a:tc hMerge="1">
                  <a:txBody>
                    <a:bodyPr/>
                    <a:lstStyle/>
                    <a:p>
                      <a:endParaRPr lang="en-US"/>
                    </a:p>
                  </a:txBody>
                  <a:tcPr/>
                </a:tc>
                <a:tc>
                  <a:txBody>
                    <a:bodyPr/>
                    <a:lstStyle/>
                    <a:p>
                      <a:pPr algn="l" fontAlgn="b"/>
                      <a:endParaRPr lang="en-US" sz="600" b="0" i="0" u="none" strike="noStrike" dirty="0">
                        <a:solidFill>
                          <a:srgbClr val="000000"/>
                        </a:solidFill>
                        <a:latin typeface="Calibri"/>
                      </a:endParaRPr>
                    </a:p>
                  </a:txBody>
                  <a:tcPr marL="4990" marR="4990" marT="4990" marB="0" anchor="b">
                    <a:lnL>
                      <a:noFill/>
                    </a:lnL>
                    <a:lnR>
                      <a:noFill/>
                    </a:lnR>
                    <a:lnT>
                      <a:noFill/>
                    </a:lnT>
                    <a:lnB>
                      <a:noFill/>
                    </a:lnB>
                  </a:tcPr>
                </a:tc>
              </a:tr>
            </a:tbl>
          </a:graphicData>
        </a:graphic>
      </p:graphicFrame>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Projected Balance Sheet</a:t>
            </a:r>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46</a:t>
            </a:fld>
            <a:endParaRPr lang="en-US" dirty="0"/>
          </a:p>
        </p:txBody>
      </p:sp>
      <p:graphicFrame>
        <p:nvGraphicFramePr>
          <p:cNvPr id="7" name="Table 6"/>
          <p:cNvGraphicFramePr>
            <a:graphicFrameLocks noGrp="1"/>
          </p:cNvGraphicFramePr>
          <p:nvPr/>
        </p:nvGraphicFramePr>
        <p:xfrm>
          <a:off x="685800" y="1295400"/>
          <a:ext cx="7696191" cy="4742662"/>
        </p:xfrm>
        <a:graphic>
          <a:graphicData uri="http://schemas.openxmlformats.org/drawingml/2006/table">
            <a:tbl>
              <a:tblPr/>
              <a:tblGrid>
                <a:gridCol w="228600"/>
                <a:gridCol w="812010"/>
                <a:gridCol w="254790"/>
                <a:gridCol w="265515"/>
                <a:gridCol w="520305"/>
                <a:gridCol w="520305"/>
                <a:gridCol w="520305"/>
                <a:gridCol w="1073133"/>
                <a:gridCol w="1170690"/>
                <a:gridCol w="682903"/>
                <a:gridCol w="520305"/>
                <a:gridCol w="607025"/>
                <a:gridCol w="520305"/>
              </a:tblGrid>
              <a:tr h="66820">
                <a:tc>
                  <a:txBody>
                    <a:bodyPr/>
                    <a:lstStyle/>
                    <a:p>
                      <a:pPr algn="l" fontAlgn="b"/>
                      <a:endParaRPr lang="en-US" sz="700" b="0" i="0" u="none" strike="noStrike" baseline="0" dirty="0">
                        <a:solidFill>
                          <a:srgbClr val="000000"/>
                        </a:solidFill>
                        <a:latin typeface="Calibri"/>
                      </a:endParaRPr>
                    </a:p>
                  </a:txBody>
                  <a:tcPr marL="3341" marR="3341" marT="3341" marB="0" anchor="b">
                    <a:lnL>
                      <a:noFill/>
                    </a:lnL>
                    <a:lnR>
                      <a:noFill/>
                    </a:lnR>
                    <a:lnT>
                      <a:noFill/>
                    </a:lnT>
                    <a:lnB>
                      <a:noFill/>
                    </a:lnB>
                  </a:tcPr>
                </a:tc>
                <a:tc gridSpan="2">
                  <a:txBody>
                    <a:bodyPr/>
                    <a:lstStyle/>
                    <a:p>
                      <a:pPr algn="l" fontAlgn="b"/>
                      <a:r>
                        <a:rPr lang="en-US" sz="700" b="0" i="0" u="none" strike="noStrike" baseline="0" dirty="0">
                          <a:solidFill>
                            <a:srgbClr val="000000"/>
                          </a:solidFill>
                          <a:latin typeface="Calibri"/>
                        </a:rPr>
                        <a:t>Netflix, Inc.</a:t>
                      </a:r>
                    </a:p>
                  </a:txBody>
                  <a:tcPr marL="3341" marR="3341" marT="3341" marB="0" anchor="b">
                    <a:lnL>
                      <a:noFill/>
                    </a:lnL>
                    <a:lnR>
                      <a:noFill/>
                    </a:lnR>
                    <a:lnT>
                      <a:noFill/>
                    </a:lnT>
                    <a:lnB>
                      <a:noFill/>
                    </a:lnB>
                  </a:tcPr>
                </a:tc>
                <a:tc hMerge="1">
                  <a:txBody>
                    <a:bodyPr/>
                    <a:lstStyle/>
                    <a:p>
                      <a:endParaRPr lang="en-US"/>
                    </a:p>
                  </a:txBody>
                  <a:tcPr/>
                </a:tc>
                <a:tc gridSpan="2">
                  <a:txBody>
                    <a:bodyPr/>
                    <a:lstStyle/>
                    <a:p>
                      <a:endParaRPr lang="en-US" dirty="0"/>
                    </a:p>
                  </a:txBody>
                  <a:tcPr marL="3341" marR="3341" marT="3341" marB="0" anchor="b">
                    <a:lnL>
                      <a:noFill/>
                    </a:lnL>
                    <a:lnR>
                      <a:noFill/>
                    </a:lnR>
                    <a:lnT>
                      <a:noFill/>
                    </a:lnT>
                    <a:lnB>
                      <a:noFill/>
                    </a:lnB>
                  </a:tcPr>
                </a:tc>
                <a:tc hMerge="1">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dirty="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dirty="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dirty="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dirty="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dirty="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dirty="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dirty="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dirty="0">
                        <a:solidFill>
                          <a:srgbClr val="000000"/>
                        </a:solidFill>
                        <a:latin typeface="Calibri"/>
                      </a:endParaRPr>
                    </a:p>
                  </a:txBody>
                  <a:tcPr marL="3341" marR="3341" marT="3341" marB="0" anchor="b">
                    <a:lnL>
                      <a:noFill/>
                    </a:lnL>
                    <a:lnR>
                      <a:noFill/>
                    </a:lnR>
                    <a:lnT>
                      <a:noFill/>
                    </a:lnT>
                    <a:lnB>
                      <a:noFill/>
                    </a:lnB>
                  </a:tcPr>
                </a:tc>
              </a:tr>
              <a:tr h="66820">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gridSpan="4">
                  <a:txBody>
                    <a:bodyPr/>
                    <a:lstStyle/>
                    <a:p>
                      <a:pPr algn="l" fontAlgn="b"/>
                      <a:r>
                        <a:rPr lang="en-US" sz="700" b="0" i="0" u="none" strike="noStrike" baseline="0" dirty="0">
                          <a:solidFill>
                            <a:srgbClr val="000000"/>
                          </a:solidFill>
                          <a:latin typeface="Calibri"/>
                        </a:rPr>
                        <a:t>Consolidated Balance Sheets</a:t>
                      </a:r>
                    </a:p>
                  </a:txBody>
                  <a:tcPr marL="3341" marR="3341" marT="3341"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r>
              <a:tr h="66820">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gridSpan="3">
                  <a:txBody>
                    <a:bodyPr/>
                    <a:lstStyle/>
                    <a:p>
                      <a:pPr algn="l" fontAlgn="b"/>
                      <a:r>
                        <a:rPr lang="en-US" sz="700" b="0" i="0" u="none" strike="noStrike" baseline="0">
                          <a:solidFill>
                            <a:srgbClr val="000000"/>
                          </a:solidFill>
                          <a:latin typeface="Calibri"/>
                        </a:rPr>
                        <a:t>(unaudited)</a:t>
                      </a:r>
                    </a:p>
                  </a:txBody>
                  <a:tcPr marL="3341" marR="3341" marT="3341" marB="0" anchor="b">
                    <a:lnL>
                      <a:noFill/>
                    </a:lnL>
                    <a:lnR>
                      <a:noFill/>
                    </a:lnR>
                    <a:lnT>
                      <a:noFill/>
                    </a:lnT>
                    <a:lnB>
                      <a:noFill/>
                    </a:lnB>
                  </a:tcPr>
                </a:tc>
                <a:tc hMerge="1">
                  <a:txBody>
                    <a:bodyPr/>
                    <a:lstStyle/>
                    <a:p>
                      <a:endParaRPr lang="en-US"/>
                    </a:p>
                  </a:txBody>
                  <a:tcPr/>
                </a:tc>
                <a:tc hMerge="1">
                  <a:txBody>
                    <a:bodyPr/>
                    <a:lstStyle/>
                    <a:p>
                      <a:endParaRPr lang="en-US"/>
                    </a:p>
                  </a:txBody>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r>
              <a:tr h="66820">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gridSpan="3">
                  <a:txBody>
                    <a:bodyPr/>
                    <a:lstStyle/>
                    <a:p>
                      <a:pPr algn="l" fontAlgn="b"/>
                      <a:r>
                        <a:rPr lang="en-US" sz="700" b="0" i="0" u="none" strike="noStrike" baseline="0" dirty="0">
                          <a:solidFill>
                            <a:srgbClr val="000000"/>
                          </a:solidFill>
                          <a:latin typeface="Calibri"/>
                        </a:rPr>
                        <a:t>(in thousands)</a:t>
                      </a:r>
                    </a:p>
                  </a:txBody>
                  <a:tcPr marL="3341" marR="3341" marT="3341" marB="0" anchor="b">
                    <a:lnL>
                      <a:noFill/>
                    </a:lnL>
                    <a:lnR>
                      <a:noFill/>
                    </a:lnR>
                    <a:lnT>
                      <a:noFill/>
                    </a:lnT>
                    <a:lnB>
                      <a:noFill/>
                    </a:lnB>
                  </a:tcPr>
                </a:tc>
                <a:tc hMerge="1">
                  <a:txBody>
                    <a:bodyPr/>
                    <a:lstStyle/>
                    <a:p>
                      <a:endParaRPr lang="en-US"/>
                    </a:p>
                  </a:txBody>
                  <a:tcPr/>
                </a:tc>
                <a:tc hMerge="1">
                  <a:txBody>
                    <a:bodyPr/>
                    <a:lstStyle/>
                    <a:p>
                      <a:endParaRPr lang="en-US"/>
                    </a:p>
                  </a:txBody>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r>
              <a:tr h="66820">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gridSpan="2">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hMerge="1">
                  <a:txBody>
                    <a:bodyPr/>
                    <a:lstStyle/>
                    <a:p>
                      <a:endParaRPr lang="en-US"/>
                    </a:p>
                  </a:txBody>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Projected</a:t>
                      </a: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r>
              <a:tr h="66820">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dirty="0">
                        <a:solidFill>
                          <a:srgbClr val="000000"/>
                        </a:solidFill>
                        <a:latin typeface="Calibri"/>
                      </a:endParaRPr>
                    </a:p>
                  </a:txBody>
                  <a:tcPr marL="3341" marR="3341" marT="3341" marB="0" anchor="b">
                    <a:lnL>
                      <a:noFill/>
                    </a:lnL>
                    <a:lnR>
                      <a:noFill/>
                    </a:lnR>
                    <a:lnT>
                      <a:noFill/>
                    </a:lnT>
                    <a:lnB>
                      <a:noFill/>
                    </a:lnB>
                  </a:tcPr>
                </a:tc>
                <a:tc gridSpan="2">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hMerge="1">
                  <a:txBody>
                    <a:bodyPr/>
                    <a:lstStyle/>
                    <a:p>
                      <a:endParaRPr lang="en-US"/>
                    </a:p>
                  </a:txBody>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December 31,</a:t>
                      </a:r>
                    </a:p>
                  </a:txBody>
                  <a:tcPr marL="3341" marR="3341" marT="3341" marB="0" anchor="b">
                    <a:lnL>
                      <a:noFill/>
                    </a:lnL>
                    <a:lnR>
                      <a:noFill/>
                    </a:lnR>
                    <a:lnT>
                      <a:noFill/>
                    </a:lnT>
                    <a:lnB>
                      <a:noFill/>
                    </a:lnB>
                  </a:tcPr>
                </a:tc>
                <a:tc gridSpan="2">
                  <a:txBody>
                    <a:bodyPr/>
                    <a:lstStyle/>
                    <a:p>
                      <a:pPr algn="l" fontAlgn="b"/>
                      <a:r>
                        <a:rPr lang="en-US" sz="700" b="0" i="0" u="none" strike="noStrike" baseline="0">
                          <a:solidFill>
                            <a:srgbClr val="000000"/>
                          </a:solidFill>
                          <a:latin typeface="Calibri"/>
                        </a:rPr>
                        <a:t>December 31,</a:t>
                      </a:r>
                    </a:p>
                  </a:txBody>
                  <a:tcPr marL="3341" marR="3341" marT="3341" marB="0" anchor="b">
                    <a:lnL>
                      <a:noFill/>
                    </a:lnL>
                    <a:lnR>
                      <a:noFill/>
                    </a:lnR>
                    <a:lnT>
                      <a:noFill/>
                    </a:lnT>
                    <a:lnB>
                      <a:noFill/>
                    </a:lnB>
                  </a:tcPr>
                </a:tc>
                <a:tc hMerge="1">
                  <a:txBody>
                    <a:bodyPr/>
                    <a:lstStyle/>
                    <a:p>
                      <a:endParaRPr lang="en-US"/>
                    </a:p>
                  </a:txBody>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r>
              <a:tr h="66820">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gridSpan="2">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hMerge="1">
                  <a:txBody>
                    <a:bodyPr/>
                    <a:lstStyle/>
                    <a:p>
                      <a:endParaRPr lang="en-US"/>
                    </a:p>
                  </a:txBody>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r" fontAlgn="b"/>
                      <a:r>
                        <a:rPr lang="en-US" sz="700" b="0" i="0" u="none" strike="noStrike" baseline="0">
                          <a:solidFill>
                            <a:srgbClr val="000000"/>
                          </a:solidFill>
                          <a:latin typeface="Calibri"/>
                        </a:rPr>
                        <a:t>2010</a:t>
                      </a:r>
                    </a:p>
                  </a:txBody>
                  <a:tcPr marL="3341" marR="3341" marT="3341" marB="0" anchor="b">
                    <a:lnL>
                      <a:noFill/>
                    </a:lnL>
                    <a:lnR>
                      <a:noFill/>
                    </a:lnR>
                    <a:lnT>
                      <a:noFill/>
                    </a:lnT>
                    <a:lnB>
                      <a:noFill/>
                    </a:lnB>
                  </a:tcPr>
                </a:tc>
                <a:tc>
                  <a:txBody>
                    <a:bodyPr/>
                    <a:lstStyle/>
                    <a:p>
                      <a:pPr algn="r" fontAlgn="b"/>
                      <a:r>
                        <a:rPr lang="en-US" sz="700" b="0" i="0" u="none" strike="noStrike" baseline="0">
                          <a:solidFill>
                            <a:srgbClr val="000000"/>
                          </a:solidFill>
                          <a:latin typeface="Calibri"/>
                        </a:rPr>
                        <a:t>2011</a:t>
                      </a: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r>
              <a:tr h="66820">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r>
                        <a:rPr lang="en-US" sz="700" b="0" i="0" u="none" strike="noStrike" baseline="0" dirty="0">
                          <a:solidFill>
                            <a:srgbClr val="000000"/>
                          </a:solidFill>
                          <a:latin typeface="Calibri"/>
                        </a:rPr>
                        <a:t>Assets</a:t>
                      </a:r>
                    </a:p>
                  </a:txBody>
                  <a:tcPr marL="3341" marR="3341" marT="3341" marB="0" anchor="b">
                    <a:lnL>
                      <a:noFill/>
                    </a:lnL>
                    <a:lnR>
                      <a:noFill/>
                    </a:lnR>
                    <a:lnT>
                      <a:noFill/>
                    </a:lnT>
                    <a:lnB>
                      <a:noFill/>
                    </a:lnB>
                  </a:tcPr>
                </a:tc>
                <a:tc gridSpan="2">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hMerge="1">
                  <a:txBody>
                    <a:bodyPr/>
                    <a:lstStyle/>
                    <a:p>
                      <a:endParaRPr lang="en-US"/>
                    </a:p>
                  </a:txBody>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r>
              <a:tr h="66820">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gridSpan="3">
                  <a:txBody>
                    <a:bodyPr/>
                    <a:lstStyle/>
                    <a:p>
                      <a:pPr algn="l" fontAlgn="b"/>
                      <a:r>
                        <a:rPr lang="en-US" sz="700" b="0" i="0" u="none" strike="noStrike" baseline="0">
                          <a:solidFill>
                            <a:srgbClr val="000000"/>
                          </a:solidFill>
                          <a:latin typeface="Calibri"/>
                        </a:rPr>
                        <a:t>Current assets:</a:t>
                      </a:r>
                    </a:p>
                  </a:txBody>
                  <a:tcPr marL="3341" marR="3341" marT="3341" marB="0" anchor="b">
                    <a:lnL>
                      <a:noFill/>
                    </a:lnL>
                    <a:lnR>
                      <a:noFill/>
                    </a:lnR>
                    <a:lnT>
                      <a:noFill/>
                    </a:lnT>
                    <a:lnB>
                      <a:noFill/>
                    </a:lnB>
                  </a:tcPr>
                </a:tc>
                <a:tc hMerge="1">
                  <a:txBody>
                    <a:bodyPr/>
                    <a:lstStyle/>
                    <a:p>
                      <a:endParaRPr lang="en-US"/>
                    </a:p>
                  </a:txBody>
                  <a:tcPr/>
                </a:tc>
                <a:tc hMerge="1">
                  <a:txBody>
                    <a:bodyPr/>
                    <a:lstStyle/>
                    <a:p>
                      <a:endParaRPr lang="en-US"/>
                    </a:p>
                  </a:txBody>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r>
              <a:tr h="120944">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dirty="0">
                        <a:solidFill>
                          <a:srgbClr val="000000"/>
                        </a:solidFill>
                        <a:latin typeface="Calibri"/>
                      </a:endParaRPr>
                    </a:p>
                  </a:txBody>
                  <a:tcPr marL="3341" marR="3341" marT="3341" marB="0" anchor="b">
                    <a:lnL>
                      <a:noFill/>
                    </a:lnL>
                    <a:lnR>
                      <a:noFill/>
                    </a:lnR>
                    <a:lnT>
                      <a:noFill/>
                    </a:lnT>
                    <a:lnB>
                      <a:noFill/>
                    </a:lnB>
                  </a:tcPr>
                </a:tc>
                <a:tc gridSpan="2">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hMerge="1">
                  <a:txBody>
                    <a:bodyPr/>
                    <a:lstStyle/>
                    <a:p>
                      <a:endParaRPr lang="en-US"/>
                    </a:p>
                  </a:txBody>
                  <a:tcPr/>
                </a:tc>
                <a:tc gridSpan="3">
                  <a:txBody>
                    <a:bodyPr/>
                    <a:lstStyle/>
                    <a:p>
                      <a:pPr algn="l" fontAlgn="b"/>
                      <a:r>
                        <a:rPr lang="en-US" sz="700" b="0" i="0" u="none" strike="noStrike" baseline="0">
                          <a:solidFill>
                            <a:srgbClr val="000000"/>
                          </a:solidFill>
                          <a:latin typeface="Calibri"/>
                        </a:rPr>
                        <a:t>Cash and cash equivalents</a:t>
                      </a:r>
                    </a:p>
                  </a:txBody>
                  <a:tcPr marL="3341" marR="3341" marT="3341" marB="0" anchor="b">
                    <a:lnL>
                      <a:noFill/>
                    </a:lnL>
                    <a:lnR>
                      <a:noFill/>
                    </a:lnR>
                    <a:lnT>
                      <a:noFill/>
                    </a:lnT>
                    <a:lnB>
                      <a:noFill/>
                    </a:lnB>
                  </a:tcPr>
                </a:tc>
                <a:tc hMerge="1">
                  <a:txBody>
                    <a:bodyPr/>
                    <a:lstStyle/>
                    <a:p>
                      <a:endParaRPr lang="en-US"/>
                    </a:p>
                  </a:txBody>
                  <a:tcPr/>
                </a:tc>
                <a:tc hMerge="1">
                  <a:txBody>
                    <a:bodyPr/>
                    <a:lstStyle/>
                    <a:p>
                      <a:endParaRPr lang="en-US"/>
                    </a:p>
                  </a:txBody>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194,499 </a:t>
                      </a: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198,808 </a:t>
                      </a:r>
                    </a:p>
                  </a:txBody>
                  <a:tcPr marL="3341" marR="3341" marT="3341" marB="0" anchor="b">
                    <a:lnL>
                      <a:noFill/>
                    </a:lnL>
                    <a:lnR>
                      <a:noFill/>
                    </a:lnR>
                    <a:lnT>
                      <a:noFill/>
                    </a:lnT>
                    <a:lnB>
                      <a:noFill/>
                    </a:lnB>
                  </a:tcPr>
                </a:tc>
                <a:tc gridSpan="2">
                  <a:txBody>
                    <a:bodyPr/>
                    <a:lstStyle/>
                    <a:p>
                      <a:pPr algn="l" fontAlgn="b"/>
                      <a:r>
                        <a:rPr lang="en-US" sz="700" b="0" i="0" u="none" strike="noStrike" baseline="0">
                          <a:solidFill>
                            <a:srgbClr val="000000"/>
                          </a:solidFill>
                          <a:latin typeface="Calibri"/>
                        </a:rPr>
                        <a:t>fudge number</a:t>
                      </a:r>
                    </a:p>
                  </a:txBody>
                  <a:tcPr marL="3341" marR="3341" marT="3341" marB="0" anchor="b">
                    <a:lnL>
                      <a:noFill/>
                    </a:lnL>
                    <a:lnR>
                      <a:noFill/>
                    </a:lnR>
                    <a:lnT>
                      <a:noFill/>
                    </a:lnT>
                    <a:lnB>
                      <a:noFill/>
                    </a:lnB>
                  </a:tcPr>
                </a:tc>
                <a:tc hMerge="1">
                  <a:txBody>
                    <a:bodyPr/>
                    <a:lstStyle/>
                    <a:p>
                      <a:endParaRPr lang="en-US"/>
                    </a:p>
                  </a:txBody>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r>
              <a:tr h="120944">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gridSpan="2">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hMerge="1">
                  <a:txBody>
                    <a:bodyPr/>
                    <a:lstStyle/>
                    <a:p>
                      <a:endParaRPr lang="en-US"/>
                    </a:p>
                  </a:txBody>
                  <a:tcPr/>
                </a:tc>
                <a:tc gridSpan="3">
                  <a:txBody>
                    <a:bodyPr/>
                    <a:lstStyle/>
                    <a:p>
                      <a:pPr algn="l" fontAlgn="b"/>
                      <a:r>
                        <a:rPr lang="en-US" sz="700" b="0" i="0" u="none" strike="noStrike" baseline="0">
                          <a:solidFill>
                            <a:srgbClr val="000000"/>
                          </a:solidFill>
                          <a:latin typeface="Calibri"/>
                        </a:rPr>
                        <a:t>Short-term investments</a:t>
                      </a:r>
                    </a:p>
                  </a:txBody>
                  <a:tcPr marL="3341" marR="3341" marT="3341" marB="0" anchor="b">
                    <a:lnL>
                      <a:noFill/>
                    </a:lnL>
                    <a:lnR>
                      <a:noFill/>
                    </a:lnR>
                    <a:lnT>
                      <a:noFill/>
                    </a:lnT>
                    <a:lnB>
                      <a:noFill/>
                    </a:lnB>
                  </a:tcPr>
                </a:tc>
                <a:tc hMerge="1">
                  <a:txBody>
                    <a:bodyPr/>
                    <a:lstStyle/>
                    <a:p>
                      <a:endParaRPr lang="en-US"/>
                    </a:p>
                  </a:txBody>
                  <a:tcPr/>
                </a:tc>
                <a:tc hMerge="1">
                  <a:txBody>
                    <a:bodyPr/>
                    <a:lstStyle/>
                    <a:p>
                      <a:endParaRPr lang="en-US"/>
                    </a:p>
                  </a:txBody>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155,888 </a:t>
                      </a: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155,888 </a:t>
                      </a: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r>
              <a:tr h="120944">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gridSpan="2">
                  <a:txBody>
                    <a:bodyPr/>
                    <a:lstStyle/>
                    <a:p>
                      <a:pPr algn="l" fontAlgn="b"/>
                      <a:endParaRPr lang="en-US" sz="700" b="0" i="0" u="none" strike="noStrike" baseline="0" dirty="0">
                        <a:solidFill>
                          <a:srgbClr val="000000"/>
                        </a:solidFill>
                        <a:latin typeface="Calibri"/>
                      </a:endParaRPr>
                    </a:p>
                  </a:txBody>
                  <a:tcPr marL="3341" marR="3341" marT="3341" marB="0" anchor="b">
                    <a:lnL>
                      <a:noFill/>
                    </a:lnL>
                    <a:lnR>
                      <a:noFill/>
                    </a:lnR>
                    <a:lnT>
                      <a:noFill/>
                    </a:lnT>
                    <a:lnB>
                      <a:noFill/>
                    </a:lnB>
                  </a:tcPr>
                </a:tc>
                <a:tc hMerge="1">
                  <a:txBody>
                    <a:bodyPr/>
                    <a:lstStyle/>
                    <a:p>
                      <a:endParaRPr lang="en-US"/>
                    </a:p>
                  </a:txBody>
                  <a:tcPr/>
                </a:tc>
                <a:tc gridSpan="3">
                  <a:txBody>
                    <a:bodyPr/>
                    <a:lstStyle/>
                    <a:p>
                      <a:pPr algn="l" fontAlgn="b"/>
                      <a:r>
                        <a:rPr lang="en-US" sz="700" b="0" i="0" u="none" strike="noStrike" baseline="0">
                          <a:solidFill>
                            <a:srgbClr val="000000"/>
                          </a:solidFill>
                          <a:latin typeface="Calibri"/>
                        </a:rPr>
                        <a:t>Current content library, net</a:t>
                      </a:r>
                    </a:p>
                  </a:txBody>
                  <a:tcPr marL="3341" marR="3341" marT="3341" marB="0" anchor="b">
                    <a:lnL>
                      <a:noFill/>
                    </a:lnL>
                    <a:lnR>
                      <a:noFill/>
                    </a:lnR>
                    <a:lnT>
                      <a:noFill/>
                    </a:lnT>
                    <a:lnB>
                      <a:noFill/>
                    </a:lnB>
                  </a:tcPr>
                </a:tc>
                <a:tc hMerge="1">
                  <a:txBody>
                    <a:bodyPr/>
                    <a:lstStyle/>
                    <a:p>
                      <a:endParaRPr lang="en-US"/>
                    </a:p>
                  </a:txBody>
                  <a:tcPr/>
                </a:tc>
                <a:tc hMerge="1">
                  <a:txBody>
                    <a:bodyPr/>
                    <a:lstStyle/>
                    <a:p>
                      <a:endParaRPr lang="en-US"/>
                    </a:p>
                  </a:txBody>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181,006 </a:t>
                      </a: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271,509 </a:t>
                      </a:r>
                    </a:p>
                  </a:txBody>
                  <a:tcPr marL="3341" marR="3341" marT="3341" marB="0" anchor="b">
                    <a:lnL>
                      <a:noFill/>
                    </a:lnL>
                    <a:lnR>
                      <a:noFill/>
                    </a:lnR>
                    <a:lnT>
                      <a:noFill/>
                    </a:lnT>
                    <a:lnB>
                      <a:noFill/>
                    </a:lnB>
                  </a:tcPr>
                </a:tc>
                <a:tc gridSpan="2">
                  <a:txBody>
                    <a:bodyPr/>
                    <a:lstStyle/>
                    <a:p>
                      <a:pPr algn="l" fontAlgn="b"/>
                      <a:r>
                        <a:rPr lang="en-US" sz="700" b="0" i="0" u="none" strike="noStrike" baseline="0">
                          <a:solidFill>
                            <a:srgbClr val="000000"/>
                          </a:solidFill>
                          <a:latin typeface="Calibri"/>
                        </a:rPr>
                        <a:t>50% additional titles </a:t>
                      </a:r>
                    </a:p>
                  </a:txBody>
                  <a:tcPr marL="3341" marR="3341" marT="3341" marB="0" anchor="b">
                    <a:lnL>
                      <a:noFill/>
                    </a:lnL>
                    <a:lnR>
                      <a:noFill/>
                    </a:lnR>
                    <a:lnT>
                      <a:noFill/>
                    </a:lnT>
                    <a:lnB>
                      <a:noFill/>
                    </a:lnB>
                  </a:tcPr>
                </a:tc>
                <a:tc hMerge="1">
                  <a:txBody>
                    <a:bodyPr/>
                    <a:lstStyle/>
                    <a:p>
                      <a:endParaRPr lang="en-US"/>
                    </a:p>
                  </a:txBody>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r>
              <a:tr h="120944">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gridSpan="2">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hMerge="1">
                  <a:txBody>
                    <a:bodyPr/>
                    <a:lstStyle/>
                    <a:p>
                      <a:endParaRPr lang="en-US"/>
                    </a:p>
                  </a:txBody>
                  <a:tcPr/>
                </a:tc>
                <a:tc gridSpan="2">
                  <a:txBody>
                    <a:bodyPr/>
                    <a:lstStyle/>
                    <a:p>
                      <a:pPr algn="l" fontAlgn="b"/>
                      <a:r>
                        <a:rPr lang="en-US" sz="700" b="0" i="0" u="none" strike="noStrike" baseline="0">
                          <a:solidFill>
                            <a:srgbClr val="000000"/>
                          </a:solidFill>
                          <a:latin typeface="Calibri"/>
                        </a:rPr>
                        <a:t>Prepaid content</a:t>
                      </a:r>
                    </a:p>
                  </a:txBody>
                  <a:tcPr marL="3341" marR="3341" marT="3341" marB="0" anchor="b">
                    <a:lnL>
                      <a:noFill/>
                    </a:lnL>
                    <a:lnR>
                      <a:noFill/>
                    </a:lnR>
                    <a:lnT>
                      <a:noFill/>
                    </a:lnT>
                    <a:lnB>
                      <a:noFill/>
                    </a:lnB>
                  </a:tcPr>
                </a:tc>
                <a:tc hMerge="1">
                  <a:txBody>
                    <a:bodyPr/>
                    <a:lstStyle/>
                    <a:p>
                      <a:endParaRPr lang="en-US"/>
                    </a:p>
                  </a:txBody>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62,217 </a:t>
                      </a: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62,217 </a:t>
                      </a: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r>
              <a:tr h="120944">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gridSpan="2">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hMerge="1">
                  <a:txBody>
                    <a:bodyPr/>
                    <a:lstStyle/>
                    <a:p>
                      <a:endParaRPr lang="en-US"/>
                    </a:p>
                  </a:txBody>
                  <a:tcPr/>
                </a:tc>
                <a:tc gridSpan="3">
                  <a:txBody>
                    <a:bodyPr/>
                    <a:lstStyle/>
                    <a:p>
                      <a:pPr algn="l" fontAlgn="b"/>
                      <a:r>
                        <a:rPr lang="en-US" sz="700" b="0" i="0" u="none" strike="noStrike" baseline="0" dirty="0">
                          <a:solidFill>
                            <a:srgbClr val="000000"/>
                          </a:solidFill>
                          <a:latin typeface="Calibri"/>
                        </a:rPr>
                        <a:t>Other current assets</a:t>
                      </a:r>
                    </a:p>
                  </a:txBody>
                  <a:tcPr marL="3341" marR="3341" marT="3341" marB="0" anchor="b">
                    <a:lnL>
                      <a:noFill/>
                    </a:lnL>
                    <a:lnR>
                      <a:noFill/>
                    </a:lnR>
                    <a:lnT>
                      <a:noFill/>
                    </a:lnT>
                    <a:lnB>
                      <a:noFill/>
                    </a:lnB>
                  </a:tcPr>
                </a:tc>
                <a:tc hMerge="1">
                  <a:txBody>
                    <a:bodyPr/>
                    <a:lstStyle/>
                    <a:p>
                      <a:endParaRPr lang="en-US"/>
                    </a:p>
                  </a:txBody>
                  <a:tcPr/>
                </a:tc>
                <a:tc hMerge="1">
                  <a:txBody>
                    <a:bodyPr/>
                    <a:lstStyle/>
                    <a:p>
                      <a:endParaRPr lang="en-US"/>
                    </a:p>
                  </a:txBody>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43,621 </a:t>
                      </a: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43,621 </a:t>
                      </a: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r>
              <a:tr h="120944">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gridSpan="2">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hMerge="1">
                  <a:txBody>
                    <a:bodyPr/>
                    <a:lstStyle/>
                    <a:p>
                      <a:endParaRPr lang="en-US"/>
                    </a:p>
                  </a:txBody>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Total current assets</a:t>
                      </a: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637,231 </a:t>
                      </a: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732,043 </a:t>
                      </a: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r>
              <a:tr h="120944">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gridSpan="5">
                  <a:txBody>
                    <a:bodyPr/>
                    <a:lstStyle/>
                    <a:p>
                      <a:pPr algn="l" fontAlgn="b"/>
                      <a:r>
                        <a:rPr lang="en-US" sz="700" b="0" i="0" u="none" strike="noStrike" baseline="0" dirty="0">
                          <a:solidFill>
                            <a:srgbClr val="000000"/>
                          </a:solidFill>
                          <a:latin typeface="Calibri"/>
                        </a:rPr>
                        <a:t>Non-current content library, net</a:t>
                      </a:r>
                    </a:p>
                  </a:txBody>
                  <a:tcPr marL="3341" marR="3341" marT="3341"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180,973 </a:t>
                      </a: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271,460 </a:t>
                      </a:r>
                    </a:p>
                  </a:txBody>
                  <a:tcPr marL="3341" marR="3341" marT="3341" marB="0" anchor="b">
                    <a:lnL>
                      <a:noFill/>
                    </a:lnL>
                    <a:lnR>
                      <a:noFill/>
                    </a:lnR>
                    <a:lnT>
                      <a:noFill/>
                    </a:lnT>
                    <a:lnB>
                      <a:noFill/>
                    </a:lnB>
                  </a:tcPr>
                </a:tc>
                <a:tc gridSpan="2">
                  <a:txBody>
                    <a:bodyPr/>
                    <a:lstStyle/>
                    <a:p>
                      <a:pPr algn="l" fontAlgn="b"/>
                      <a:r>
                        <a:rPr lang="en-US" sz="700" b="0" i="0" u="none" strike="noStrike" baseline="0">
                          <a:solidFill>
                            <a:srgbClr val="000000"/>
                          </a:solidFill>
                          <a:latin typeface="Calibri"/>
                        </a:rPr>
                        <a:t>50% additional titles </a:t>
                      </a:r>
                    </a:p>
                  </a:txBody>
                  <a:tcPr marL="3341" marR="3341" marT="3341" marB="0" anchor="b">
                    <a:lnL>
                      <a:noFill/>
                    </a:lnL>
                    <a:lnR>
                      <a:noFill/>
                    </a:lnR>
                    <a:lnT>
                      <a:noFill/>
                    </a:lnT>
                    <a:lnB>
                      <a:noFill/>
                    </a:lnB>
                  </a:tcPr>
                </a:tc>
                <a:tc hMerge="1">
                  <a:txBody>
                    <a:bodyPr/>
                    <a:lstStyle/>
                    <a:p>
                      <a:endParaRPr lang="en-US"/>
                    </a:p>
                  </a:txBody>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r>
              <a:tr h="120944">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gridSpan="4">
                  <a:txBody>
                    <a:bodyPr/>
                    <a:lstStyle/>
                    <a:p>
                      <a:pPr algn="l" fontAlgn="b"/>
                      <a:r>
                        <a:rPr lang="en-US" sz="700" b="0" i="0" u="none" strike="noStrike" baseline="0">
                          <a:solidFill>
                            <a:srgbClr val="000000"/>
                          </a:solidFill>
                          <a:latin typeface="Calibri"/>
                        </a:rPr>
                        <a:t>Property and equipment, net</a:t>
                      </a:r>
                    </a:p>
                  </a:txBody>
                  <a:tcPr marL="3341" marR="3341" marT="3341"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700" b="0" i="0" u="none" strike="noStrike" baseline="0" dirty="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128,570 </a:t>
                      </a: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128,570 </a:t>
                      </a: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same</a:t>
                      </a: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r>
              <a:tr h="120944">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gridSpan="4">
                  <a:txBody>
                    <a:bodyPr/>
                    <a:lstStyle/>
                    <a:p>
                      <a:pPr algn="l" fontAlgn="b"/>
                      <a:r>
                        <a:rPr lang="en-US" sz="700" b="0" i="0" u="none" strike="noStrike" baseline="0">
                          <a:solidFill>
                            <a:srgbClr val="000000"/>
                          </a:solidFill>
                          <a:latin typeface="Calibri"/>
                        </a:rPr>
                        <a:t>Other non-current assets</a:t>
                      </a:r>
                    </a:p>
                  </a:txBody>
                  <a:tcPr marL="3341" marR="3341" marT="3341"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35,293 </a:t>
                      </a: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35,293 </a:t>
                      </a: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same</a:t>
                      </a: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r>
              <a:tr h="120944">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gridSpan="2">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hMerge="1">
                  <a:txBody>
                    <a:bodyPr/>
                    <a:lstStyle/>
                    <a:p>
                      <a:endParaRPr lang="en-US"/>
                    </a:p>
                  </a:txBody>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Total assets</a:t>
                      </a: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982,067 </a:t>
                      </a: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1,167,365 </a:t>
                      </a: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r>
              <a:tr h="66820">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gridSpan="5">
                  <a:txBody>
                    <a:bodyPr/>
                    <a:lstStyle/>
                    <a:p>
                      <a:pPr algn="l" fontAlgn="b"/>
                      <a:r>
                        <a:rPr lang="en-US" sz="700" b="0" i="0" u="none" strike="noStrike" baseline="0">
                          <a:solidFill>
                            <a:srgbClr val="000000"/>
                          </a:solidFill>
                          <a:latin typeface="Calibri"/>
                        </a:rPr>
                        <a:t>Liabilities and Stockholders' Equity</a:t>
                      </a:r>
                    </a:p>
                  </a:txBody>
                  <a:tcPr marL="3341" marR="3341" marT="3341"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700" b="0" i="0" u="none" strike="noStrike" baseline="0" dirty="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r>
              <a:tr h="66820">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gridSpan="3">
                  <a:txBody>
                    <a:bodyPr/>
                    <a:lstStyle/>
                    <a:p>
                      <a:pPr algn="l" fontAlgn="b"/>
                      <a:r>
                        <a:rPr lang="en-US" sz="700" b="0" i="0" u="none" strike="noStrike" baseline="0">
                          <a:solidFill>
                            <a:srgbClr val="000000"/>
                          </a:solidFill>
                          <a:latin typeface="Calibri"/>
                        </a:rPr>
                        <a:t>Current liabilities:</a:t>
                      </a:r>
                    </a:p>
                  </a:txBody>
                  <a:tcPr marL="3341" marR="3341" marT="3341" marB="0" anchor="b">
                    <a:lnL>
                      <a:noFill/>
                    </a:lnL>
                    <a:lnR>
                      <a:noFill/>
                    </a:lnR>
                    <a:lnT>
                      <a:noFill/>
                    </a:lnT>
                    <a:lnB>
                      <a:noFill/>
                    </a:lnB>
                  </a:tcPr>
                </a:tc>
                <a:tc hMerge="1">
                  <a:txBody>
                    <a:bodyPr/>
                    <a:lstStyle/>
                    <a:p>
                      <a:endParaRPr lang="en-US"/>
                    </a:p>
                  </a:txBody>
                  <a:tcPr/>
                </a:tc>
                <a:tc hMerge="1">
                  <a:txBody>
                    <a:bodyPr/>
                    <a:lstStyle/>
                    <a:p>
                      <a:endParaRPr lang="en-US"/>
                    </a:p>
                  </a:txBody>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dirty="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dirty="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r>
              <a:tr h="120944">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gridSpan="2">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hMerge="1">
                  <a:txBody>
                    <a:bodyPr/>
                    <a:lstStyle/>
                    <a:p>
                      <a:endParaRPr lang="en-US"/>
                    </a:p>
                  </a:txBody>
                  <a:tcPr/>
                </a:tc>
                <a:tc gridSpan="3">
                  <a:txBody>
                    <a:bodyPr/>
                    <a:lstStyle/>
                    <a:p>
                      <a:pPr algn="l" fontAlgn="b"/>
                      <a:r>
                        <a:rPr lang="en-US" sz="700" b="0" i="0" u="none" strike="noStrike" baseline="0">
                          <a:solidFill>
                            <a:srgbClr val="000000"/>
                          </a:solidFill>
                          <a:latin typeface="Calibri"/>
                        </a:rPr>
                        <a:t>Current content liabilities</a:t>
                      </a:r>
                    </a:p>
                  </a:txBody>
                  <a:tcPr marL="3341" marR="3341" marT="3341" marB="0" anchor="b">
                    <a:lnL>
                      <a:noFill/>
                    </a:lnL>
                    <a:lnR>
                      <a:noFill/>
                    </a:lnR>
                    <a:lnT>
                      <a:noFill/>
                    </a:lnT>
                    <a:lnB>
                      <a:noFill/>
                    </a:lnB>
                  </a:tcPr>
                </a:tc>
                <a:tc hMerge="1">
                  <a:txBody>
                    <a:bodyPr/>
                    <a:lstStyle/>
                    <a:p>
                      <a:endParaRPr lang="en-US"/>
                    </a:p>
                  </a:txBody>
                  <a:tcPr/>
                </a:tc>
                <a:tc hMerge="1">
                  <a:txBody>
                    <a:bodyPr/>
                    <a:lstStyle/>
                    <a:p>
                      <a:endParaRPr lang="en-US"/>
                    </a:p>
                  </a:txBody>
                  <a:tcPr/>
                </a:tc>
                <a:tc>
                  <a:txBody>
                    <a:bodyPr/>
                    <a:lstStyle/>
                    <a:p>
                      <a:pPr algn="l" fontAlgn="b"/>
                      <a:endParaRPr lang="en-US" sz="700" b="0" i="0" u="none" strike="noStrike" baseline="0" dirty="0">
                        <a:solidFill>
                          <a:srgbClr val="000000"/>
                        </a:solidFill>
                        <a:latin typeface="Calibri"/>
                      </a:endParaRP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174,791 </a:t>
                      </a: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174,791 </a:t>
                      </a: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Same</a:t>
                      </a: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r>
              <a:tr h="120944">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gridSpan="2">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hMerge="1">
                  <a:txBody>
                    <a:bodyPr/>
                    <a:lstStyle/>
                    <a:p>
                      <a:endParaRPr lang="en-US"/>
                    </a:p>
                  </a:txBody>
                  <a:tcPr/>
                </a:tc>
                <a:tc gridSpan="2">
                  <a:txBody>
                    <a:bodyPr/>
                    <a:lstStyle/>
                    <a:p>
                      <a:pPr algn="l" fontAlgn="b"/>
                      <a:r>
                        <a:rPr lang="en-US" sz="700" b="0" i="0" u="none" strike="noStrike" baseline="0">
                          <a:solidFill>
                            <a:srgbClr val="000000"/>
                          </a:solidFill>
                          <a:latin typeface="Calibri"/>
                        </a:rPr>
                        <a:t>Accounts payable</a:t>
                      </a:r>
                    </a:p>
                  </a:txBody>
                  <a:tcPr marL="3341" marR="3341" marT="3341" marB="0" anchor="b">
                    <a:lnL>
                      <a:noFill/>
                    </a:lnL>
                    <a:lnR>
                      <a:noFill/>
                    </a:lnR>
                    <a:lnT>
                      <a:noFill/>
                    </a:lnT>
                    <a:lnB>
                      <a:noFill/>
                    </a:lnB>
                  </a:tcPr>
                </a:tc>
                <a:tc hMerge="1">
                  <a:txBody>
                    <a:bodyPr/>
                    <a:lstStyle/>
                    <a:p>
                      <a:endParaRPr lang="en-US"/>
                    </a:p>
                  </a:txBody>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dirty="0">
                        <a:solidFill>
                          <a:srgbClr val="000000"/>
                        </a:solidFill>
                        <a:latin typeface="Calibri"/>
                      </a:endParaRP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54,129 </a:t>
                      </a: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54,129 </a:t>
                      </a: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a:t>
                      </a: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r>
              <a:tr h="120944">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gridSpan="2">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hMerge="1">
                  <a:txBody>
                    <a:bodyPr/>
                    <a:lstStyle/>
                    <a:p>
                      <a:endParaRPr lang="en-US"/>
                    </a:p>
                  </a:txBody>
                  <a:tcPr/>
                </a:tc>
                <a:tc gridSpan="2">
                  <a:txBody>
                    <a:bodyPr/>
                    <a:lstStyle/>
                    <a:p>
                      <a:pPr algn="l" fontAlgn="b"/>
                      <a:r>
                        <a:rPr lang="en-US" sz="700" b="0" i="0" u="none" strike="noStrike" baseline="0">
                          <a:solidFill>
                            <a:srgbClr val="000000"/>
                          </a:solidFill>
                          <a:latin typeface="Calibri"/>
                        </a:rPr>
                        <a:t>Accrued expenses</a:t>
                      </a:r>
                    </a:p>
                  </a:txBody>
                  <a:tcPr marL="3341" marR="3341" marT="3341" marB="0" anchor="b">
                    <a:lnL>
                      <a:noFill/>
                    </a:lnL>
                    <a:lnR>
                      <a:noFill/>
                    </a:lnR>
                    <a:lnT>
                      <a:noFill/>
                    </a:lnT>
                    <a:lnB>
                      <a:noFill/>
                    </a:lnB>
                  </a:tcPr>
                </a:tc>
                <a:tc hMerge="1">
                  <a:txBody>
                    <a:bodyPr/>
                    <a:lstStyle/>
                    <a:p>
                      <a:endParaRPr lang="en-US"/>
                    </a:p>
                  </a:txBody>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32,476 </a:t>
                      </a: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32,476 </a:t>
                      </a: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a:t>
                      </a: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r>
              <a:tr h="120944">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gridSpan="2">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hMerge="1">
                  <a:txBody>
                    <a:bodyPr/>
                    <a:lstStyle/>
                    <a:p>
                      <a:endParaRPr lang="en-US"/>
                    </a:p>
                  </a:txBody>
                  <a:tcPr/>
                </a:tc>
                <a:tc gridSpan="2">
                  <a:txBody>
                    <a:bodyPr/>
                    <a:lstStyle/>
                    <a:p>
                      <a:pPr algn="l" fontAlgn="b"/>
                      <a:r>
                        <a:rPr lang="en-US" sz="700" b="0" i="0" u="none" strike="noStrike" baseline="0">
                          <a:solidFill>
                            <a:srgbClr val="000000"/>
                          </a:solidFill>
                          <a:latin typeface="Calibri"/>
                        </a:rPr>
                        <a:t>Deferred revenue</a:t>
                      </a:r>
                    </a:p>
                  </a:txBody>
                  <a:tcPr marL="3341" marR="3341" marT="3341" marB="0" anchor="b">
                    <a:lnL>
                      <a:noFill/>
                    </a:lnL>
                    <a:lnR>
                      <a:noFill/>
                    </a:lnR>
                    <a:lnT>
                      <a:noFill/>
                    </a:lnT>
                    <a:lnB>
                      <a:noFill/>
                    </a:lnB>
                  </a:tcPr>
                </a:tc>
                <a:tc hMerge="1">
                  <a:txBody>
                    <a:bodyPr/>
                    <a:lstStyle/>
                    <a:p>
                      <a:endParaRPr lang="en-US"/>
                    </a:p>
                  </a:txBody>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r>
                        <a:rPr lang="en-US" sz="700" b="0" i="0" u="none" strike="noStrike" baseline="0" dirty="0">
                          <a:solidFill>
                            <a:srgbClr val="000000"/>
                          </a:solidFill>
                          <a:latin typeface="Calibri"/>
                        </a:rPr>
                        <a:t>$                           127,183 </a:t>
                      </a: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127,183 </a:t>
                      </a: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a:t>
                      </a: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r>
              <a:tr h="133640">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gridSpan="2">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hMerge="1">
                  <a:txBody>
                    <a:bodyPr/>
                    <a:lstStyle/>
                    <a:p>
                      <a:endParaRPr lang="en-US"/>
                    </a:p>
                  </a:txBody>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Total current liabilities</a:t>
                      </a:r>
                    </a:p>
                  </a:txBody>
                  <a:tcPr marL="3341" marR="3341" marT="3341" marB="0" anchor="b">
                    <a:lnL>
                      <a:noFill/>
                    </a:lnL>
                    <a:lnR>
                      <a:noFill/>
                    </a:lnR>
                    <a:lnT>
                      <a:noFill/>
                    </a:lnT>
                    <a:lnB>
                      <a:noFill/>
                    </a:lnB>
                  </a:tcPr>
                </a:tc>
                <a:tc>
                  <a:txBody>
                    <a:bodyPr/>
                    <a:lstStyle/>
                    <a:p>
                      <a:pPr algn="l" fontAlgn="b"/>
                      <a:r>
                        <a:rPr lang="en-US" sz="700" b="0" i="0" u="none" strike="noStrike" baseline="0" dirty="0">
                          <a:solidFill>
                            <a:srgbClr val="000000"/>
                          </a:solidFill>
                          <a:latin typeface="Calibri"/>
                        </a:rPr>
                        <a:t>$                           388,579 </a:t>
                      </a: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388,579 </a:t>
                      </a: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a:t>
                      </a: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r>
              <a:tr h="120944">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gridSpan="5">
                  <a:txBody>
                    <a:bodyPr/>
                    <a:lstStyle/>
                    <a:p>
                      <a:pPr algn="l" fontAlgn="b"/>
                      <a:r>
                        <a:rPr lang="en-US" sz="700" b="0" i="0" u="none" strike="noStrike" baseline="0">
                          <a:solidFill>
                            <a:srgbClr val="000000"/>
                          </a:solidFill>
                          <a:latin typeface="Calibri"/>
                        </a:rPr>
                        <a:t>Non-current content liabilities</a:t>
                      </a:r>
                    </a:p>
                  </a:txBody>
                  <a:tcPr marL="3341" marR="3341" marT="3341"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48,179 </a:t>
                      </a: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48,179 </a:t>
                      </a: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a:t>
                      </a: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r>
              <a:tr h="120944">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gridSpan="3">
                  <a:txBody>
                    <a:bodyPr/>
                    <a:lstStyle/>
                    <a:p>
                      <a:pPr algn="l" fontAlgn="b"/>
                      <a:r>
                        <a:rPr lang="en-US" sz="700" b="0" i="0" u="none" strike="noStrike" baseline="0">
                          <a:solidFill>
                            <a:srgbClr val="000000"/>
                          </a:solidFill>
                          <a:latin typeface="Calibri"/>
                        </a:rPr>
                        <a:t>Long-term debt</a:t>
                      </a:r>
                    </a:p>
                  </a:txBody>
                  <a:tcPr marL="3341" marR="3341" marT="3341" marB="0" anchor="b">
                    <a:lnL>
                      <a:noFill/>
                    </a:lnL>
                    <a:lnR>
                      <a:noFill/>
                    </a:lnR>
                    <a:lnT>
                      <a:noFill/>
                    </a:lnT>
                    <a:lnB>
                      <a:noFill/>
                    </a:lnB>
                  </a:tcPr>
                </a:tc>
                <a:tc hMerge="1">
                  <a:txBody>
                    <a:bodyPr/>
                    <a:lstStyle/>
                    <a:p>
                      <a:endParaRPr lang="en-US"/>
                    </a:p>
                  </a:txBody>
                  <a:tcPr/>
                </a:tc>
                <a:tc hMerge="1">
                  <a:txBody>
                    <a:bodyPr/>
                    <a:lstStyle/>
                    <a:p>
                      <a:endParaRPr lang="en-US"/>
                    </a:p>
                  </a:txBody>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r>
                        <a:rPr lang="en-US" sz="700" b="0" i="0" u="none" strike="noStrike" baseline="0" dirty="0">
                          <a:solidFill>
                            <a:srgbClr val="000000"/>
                          </a:solidFill>
                          <a:latin typeface="Calibri"/>
                        </a:rPr>
                        <a:t>$                           200,000 </a:t>
                      </a: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200,000 </a:t>
                      </a: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a:t>
                      </a: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r>
              <a:tr h="120944">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gridSpan="5">
                  <a:txBody>
                    <a:bodyPr/>
                    <a:lstStyle/>
                    <a:p>
                      <a:pPr algn="l" fontAlgn="b"/>
                      <a:r>
                        <a:rPr lang="en-US" sz="700" b="0" i="0" u="none" strike="noStrike" baseline="0">
                          <a:solidFill>
                            <a:srgbClr val="000000"/>
                          </a:solidFill>
                          <a:latin typeface="Calibri"/>
                        </a:rPr>
                        <a:t>Long-term debt due to related party</a:t>
                      </a:r>
                    </a:p>
                  </a:txBody>
                  <a:tcPr marL="3341" marR="3341" marT="3341"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r>
                        <a:rPr lang="en-US" sz="700" b="0" i="0" u="none" strike="noStrike" baseline="0" dirty="0">
                          <a:solidFill>
                            <a:srgbClr val="000000"/>
                          </a:solidFill>
                          <a:latin typeface="Calibri"/>
                        </a:rPr>
                        <a:t>$                                         - </a:t>
                      </a: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 </a:t>
                      </a: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r>
              <a:tr h="120944">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gridSpan="4">
                  <a:txBody>
                    <a:bodyPr/>
                    <a:lstStyle/>
                    <a:p>
                      <a:pPr algn="l" fontAlgn="b"/>
                      <a:r>
                        <a:rPr lang="en-US" sz="700" b="0" i="0" u="none" strike="noStrike" baseline="0">
                          <a:solidFill>
                            <a:srgbClr val="000000"/>
                          </a:solidFill>
                          <a:latin typeface="Calibri"/>
                        </a:rPr>
                        <a:t>Other non-current liabilities</a:t>
                      </a:r>
                    </a:p>
                  </a:txBody>
                  <a:tcPr marL="3341" marR="3341" marT="3341"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55,145 </a:t>
                      </a:r>
                    </a:p>
                  </a:txBody>
                  <a:tcPr marL="3341" marR="3341" marT="3341" marB="0" anchor="b">
                    <a:lnL>
                      <a:noFill/>
                    </a:lnL>
                    <a:lnR>
                      <a:noFill/>
                    </a:lnR>
                    <a:lnT>
                      <a:noFill/>
                    </a:lnT>
                    <a:lnB>
                      <a:noFill/>
                    </a:lnB>
                  </a:tcPr>
                </a:tc>
                <a:tc>
                  <a:txBody>
                    <a:bodyPr/>
                    <a:lstStyle/>
                    <a:p>
                      <a:pPr algn="l" fontAlgn="b"/>
                      <a:r>
                        <a:rPr lang="en-US" sz="700" b="0" i="0" u="none" strike="noStrike" baseline="0" dirty="0">
                          <a:solidFill>
                            <a:srgbClr val="000000"/>
                          </a:solidFill>
                          <a:latin typeface="Calibri"/>
                        </a:rPr>
                        <a:t>$          55,145 </a:t>
                      </a: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a:t>
                      </a: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r>
              <a:tr h="120944">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gridSpan="2">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hMerge="1">
                  <a:txBody>
                    <a:bodyPr/>
                    <a:lstStyle/>
                    <a:p>
                      <a:endParaRPr lang="en-US"/>
                    </a:p>
                  </a:txBody>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Total liabilities</a:t>
                      </a: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691,903 </a:t>
                      </a:r>
                    </a:p>
                  </a:txBody>
                  <a:tcPr marL="3341" marR="3341" marT="3341" marB="0" anchor="b">
                    <a:lnL>
                      <a:noFill/>
                    </a:lnL>
                    <a:lnR>
                      <a:noFill/>
                    </a:lnR>
                    <a:lnT>
                      <a:noFill/>
                    </a:lnT>
                    <a:lnB>
                      <a:noFill/>
                    </a:lnB>
                  </a:tcPr>
                </a:tc>
                <a:tc>
                  <a:txBody>
                    <a:bodyPr/>
                    <a:lstStyle/>
                    <a:p>
                      <a:pPr algn="l" fontAlgn="b"/>
                      <a:r>
                        <a:rPr lang="en-US" sz="700" b="0" i="0" u="none" strike="noStrike" baseline="0" dirty="0">
                          <a:solidFill>
                            <a:srgbClr val="000000"/>
                          </a:solidFill>
                          <a:latin typeface="Calibri"/>
                        </a:rPr>
                        <a:t>$       691,903 </a:t>
                      </a:r>
                    </a:p>
                  </a:txBody>
                  <a:tcPr marL="3341" marR="3341" marT="3341" marB="0" anchor="b">
                    <a:lnL>
                      <a:noFill/>
                    </a:lnL>
                    <a:lnR>
                      <a:noFill/>
                    </a:lnR>
                    <a:lnT>
                      <a:noFill/>
                    </a:lnT>
                    <a:lnB>
                      <a:noFill/>
                    </a:lnB>
                  </a:tcPr>
                </a:tc>
                <a:tc>
                  <a:txBody>
                    <a:bodyPr/>
                    <a:lstStyle/>
                    <a:p>
                      <a:pPr algn="l" fontAlgn="b"/>
                      <a:r>
                        <a:rPr lang="en-US" sz="700" b="0" i="0" u="none" strike="noStrike" baseline="0" dirty="0">
                          <a:solidFill>
                            <a:srgbClr val="000000"/>
                          </a:solidFill>
                          <a:latin typeface="Calibri"/>
                        </a:rPr>
                        <a:t>"</a:t>
                      </a: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r>
              <a:tr h="66820">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gridSpan="4">
                  <a:txBody>
                    <a:bodyPr/>
                    <a:lstStyle/>
                    <a:p>
                      <a:pPr algn="l" fontAlgn="b"/>
                      <a:r>
                        <a:rPr lang="en-US" sz="700" b="0" i="0" u="none" strike="noStrike" baseline="0">
                          <a:solidFill>
                            <a:srgbClr val="000000"/>
                          </a:solidFill>
                          <a:latin typeface="Calibri"/>
                        </a:rPr>
                        <a:t>Stockholders' equity:</a:t>
                      </a:r>
                    </a:p>
                  </a:txBody>
                  <a:tcPr marL="3341" marR="3341" marT="3341"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dirty="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dirty="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r>
              <a:tr h="66820">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gridSpan="3">
                  <a:txBody>
                    <a:bodyPr/>
                    <a:lstStyle/>
                    <a:p>
                      <a:pPr algn="l" fontAlgn="b"/>
                      <a:r>
                        <a:rPr lang="en-US" sz="700" b="0" i="0" u="none" strike="noStrike" baseline="0">
                          <a:solidFill>
                            <a:srgbClr val="000000"/>
                          </a:solidFill>
                          <a:latin typeface="Calibri"/>
                        </a:rPr>
                        <a:t>Common stock</a:t>
                      </a:r>
                    </a:p>
                  </a:txBody>
                  <a:tcPr marL="3341" marR="3341" marT="3341" marB="0" anchor="b">
                    <a:lnL>
                      <a:noFill/>
                    </a:lnL>
                    <a:lnR>
                      <a:noFill/>
                    </a:lnR>
                    <a:lnT>
                      <a:noFill/>
                    </a:lnT>
                    <a:lnB>
                      <a:noFill/>
                    </a:lnB>
                  </a:tcPr>
                </a:tc>
                <a:tc hMerge="1">
                  <a:txBody>
                    <a:bodyPr/>
                    <a:lstStyle/>
                    <a:p>
                      <a:endParaRPr lang="en-US"/>
                    </a:p>
                  </a:txBody>
                  <a:tcPr/>
                </a:tc>
                <a:tc hMerge="1">
                  <a:txBody>
                    <a:bodyPr/>
                    <a:lstStyle/>
                    <a:p>
                      <a:endParaRPr lang="en-US"/>
                    </a:p>
                  </a:txBody>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r" fontAlgn="b"/>
                      <a:r>
                        <a:rPr lang="en-US" sz="700" b="0" i="0" u="none" strike="noStrike" baseline="0">
                          <a:solidFill>
                            <a:srgbClr val="000000"/>
                          </a:solidFill>
                          <a:latin typeface="Calibri"/>
                        </a:rPr>
                        <a:t>53 </a:t>
                      </a:r>
                    </a:p>
                  </a:txBody>
                  <a:tcPr marL="3341" marR="3341" marT="3341" marB="0" anchor="b">
                    <a:lnL>
                      <a:noFill/>
                    </a:lnL>
                    <a:lnR>
                      <a:noFill/>
                    </a:lnR>
                    <a:lnT>
                      <a:noFill/>
                    </a:lnT>
                    <a:lnB>
                      <a:noFill/>
                    </a:lnB>
                  </a:tcPr>
                </a:tc>
                <a:tc>
                  <a:txBody>
                    <a:bodyPr/>
                    <a:lstStyle/>
                    <a:p>
                      <a:pPr algn="r" fontAlgn="b"/>
                      <a:r>
                        <a:rPr lang="en-US" sz="700" b="0" i="0" u="none" strike="noStrike" baseline="0">
                          <a:solidFill>
                            <a:srgbClr val="000000"/>
                          </a:solidFill>
                          <a:latin typeface="Calibri"/>
                        </a:rPr>
                        <a:t>61</a:t>
                      </a:r>
                    </a:p>
                  </a:txBody>
                  <a:tcPr marL="3341" marR="3341" marT="3341" marB="0" anchor="b">
                    <a:lnL>
                      <a:noFill/>
                    </a:lnL>
                    <a:lnR>
                      <a:noFill/>
                    </a:lnR>
                    <a:lnT>
                      <a:noFill/>
                    </a:lnT>
                    <a:lnB>
                      <a:noFill/>
                    </a:lnB>
                  </a:tcPr>
                </a:tc>
                <a:tc gridSpan="2">
                  <a:txBody>
                    <a:bodyPr/>
                    <a:lstStyle/>
                    <a:p>
                      <a:pPr algn="l" fontAlgn="b"/>
                      <a:r>
                        <a:rPr lang="en-US" sz="700" b="0" i="0" u="none" strike="noStrike" baseline="0" dirty="0">
                          <a:solidFill>
                            <a:srgbClr val="000000"/>
                          </a:solidFill>
                          <a:latin typeface="Calibri"/>
                        </a:rPr>
                        <a:t>add new stock issue </a:t>
                      </a:r>
                    </a:p>
                  </a:txBody>
                  <a:tcPr marL="3341" marR="3341" marT="3341" marB="0" anchor="b">
                    <a:lnL>
                      <a:noFill/>
                    </a:lnL>
                    <a:lnR>
                      <a:noFill/>
                    </a:lnR>
                    <a:lnT>
                      <a:noFill/>
                    </a:lnT>
                    <a:lnB>
                      <a:noFill/>
                    </a:lnB>
                  </a:tcPr>
                </a:tc>
                <a:tc hMerge="1">
                  <a:txBody>
                    <a:bodyPr/>
                    <a:lstStyle/>
                    <a:p>
                      <a:endParaRPr lang="en-US"/>
                    </a:p>
                  </a:txBody>
                  <a:tcPr/>
                </a:tc>
                <a:tc>
                  <a:txBody>
                    <a:bodyPr/>
                    <a:lstStyle/>
                    <a:p>
                      <a:pPr algn="l" fontAlgn="b"/>
                      <a:endParaRPr lang="en-US" sz="400" b="0" i="0" u="none" strike="noStrike">
                        <a:solidFill>
                          <a:srgbClr val="000000"/>
                        </a:solidFill>
                        <a:latin typeface="Calibri"/>
                      </a:endParaRPr>
                    </a:p>
                  </a:txBody>
                  <a:tcPr marL="3341" marR="3341" marT="3341" marB="0" anchor="b">
                    <a:lnL>
                      <a:noFill/>
                    </a:lnL>
                    <a:lnR>
                      <a:noFill/>
                    </a:lnR>
                    <a:lnT>
                      <a:noFill/>
                    </a:lnT>
                    <a:lnB>
                      <a:noFill/>
                    </a:lnB>
                  </a:tcPr>
                </a:tc>
              </a:tr>
              <a:tr h="120944">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gridSpan="4">
                  <a:txBody>
                    <a:bodyPr/>
                    <a:lstStyle/>
                    <a:p>
                      <a:pPr algn="l" fontAlgn="b"/>
                      <a:r>
                        <a:rPr lang="en-US" sz="700" b="0" i="0" u="none" strike="noStrike" baseline="0">
                          <a:solidFill>
                            <a:srgbClr val="000000"/>
                          </a:solidFill>
                          <a:latin typeface="Calibri"/>
                        </a:rPr>
                        <a:t>Additional paid-in capital</a:t>
                      </a:r>
                    </a:p>
                  </a:txBody>
                  <a:tcPr marL="3341" marR="3341" marT="3341"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51,622 </a:t>
                      </a: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52,622 </a:t>
                      </a:r>
                    </a:p>
                  </a:txBody>
                  <a:tcPr marL="3341" marR="3341" marT="3341" marB="0" anchor="b">
                    <a:lnL>
                      <a:noFill/>
                    </a:lnL>
                    <a:lnR>
                      <a:noFill/>
                    </a:lnR>
                    <a:lnT>
                      <a:noFill/>
                    </a:lnT>
                    <a:lnB>
                      <a:noFill/>
                    </a:lnB>
                  </a:tcPr>
                </a:tc>
                <a:tc gridSpan="3">
                  <a:txBody>
                    <a:bodyPr/>
                    <a:lstStyle/>
                    <a:p>
                      <a:pPr algn="l" fontAlgn="b"/>
                      <a:r>
                        <a:rPr lang="en-US" sz="700" b="0" i="0" u="none" strike="noStrike" baseline="0" dirty="0">
                          <a:solidFill>
                            <a:srgbClr val="000000"/>
                          </a:solidFill>
                          <a:latin typeface="Calibri"/>
                        </a:rPr>
                        <a:t>add 1,000m paid in capital</a:t>
                      </a:r>
                    </a:p>
                  </a:txBody>
                  <a:tcPr marL="3341" marR="3341" marT="3341" marB="0" anchor="b">
                    <a:lnL>
                      <a:noFill/>
                    </a:lnL>
                    <a:lnR>
                      <a:noFill/>
                    </a:lnR>
                    <a:lnT>
                      <a:noFill/>
                    </a:lnT>
                    <a:lnB>
                      <a:noFill/>
                    </a:lnB>
                  </a:tcPr>
                </a:tc>
                <a:tc hMerge="1">
                  <a:txBody>
                    <a:bodyPr/>
                    <a:lstStyle/>
                    <a:p>
                      <a:endParaRPr lang="en-US"/>
                    </a:p>
                  </a:txBody>
                  <a:tcPr/>
                </a:tc>
                <a:tc hMerge="1">
                  <a:txBody>
                    <a:bodyPr/>
                    <a:lstStyle/>
                    <a:p>
                      <a:endParaRPr lang="en-US"/>
                    </a:p>
                  </a:txBody>
                  <a:tcPr/>
                </a:tc>
              </a:tr>
              <a:tr h="120944">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gridSpan="6">
                  <a:txBody>
                    <a:bodyPr/>
                    <a:lstStyle/>
                    <a:p>
                      <a:pPr algn="l" fontAlgn="b"/>
                      <a:r>
                        <a:rPr lang="en-US" sz="700" b="0" i="0" u="none" strike="noStrike" baseline="0">
                          <a:solidFill>
                            <a:srgbClr val="000000"/>
                          </a:solidFill>
                          <a:latin typeface="Calibri"/>
                        </a:rPr>
                        <a:t>Accumulated other comprehensive income</a:t>
                      </a:r>
                    </a:p>
                  </a:txBody>
                  <a:tcPr marL="3341" marR="3341" marT="3341"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r>
                        <a:rPr lang="en-US" sz="700" b="0" i="0" u="none" strike="noStrike" baseline="0">
                          <a:solidFill>
                            <a:srgbClr val="000000"/>
                          </a:solidFill>
                          <a:latin typeface="Calibri"/>
                        </a:rPr>
                        <a:t>$                                    750 </a:t>
                      </a: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750 </a:t>
                      </a: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same</a:t>
                      </a:r>
                    </a:p>
                  </a:txBody>
                  <a:tcPr marL="3341" marR="3341" marT="3341" marB="0" anchor="b">
                    <a:lnL>
                      <a:noFill/>
                    </a:lnL>
                    <a:lnR>
                      <a:noFill/>
                    </a:lnR>
                    <a:lnT>
                      <a:noFill/>
                    </a:lnT>
                    <a:lnB>
                      <a:noFill/>
                    </a:lnB>
                  </a:tcPr>
                </a:tc>
                <a:tc>
                  <a:txBody>
                    <a:bodyPr/>
                    <a:lstStyle/>
                    <a:p>
                      <a:pPr algn="l" fontAlgn="b"/>
                      <a:endParaRPr lang="en-US" sz="400" b="0" i="0" u="none" strike="noStrike" dirty="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dirty="0">
                        <a:solidFill>
                          <a:srgbClr val="000000"/>
                        </a:solidFill>
                        <a:latin typeface="Calibri"/>
                      </a:endParaRPr>
                    </a:p>
                  </a:txBody>
                  <a:tcPr marL="3341" marR="3341" marT="3341" marB="0" anchor="b">
                    <a:lnL>
                      <a:noFill/>
                    </a:lnL>
                    <a:lnR>
                      <a:noFill/>
                    </a:lnR>
                    <a:lnT>
                      <a:noFill/>
                    </a:lnT>
                    <a:lnB>
                      <a:noFill/>
                    </a:lnB>
                  </a:tcPr>
                </a:tc>
              </a:tr>
              <a:tr h="120944">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gridSpan="3">
                  <a:txBody>
                    <a:bodyPr/>
                    <a:lstStyle/>
                    <a:p>
                      <a:pPr algn="l" fontAlgn="b"/>
                      <a:r>
                        <a:rPr lang="en-US" sz="700" b="0" i="0" u="none" strike="noStrike" baseline="0">
                          <a:solidFill>
                            <a:srgbClr val="000000"/>
                          </a:solidFill>
                          <a:latin typeface="Calibri"/>
                        </a:rPr>
                        <a:t>Retained earnings</a:t>
                      </a:r>
                    </a:p>
                  </a:txBody>
                  <a:tcPr marL="3341" marR="3341" marT="3341" marB="0" anchor="b">
                    <a:lnL>
                      <a:noFill/>
                    </a:lnL>
                    <a:lnR>
                      <a:noFill/>
                    </a:lnR>
                    <a:lnT>
                      <a:noFill/>
                    </a:lnT>
                    <a:lnB>
                      <a:noFill/>
                    </a:lnB>
                  </a:tcPr>
                </a:tc>
                <a:tc hMerge="1">
                  <a:txBody>
                    <a:bodyPr/>
                    <a:lstStyle/>
                    <a:p>
                      <a:endParaRPr lang="en-US"/>
                    </a:p>
                  </a:txBody>
                  <a:tcPr/>
                </a:tc>
                <a:tc hMerge="1">
                  <a:txBody>
                    <a:bodyPr/>
                    <a:lstStyle/>
                    <a:p>
                      <a:endParaRPr lang="en-US"/>
                    </a:p>
                  </a:txBody>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237,739 </a:t>
                      </a: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422,029 </a:t>
                      </a:r>
                    </a:p>
                  </a:txBody>
                  <a:tcPr marL="3341" marR="3341" marT="3341" marB="0" anchor="b">
                    <a:lnL>
                      <a:noFill/>
                    </a:lnL>
                    <a:lnR>
                      <a:noFill/>
                    </a:lnR>
                    <a:lnT>
                      <a:noFill/>
                    </a:lnT>
                    <a:lnB>
                      <a:noFill/>
                    </a:lnB>
                  </a:tcPr>
                </a:tc>
                <a:tc gridSpan="3">
                  <a:txBody>
                    <a:bodyPr/>
                    <a:lstStyle/>
                    <a:p>
                      <a:pPr algn="l" fontAlgn="b"/>
                      <a:r>
                        <a:rPr lang="en-US" sz="700" b="0" i="0" u="none" strike="noStrike" baseline="0" dirty="0">
                          <a:solidFill>
                            <a:srgbClr val="000000"/>
                          </a:solidFill>
                          <a:latin typeface="Calibri"/>
                        </a:rPr>
                        <a:t>Add projected Net Income</a:t>
                      </a:r>
                    </a:p>
                  </a:txBody>
                  <a:tcPr marL="3341" marR="3341" marT="3341" marB="0" anchor="b">
                    <a:lnL>
                      <a:noFill/>
                    </a:lnL>
                    <a:lnR>
                      <a:noFill/>
                    </a:lnR>
                    <a:lnT>
                      <a:noFill/>
                    </a:lnT>
                    <a:lnB>
                      <a:noFill/>
                    </a:lnB>
                  </a:tcPr>
                </a:tc>
                <a:tc hMerge="1">
                  <a:txBody>
                    <a:bodyPr/>
                    <a:lstStyle/>
                    <a:p>
                      <a:endParaRPr lang="en-US"/>
                    </a:p>
                  </a:txBody>
                  <a:tcPr/>
                </a:tc>
                <a:tc hMerge="1">
                  <a:txBody>
                    <a:bodyPr/>
                    <a:lstStyle/>
                    <a:p>
                      <a:endParaRPr lang="en-US"/>
                    </a:p>
                  </a:txBody>
                  <a:tcPr/>
                </a:tc>
              </a:tr>
              <a:tr h="133640">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gridSpan="2">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hMerge="1">
                  <a:txBody>
                    <a:bodyPr/>
                    <a:lstStyle/>
                    <a:p>
                      <a:endParaRPr lang="en-US"/>
                    </a:p>
                  </a:txBody>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Total stockholders' equity</a:t>
                      </a: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290,164 </a:t>
                      </a: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475,462 </a:t>
                      </a: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dirty="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dirty="0">
                        <a:solidFill>
                          <a:srgbClr val="000000"/>
                        </a:solidFill>
                        <a:latin typeface="Calibri"/>
                      </a:endParaRPr>
                    </a:p>
                  </a:txBody>
                  <a:tcPr marL="3341" marR="3341" marT="3341" marB="0" anchor="b">
                    <a:lnL>
                      <a:noFill/>
                    </a:lnL>
                    <a:lnR>
                      <a:noFill/>
                    </a:lnR>
                    <a:lnT>
                      <a:noFill/>
                    </a:lnT>
                    <a:lnB>
                      <a:noFill/>
                    </a:lnB>
                  </a:tcPr>
                </a:tc>
              </a:tr>
              <a:tr h="200460">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gridSpan="2">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hMerge="1">
                  <a:txBody>
                    <a:bodyPr/>
                    <a:lstStyle/>
                    <a:p>
                      <a:endParaRPr lang="en-US"/>
                    </a:p>
                  </a:txBody>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700" b="0" i="0" u="none" strike="noStrike" baseline="0">
                        <a:solidFill>
                          <a:srgbClr val="000000"/>
                        </a:solidFill>
                        <a:latin typeface="Calibri"/>
                      </a:endParaRP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Total liabilities and stockholders' equity</a:t>
                      </a: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982,067 </a:t>
                      </a:r>
                    </a:p>
                  </a:txBody>
                  <a:tcPr marL="3341" marR="3341" marT="3341" marB="0" anchor="b">
                    <a:lnL>
                      <a:noFill/>
                    </a:lnL>
                    <a:lnR>
                      <a:noFill/>
                    </a:lnR>
                    <a:lnT>
                      <a:noFill/>
                    </a:lnT>
                    <a:lnB>
                      <a:noFill/>
                    </a:lnB>
                  </a:tcPr>
                </a:tc>
                <a:tc>
                  <a:txBody>
                    <a:bodyPr/>
                    <a:lstStyle/>
                    <a:p>
                      <a:pPr algn="l" fontAlgn="b"/>
                      <a:r>
                        <a:rPr lang="en-US" sz="700" b="0" i="0" u="none" strike="noStrike" baseline="0">
                          <a:solidFill>
                            <a:srgbClr val="000000"/>
                          </a:solidFill>
                          <a:latin typeface="Calibri"/>
                        </a:rPr>
                        <a:t>$    1,167,365 </a:t>
                      </a:r>
                    </a:p>
                  </a:txBody>
                  <a:tcPr marL="3341" marR="3341" marT="3341" marB="0" anchor="b">
                    <a:lnL>
                      <a:noFill/>
                    </a:lnL>
                    <a:lnR>
                      <a:noFill/>
                    </a:lnR>
                    <a:lnT>
                      <a:noFill/>
                    </a:lnT>
                    <a:lnB>
                      <a:noFill/>
                    </a:lnB>
                  </a:tcPr>
                </a:tc>
                <a:tc>
                  <a:txBody>
                    <a:bodyPr/>
                    <a:lstStyle/>
                    <a:p>
                      <a:pPr algn="l" fontAlgn="b"/>
                      <a:endParaRPr lang="en-US" sz="700" b="0" i="0" u="none" strike="noStrike" baseline="0" dirty="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dirty="0">
                        <a:solidFill>
                          <a:srgbClr val="000000"/>
                        </a:solidFill>
                        <a:latin typeface="Calibri"/>
                      </a:endParaRPr>
                    </a:p>
                  </a:txBody>
                  <a:tcPr marL="3341" marR="3341" marT="3341" marB="0" anchor="b">
                    <a:lnL>
                      <a:noFill/>
                    </a:lnL>
                    <a:lnR>
                      <a:noFill/>
                    </a:lnR>
                    <a:lnT>
                      <a:noFill/>
                    </a:lnT>
                    <a:lnB>
                      <a:noFill/>
                    </a:lnB>
                  </a:tcPr>
                </a:tc>
                <a:tc>
                  <a:txBody>
                    <a:bodyPr/>
                    <a:lstStyle/>
                    <a:p>
                      <a:pPr algn="l" fontAlgn="b"/>
                      <a:endParaRPr lang="en-US" sz="400" b="0" i="0" u="none" strike="noStrike" dirty="0">
                        <a:solidFill>
                          <a:srgbClr val="000000"/>
                        </a:solidFill>
                        <a:latin typeface="Calibri"/>
                      </a:endParaRPr>
                    </a:p>
                  </a:txBody>
                  <a:tcPr marL="3341" marR="3341" marT="3341" marB="0" anchor="b">
                    <a:lnL>
                      <a:noFill/>
                    </a:lnL>
                    <a:lnR>
                      <a:noFill/>
                    </a:lnR>
                    <a:lnT>
                      <a:noFill/>
                    </a:lnT>
                    <a:lnB>
                      <a:noFill/>
                    </a:lnB>
                  </a:tcPr>
                </a:tc>
              </a:tr>
            </a:tbl>
          </a:graphicData>
        </a:graphic>
      </p:graphicFrame>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Projected Ratios</a:t>
            </a:r>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47</a:t>
            </a:fld>
            <a:endParaRPr lang="en-US" dirty="0"/>
          </a:p>
        </p:txBody>
      </p:sp>
      <p:graphicFrame>
        <p:nvGraphicFramePr>
          <p:cNvPr id="7" name="Table 6"/>
          <p:cNvGraphicFramePr>
            <a:graphicFrameLocks noGrp="1"/>
          </p:cNvGraphicFramePr>
          <p:nvPr/>
        </p:nvGraphicFramePr>
        <p:xfrm>
          <a:off x="1066800" y="1981201"/>
          <a:ext cx="5943599" cy="3643295"/>
        </p:xfrm>
        <a:graphic>
          <a:graphicData uri="http://schemas.openxmlformats.org/drawingml/2006/table">
            <a:tbl>
              <a:tblPr/>
              <a:tblGrid>
                <a:gridCol w="2484737"/>
                <a:gridCol w="1058836"/>
                <a:gridCol w="1200013"/>
                <a:gridCol w="1200013"/>
              </a:tblGrid>
              <a:tr h="282770">
                <a:tc>
                  <a:txBody>
                    <a:bodyPr/>
                    <a:lstStyle/>
                    <a:p>
                      <a:pPr marL="0" marR="0">
                        <a:lnSpc>
                          <a:spcPct val="115000"/>
                        </a:lnSpc>
                        <a:spcBef>
                          <a:spcPts val="0"/>
                        </a:spcBef>
                        <a:spcAft>
                          <a:spcPts val="0"/>
                        </a:spcAft>
                      </a:pPr>
                      <a:r>
                        <a:rPr lang="en-US" sz="1000" b="1" baseline="0" dirty="0">
                          <a:latin typeface="Times New Roman"/>
                          <a:ea typeface="Calibri"/>
                          <a:cs typeface="Times New Roman"/>
                        </a:rPr>
                        <a:t>Growth Rate Percent</a:t>
                      </a:r>
                      <a:endParaRPr lang="en-US" sz="1000" baseline="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000" b="1" baseline="0" dirty="0" smtClean="0">
                          <a:latin typeface="Times New Roman"/>
                          <a:ea typeface="Calibri"/>
                          <a:cs typeface="Times New Roman"/>
                        </a:rPr>
                        <a:t>Netflix 2010</a:t>
                      </a:r>
                      <a:endParaRPr lang="en-US" sz="1000" baseline="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000" b="1" baseline="0" dirty="0" smtClean="0">
                          <a:latin typeface="Times New Roman"/>
                          <a:ea typeface="Calibri"/>
                          <a:cs typeface="Times New Roman"/>
                        </a:rPr>
                        <a:t>Netflix 2011</a:t>
                      </a:r>
                      <a:endParaRPr lang="en-US" sz="1000" baseline="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000" b="1" baseline="0" dirty="0" err="1">
                          <a:latin typeface="Times New Roman"/>
                          <a:ea typeface="Calibri"/>
                          <a:cs typeface="Times New Roman"/>
                        </a:rPr>
                        <a:t>S&amp;P</a:t>
                      </a:r>
                      <a:r>
                        <a:rPr lang="en-US" sz="1000" b="1" baseline="0" dirty="0">
                          <a:latin typeface="Times New Roman"/>
                          <a:ea typeface="Calibri"/>
                          <a:cs typeface="Times New Roman"/>
                        </a:rPr>
                        <a:t> 500</a:t>
                      </a:r>
                      <a:endParaRPr lang="en-US" sz="1000" baseline="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3718">
                <a:tc>
                  <a:txBody>
                    <a:bodyPr/>
                    <a:lstStyle/>
                    <a:p>
                      <a:pPr marL="0" marR="0">
                        <a:lnSpc>
                          <a:spcPct val="115000"/>
                        </a:lnSpc>
                        <a:spcBef>
                          <a:spcPts val="0"/>
                        </a:spcBef>
                        <a:spcAft>
                          <a:spcPts val="0"/>
                        </a:spcAft>
                      </a:pPr>
                      <a:r>
                        <a:rPr lang="en-US" sz="1000" baseline="0" dirty="0" smtClean="0">
                          <a:latin typeface="Times New Roman"/>
                          <a:ea typeface="Calibri"/>
                          <a:cs typeface="Times New Roman"/>
                        </a:rPr>
                        <a:t>Sales    ( YTD  to YTD)</a:t>
                      </a:r>
                      <a:endParaRPr lang="en-US" sz="1000" baseline="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000" baseline="0" dirty="0">
                          <a:latin typeface="Times New Roman"/>
                          <a:ea typeface="Calibri"/>
                          <a:cs typeface="Times New Roman"/>
                        </a:rPr>
                        <a:t>48.60</a:t>
                      </a:r>
                      <a:endParaRPr lang="en-US" sz="1000" baseline="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000" baseline="0" dirty="0" smtClean="0">
                          <a:latin typeface="Times New Roman"/>
                          <a:ea typeface="Calibri"/>
                          <a:cs typeface="Times New Roman"/>
                        </a:rPr>
                        <a:t>58.82%</a:t>
                      </a:r>
                      <a:endParaRPr lang="en-US" sz="1000" baseline="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000" baseline="0">
                          <a:latin typeface="Times New Roman"/>
                          <a:ea typeface="Calibri"/>
                          <a:cs typeface="Times New Roman"/>
                        </a:rPr>
                        <a:t>14.90</a:t>
                      </a:r>
                      <a:endParaRPr lang="en-US" sz="1000" baseline="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3718">
                <a:tc>
                  <a:txBody>
                    <a:bodyPr/>
                    <a:lstStyle/>
                    <a:p>
                      <a:pPr marL="0" marR="0">
                        <a:lnSpc>
                          <a:spcPct val="115000"/>
                        </a:lnSpc>
                        <a:spcBef>
                          <a:spcPts val="0"/>
                        </a:spcBef>
                        <a:spcAft>
                          <a:spcPts val="0"/>
                        </a:spcAft>
                      </a:pPr>
                      <a:r>
                        <a:rPr lang="en-US" sz="1000" baseline="0" dirty="0">
                          <a:latin typeface="Times New Roman"/>
                          <a:ea typeface="Calibri"/>
                          <a:cs typeface="Times New Roman"/>
                        </a:rPr>
                        <a:t>Net Income (YTD </a:t>
                      </a:r>
                      <a:r>
                        <a:rPr lang="en-US" sz="1000" baseline="0" dirty="0" err="1">
                          <a:latin typeface="Times New Roman"/>
                          <a:ea typeface="Calibri"/>
                          <a:cs typeface="Times New Roman"/>
                        </a:rPr>
                        <a:t>vs</a:t>
                      </a:r>
                      <a:r>
                        <a:rPr lang="en-US" sz="1000" baseline="0" dirty="0">
                          <a:latin typeface="Times New Roman"/>
                          <a:ea typeface="Calibri"/>
                          <a:cs typeface="Times New Roman"/>
                        </a:rPr>
                        <a:t> YTD)</a:t>
                      </a:r>
                      <a:endParaRPr lang="en-US" sz="1000" baseline="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000" baseline="0" dirty="0">
                          <a:latin typeface="Times New Roman"/>
                          <a:ea typeface="Calibri"/>
                          <a:cs typeface="Times New Roman"/>
                        </a:rPr>
                        <a:t>-</a:t>
                      </a:r>
                      <a:endParaRPr lang="en-US" sz="1000" baseline="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000" baseline="0" dirty="0" smtClean="0">
                          <a:latin typeface="Times New Roman"/>
                          <a:ea typeface="Calibri"/>
                          <a:cs typeface="Times New Roman"/>
                        </a:rPr>
                        <a:t>14.57%</a:t>
                      </a:r>
                      <a:endParaRPr lang="en-US" sz="1000" baseline="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000" baseline="0">
                          <a:latin typeface="Times New Roman"/>
                          <a:ea typeface="Calibri"/>
                          <a:cs typeface="Times New Roman"/>
                        </a:rPr>
                        <a:t>-</a:t>
                      </a:r>
                      <a:endParaRPr lang="en-US" sz="1000" baseline="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5111">
                <a:tc>
                  <a:txBody>
                    <a:bodyPr/>
                    <a:lstStyle/>
                    <a:p>
                      <a:pPr marL="0" marR="0">
                        <a:lnSpc>
                          <a:spcPct val="115000"/>
                        </a:lnSpc>
                        <a:spcBef>
                          <a:spcPts val="0"/>
                        </a:spcBef>
                        <a:spcAft>
                          <a:spcPts val="0"/>
                        </a:spcAft>
                      </a:pPr>
                      <a:endParaRPr lang="en-US" sz="1000" baseline="0" dirty="0">
                        <a:latin typeface="Times New Roman"/>
                        <a:ea typeface="Calibri"/>
                        <a:cs typeface="Times New Roman"/>
                      </a:endParaRPr>
                    </a:p>
                  </a:txBody>
                  <a:tcPr marL="55084" marR="550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baseline="0">
                        <a:latin typeface="Times New Roman"/>
                        <a:ea typeface="Calibri"/>
                        <a:cs typeface="Times New Roman"/>
                      </a:endParaRPr>
                    </a:p>
                  </a:txBody>
                  <a:tcPr marL="55084" marR="550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baseline="0">
                        <a:latin typeface="Times New Roman"/>
                        <a:ea typeface="Calibri"/>
                        <a:cs typeface="Times New Roman"/>
                      </a:endParaRPr>
                    </a:p>
                  </a:txBody>
                  <a:tcPr marL="55084" marR="550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endParaRPr lang="en-US" sz="1000" baseline="0">
                        <a:latin typeface="Times New Roman"/>
                        <a:ea typeface="Calibri"/>
                        <a:cs typeface="Times New Roman"/>
                      </a:endParaRPr>
                    </a:p>
                  </a:txBody>
                  <a:tcPr marL="55084" marR="550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9662">
                <a:tc>
                  <a:txBody>
                    <a:bodyPr/>
                    <a:lstStyle/>
                    <a:p>
                      <a:pPr marL="0" marR="0">
                        <a:spcBef>
                          <a:spcPts val="0"/>
                        </a:spcBef>
                        <a:spcAft>
                          <a:spcPts val="0"/>
                        </a:spcAft>
                      </a:pPr>
                      <a:r>
                        <a:rPr lang="en-US" sz="1000" b="1" baseline="0" dirty="0">
                          <a:latin typeface="Times New Roman"/>
                          <a:ea typeface="Calibri"/>
                          <a:cs typeface="Times New Roman"/>
                        </a:rPr>
                        <a:t>Profit Margin Percent</a:t>
                      </a:r>
                      <a:endParaRPr lang="en-US" sz="1000" baseline="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1000" baseline="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1000" baseline="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1000" baseline="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9662">
                <a:tc>
                  <a:txBody>
                    <a:bodyPr/>
                    <a:lstStyle/>
                    <a:p>
                      <a:pPr marL="0" marR="0">
                        <a:spcBef>
                          <a:spcPts val="0"/>
                        </a:spcBef>
                        <a:spcAft>
                          <a:spcPts val="0"/>
                        </a:spcAft>
                      </a:pPr>
                      <a:r>
                        <a:rPr lang="en-US" sz="1000" baseline="0" dirty="0">
                          <a:latin typeface="Times New Roman"/>
                          <a:ea typeface="Calibri"/>
                          <a:cs typeface="Times New Roman"/>
                        </a:rPr>
                        <a:t>Gross Margin</a:t>
                      </a:r>
                      <a:endParaRPr lang="en-US" sz="1000" baseline="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baseline="0" dirty="0" smtClean="0">
                          <a:latin typeface="Times New Roman"/>
                          <a:ea typeface="Calibri"/>
                          <a:cs typeface="Times New Roman"/>
                        </a:rPr>
                        <a:t>36.6</a:t>
                      </a:r>
                      <a:endParaRPr lang="en-US" sz="1000" baseline="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baseline="0" dirty="0" smtClean="0">
                          <a:latin typeface="Times New Roman"/>
                          <a:ea typeface="Calibri"/>
                          <a:cs typeface="Times New Roman"/>
                        </a:rPr>
                        <a:t>47%</a:t>
                      </a:r>
                      <a:endParaRPr lang="en-US" sz="1000" baseline="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baseline="0" dirty="0">
                          <a:latin typeface="Times New Roman"/>
                          <a:ea typeface="Calibri"/>
                          <a:cs typeface="Times New Roman"/>
                        </a:rPr>
                        <a:t>39.5</a:t>
                      </a:r>
                      <a:endParaRPr lang="en-US" sz="1000" baseline="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9662">
                <a:tc>
                  <a:txBody>
                    <a:bodyPr/>
                    <a:lstStyle/>
                    <a:p>
                      <a:pPr marL="0" marR="0">
                        <a:spcBef>
                          <a:spcPts val="0"/>
                        </a:spcBef>
                        <a:spcAft>
                          <a:spcPts val="0"/>
                        </a:spcAft>
                      </a:pPr>
                      <a:r>
                        <a:rPr lang="en-US" sz="1000" baseline="0">
                          <a:latin typeface="Times New Roman"/>
                          <a:ea typeface="Calibri"/>
                          <a:cs typeface="Times New Roman"/>
                        </a:rPr>
                        <a:t>Pre-Tax Margin</a:t>
                      </a:r>
                      <a:endParaRPr lang="en-US" sz="1000" baseline="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baseline="0" dirty="0" smtClean="0">
                          <a:latin typeface="Times New Roman"/>
                          <a:ea typeface="Calibri"/>
                          <a:cs typeface="Times New Roman"/>
                        </a:rPr>
                        <a:t>12.</a:t>
                      </a:r>
                      <a:endParaRPr lang="en-US" sz="1000" baseline="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baseline="0" dirty="0" smtClean="0">
                          <a:latin typeface="Times New Roman"/>
                          <a:ea typeface="Calibri"/>
                          <a:cs typeface="Times New Roman"/>
                        </a:rPr>
                        <a:t>9%</a:t>
                      </a:r>
                      <a:endParaRPr lang="en-US" sz="1000" baseline="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baseline="0" dirty="0">
                          <a:latin typeface="Times New Roman"/>
                          <a:ea typeface="Calibri"/>
                          <a:cs typeface="Times New Roman"/>
                        </a:rPr>
                        <a:t>18.0</a:t>
                      </a:r>
                      <a:endParaRPr lang="en-US" sz="1000" baseline="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9662">
                <a:tc>
                  <a:txBody>
                    <a:bodyPr/>
                    <a:lstStyle/>
                    <a:p>
                      <a:pPr marL="0" marR="0">
                        <a:spcBef>
                          <a:spcPts val="0"/>
                        </a:spcBef>
                        <a:spcAft>
                          <a:spcPts val="0"/>
                        </a:spcAft>
                      </a:pPr>
                      <a:r>
                        <a:rPr lang="en-US" sz="1000" baseline="0">
                          <a:latin typeface="Times New Roman"/>
                          <a:ea typeface="Calibri"/>
                          <a:cs typeface="Times New Roman"/>
                        </a:rPr>
                        <a:t>Net Profit Margin</a:t>
                      </a:r>
                      <a:endParaRPr lang="en-US" sz="1000" baseline="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baseline="0" dirty="0">
                          <a:latin typeface="Times New Roman"/>
                          <a:ea typeface="Calibri"/>
                          <a:cs typeface="Times New Roman"/>
                        </a:rPr>
                        <a:t>8.1</a:t>
                      </a:r>
                      <a:endParaRPr lang="en-US" sz="1000" baseline="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baseline="0" dirty="0" smtClean="0">
                          <a:latin typeface="Times New Roman"/>
                          <a:ea typeface="Calibri"/>
                          <a:cs typeface="Times New Roman"/>
                        </a:rPr>
                        <a:t>5%</a:t>
                      </a:r>
                      <a:endParaRPr lang="en-US" sz="1000" baseline="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baseline="0" dirty="0">
                          <a:latin typeface="Times New Roman"/>
                          <a:ea typeface="Calibri"/>
                          <a:cs typeface="Times New Roman"/>
                        </a:rPr>
                        <a:t>13.1</a:t>
                      </a:r>
                      <a:endParaRPr lang="en-US" sz="1000" baseline="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9662">
                <a:tc>
                  <a:txBody>
                    <a:bodyPr/>
                    <a:lstStyle/>
                    <a:p>
                      <a:pPr marL="0" marR="0">
                        <a:spcBef>
                          <a:spcPts val="0"/>
                        </a:spcBef>
                        <a:spcAft>
                          <a:spcPts val="0"/>
                        </a:spcAft>
                      </a:pPr>
                      <a:endParaRPr lang="en-US" sz="1000" baseline="0" dirty="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1000" baseline="0" dirty="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1000" baseline="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1000" baseline="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9662">
                <a:tc>
                  <a:txBody>
                    <a:bodyPr/>
                    <a:lstStyle/>
                    <a:p>
                      <a:pPr marL="0" marR="0">
                        <a:spcBef>
                          <a:spcPts val="0"/>
                        </a:spcBef>
                        <a:spcAft>
                          <a:spcPts val="0"/>
                        </a:spcAft>
                      </a:pPr>
                      <a:r>
                        <a:rPr lang="en-US" sz="1000" b="1" baseline="0">
                          <a:latin typeface="Times New Roman"/>
                          <a:ea typeface="Calibri"/>
                          <a:cs typeface="Times New Roman"/>
                        </a:rPr>
                        <a:t>Liquidity Ratios</a:t>
                      </a:r>
                      <a:endParaRPr lang="en-US" sz="1000" baseline="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1000" baseline="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1000" baseline="0" dirty="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1000" baseline="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9662">
                <a:tc>
                  <a:txBody>
                    <a:bodyPr/>
                    <a:lstStyle/>
                    <a:p>
                      <a:pPr marL="0" marR="0">
                        <a:spcBef>
                          <a:spcPts val="0"/>
                        </a:spcBef>
                        <a:spcAft>
                          <a:spcPts val="0"/>
                        </a:spcAft>
                      </a:pPr>
                      <a:r>
                        <a:rPr lang="en-US" sz="1000" baseline="0">
                          <a:latin typeface="Times New Roman"/>
                          <a:ea typeface="Calibri"/>
                          <a:cs typeface="Times New Roman"/>
                        </a:rPr>
                        <a:t>Debt/Equity Ratio</a:t>
                      </a:r>
                      <a:endParaRPr lang="en-US" sz="1000" baseline="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baseline="0" dirty="0" smtClean="0">
                          <a:latin typeface="Times New Roman"/>
                          <a:ea typeface="Calibri"/>
                          <a:cs typeface="Times New Roman"/>
                        </a:rPr>
                        <a:t>2.4</a:t>
                      </a:r>
                      <a:endParaRPr lang="en-US" sz="1000" baseline="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baseline="0" dirty="0" smtClean="0">
                          <a:latin typeface="Times New Roman"/>
                          <a:ea typeface="Calibri"/>
                          <a:cs typeface="Times New Roman"/>
                        </a:rPr>
                        <a:t>1.46</a:t>
                      </a:r>
                      <a:endParaRPr lang="en-US" sz="1000" baseline="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baseline="0" dirty="0">
                          <a:latin typeface="Times New Roman"/>
                          <a:ea typeface="Calibri"/>
                          <a:cs typeface="Times New Roman"/>
                        </a:rPr>
                        <a:t>1.00</a:t>
                      </a:r>
                      <a:endParaRPr lang="en-US" sz="1000" baseline="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3048">
                <a:tc>
                  <a:txBody>
                    <a:bodyPr/>
                    <a:lstStyle/>
                    <a:p>
                      <a:pPr marL="0" marR="0">
                        <a:spcBef>
                          <a:spcPts val="0"/>
                        </a:spcBef>
                        <a:spcAft>
                          <a:spcPts val="0"/>
                        </a:spcAft>
                      </a:pPr>
                      <a:r>
                        <a:rPr lang="en-US" sz="1000" baseline="0">
                          <a:latin typeface="Times New Roman"/>
                          <a:ea typeface="Calibri"/>
                          <a:cs typeface="Times New Roman"/>
                        </a:rPr>
                        <a:t>Current Ratio</a:t>
                      </a:r>
                      <a:endParaRPr lang="en-US" sz="1000" baseline="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baseline="0" dirty="0">
                          <a:latin typeface="Times New Roman"/>
                          <a:ea typeface="Calibri"/>
                          <a:cs typeface="Times New Roman"/>
                        </a:rPr>
                        <a:t>1.2</a:t>
                      </a:r>
                      <a:endParaRPr lang="en-US" sz="1000" baseline="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baseline="0" dirty="0" smtClean="0">
                          <a:latin typeface="Times New Roman"/>
                          <a:ea typeface="Calibri"/>
                          <a:cs typeface="Times New Roman"/>
                        </a:rPr>
                        <a:t>1.88</a:t>
                      </a:r>
                      <a:endParaRPr lang="en-US" sz="1000" baseline="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baseline="0">
                          <a:latin typeface="Times New Roman"/>
                          <a:ea typeface="Calibri"/>
                          <a:cs typeface="Times New Roman"/>
                        </a:rPr>
                        <a:t>1.4</a:t>
                      </a:r>
                      <a:endParaRPr lang="en-US" sz="1000" baseline="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9662">
                <a:tc>
                  <a:txBody>
                    <a:bodyPr/>
                    <a:lstStyle/>
                    <a:p>
                      <a:pPr marL="0" marR="0">
                        <a:spcBef>
                          <a:spcPts val="0"/>
                        </a:spcBef>
                        <a:spcAft>
                          <a:spcPts val="0"/>
                        </a:spcAft>
                      </a:pPr>
                      <a:r>
                        <a:rPr lang="en-US" sz="1000" baseline="0">
                          <a:latin typeface="Times New Roman"/>
                          <a:ea typeface="Calibri"/>
                          <a:cs typeface="Times New Roman"/>
                        </a:rPr>
                        <a:t>Quick Ratio</a:t>
                      </a:r>
                      <a:endParaRPr lang="en-US" sz="1000" baseline="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baseline="0" dirty="0" smtClean="0">
                          <a:latin typeface="Times New Roman"/>
                          <a:ea typeface="Calibri"/>
                          <a:cs typeface="Times New Roman"/>
                        </a:rPr>
                        <a:t>1.2</a:t>
                      </a:r>
                      <a:endParaRPr lang="en-US" sz="1000" baseline="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baseline="0" dirty="0" smtClean="0">
                          <a:latin typeface="Times New Roman"/>
                          <a:ea typeface="Calibri"/>
                          <a:cs typeface="Times New Roman"/>
                        </a:rPr>
                        <a:t>1.88</a:t>
                      </a:r>
                      <a:endParaRPr lang="en-US" sz="1000" baseline="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baseline="0">
                          <a:latin typeface="Times New Roman"/>
                          <a:ea typeface="Calibri"/>
                          <a:cs typeface="Times New Roman"/>
                        </a:rPr>
                        <a:t>0.9</a:t>
                      </a:r>
                      <a:endParaRPr lang="en-US" sz="1000" baseline="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9662">
                <a:tc>
                  <a:txBody>
                    <a:bodyPr/>
                    <a:lstStyle/>
                    <a:p>
                      <a:pPr marL="0" marR="0">
                        <a:spcBef>
                          <a:spcPts val="0"/>
                        </a:spcBef>
                        <a:spcAft>
                          <a:spcPts val="0"/>
                        </a:spcAft>
                      </a:pPr>
                      <a:endParaRPr lang="en-US" sz="1000" baseline="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1000" baseline="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1000" baseline="0" dirty="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1000" baseline="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9662">
                <a:tc>
                  <a:txBody>
                    <a:bodyPr/>
                    <a:lstStyle/>
                    <a:p>
                      <a:pPr marL="0" marR="0">
                        <a:spcBef>
                          <a:spcPts val="0"/>
                        </a:spcBef>
                        <a:spcAft>
                          <a:spcPts val="0"/>
                        </a:spcAft>
                      </a:pPr>
                      <a:r>
                        <a:rPr lang="en-US" sz="1000" b="1" baseline="0">
                          <a:latin typeface="Times New Roman"/>
                          <a:ea typeface="Calibri"/>
                          <a:cs typeface="Times New Roman"/>
                        </a:rPr>
                        <a:t>Profitability Ratios</a:t>
                      </a:r>
                      <a:endParaRPr lang="en-US" sz="1000" baseline="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1000" baseline="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1000" baseline="0" dirty="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1000" baseline="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9662">
                <a:tc>
                  <a:txBody>
                    <a:bodyPr/>
                    <a:lstStyle/>
                    <a:p>
                      <a:pPr marL="0" marR="0">
                        <a:spcBef>
                          <a:spcPts val="0"/>
                        </a:spcBef>
                        <a:spcAft>
                          <a:spcPts val="0"/>
                        </a:spcAft>
                      </a:pPr>
                      <a:r>
                        <a:rPr lang="en-US" sz="1000" baseline="0">
                          <a:latin typeface="Times New Roman"/>
                          <a:ea typeface="Calibri"/>
                          <a:cs typeface="Times New Roman"/>
                        </a:rPr>
                        <a:t>Return On Equity</a:t>
                      </a:r>
                      <a:endParaRPr lang="en-US" sz="1000" baseline="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baseline="0">
                          <a:latin typeface="Times New Roman"/>
                          <a:ea typeface="Calibri"/>
                          <a:cs typeface="Times New Roman"/>
                        </a:rPr>
                        <a:t>82.0</a:t>
                      </a:r>
                      <a:endParaRPr lang="en-US" sz="1000" baseline="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baseline="0" dirty="0" smtClean="0">
                          <a:latin typeface="Times New Roman"/>
                          <a:ea typeface="Calibri"/>
                          <a:cs typeface="Times New Roman"/>
                        </a:rPr>
                        <a:t>39</a:t>
                      </a:r>
                      <a:endParaRPr lang="en-US" sz="1000" baseline="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baseline="0" dirty="0">
                          <a:latin typeface="Times New Roman"/>
                          <a:ea typeface="Calibri"/>
                          <a:cs typeface="Times New Roman"/>
                        </a:rPr>
                        <a:t>28.1</a:t>
                      </a:r>
                      <a:endParaRPr lang="en-US" sz="1000" baseline="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9662">
                <a:tc>
                  <a:txBody>
                    <a:bodyPr/>
                    <a:lstStyle/>
                    <a:p>
                      <a:pPr marL="0" marR="0">
                        <a:spcBef>
                          <a:spcPts val="0"/>
                        </a:spcBef>
                        <a:spcAft>
                          <a:spcPts val="0"/>
                        </a:spcAft>
                      </a:pPr>
                      <a:r>
                        <a:rPr lang="en-US" sz="1000" baseline="0">
                          <a:latin typeface="Times New Roman"/>
                          <a:ea typeface="Calibri"/>
                          <a:cs typeface="Times New Roman"/>
                        </a:rPr>
                        <a:t>Return On Assets</a:t>
                      </a:r>
                      <a:endParaRPr lang="en-US" sz="1000" baseline="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baseline="0">
                          <a:latin typeface="Times New Roman"/>
                          <a:ea typeface="Calibri"/>
                          <a:cs typeface="Times New Roman"/>
                        </a:rPr>
                        <a:t>17.4</a:t>
                      </a:r>
                      <a:endParaRPr lang="en-US" sz="1000" baseline="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baseline="0" dirty="0" smtClean="0">
                          <a:latin typeface="Times New Roman"/>
                          <a:ea typeface="Calibri"/>
                          <a:cs typeface="Times New Roman"/>
                        </a:rPr>
                        <a:t>16</a:t>
                      </a:r>
                      <a:endParaRPr lang="en-US" sz="1000" baseline="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baseline="0" dirty="0">
                          <a:latin typeface="Times New Roman"/>
                          <a:ea typeface="Calibri"/>
                          <a:cs typeface="Times New Roman"/>
                        </a:rPr>
                        <a:t>8.8</a:t>
                      </a:r>
                      <a:endParaRPr lang="en-US" sz="1000" baseline="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9662">
                <a:tc>
                  <a:txBody>
                    <a:bodyPr/>
                    <a:lstStyle/>
                    <a:p>
                      <a:pPr marL="0" marR="0">
                        <a:spcBef>
                          <a:spcPts val="0"/>
                        </a:spcBef>
                        <a:spcAft>
                          <a:spcPts val="0"/>
                        </a:spcAft>
                      </a:pPr>
                      <a:endParaRPr lang="en-US" sz="1000" baseline="0" dirty="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1000" baseline="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1000" baseline="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1000" baseline="0" dirty="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9662">
                <a:tc>
                  <a:txBody>
                    <a:bodyPr/>
                    <a:lstStyle/>
                    <a:p>
                      <a:pPr marL="0" marR="0">
                        <a:spcBef>
                          <a:spcPts val="0"/>
                        </a:spcBef>
                        <a:spcAft>
                          <a:spcPts val="0"/>
                        </a:spcAft>
                      </a:pPr>
                      <a:r>
                        <a:rPr lang="en-US" sz="1000" b="1" baseline="0">
                          <a:latin typeface="Times New Roman"/>
                          <a:ea typeface="Calibri"/>
                          <a:cs typeface="Times New Roman"/>
                        </a:rPr>
                        <a:t>Efficiency Ratios</a:t>
                      </a:r>
                      <a:endParaRPr lang="en-US" sz="1000" baseline="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1000" baseline="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1000" baseline="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endParaRPr lang="en-US" sz="1000" baseline="0" dirty="0">
                        <a:latin typeface="Times New Roman"/>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9662">
                <a:tc>
                  <a:txBody>
                    <a:bodyPr/>
                    <a:lstStyle/>
                    <a:p>
                      <a:pPr marL="0" marR="0">
                        <a:spcBef>
                          <a:spcPts val="0"/>
                        </a:spcBef>
                        <a:spcAft>
                          <a:spcPts val="0"/>
                        </a:spcAft>
                      </a:pPr>
                      <a:r>
                        <a:rPr lang="en-US" sz="1000" baseline="0" dirty="0">
                          <a:latin typeface="Times New Roman"/>
                          <a:ea typeface="Calibri"/>
                          <a:cs typeface="Times New Roman"/>
                        </a:rPr>
                        <a:t>Asset Turnover</a:t>
                      </a:r>
                      <a:endParaRPr lang="en-US" sz="1000" baseline="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baseline="0">
                          <a:latin typeface="Times New Roman"/>
                          <a:ea typeface="Calibri"/>
                          <a:cs typeface="Times New Roman"/>
                        </a:rPr>
                        <a:t>2.1</a:t>
                      </a:r>
                      <a:endParaRPr lang="en-US" sz="1000" baseline="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baseline="0" dirty="0" smtClean="0">
                          <a:latin typeface="Times New Roman"/>
                          <a:ea typeface="Calibri"/>
                          <a:cs typeface="Times New Roman"/>
                        </a:rPr>
                        <a:t>2.9</a:t>
                      </a:r>
                      <a:endParaRPr lang="en-US" sz="1000" baseline="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1000" baseline="0" dirty="0">
                          <a:latin typeface="Times New Roman"/>
                          <a:ea typeface="Calibri"/>
                          <a:cs typeface="Times New Roman"/>
                        </a:rPr>
                        <a:t>0.8</a:t>
                      </a:r>
                      <a:endParaRPr lang="en-US" sz="1000" baseline="0" dirty="0">
                        <a:latin typeface="Calibri"/>
                        <a:ea typeface="Calibri"/>
                        <a:cs typeface="Times New Roman"/>
                      </a:endParaRPr>
                    </a:p>
                  </a:txBody>
                  <a:tcPr marL="55084" marR="550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Strategic Evaluation</a:t>
            </a:r>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48</a:t>
            </a:fld>
            <a:endParaRPr lang="en-US" dirty="0"/>
          </a:p>
        </p:txBody>
      </p:sp>
      <p:pic>
        <p:nvPicPr>
          <p:cNvPr id="53250" name="Picture 2" descr="https://netflix.hs.llnwd.net/e1/us/layout/ecweb/home/lifestyle_1600_mock.jpg">
            <a:hlinkClick r:id="rId2"/>
          </p:cNvPr>
          <p:cNvPicPr>
            <a:picLocks noChangeAspect="1" noChangeArrowheads="1"/>
          </p:cNvPicPr>
          <p:nvPr/>
        </p:nvPicPr>
        <p:blipFill>
          <a:blip r:embed="rId3" cstate="print"/>
          <a:srcRect/>
          <a:stretch>
            <a:fillRect/>
          </a:stretch>
        </p:blipFill>
        <p:spPr bwMode="auto">
          <a:xfrm>
            <a:off x="1371600" y="1771952"/>
            <a:ext cx="5857875" cy="3657299"/>
          </a:xfrm>
          <a:prstGeom prst="rect">
            <a:avLst/>
          </a:prstGeom>
          <a:noFill/>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Balanced Score Card</a:t>
            </a:r>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49</a:t>
            </a:fld>
            <a:endParaRPr lang="en-US" dirty="0"/>
          </a:p>
        </p:txBody>
      </p:sp>
      <p:graphicFrame>
        <p:nvGraphicFramePr>
          <p:cNvPr id="7" name="Group 3"/>
          <p:cNvGraphicFramePr>
            <a:graphicFrameLocks/>
          </p:cNvGraphicFramePr>
          <p:nvPr/>
        </p:nvGraphicFramePr>
        <p:xfrm>
          <a:off x="457200" y="1600200"/>
          <a:ext cx="8229600" cy="4084320"/>
        </p:xfrm>
        <a:graphic>
          <a:graphicData uri="http://schemas.openxmlformats.org/drawingml/2006/table">
            <a:tbl>
              <a:tblPr/>
              <a:tblGrid>
                <a:gridCol w="2438400"/>
                <a:gridCol w="3124200"/>
                <a:gridCol w="1066800"/>
                <a:gridCol w="1600200"/>
              </a:tblGrid>
              <a:tr h="473075">
                <a:tc>
                  <a:txBody>
                    <a:body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tx1"/>
                          </a:solidFill>
                          <a:effectLst/>
                          <a:latin typeface="Arial" charset="0"/>
                          <a:cs typeface="Arial" charset="0"/>
                        </a:rPr>
                        <a:t>Area of Objectives</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tx1"/>
                          </a:solidFill>
                          <a:effectLst/>
                          <a:latin typeface="Arial" charset="0"/>
                          <a:cs typeface="Arial" charset="0"/>
                        </a:rPr>
                        <a:t>Measure or Target</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tx1"/>
                          </a:solidFill>
                          <a:effectLst/>
                          <a:latin typeface="Arial" charset="0"/>
                          <a:cs typeface="Arial" charset="0"/>
                        </a:rPr>
                        <a:t>Time</a:t>
                      </a:r>
                    </a:p>
                    <a:p>
                      <a:pPr marL="342900" marR="0" lvl="0" indent="-342900" algn="ctr" defTabSz="914400" rtl="0" eaLnBrk="1" fontAlgn="ctr"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tx1"/>
                          </a:solidFill>
                          <a:effectLst/>
                          <a:latin typeface="Arial" charset="0"/>
                          <a:cs typeface="Arial" charset="0"/>
                        </a:rPr>
                        <a:t>Expectation</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tx1"/>
                          </a:solidFill>
                          <a:effectLst/>
                          <a:latin typeface="Arial" charset="0"/>
                          <a:cs typeface="Arial" charset="0"/>
                        </a:rPr>
                        <a:t>Primary Responsibility</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8925">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tx1"/>
                          </a:solidFill>
                          <a:effectLst/>
                          <a:latin typeface="Arial" charset="0"/>
                          <a:cs typeface="Arial" charset="0"/>
                        </a:rPr>
                        <a:t>Customers</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 </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 </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 </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11138">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1    Satisfaction  </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 Customer Survey results </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 Yearly</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Marketing Department </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09550">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2    Brand Identity</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 Industry Reports</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 Yearly</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Marketing Department  </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98120">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tx1"/>
                          </a:solidFill>
                          <a:effectLst/>
                          <a:latin typeface="Arial" charset="0"/>
                          <a:cs typeface="Arial" charset="0"/>
                        </a:rPr>
                        <a:t>Employees</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 </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 </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 </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11138">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1    Quality and service training</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kern="1200" cap="none" normalizeH="0" baseline="0" dirty="0" smtClean="0">
                          <a:ln>
                            <a:noFill/>
                          </a:ln>
                          <a:solidFill>
                            <a:schemeClr val="tx1"/>
                          </a:solidFill>
                          <a:effectLst/>
                          <a:latin typeface="Arial" charset="0"/>
                          <a:ea typeface="+mn-ea"/>
                          <a:cs typeface="Arial" charset="0"/>
                        </a:rPr>
                        <a:t>On site and webinars</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Yearly </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COO </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11138">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2     Employee Satisfaction</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Survey </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Yearly</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Human resources </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11138">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1" i="0" u="none" strike="noStrike" kern="1200" cap="none" normalizeH="0" baseline="0" dirty="0" smtClean="0">
                          <a:ln>
                            <a:noFill/>
                          </a:ln>
                          <a:solidFill>
                            <a:schemeClr val="tx1"/>
                          </a:solidFill>
                          <a:effectLst/>
                          <a:latin typeface="Arial" charset="0"/>
                          <a:ea typeface="+mn-ea"/>
                          <a:cs typeface="Arial" charset="0"/>
                        </a:rPr>
                        <a:t>Marketing</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 </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 </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 </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13360">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kern="1200" cap="none" normalizeH="0" baseline="0" dirty="0" smtClean="0">
                          <a:ln>
                            <a:noFill/>
                          </a:ln>
                          <a:solidFill>
                            <a:schemeClr val="tx1"/>
                          </a:solidFill>
                          <a:effectLst/>
                          <a:latin typeface="Arial" charset="0"/>
                          <a:ea typeface="+mn-ea"/>
                          <a:cs typeface="Arial" charset="0"/>
                        </a:rPr>
                        <a:t>1. Number of Subscribers</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2011  +15 M, 2012 +20M, 2013 +25M</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Yearly</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COO </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5915">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tx1"/>
                          </a:solidFill>
                          <a:effectLst/>
                          <a:latin typeface="Arial" charset="0"/>
                          <a:cs typeface="Arial" charset="0"/>
                        </a:rPr>
                        <a:t>Business Ethics/Natural Environment</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 </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 </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 </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11138">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1    Waste reduction</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volume of recyclable materials</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Quarterly </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COO </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11138">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2   Ethics Training</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 of ethics training sessions </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Yearly </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Human resources </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11138">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1" i="0" u="none" strike="noStrike" cap="none" normalizeH="0" baseline="0" dirty="0" smtClean="0">
                          <a:ln>
                            <a:noFill/>
                          </a:ln>
                          <a:solidFill>
                            <a:schemeClr val="tx1"/>
                          </a:solidFill>
                          <a:effectLst/>
                          <a:latin typeface="Arial" charset="0"/>
                          <a:cs typeface="Arial" charset="0"/>
                        </a:rPr>
                        <a:t>Financial</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 </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 </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 </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11138">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1    Revenues</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 50% increase each year</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Quarterly </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CFO </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11138">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2    Ratio analysis</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 better than Industry Avg,</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Yearly </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 latinLnBrk="0" hangingPunct="1">
                        <a:lnSpc>
                          <a:spcPct val="100000"/>
                        </a:lnSpc>
                        <a:spcBef>
                          <a:spcPct val="0"/>
                        </a:spcBef>
                        <a:spcAft>
                          <a:spcPct val="0"/>
                        </a:spcAft>
                        <a:buClrTx/>
                        <a:buSzTx/>
                        <a:buFontTx/>
                        <a:buNone/>
                        <a:tabLst/>
                      </a:pPr>
                      <a:r>
                        <a:rPr kumimoji="0" lang="en-US" sz="1000" b="0" i="0" u="none" strike="noStrike" cap="none" normalizeH="0" baseline="0" dirty="0" smtClean="0">
                          <a:ln>
                            <a:noFill/>
                          </a:ln>
                          <a:solidFill>
                            <a:schemeClr val="tx1"/>
                          </a:solidFill>
                          <a:effectLst/>
                          <a:latin typeface="Arial" charset="0"/>
                          <a:cs typeface="Arial" charset="0"/>
                        </a:rPr>
                        <a:t>CFO</a:t>
                      </a:r>
                      <a:endParaRPr kumimoji="0" lang="en-US" sz="2400" b="0" i="0" u="none" strike="noStrike" cap="none" normalizeH="0" baseline="0" dirty="0" smtClean="0">
                        <a:ln>
                          <a:noFill/>
                        </a:ln>
                        <a:solidFill>
                          <a:schemeClr val="tx1"/>
                        </a:solidFill>
                        <a:effectLst/>
                        <a:latin typeface="Times New Roman" pitchFamily="18"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Netflix Update</a:t>
            </a:r>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50</a:t>
            </a:fld>
            <a:endParaRPr lang="en-US" dirty="0"/>
          </a:p>
        </p:txBody>
      </p:sp>
      <p:pic>
        <p:nvPicPr>
          <p:cNvPr id="1026" name="Picture 2" descr="http://cdn2.sbnation.com/entry_photo_images/7852107/Netflix_Remote_large_verge_medium_landscape.jpg">
            <a:hlinkClick r:id="rId2"/>
          </p:cNvPr>
          <p:cNvPicPr>
            <a:picLocks noChangeAspect="1" noChangeArrowheads="1"/>
          </p:cNvPicPr>
          <p:nvPr/>
        </p:nvPicPr>
        <p:blipFill>
          <a:blip r:embed="rId3" cstate="print"/>
          <a:srcRect/>
          <a:stretch>
            <a:fillRect/>
          </a:stretch>
        </p:blipFill>
        <p:spPr bwMode="auto">
          <a:xfrm>
            <a:off x="990600" y="2133600"/>
            <a:ext cx="7418047" cy="3362326"/>
          </a:xfrm>
          <a:prstGeom prst="rect">
            <a:avLst/>
          </a:prstGeom>
          <a:noFill/>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Update</a:t>
            </a:r>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51</a:t>
            </a:fld>
            <a:endParaRPr lang="en-US" dirty="0"/>
          </a:p>
        </p:txBody>
      </p:sp>
      <p:pic>
        <p:nvPicPr>
          <p:cNvPr id="57346" name="Picture 2" descr="http://macdailynews.files.wordpress.com/2012/06/120602_ihs_isuppli.jpg">
            <a:hlinkClick r:id="rId2"/>
          </p:cNvPr>
          <p:cNvPicPr>
            <a:picLocks noChangeAspect="1" noChangeArrowheads="1"/>
          </p:cNvPicPr>
          <p:nvPr/>
        </p:nvPicPr>
        <p:blipFill>
          <a:blip r:embed="rId3" cstate="print"/>
          <a:srcRect/>
          <a:stretch>
            <a:fillRect/>
          </a:stretch>
        </p:blipFill>
        <p:spPr bwMode="auto">
          <a:xfrm>
            <a:off x="838200" y="1905000"/>
            <a:ext cx="6613458" cy="3324226"/>
          </a:xfrm>
          <a:prstGeom prst="rect">
            <a:avLst/>
          </a:prstGeom>
          <a:noFill/>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52</a:t>
            </a:fld>
            <a:endParaRPr lang="en-US" dirty="0"/>
          </a:p>
        </p:txBody>
      </p:sp>
      <p:pic>
        <p:nvPicPr>
          <p:cNvPr id="67586" name="Picture 2" descr="http://static3.businessinsider.com/image/4f27127969beddb119000017/chart-of-the-day-movie-disc-rentals-jan-30-2012.jpg">
            <a:hlinkClick r:id="rId2"/>
          </p:cNvPr>
          <p:cNvPicPr>
            <a:picLocks noChangeAspect="1" noChangeArrowheads="1"/>
          </p:cNvPicPr>
          <p:nvPr/>
        </p:nvPicPr>
        <p:blipFill>
          <a:blip r:embed="rId3" cstate="print"/>
          <a:srcRect/>
          <a:stretch>
            <a:fillRect/>
          </a:stretch>
        </p:blipFill>
        <p:spPr bwMode="auto">
          <a:xfrm>
            <a:off x="1752600" y="1981200"/>
            <a:ext cx="5076825" cy="3810000"/>
          </a:xfrm>
          <a:prstGeom prst="rect">
            <a:avLst/>
          </a:prstGeom>
          <a:noFill/>
        </p:spPr>
      </p:pic>
      <p:sp>
        <p:nvSpPr>
          <p:cNvPr id="8" name="Title 1"/>
          <p:cNvSpPr>
            <a:spLocks noGrp="1"/>
          </p:cNvSpPr>
          <p:nvPr>
            <p:ph type="title"/>
          </p:nvPr>
        </p:nvSpPr>
        <p:spPr>
          <a:xfrm>
            <a:off x="457200" y="914400"/>
            <a:ext cx="8229600" cy="503238"/>
          </a:xfrm>
        </p:spPr>
        <p:txBody>
          <a:bodyPr>
            <a:normAutofit fontScale="90000"/>
          </a:bodyPr>
          <a:lstStyle/>
          <a:p>
            <a:r>
              <a:rPr lang="en-US" dirty="0" smtClean="0"/>
              <a:t>Update</a:t>
            </a:r>
            <a:endParaRPr lang="en-US"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a:t>
            </a:r>
            <a:r>
              <a:rPr lang="en-US" dirty="0" err="1" smtClean="0"/>
              <a:t>Quickster</a:t>
            </a:r>
            <a:r>
              <a:rPr lang="en-US" dirty="0" smtClean="0"/>
              <a:t> Fiasco</a:t>
            </a:r>
            <a:endParaRPr lang="en-US" dirty="0"/>
          </a:p>
        </p:txBody>
      </p:sp>
      <p:sp>
        <p:nvSpPr>
          <p:cNvPr id="3" name="Content Placeholder 2"/>
          <p:cNvSpPr>
            <a:spLocks noGrp="1"/>
          </p:cNvSpPr>
          <p:nvPr>
            <p:ph idx="1"/>
          </p:nvPr>
        </p:nvSpPr>
        <p:spPr/>
        <p:txBody>
          <a:bodyPr/>
          <a:lstStyle/>
          <a:p>
            <a:r>
              <a:rPr lang="en-US" dirty="0" smtClean="0"/>
              <a:t>In September 2011, Hastings announces that he will split off the DVD rental business into a new company called </a:t>
            </a:r>
            <a:r>
              <a:rPr lang="en-US" dirty="0" err="1" smtClean="0"/>
              <a:t>Qwickster</a:t>
            </a:r>
            <a:endParaRPr lang="en-US" dirty="0" smtClean="0"/>
          </a:p>
          <a:p>
            <a:r>
              <a:rPr lang="en-US" dirty="0" err="1" smtClean="0"/>
              <a:t>NetFlix</a:t>
            </a:r>
            <a:r>
              <a:rPr lang="en-US" dirty="0" smtClean="0"/>
              <a:t> loses 800,000 customers</a:t>
            </a:r>
          </a:p>
          <a:p>
            <a:r>
              <a:rPr lang="en-US" dirty="0" smtClean="0"/>
              <a:t>Stock prices falls from $295 to $108/share </a:t>
            </a:r>
          </a:p>
          <a:p>
            <a:r>
              <a:rPr lang="en-US" dirty="0" smtClean="0"/>
              <a:t>In October 2011, Hastings decides to NOT split off the DVD business</a:t>
            </a:r>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53</a:t>
            </a:fld>
            <a:endParaRPr lang="en-US"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Stock Performance</a:t>
            </a:r>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54</a:t>
            </a:fld>
            <a:endParaRPr lang="en-US" dirty="0"/>
          </a:p>
        </p:txBody>
      </p:sp>
      <p:sp>
        <p:nvSpPr>
          <p:cNvPr id="8" name="TextBox 7"/>
          <p:cNvSpPr txBox="1"/>
          <p:nvPr/>
        </p:nvSpPr>
        <p:spPr>
          <a:xfrm>
            <a:off x="533400" y="5715000"/>
            <a:ext cx="4572000" cy="369332"/>
          </a:xfrm>
          <a:prstGeom prst="rect">
            <a:avLst/>
          </a:prstGeom>
          <a:noFill/>
        </p:spPr>
        <p:txBody>
          <a:bodyPr wrap="square" rtlCol="0">
            <a:spAutoFit/>
          </a:bodyPr>
          <a:lstStyle/>
          <a:p>
            <a:r>
              <a:rPr lang="en-US" dirty="0" smtClean="0"/>
              <a:t>Source: </a:t>
            </a:r>
            <a:r>
              <a:rPr lang="en-US" dirty="0" err="1" smtClean="0">
                <a:hlinkClick r:id="rId2"/>
              </a:rPr>
              <a:t>MorningStar</a:t>
            </a:r>
            <a:r>
              <a:rPr lang="en-US" dirty="0" smtClean="0">
                <a:hlinkClick r:id="rId2"/>
              </a:rPr>
              <a:t>®</a:t>
            </a:r>
            <a:endParaRPr lang="en-US" dirty="0"/>
          </a:p>
        </p:txBody>
      </p:sp>
      <p:pic>
        <p:nvPicPr>
          <p:cNvPr id="9" name="Picture 8" descr="netflix stock.png"/>
          <p:cNvPicPr>
            <a:picLocks noChangeAspect="1"/>
          </p:cNvPicPr>
          <p:nvPr/>
        </p:nvPicPr>
        <p:blipFill>
          <a:blip r:embed="rId3" cstate="print"/>
          <a:stretch>
            <a:fillRect/>
          </a:stretch>
        </p:blipFill>
        <p:spPr>
          <a:xfrm>
            <a:off x="0" y="1912567"/>
            <a:ext cx="9144000" cy="3032866"/>
          </a:xfrm>
          <a:prstGeom prst="rect">
            <a:avLst/>
          </a:prstGeom>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55</a:t>
            </a:fld>
            <a:endParaRPr lang="en-US" dirty="0"/>
          </a:p>
        </p:txBody>
      </p:sp>
      <p:pic>
        <p:nvPicPr>
          <p:cNvPr id="4098" name="Picture 2" descr="Devices than are compatible with Netflix"/>
          <p:cNvPicPr>
            <a:picLocks noChangeAspect="1" noChangeArrowheads="1"/>
          </p:cNvPicPr>
          <p:nvPr/>
        </p:nvPicPr>
        <p:blipFill>
          <a:blip r:embed="rId2" cstate="print"/>
          <a:srcRect/>
          <a:stretch>
            <a:fillRect/>
          </a:stretch>
        </p:blipFill>
        <p:spPr bwMode="auto">
          <a:xfrm>
            <a:off x="1371600" y="1828800"/>
            <a:ext cx="6254319" cy="3609975"/>
          </a:xfrm>
          <a:prstGeom prst="rect">
            <a:avLst/>
          </a:prstGeom>
          <a:noFill/>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838200"/>
            <a:ext cx="8229600" cy="503238"/>
          </a:xfrm>
        </p:spPr>
        <p:txBody>
          <a:bodyPr>
            <a:normAutofit fontScale="90000"/>
          </a:bodyPr>
          <a:lstStyle/>
          <a:p>
            <a:r>
              <a:rPr lang="en-US" dirty="0" smtClean="0"/>
              <a:t>References</a:t>
            </a:r>
            <a:endParaRPr lang="en-US" dirty="0"/>
          </a:p>
        </p:txBody>
      </p:sp>
      <p:sp>
        <p:nvSpPr>
          <p:cNvPr id="3" name="Content Placeholder 2"/>
          <p:cNvSpPr>
            <a:spLocks noGrp="1"/>
          </p:cNvSpPr>
          <p:nvPr>
            <p:ph idx="1"/>
          </p:nvPr>
        </p:nvSpPr>
        <p:spPr>
          <a:xfrm>
            <a:off x="152400" y="1219200"/>
            <a:ext cx="8686800" cy="5334000"/>
          </a:xfrm>
        </p:spPr>
        <p:txBody>
          <a:bodyPr>
            <a:normAutofit/>
          </a:bodyPr>
          <a:lstStyle/>
          <a:p>
            <a:r>
              <a:rPr lang="en-US" sz="1100" dirty="0" err="1" smtClean="0"/>
              <a:t>Uhle</a:t>
            </a:r>
            <a:r>
              <a:rPr lang="en-US" sz="1100" dirty="0" smtClean="0"/>
              <a:t>, Frank, and Stephen Meyer. "Netflix, Inc." </a:t>
            </a:r>
            <a:r>
              <a:rPr lang="en-US" sz="1100" i="1" dirty="0" smtClean="0"/>
              <a:t>International Directory of Company Histories</a:t>
            </a:r>
            <a:r>
              <a:rPr lang="en-US" sz="1100" dirty="0" smtClean="0"/>
              <a:t>. Ed. Derek Jacques and Paula </a:t>
            </a:r>
            <a:r>
              <a:rPr lang="en-US" sz="1100" dirty="0" err="1" smtClean="0"/>
              <a:t>Kepos</a:t>
            </a:r>
            <a:r>
              <a:rPr lang="en-US" sz="1100" dirty="0" smtClean="0"/>
              <a:t>. Vol. 115. Detroit: St. James Press, 2010. 350-355. </a:t>
            </a:r>
            <a:r>
              <a:rPr lang="en-US" sz="1100" i="1" dirty="0" smtClean="0"/>
              <a:t>Business Insights: Essentials</a:t>
            </a:r>
            <a:r>
              <a:rPr lang="en-US" sz="1100" dirty="0" smtClean="0"/>
              <a:t>. Web. 22 Mar. 2013. Document URL</a:t>
            </a:r>
            <a:br>
              <a:rPr lang="en-US" sz="1100" dirty="0" smtClean="0"/>
            </a:br>
            <a:r>
              <a:rPr lang="en-US" sz="1000" u="sng" dirty="0" smtClean="0">
                <a:hlinkClick r:id="rId2"/>
              </a:rPr>
              <a:t>http://bi.galegroup.com/essentials/article/GALE|CX2335800079</a:t>
            </a:r>
            <a:endParaRPr lang="en-US" sz="1000" u="sng" dirty="0" smtClean="0"/>
          </a:p>
          <a:p>
            <a:r>
              <a:rPr lang="en-US" sz="1100" dirty="0" smtClean="0"/>
              <a:t>"DVD Rental Market, 2009-2010." </a:t>
            </a:r>
            <a:r>
              <a:rPr lang="en-US" sz="1100" i="1" dirty="0" smtClean="0"/>
              <a:t>Market Share Reporter</a:t>
            </a:r>
            <a:r>
              <a:rPr lang="en-US" sz="1100" dirty="0" smtClean="0"/>
              <a:t>. Detroit: Gale, 2012. </a:t>
            </a:r>
            <a:r>
              <a:rPr lang="en-US" sz="1100" i="1" dirty="0" smtClean="0"/>
              <a:t>Business Insights: Essentials</a:t>
            </a:r>
            <a:r>
              <a:rPr lang="en-US" sz="1100" dirty="0" smtClean="0"/>
              <a:t>. Web. 22 Mar. 2013. Document URL</a:t>
            </a:r>
            <a:br>
              <a:rPr lang="en-US" sz="1100" dirty="0" smtClean="0"/>
            </a:br>
            <a:r>
              <a:rPr lang="en-US" sz="1100" u="sng" dirty="0" smtClean="0">
                <a:hlinkClick r:id="rId3"/>
              </a:rPr>
              <a:t>http://bi.galegroup.com/essentials/article/GALE|I2502040158?u=maine_fortkent</a:t>
            </a:r>
            <a:endParaRPr lang="en-US" sz="1100" u="sng" dirty="0" smtClean="0"/>
          </a:p>
          <a:p>
            <a:r>
              <a:rPr lang="en-US" sz="1100" dirty="0" smtClean="0"/>
              <a:t>"Top Entertainment Web Sites, 2010." </a:t>
            </a:r>
            <a:r>
              <a:rPr lang="en-US" sz="1100" i="1" dirty="0" smtClean="0"/>
              <a:t>Market Share Reporter</a:t>
            </a:r>
            <a:r>
              <a:rPr lang="en-US" sz="1100" dirty="0" smtClean="0"/>
              <a:t>. Ed. Robert S. </a:t>
            </a:r>
            <a:r>
              <a:rPr lang="en-US" sz="1100" dirty="0" err="1" smtClean="0"/>
              <a:t>Lazich</a:t>
            </a:r>
            <a:r>
              <a:rPr lang="en-US" sz="1100" dirty="0" smtClean="0"/>
              <a:t> and Virgil L. Burton, III. 2012 ed. Detroit: Gale, 2012. </a:t>
            </a:r>
            <a:r>
              <a:rPr lang="en-US" sz="1100" i="1" dirty="0" smtClean="0"/>
              <a:t>Business Insights: Essentials</a:t>
            </a:r>
            <a:r>
              <a:rPr lang="en-US" sz="1100" dirty="0" smtClean="0"/>
              <a:t>. Web. 22 Mar. 2013. Document URL</a:t>
            </a:r>
            <a:br>
              <a:rPr lang="en-US" sz="1100" dirty="0" smtClean="0"/>
            </a:br>
            <a:r>
              <a:rPr lang="en-US" sz="1100" u="sng" dirty="0" smtClean="0">
                <a:hlinkClick r:id="rId4"/>
              </a:rPr>
              <a:t>http://bi.galegroup.com/essentials/article/GALE|I2502036216?u=maine_fortkent</a:t>
            </a:r>
            <a:endParaRPr lang="en-US" sz="1100" u="sng" dirty="0" smtClean="0"/>
          </a:p>
          <a:p>
            <a:r>
              <a:rPr lang="en-US" sz="1100" dirty="0" smtClean="0"/>
              <a:t>"DVD Rental Market, 2009-2010." </a:t>
            </a:r>
            <a:r>
              <a:rPr lang="en-US" sz="1100" i="1" dirty="0" smtClean="0"/>
              <a:t>Market Share Reporter</a:t>
            </a:r>
            <a:r>
              <a:rPr lang="en-US" sz="1100" dirty="0" smtClean="0"/>
              <a:t>. Detroit: Gale, 2012. </a:t>
            </a:r>
            <a:r>
              <a:rPr lang="en-US" sz="1100" i="1" dirty="0" smtClean="0"/>
              <a:t>Business Insights: Essentials</a:t>
            </a:r>
            <a:r>
              <a:rPr lang="en-US" sz="1100" dirty="0" smtClean="0"/>
              <a:t>. Web. 22 Mar. 2013. Document URL</a:t>
            </a:r>
            <a:br>
              <a:rPr lang="en-US" sz="1100" dirty="0" smtClean="0"/>
            </a:br>
            <a:r>
              <a:rPr lang="en-US" sz="1100" u="sng" dirty="0" smtClean="0">
                <a:hlinkClick r:id="rId3"/>
              </a:rPr>
              <a:t>http://bi.galegroup.com/essentials/article/GALE|I2502040158?u=maine_fortkent</a:t>
            </a:r>
            <a:endParaRPr lang="en-US" sz="1100" u="sng" dirty="0" smtClean="0"/>
          </a:p>
          <a:p>
            <a:r>
              <a:rPr lang="en-US" sz="1100" dirty="0" smtClean="0"/>
              <a:t>"Digital Video Streaming Market, 2010." </a:t>
            </a:r>
            <a:r>
              <a:rPr lang="en-US" sz="1100" i="1" dirty="0" smtClean="0"/>
              <a:t>Market Share Reporter</a:t>
            </a:r>
            <a:r>
              <a:rPr lang="en-US" sz="1100" dirty="0" smtClean="0"/>
              <a:t>. Ed. Robert S. </a:t>
            </a:r>
            <a:r>
              <a:rPr lang="en-US" sz="1100" dirty="0" err="1" smtClean="0"/>
              <a:t>Lazich</a:t>
            </a:r>
            <a:r>
              <a:rPr lang="en-US" sz="1100" dirty="0" smtClean="0"/>
              <a:t> and Virgil L. Burton, III. 2012 ed. Detroit: Gale, 2012. </a:t>
            </a:r>
            <a:r>
              <a:rPr lang="en-US" sz="1100" i="1" dirty="0" smtClean="0"/>
              <a:t>Business Insights: Essentials</a:t>
            </a:r>
            <a:r>
              <a:rPr lang="en-US" sz="1100" dirty="0" smtClean="0"/>
              <a:t>. Web. 22 Mar. 2013. Document URL</a:t>
            </a:r>
            <a:br>
              <a:rPr lang="en-US" sz="1100" dirty="0" smtClean="0"/>
            </a:br>
            <a:r>
              <a:rPr lang="en-US" sz="1100" u="sng" dirty="0" smtClean="0">
                <a:hlinkClick r:id="rId5"/>
              </a:rPr>
              <a:t>http://bi.galegroup.com/essentials/article/GALE|I2502038343?u=maine_fortkent</a:t>
            </a:r>
            <a:endParaRPr lang="en-US" sz="1100" u="sng" dirty="0" smtClean="0"/>
          </a:p>
          <a:p>
            <a:r>
              <a:rPr lang="en-US" sz="1100" dirty="0" smtClean="0"/>
              <a:t>“The Network Neutrality and the Netflix Dispute: Upcoming Challenges for Content Providers in Europe and the United States. “  Intellectual Property &amp; Technology Law Journal; Mar2011, Vol. 23 Issue 3, p3-6, 4p Document URL </a:t>
            </a:r>
            <a:r>
              <a:rPr lang="en-US" sz="1100" u="sng" dirty="0" smtClean="0">
                <a:hlinkClick r:id="rId6"/>
              </a:rPr>
              <a:t>http://www.library.umaine.edu/auth/EZProxy/test/authej.asp?url=http://search.ebscohost.com/login.aspx?direct=true&amp;db=bth&amp;AN=58623247&amp;site=ehost-live</a:t>
            </a:r>
            <a:endParaRPr lang="en-US" sz="1100" u="sng" dirty="0" smtClean="0"/>
          </a:p>
          <a:p>
            <a:r>
              <a:rPr lang="en-US" sz="1100" dirty="0" smtClean="0"/>
              <a:t>Chapter 18: FILMED ENTERTAINMENT. Miller, Richard K. and Washington, Kelli, Leisure Market Research Handbook; 2010, p156-159, $p, 2 Charts Document URL: </a:t>
            </a:r>
            <a:r>
              <a:rPr lang="en-US" sz="1100" u="sng" dirty="0" smtClean="0">
                <a:hlinkClick r:id="rId7"/>
              </a:rPr>
              <a:t>http://www.library.umaine.edu/auth/EZProxy/test/authej.asp?url=http://search.ebscohost.com/login.aspx?direct=true&amp;db=bth&amp;AN=47565086&amp;site=ehost-live</a:t>
            </a:r>
            <a:endParaRPr lang="en-US" sz="1100" u="sng" dirty="0" smtClean="0"/>
          </a:p>
          <a:p>
            <a:r>
              <a:rPr lang="en-US" sz="1100" dirty="0" err="1" smtClean="0"/>
              <a:t>Eisenmann</a:t>
            </a:r>
            <a:r>
              <a:rPr lang="en-US" sz="1100" dirty="0" smtClean="0"/>
              <a:t>, Thomas R., ed. Internet Business Models: Text and Cases. New York: McGraw-Hill/Irwin, 2001</a:t>
            </a:r>
          </a:p>
          <a:p>
            <a:r>
              <a:rPr lang="en-US" sz="1100" dirty="0" smtClean="0"/>
              <a:t>Netflix, Inc. – 2011, Lori Radanovich, </a:t>
            </a:r>
            <a:r>
              <a:rPr lang="en-US" sz="1100" dirty="0" err="1" smtClean="0"/>
              <a:t>Bladwin</a:t>
            </a:r>
            <a:r>
              <a:rPr lang="en-US" sz="1100" dirty="0" smtClean="0"/>
              <a:t>-Wallace College, published in Strategic Management, Concepts and Cases 14</a:t>
            </a:r>
            <a:r>
              <a:rPr lang="en-US" sz="1100" baseline="30000" dirty="0" smtClean="0"/>
              <a:t>th</a:t>
            </a:r>
            <a:r>
              <a:rPr lang="en-US" sz="1100" dirty="0" smtClean="0"/>
              <a:t> edition, Fred David </a:t>
            </a:r>
          </a:p>
          <a:p>
            <a:r>
              <a:rPr lang="en-US" sz="1100" dirty="0" smtClean="0"/>
              <a:t>Netflix– 2011, case notes, Forest David</a:t>
            </a:r>
          </a:p>
          <a:p>
            <a:r>
              <a:rPr lang="en-US" sz="1100" dirty="0" smtClean="0">
                <a:hlinkClick r:id="rId8"/>
              </a:rPr>
              <a:t>http://ir.netflix.com/</a:t>
            </a:r>
            <a:r>
              <a:rPr lang="en-US" sz="1100" dirty="0" smtClean="0"/>
              <a:t> </a:t>
            </a:r>
          </a:p>
          <a:p>
            <a:r>
              <a:rPr lang="en-US" sz="1100" dirty="0" smtClean="0"/>
              <a:t>All images are from </a:t>
            </a:r>
            <a:r>
              <a:rPr lang="en-US" sz="1100" dirty="0" smtClean="0">
                <a:hlinkClick r:id="rId9"/>
              </a:rPr>
              <a:t>www.netflix.com</a:t>
            </a:r>
            <a:r>
              <a:rPr lang="en-US" sz="1100" dirty="0" smtClean="0"/>
              <a:t>  and are the property of Netflix, Inc. </a:t>
            </a:r>
          </a:p>
          <a:p>
            <a:endParaRPr lang="en-US" sz="1200" dirty="0" smtClean="0"/>
          </a:p>
          <a:p>
            <a:endParaRPr lang="en-US" sz="1400" dirty="0" smtClean="0"/>
          </a:p>
          <a:p>
            <a:endParaRPr lang="en-US" sz="1400" dirty="0" smtClean="0"/>
          </a:p>
          <a:p>
            <a:endParaRPr lang="en-US" sz="1400" dirty="0" smtClean="0"/>
          </a:p>
          <a:p>
            <a:endParaRPr lang="en-US" sz="1400" dirty="0" smtClean="0"/>
          </a:p>
          <a:p>
            <a:endParaRPr lang="en-US" sz="1400" dirty="0" smtClean="0"/>
          </a:p>
          <a:p>
            <a:endParaRPr lang="en-US" sz="1400" dirty="0" smtClean="0"/>
          </a:p>
          <a:p>
            <a:endParaRPr lang="en-US" sz="1400" dirty="0" smtClean="0"/>
          </a:p>
          <a:p>
            <a:endParaRPr lang="en-US" sz="1400" dirty="0" smtClean="0"/>
          </a:p>
          <a:p>
            <a:endParaRPr lang="en-US" dirty="0"/>
          </a:p>
        </p:txBody>
      </p:sp>
      <p:sp>
        <p:nvSpPr>
          <p:cNvPr id="4" name="Date Placeholder 3"/>
          <p:cNvSpPr>
            <a:spLocks noGrp="1"/>
          </p:cNvSpPr>
          <p:nvPr>
            <p:ph type="dt" sz="half" idx="10"/>
          </p:nvPr>
        </p:nvSpPr>
        <p:spPr/>
        <p:txBody>
          <a:bodyPr/>
          <a:lstStyle/>
          <a:p>
            <a:r>
              <a:rPr lang="en-US" smtClean="0"/>
              <a:t>3/25/2013</a:t>
            </a:r>
            <a:endParaRPr lang="en-US" dirty="0"/>
          </a:p>
        </p:txBody>
      </p:sp>
      <p:sp>
        <p:nvSpPr>
          <p:cNvPr id="5" name="Footer Placeholder 4"/>
          <p:cNvSpPr>
            <a:spLocks noGrp="1"/>
          </p:cNvSpPr>
          <p:nvPr>
            <p:ph type="ftr" sz="quarter" idx="11"/>
          </p:nvPr>
        </p:nvSpPr>
        <p:spPr/>
        <p:txBody>
          <a:bodyPr/>
          <a:lstStyle/>
          <a:p>
            <a:r>
              <a:rPr lang="en-US" smtClean="0"/>
              <a:t>© 2013, Tony Gauvin,UMFK</a:t>
            </a:r>
            <a:endParaRPr lang="en-US" dirty="0"/>
          </a:p>
        </p:txBody>
      </p:sp>
      <p:sp>
        <p:nvSpPr>
          <p:cNvPr id="6" name="Slide Number Placeholder 5"/>
          <p:cNvSpPr>
            <a:spLocks noGrp="1"/>
          </p:cNvSpPr>
          <p:nvPr>
            <p:ph type="sldNum" sz="quarter" idx="12"/>
          </p:nvPr>
        </p:nvSpPr>
        <p:spPr/>
        <p:txBody>
          <a:bodyPr/>
          <a:lstStyle/>
          <a:p>
            <a:fld id="{2C320B53-AD7B-4E71-916A-9C3E883D0ABA}" type="slidenum">
              <a:rPr lang="en-US" smtClean="0"/>
              <a:pPr/>
              <a:t>56</a:t>
            </a:fld>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7">
      <a:dk1>
        <a:sysClr val="windowText" lastClr="000000"/>
      </a:dk1>
      <a:lt1>
        <a:sysClr val="window" lastClr="FFFFFF"/>
      </a:lt1>
      <a:dk2>
        <a:srgbClr val="A50021"/>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789</TotalTime>
  <Words>3325</Words>
  <Application>Microsoft Office PowerPoint</Application>
  <PresentationFormat>On-screen Show (4:3)</PresentationFormat>
  <Paragraphs>947</Paragraphs>
  <Slides>56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56</vt:i4>
      </vt:variant>
    </vt:vector>
  </HeadingPairs>
  <TitlesOfParts>
    <vt:vector size="62" baseType="lpstr">
      <vt:lpstr>Arial</vt:lpstr>
      <vt:lpstr>Calibri</vt:lpstr>
      <vt:lpstr>Calibri Light</vt:lpstr>
      <vt:lpstr>Times New Roman</vt:lpstr>
      <vt:lpstr>Wingdings</vt:lpstr>
      <vt:lpstr>Office Theme</vt:lpstr>
      <vt:lpstr>A  Strategic Management Case Study</vt:lpstr>
      <vt:lpstr>Overview</vt:lpstr>
      <vt:lpstr>In the Beginning (1997-2007)</vt:lpstr>
      <vt:lpstr>Company timeline</vt:lpstr>
      <vt:lpstr>Company Timeline</vt:lpstr>
      <vt:lpstr>By The Numbers </vt:lpstr>
      <vt:lpstr>Pricing Plans</vt:lpstr>
      <vt:lpstr>Subscriber Information</vt:lpstr>
      <vt:lpstr>Content Libraries</vt:lpstr>
      <vt:lpstr>Existing Mission and Vision  Statement</vt:lpstr>
      <vt:lpstr>Existing Growth Strategy</vt:lpstr>
      <vt:lpstr>Vision Statement</vt:lpstr>
      <vt:lpstr>Mission Statement</vt:lpstr>
      <vt:lpstr>External Audit</vt:lpstr>
      <vt:lpstr>Industry Market Analysis </vt:lpstr>
      <vt:lpstr>Opportunities</vt:lpstr>
      <vt:lpstr>Threats</vt:lpstr>
      <vt:lpstr>CPM</vt:lpstr>
      <vt:lpstr>EFE</vt:lpstr>
      <vt:lpstr>Internal Audit</vt:lpstr>
      <vt:lpstr>Organizational Structure </vt:lpstr>
      <vt:lpstr>Financial Information (Income)</vt:lpstr>
      <vt:lpstr>Financial Information</vt:lpstr>
      <vt:lpstr>Ratio Analysis</vt:lpstr>
      <vt:lpstr>Strengths</vt:lpstr>
      <vt:lpstr>Weaknesses</vt:lpstr>
      <vt:lpstr>IFE </vt:lpstr>
      <vt:lpstr>Strategy Formulation</vt:lpstr>
      <vt:lpstr>SWOT MATRIX </vt:lpstr>
      <vt:lpstr>Space Matrix</vt:lpstr>
      <vt:lpstr>Grand Strategy Matrix</vt:lpstr>
      <vt:lpstr>Divisional Analysis</vt:lpstr>
      <vt:lpstr>Matrix Analysis</vt:lpstr>
      <vt:lpstr>Possible Strategies</vt:lpstr>
      <vt:lpstr>QSPM</vt:lpstr>
      <vt:lpstr>QSPM</vt:lpstr>
      <vt:lpstr>Objective Get Big Fast </vt:lpstr>
      <vt:lpstr>Strategic Fit</vt:lpstr>
      <vt:lpstr>3 Year Goal and Annual Objectives</vt:lpstr>
      <vt:lpstr>Strategy Selection with Year 1 Costs </vt:lpstr>
      <vt:lpstr>Strategic Implementation </vt:lpstr>
      <vt:lpstr>Technology Issues</vt:lpstr>
      <vt:lpstr>EPS/EBIT</vt:lpstr>
      <vt:lpstr>Projected Financials</vt:lpstr>
      <vt:lpstr>Projected Income Statement</vt:lpstr>
      <vt:lpstr>Projected Balance Sheet</vt:lpstr>
      <vt:lpstr>Projected Ratios</vt:lpstr>
      <vt:lpstr>Strategic Evaluation</vt:lpstr>
      <vt:lpstr>Balanced Score Card</vt:lpstr>
      <vt:lpstr>Netflix Update</vt:lpstr>
      <vt:lpstr>Update</vt:lpstr>
      <vt:lpstr>Update</vt:lpstr>
      <vt:lpstr>The Quickster Fiasco</vt:lpstr>
      <vt:lpstr>Stock Performance</vt:lpstr>
      <vt:lpstr>PowerPoint Presentation</vt:lpstr>
      <vt:lpstr>References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tonyg</dc:creator>
  <cp:lastModifiedBy>L0237_User</cp:lastModifiedBy>
  <cp:revision>89</cp:revision>
  <dcterms:created xsi:type="dcterms:W3CDTF">2013-03-25T18:11:10Z</dcterms:created>
  <dcterms:modified xsi:type="dcterms:W3CDTF">2017-02-16T11:37:42Z</dcterms:modified>
</cp:coreProperties>
</file>