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3" r:id="rId4"/>
    <p:sldId id="258" r:id="rId5"/>
    <p:sldId id="259" r:id="rId6"/>
    <p:sldId id="260" r:id="rId7"/>
    <p:sldId id="261" r:id="rId8"/>
    <p:sldId id="262"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alma abdullah" initials="sa" lastIdx="1" clrIdx="0">
    <p:extLst>
      <p:ext uri="{19B8F6BF-5375-455C-9EA6-DF929625EA0E}">
        <p15:presenceInfo xmlns:p15="http://schemas.microsoft.com/office/powerpoint/2012/main" userId="6a8612dcf3d195d7"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83" autoAdjust="0"/>
    <p:restoredTop sz="94660"/>
  </p:normalViewPr>
  <p:slideViewPr>
    <p:cSldViewPr snapToGrid="0">
      <p:cViewPr varScale="1">
        <p:scale>
          <a:sx n="70" d="100"/>
          <a:sy n="70" d="100"/>
        </p:scale>
        <p:origin x="53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commentAuthors" Target="commentAuthors.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comments/comment1.xml><?xml version="1.0" encoding="utf-8"?>
<p:cmLst xmlns:a="http://schemas.openxmlformats.org/drawingml/2006/main" xmlns:r="http://schemas.openxmlformats.org/officeDocument/2006/relationships" xmlns:p="http://schemas.openxmlformats.org/presentationml/2006/main">
  <p:cm authorId="1" dt="2021-11-09T10:05:00.564" idx="1">
    <p:pos x="6720" y="2269"/>
    <p:text>2015061</p:text>
    <p:extLst>
      <p:ext uri="{C676402C-5697-4E1C-873F-D02D1690AC5C}">
        <p15:threadingInfo xmlns:p15="http://schemas.microsoft.com/office/powerpoint/2012/main" timeZoneBias="0"/>
      </p:ext>
    </p:extLs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BC2BAF39-C28E-4D7E-B070-5AB78E468383}" type="datetimeFigureOut">
              <a:rPr lang="en-US" smtClean="0"/>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08F96EA-11EF-4E38-B524-02E29B796C5C}" type="slidenum">
              <a:rPr lang="en-US" smtClean="0"/>
              <a:t>‹#›</a:t>
            </a:fld>
            <a:endParaRPr lang="en-US"/>
          </a:p>
        </p:txBody>
      </p:sp>
    </p:spTree>
    <p:extLst>
      <p:ext uri="{BB962C8B-B14F-4D97-AF65-F5344CB8AC3E}">
        <p14:creationId xmlns:p14="http://schemas.microsoft.com/office/powerpoint/2010/main" val="35601080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C2BAF39-C28E-4D7E-B070-5AB78E468383}" type="datetimeFigureOut">
              <a:rPr lang="en-US" smtClean="0"/>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08F96EA-11EF-4E38-B524-02E29B796C5C}" type="slidenum">
              <a:rPr lang="en-US" smtClean="0"/>
              <a:t>‹#›</a:t>
            </a:fld>
            <a:endParaRPr lang="en-US"/>
          </a:p>
        </p:txBody>
      </p:sp>
    </p:spTree>
    <p:extLst>
      <p:ext uri="{BB962C8B-B14F-4D97-AF65-F5344CB8AC3E}">
        <p14:creationId xmlns:p14="http://schemas.microsoft.com/office/powerpoint/2010/main" val="10996225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C2BAF39-C28E-4D7E-B070-5AB78E468383}" type="datetimeFigureOut">
              <a:rPr lang="en-US" smtClean="0"/>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08F96EA-11EF-4E38-B524-02E29B796C5C}" type="slidenum">
              <a:rPr lang="en-US" smtClean="0"/>
              <a:t>‹#›</a:t>
            </a:fld>
            <a:endParaRPr lang="en-US"/>
          </a:p>
        </p:txBody>
      </p:sp>
    </p:spTree>
    <p:extLst>
      <p:ext uri="{BB962C8B-B14F-4D97-AF65-F5344CB8AC3E}">
        <p14:creationId xmlns:p14="http://schemas.microsoft.com/office/powerpoint/2010/main" val="12757244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C2BAF39-C28E-4D7E-B070-5AB78E468383}" type="datetimeFigureOut">
              <a:rPr lang="en-US" smtClean="0"/>
              <a:t>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08F96EA-11EF-4E38-B524-02E29B796C5C}" type="slidenum">
              <a:rPr lang="en-US" smtClean="0"/>
              <a:t>‹#›</a:t>
            </a:fld>
            <a:endParaRPr lang="en-US"/>
          </a:p>
        </p:txBody>
      </p:sp>
    </p:spTree>
    <p:extLst>
      <p:ext uri="{BB962C8B-B14F-4D97-AF65-F5344CB8AC3E}">
        <p14:creationId xmlns:p14="http://schemas.microsoft.com/office/powerpoint/2010/main" val="15458516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C2BAF39-C28E-4D7E-B070-5AB78E468383}" type="datetimeFigureOut">
              <a:rPr lang="en-US" smtClean="0"/>
              <a:t>11/9/2021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08F96EA-11EF-4E38-B524-02E29B796C5C}" type="slidenum">
              <a:rPr lang="en-US" smtClean="0"/>
              <a:t>‹#›</a:t>
            </a:fld>
            <a:endParaRPr lang="en-US"/>
          </a:p>
        </p:txBody>
      </p:sp>
    </p:spTree>
    <p:extLst>
      <p:ext uri="{BB962C8B-B14F-4D97-AF65-F5344CB8AC3E}">
        <p14:creationId xmlns:p14="http://schemas.microsoft.com/office/powerpoint/2010/main" val="13541212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C2BAF39-C28E-4D7E-B070-5AB78E468383}" type="datetimeFigureOut">
              <a:rPr lang="en-US" smtClean="0"/>
              <a:t>11/9/2021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08F96EA-11EF-4E38-B524-02E29B796C5C}" type="slidenum">
              <a:rPr lang="en-US" smtClean="0"/>
              <a:t>‹#›</a:t>
            </a:fld>
            <a:endParaRPr lang="en-US"/>
          </a:p>
        </p:txBody>
      </p:sp>
    </p:spTree>
    <p:extLst>
      <p:ext uri="{BB962C8B-B14F-4D97-AF65-F5344CB8AC3E}">
        <p14:creationId xmlns:p14="http://schemas.microsoft.com/office/powerpoint/2010/main" val="37419082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2BAF39-C28E-4D7E-B070-5AB78E468383}" type="datetimeFigureOut">
              <a:rPr lang="en-US" smtClean="0"/>
              <a:t>11/9/2021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08F96EA-11EF-4E38-B524-02E29B796C5C}" type="slidenum">
              <a:rPr lang="en-US" smtClean="0"/>
              <a:t>‹#›</a:t>
            </a:fld>
            <a:endParaRPr lang="en-US"/>
          </a:p>
        </p:txBody>
      </p:sp>
    </p:spTree>
    <p:extLst>
      <p:ext uri="{BB962C8B-B14F-4D97-AF65-F5344CB8AC3E}">
        <p14:creationId xmlns:p14="http://schemas.microsoft.com/office/powerpoint/2010/main" val="1163855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C2BAF39-C28E-4D7E-B070-5AB78E468383}" type="datetimeFigureOut">
              <a:rPr lang="en-US" smtClean="0"/>
              <a:t>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08F96EA-11EF-4E38-B524-02E29B796C5C}" type="slidenum">
              <a:rPr lang="en-US" smtClean="0"/>
              <a:t>‹#›</a:t>
            </a:fld>
            <a:endParaRPr lang="en-US"/>
          </a:p>
        </p:txBody>
      </p:sp>
    </p:spTree>
    <p:extLst>
      <p:ext uri="{BB962C8B-B14F-4D97-AF65-F5344CB8AC3E}">
        <p14:creationId xmlns:p14="http://schemas.microsoft.com/office/powerpoint/2010/main" val="1008922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C2BAF39-C28E-4D7E-B070-5AB78E468383}" type="datetimeFigureOut">
              <a:rPr lang="en-US" smtClean="0"/>
              <a:t>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08F96EA-11EF-4E38-B524-02E29B796C5C}" type="slidenum">
              <a:rPr lang="en-US" smtClean="0"/>
              <a:t>‹#›</a:t>
            </a:fld>
            <a:endParaRPr lang="en-US"/>
          </a:p>
        </p:txBody>
      </p:sp>
    </p:spTree>
    <p:extLst>
      <p:ext uri="{BB962C8B-B14F-4D97-AF65-F5344CB8AC3E}">
        <p14:creationId xmlns:p14="http://schemas.microsoft.com/office/powerpoint/2010/main" val="35476145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C2BAF39-C28E-4D7E-B070-5AB78E468383}" type="datetimeFigureOut">
              <a:rPr lang="en-US" smtClean="0"/>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08F96EA-11EF-4E38-B524-02E29B796C5C}" type="slidenum">
              <a:rPr lang="en-US" smtClean="0"/>
              <a:t>‹#›</a:t>
            </a:fld>
            <a:endParaRPr lang="en-US"/>
          </a:p>
        </p:txBody>
      </p:sp>
    </p:spTree>
    <p:extLst>
      <p:ext uri="{BB962C8B-B14F-4D97-AF65-F5344CB8AC3E}">
        <p14:creationId xmlns:p14="http://schemas.microsoft.com/office/powerpoint/2010/main" val="40800411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C2BAF39-C28E-4D7E-B070-5AB78E468383}" type="datetimeFigureOut">
              <a:rPr lang="en-US" smtClean="0"/>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08F96EA-11EF-4E38-B524-02E29B796C5C}" type="slidenum">
              <a:rPr lang="en-US" smtClean="0"/>
              <a:t>‹#›</a:t>
            </a:fld>
            <a:endParaRPr lang="en-US"/>
          </a:p>
        </p:txBody>
      </p:sp>
    </p:spTree>
    <p:extLst>
      <p:ext uri="{BB962C8B-B14F-4D97-AF65-F5344CB8AC3E}">
        <p14:creationId xmlns:p14="http://schemas.microsoft.com/office/powerpoint/2010/main" val="28380877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C2BAF39-C28E-4D7E-B070-5AB78E468383}" type="datetimeFigureOut">
              <a:rPr lang="en-US" smtClean="0"/>
              <a:t>11/9/2021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8F96EA-11EF-4E38-B524-02E29B796C5C}" type="slidenum">
              <a:rPr lang="en-US" smtClean="0"/>
              <a:t>‹#›</a:t>
            </a:fld>
            <a:endParaRPr lang="en-US"/>
          </a:p>
        </p:txBody>
      </p:sp>
    </p:spTree>
    <p:extLst>
      <p:ext uri="{BB962C8B-B14F-4D97-AF65-F5344CB8AC3E}">
        <p14:creationId xmlns:p14="http://schemas.microsoft.com/office/powerpoint/2010/main" val="33764222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comments" Target="../comments/comment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b="1" dirty="0"/>
              <a:t>Problem Solving and Decision Making</a:t>
            </a:r>
          </a:p>
        </p:txBody>
      </p:sp>
      <p:sp>
        <p:nvSpPr>
          <p:cNvPr id="3" name="Subtitle 2"/>
          <p:cNvSpPr>
            <a:spLocks noGrp="1"/>
          </p:cNvSpPr>
          <p:nvPr>
            <p:ph type="subTitle" idx="1"/>
          </p:nvPr>
        </p:nvSpPr>
        <p:spPr/>
        <p:txBody>
          <a:bodyPr/>
          <a:lstStyle/>
          <a:p>
            <a:r>
              <a:rPr lang="en-US" dirty="0"/>
              <a:t>Submitted By: </a:t>
            </a:r>
            <a:r>
              <a:rPr lang="en-US" dirty="0" err="1"/>
              <a:t>Esra</a:t>
            </a:r>
            <a:r>
              <a:rPr lang="en-US" dirty="0"/>
              <a:t> Hussain</a:t>
            </a:r>
          </a:p>
          <a:p>
            <a:r>
              <a:rPr lang="en-US" dirty="0"/>
              <a:t>Student ID:</a:t>
            </a:r>
          </a:p>
        </p:txBody>
      </p:sp>
      <p:sp>
        <p:nvSpPr>
          <p:cNvPr id="5" name="TextBox 4">
            <a:extLst>
              <a:ext uri="{FF2B5EF4-FFF2-40B4-BE49-F238E27FC236}">
                <a16:creationId xmlns:a16="http://schemas.microsoft.com/office/drawing/2014/main" id="{E21C76DC-1B46-3D46-9F95-8DD2B3CD08BE}"/>
              </a:ext>
            </a:extLst>
          </p:cNvPr>
          <p:cNvSpPr txBox="1"/>
          <p:nvPr/>
        </p:nvSpPr>
        <p:spPr>
          <a:xfrm>
            <a:off x="5298281" y="4513263"/>
            <a:ext cx="6096000" cy="369332"/>
          </a:xfrm>
          <a:prstGeom prst="rect">
            <a:avLst/>
          </a:prstGeom>
          <a:noFill/>
        </p:spPr>
        <p:txBody>
          <a:bodyPr wrap="square">
            <a:spAutoFit/>
          </a:bodyPr>
          <a:lstStyle/>
          <a:p>
            <a:r>
              <a:rPr lang="en-US"/>
              <a:t>2015061</a:t>
            </a:r>
          </a:p>
        </p:txBody>
      </p:sp>
    </p:spTree>
    <p:extLst>
      <p:ext uri="{BB962C8B-B14F-4D97-AF65-F5344CB8AC3E}">
        <p14:creationId xmlns:p14="http://schemas.microsoft.com/office/powerpoint/2010/main" val="36398135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7146" y="98281"/>
            <a:ext cx="10515600" cy="1325563"/>
          </a:xfrm>
        </p:spPr>
        <p:txBody>
          <a:bodyPr/>
          <a:lstStyle/>
          <a:p>
            <a:pPr algn="ctr"/>
            <a:r>
              <a:rPr lang="en-US" b="1" dirty="0"/>
              <a:t>Nature and Impact of the Complex Problem </a:t>
            </a:r>
          </a:p>
        </p:txBody>
      </p:sp>
      <p:sp>
        <p:nvSpPr>
          <p:cNvPr id="3" name="Content Placeholder 2"/>
          <p:cNvSpPr>
            <a:spLocks noGrp="1"/>
          </p:cNvSpPr>
          <p:nvPr>
            <p:ph idx="1"/>
          </p:nvPr>
        </p:nvSpPr>
        <p:spPr>
          <a:xfrm>
            <a:off x="561109" y="1423843"/>
            <a:ext cx="10515600" cy="5157065"/>
          </a:xfrm>
        </p:spPr>
        <p:txBody>
          <a:bodyPr>
            <a:normAutofit fontScale="70000" lnSpcReduction="20000"/>
          </a:bodyPr>
          <a:lstStyle/>
          <a:p>
            <a:pPr>
              <a:lnSpc>
                <a:spcPct val="160000"/>
              </a:lnSpc>
            </a:pPr>
            <a:r>
              <a:rPr lang="en-GB" sz="2000" dirty="0">
                <a:latin typeface="Arial" panose="020B0604020202020204" pitchFamily="34" charset="0"/>
                <a:cs typeface="Arial" panose="020B0604020202020204" pitchFamily="34" charset="0"/>
              </a:rPr>
              <a:t>According to the survey of  British Social Attitudes that was lead by Net Cen Social Research, the employees of United Kingdom are dissatisfied with their jobs  (British Social Attitudes, 2018).</a:t>
            </a:r>
          </a:p>
          <a:p>
            <a:pPr>
              <a:lnSpc>
                <a:spcPct val="160000"/>
              </a:lnSpc>
            </a:pPr>
            <a:r>
              <a:rPr lang="en-GB" sz="2000" dirty="0">
                <a:latin typeface="Arial" panose="020B0604020202020204" pitchFamily="34" charset="0"/>
                <a:cs typeface="Arial" panose="020B0604020202020204" pitchFamily="34" charset="0"/>
              </a:rPr>
              <a:t>The employees are also not able to make balance between their work life and personal life because of increase in workload.</a:t>
            </a:r>
          </a:p>
          <a:p>
            <a:pPr>
              <a:lnSpc>
                <a:spcPct val="160000"/>
              </a:lnSpc>
            </a:pPr>
            <a:r>
              <a:rPr lang="en-GB" sz="2000" dirty="0">
                <a:latin typeface="Arial" panose="020B0604020202020204" pitchFamily="34" charset="0"/>
                <a:cs typeface="Arial" panose="020B0604020202020204" pitchFamily="34" charset="0"/>
              </a:rPr>
              <a:t>The nature of the problem is related to the long working hours culture of the UK based organisations. </a:t>
            </a:r>
          </a:p>
          <a:p>
            <a:pPr>
              <a:lnSpc>
                <a:spcPct val="160000"/>
              </a:lnSpc>
            </a:pPr>
            <a:r>
              <a:rPr lang="en-GB" sz="2000" dirty="0">
                <a:latin typeface="Arial" panose="020B0604020202020204" pitchFamily="34" charset="0"/>
                <a:cs typeface="Arial" panose="020B0604020202020204" pitchFamily="34" charset="0"/>
              </a:rPr>
              <a:t>Another reason behind employees dissatisfaction is that almost 48% of the employees take overtime, and almost 44% of them are not being paid for their overtime which leads them towards the dissatisfaction  (</a:t>
            </a:r>
            <a:r>
              <a:rPr lang="en-GB" sz="2000" dirty="0" err="1">
                <a:latin typeface="Arial" panose="020B0604020202020204" pitchFamily="34" charset="0"/>
                <a:cs typeface="Arial" panose="020B0604020202020204" pitchFamily="34" charset="0"/>
              </a:rPr>
              <a:t>Kesici</a:t>
            </a:r>
            <a:r>
              <a:rPr lang="en-GB" sz="2000" dirty="0">
                <a:latin typeface="Arial" panose="020B0604020202020204" pitchFamily="34" charset="0"/>
                <a:cs typeface="Arial" panose="020B0604020202020204" pitchFamily="34" charset="0"/>
              </a:rPr>
              <a:t>, 2020).</a:t>
            </a:r>
          </a:p>
          <a:p>
            <a:pPr>
              <a:lnSpc>
                <a:spcPct val="160000"/>
              </a:lnSpc>
            </a:pPr>
            <a:r>
              <a:rPr lang="en-GB" sz="2000" dirty="0">
                <a:latin typeface="Arial" panose="020B0604020202020204" pitchFamily="34" charset="0"/>
                <a:cs typeface="Arial" panose="020B0604020202020204" pitchFamily="34" charset="0"/>
              </a:rPr>
              <a:t>The performance of the organisation is also affected by the employees dissatisfaction, because the dissatisfaction of the employees results the lower work quality that can negatively impact on the organisational performance. </a:t>
            </a:r>
          </a:p>
          <a:p>
            <a:pPr>
              <a:lnSpc>
                <a:spcPct val="160000"/>
              </a:lnSpc>
            </a:pPr>
            <a:r>
              <a:rPr lang="en-GB" sz="2000" dirty="0">
                <a:latin typeface="Arial" panose="020B0604020202020204" pitchFamily="34" charset="0"/>
                <a:cs typeface="Arial" panose="020B0604020202020204" pitchFamily="34" charset="0"/>
              </a:rPr>
              <a:t>The increase working hours and overtime can also causes increase in employee turnover rate which can negatively impact on the organisational performance. </a:t>
            </a:r>
          </a:p>
          <a:p>
            <a:pPr>
              <a:lnSpc>
                <a:spcPct val="160000"/>
              </a:lnSpc>
            </a:pPr>
            <a:r>
              <a:rPr lang="en-GB" sz="2000" dirty="0">
                <a:latin typeface="Arial" panose="020B0604020202020204" pitchFamily="34" charset="0"/>
                <a:cs typeface="Arial" panose="020B0604020202020204" pitchFamily="34" charset="0"/>
              </a:rPr>
              <a:t>The unpaid working hours of the employees causes demotivation and disaffection of the employees this affects their productivity level at work, and organisational performance also decreases. </a:t>
            </a:r>
          </a:p>
        </p:txBody>
      </p:sp>
    </p:spTree>
    <p:extLst>
      <p:ext uri="{BB962C8B-B14F-4D97-AF65-F5344CB8AC3E}">
        <p14:creationId xmlns:p14="http://schemas.microsoft.com/office/powerpoint/2010/main" val="16106792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Nature and Impact of the Complex Problem continue..</a:t>
            </a:r>
          </a:p>
        </p:txBody>
      </p:sp>
      <p:sp>
        <p:nvSpPr>
          <p:cNvPr id="3" name="Content Placeholder 2"/>
          <p:cNvSpPr>
            <a:spLocks noGrp="1"/>
          </p:cNvSpPr>
          <p:nvPr>
            <p:ph idx="1"/>
          </p:nvPr>
        </p:nvSpPr>
        <p:spPr>
          <a:xfrm>
            <a:off x="838200" y="1825624"/>
            <a:ext cx="10515600" cy="5032375"/>
          </a:xfrm>
        </p:spPr>
        <p:txBody>
          <a:bodyPr>
            <a:normAutofit/>
          </a:bodyPr>
          <a:lstStyle/>
          <a:p>
            <a:r>
              <a:rPr lang="en-GB" sz="2000" dirty="0"/>
              <a:t>The selected organisation for the report is Tesco plc.</a:t>
            </a:r>
          </a:p>
          <a:p>
            <a:r>
              <a:rPr lang="en-GB" sz="2000" dirty="0"/>
              <a:t>Tesco is the largest retail grocery store in terms of top 10 retail grocery stores of UK (</a:t>
            </a:r>
            <a:r>
              <a:rPr lang="en-GB" sz="2000" dirty="0" err="1"/>
              <a:t>Humby</a:t>
            </a:r>
            <a:r>
              <a:rPr lang="en-GB" sz="2000" dirty="0"/>
              <a:t>, et al., 2004).</a:t>
            </a:r>
          </a:p>
          <a:p>
            <a:r>
              <a:rPr lang="en-GB" sz="2000" dirty="0"/>
              <a:t>Tesco includes overall 420,000 working employees around the world.</a:t>
            </a:r>
          </a:p>
          <a:p>
            <a:r>
              <a:rPr lang="en-GB" sz="2000" dirty="0"/>
              <a:t>The company faces the crictism relating the long working hours of the employees which leads towards their dissatisfaction</a:t>
            </a:r>
          </a:p>
          <a:p>
            <a:r>
              <a:rPr lang="en-GB" sz="2000" dirty="0"/>
              <a:t>The company uses the advance technology and providing the employees lower job satisfaction through the indication of being replaced by the technology. </a:t>
            </a:r>
          </a:p>
          <a:p>
            <a:r>
              <a:rPr lang="en-GB" sz="2000" dirty="0"/>
              <a:t>Gander discrimination is another crictism faced by the company by female staff.</a:t>
            </a:r>
            <a:endParaRPr lang="en-US" sz="2000" dirty="0"/>
          </a:p>
          <a:p>
            <a:r>
              <a:rPr lang="en-US" sz="2000" dirty="0"/>
              <a:t>There is also the lack of empowerment for the employees leading towards the dissatisfaction of the job. </a:t>
            </a:r>
          </a:p>
          <a:p>
            <a:r>
              <a:rPr lang="en-US" sz="2000" dirty="0"/>
              <a:t>Lack of communication and poor employee focused management, viewing the employees as a company rather than the person lower their satisfaction with job.</a:t>
            </a:r>
          </a:p>
          <a:p>
            <a:r>
              <a:rPr lang="en-GB" sz="2000" dirty="0"/>
              <a:t>This lack of employee dissatisfaction has direct impact on the organisational performance.</a:t>
            </a:r>
          </a:p>
        </p:txBody>
      </p:sp>
    </p:spTree>
    <p:extLst>
      <p:ext uri="{BB962C8B-B14F-4D97-AF65-F5344CB8AC3E}">
        <p14:creationId xmlns:p14="http://schemas.microsoft.com/office/powerpoint/2010/main" val="5870854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4545" y="421661"/>
            <a:ext cx="10515600" cy="1325563"/>
          </a:xfrm>
        </p:spPr>
        <p:txBody>
          <a:bodyPr/>
          <a:lstStyle/>
          <a:p>
            <a:pPr algn="ctr"/>
            <a:r>
              <a:rPr lang="en-US" b="1" dirty="0"/>
              <a:t>Root cause analysis fishbone </a:t>
            </a:r>
          </a:p>
        </p:txBody>
      </p:sp>
      <p:sp>
        <p:nvSpPr>
          <p:cNvPr id="4" name="Rectangle 3"/>
          <p:cNvSpPr/>
          <p:nvPr/>
        </p:nvSpPr>
        <p:spPr>
          <a:xfrm>
            <a:off x="1427538" y="2286841"/>
            <a:ext cx="1454727" cy="8035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Long working hour</a:t>
            </a:r>
          </a:p>
        </p:txBody>
      </p:sp>
      <p:sp>
        <p:nvSpPr>
          <p:cNvPr id="7" name="Rectangle 6"/>
          <p:cNvSpPr/>
          <p:nvPr/>
        </p:nvSpPr>
        <p:spPr>
          <a:xfrm>
            <a:off x="1496291" y="4253346"/>
            <a:ext cx="1524000" cy="78971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Organizational culture </a:t>
            </a:r>
          </a:p>
        </p:txBody>
      </p:sp>
      <p:sp>
        <p:nvSpPr>
          <p:cNvPr id="8" name="Rectangle 7"/>
          <p:cNvSpPr/>
          <p:nvPr/>
        </p:nvSpPr>
        <p:spPr>
          <a:xfrm>
            <a:off x="3614354" y="2313711"/>
            <a:ext cx="1454727" cy="8035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Over time</a:t>
            </a:r>
          </a:p>
        </p:txBody>
      </p:sp>
      <p:sp>
        <p:nvSpPr>
          <p:cNvPr id="9" name="Rectangle 8"/>
          <p:cNvSpPr/>
          <p:nvPr/>
        </p:nvSpPr>
        <p:spPr>
          <a:xfrm>
            <a:off x="3657600" y="4253346"/>
            <a:ext cx="1454727" cy="78971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Poor Management</a:t>
            </a:r>
          </a:p>
        </p:txBody>
      </p:sp>
      <p:sp>
        <p:nvSpPr>
          <p:cNvPr id="11" name="Rectangle 10"/>
          <p:cNvSpPr/>
          <p:nvPr/>
        </p:nvSpPr>
        <p:spPr>
          <a:xfrm>
            <a:off x="5943600" y="2327563"/>
            <a:ext cx="1288473" cy="77585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Poor work quality</a:t>
            </a:r>
          </a:p>
        </p:txBody>
      </p:sp>
      <p:sp>
        <p:nvSpPr>
          <p:cNvPr id="12" name="Rectangle 11"/>
          <p:cNvSpPr/>
          <p:nvPr/>
        </p:nvSpPr>
        <p:spPr>
          <a:xfrm>
            <a:off x="5895109" y="4279976"/>
            <a:ext cx="1413164" cy="76308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dirty="0"/>
              <a:t>Lack of Support from Managers</a:t>
            </a:r>
          </a:p>
        </p:txBody>
      </p:sp>
      <p:cxnSp>
        <p:nvCxnSpPr>
          <p:cNvPr id="15" name="Straight Connector 14"/>
          <p:cNvCxnSpPr/>
          <p:nvPr/>
        </p:nvCxnSpPr>
        <p:spPr>
          <a:xfrm flipH="1">
            <a:off x="630120" y="3618907"/>
            <a:ext cx="7050171" cy="80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a:off x="2064327" y="3103418"/>
            <a:ext cx="540328" cy="49183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a:off x="4197927" y="3103418"/>
            <a:ext cx="469323" cy="49183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a:off x="6383483" y="3119439"/>
            <a:ext cx="391390" cy="45820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flipV="1">
            <a:off x="2064327" y="3865418"/>
            <a:ext cx="540328" cy="3879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p:nvPr/>
        </p:nvCxnSpPr>
        <p:spPr>
          <a:xfrm flipV="1">
            <a:off x="4432588" y="3810001"/>
            <a:ext cx="234662" cy="44334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a:xfrm flipV="1">
            <a:off x="6552333" y="3752306"/>
            <a:ext cx="199159" cy="51529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1" name="Right Arrow 30"/>
          <p:cNvSpPr/>
          <p:nvPr/>
        </p:nvSpPr>
        <p:spPr>
          <a:xfrm>
            <a:off x="7752003" y="2389908"/>
            <a:ext cx="1588943" cy="253538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dirty="0"/>
              <a:t>Employee dissatisfaction </a:t>
            </a:r>
          </a:p>
        </p:txBody>
      </p:sp>
      <p:sp>
        <p:nvSpPr>
          <p:cNvPr id="33" name="Rectangle 32"/>
          <p:cNvSpPr/>
          <p:nvPr/>
        </p:nvSpPr>
        <p:spPr>
          <a:xfrm>
            <a:off x="34521" y="2798467"/>
            <a:ext cx="1101584" cy="276999"/>
          </a:xfrm>
          <a:prstGeom prst="rect">
            <a:avLst/>
          </a:prstGeom>
        </p:spPr>
        <p:txBody>
          <a:bodyPr wrap="none">
            <a:spAutoFit/>
          </a:bodyPr>
          <a:lstStyle/>
          <a:p>
            <a:r>
              <a:rPr lang="en-US" sz="1200" dirty="0"/>
              <a:t>Not being paid</a:t>
            </a:r>
          </a:p>
        </p:txBody>
      </p:sp>
      <p:sp>
        <p:nvSpPr>
          <p:cNvPr id="39" name="Rectangle 38"/>
          <p:cNvSpPr/>
          <p:nvPr/>
        </p:nvSpPr>
        <p:spPr>
          <a:xfrm>
            <a:off x="299146" y="3146880"/>
            <a:ext cx="1190711" cy="276999"/>
          </a:xfrm>
          <a:prstGeom prst="rect">
            <a:avLst/>
          </a:prstGeom>
        </p:spPr>
        <p:txBody>
          <a:bodyPr wrap="none">
            <a:spAutoFit/>
          </a:bodyPr>
          <a:lstStyle/>
          <a:p>
            <a:r>
              <a:rPr lang="en-US" sz="1200" dirty="0"/>
              <a:t>Unbalanced life </a:t>
            </a:r>
          </a:p>
        </p:txBody>
      </p:sp>
      <p:sp>
        <p:nvSpPr>
          <p:cNvPr id="42" name="Rectangle 41"/>
          <p:cNvSpPr/>
          <p:nvPr/>
        </p:nvSpPr>
        <p:spPr>
          <a:xfrm>
            <a:off x="203541" y="3379835"/>
            <a:ext cx="1599284" cy="276999"/>
          </a:xfrm>
          <a:prstGeom prst="rect">
            <a:avLst/>
          </a:prstGeom>
        </p:spPr>
        <p:txBody>
          <a:bodyPr wrap="none">
            <a:spAutoFit/>
          </a:bodyPr>
          <a:lstStyle/>
          <a:p>
            <a:r>
              <a:rPr lang="en-US" sz="1200" dirty="0"/>
              <a:t>Increasing work stress </a:t>
            </a:r>
          </a:p>
        </p:txBody>
      </p:sp>
      <p:sp>
        <p:nvSpPr>
          <p:cNvPr id="43" name="Rectangle 42"/>
          <p:cNvSpPr/>
          <p:nvPr/>
        </p:nvSpPr>
        <p:spPr>
          <a:xfrm>
            <a:off x="2454978" y="3190895"/>
            <a:ext cx="1577676" cy="276999"/>
          </a:xfrm>
          <a:prstGeom prst="rect">
            <a:avLst/>
          </a:prstGeom>
        </p:spPr>
        <p:txBody>
          <a:bodyPr wrap="none">
            <a:spAutoFit/>
          </a:bodyPr>
          <a:lstStyle/>
          <a:p>
            <a:r>
              <a:rPr lang="en-US" sz="1200" dirty="0"/>
              <a:t>Lower variety of work </a:t>
            </a:r>
          </a:p>
        </p:txBody>
      </p:sp>
      <p:sp>
        <p:nvSpPr>
          <p:cNvPr id="49" name="Rectangle 48"/>
          <p:cNvSpPr/>
          <p:nvPr/>
        </p:nvSpPr>
        <p:spPr>
          <a:xfrm>
            <a:off x="3116395" y="3384741"/>
            <a:ext cx="1038811" cy="276999"/>
          </a:xfrm>
          <a:prstGeom prst="rect">
            <a:avLst/>
          </a:prstGeom>
        </p:spPr>
        <p:txBody>
          <a:bodyPr wrap="none">
            <a:spAutoFit/>
          </a:bodyPr>
          <a:lstStyle/>
          <a:p>
            <a:r>
              <a:rPr lang="en-US" sz="1200" dirty="0"/>
              <a:t>Pay reduction</a:t>
            </a:r>
          </a:p>
        </p:txBody>
      </p:sp>
      <p:sp>
        <p:nvSpPr>
          <p:cNvPr id="55" name="Rectangle 54"/>
          <p:cNvSpPr/>
          <p:nvPr/>
        </p:nvSpPr>
        <p:spPr>
          <a:xfrm>
            <a:off x="4524769" y="3088489"/>
            <a:ext cx="1758302" cy="276999"/>
          </a:xfrm>
          <a:prstGeom prst="rect">
            <a:avLst/>
          </a:prstGeom>
        </p:spPr>
        <p:txBody>
          <a:bodyPr wrap="none">
            <a:spAutoFit/>
          </a:bodyPr>
          <a:lstStyle/>
          <a:p>
            <a:r>
              <a:rPr lang="en-US" sz="1200" dirty="0"/>
              <a:t>Employee dissatisfaction </a:t>
            </a:r>
          </a:p>
        </p:txBody>
      </p:sp>
      <p:sp>
        <p:nvSpPr>
          <p:cNvPr id="63" name="Rectangle 62"/>
          <p:cNvSpPr/>
          <p:nvPr/>
        </p:nvSpPr>
        <p:spPr>
          <a:xfrm>
            <a:off x="4544394" y="3255866"/>
            <a:ext cx="1773434" cy="276999"/>
          </a:xfrm>
          <a:prstGeom prst="rect">
            <a:avLst/>
          </a:prstGeom>
        </p:spPr>
        <p:txBody>
          <a:bodyPr wrap="none">
            <a:spAutoFit/>
          </a:bodyPr>
          <a:lstStyle/>
          <a:p>
            <a:r>
              <a:rPr lang="en-US" sz="1200" dirty="0"/>
              <a:t>Lower level of motivation</a:t>
            </a:r>
          </a:p>
        </p:txBody>
      </p:sp>
      <p:sp>
        <p:nvSpPr>
          <p:cNvPr id="68" name="Rectangle 67"/>
          <p:cNvSpPr/>
          <p:nvPr/>
        </p:nvSpPr>
        <p:spPr>
          <a:xfrm>
            <a:off x="4625893" y="3423879"/>
            <a:ext cx="1466748" cy="276999"/>
          </a:xfrm>
          <a:prstGeom prst="rect">
            <a:avLst/>
          </a:prstGeom>
        </p:spPr>
        <p:txBody>
          <a:bodyPr wrap="none">
            <a:spAutoFit/>
          </a:bodyPr>
          <a:lstStyle/>
          <a:p>
            <a:r>
              <a:rPr lang="en-US" sz="1200" dirty="0"/>
              <a:t>Less interested work</a:t>
            </a:r>
          </a:p>
        </p:txBody>
      </p:sp>
      <p:sp>
        <p:nvSpPr>
          <p:cNvPr id="72" name="Rectangle 71"/>
          <p:cNvSpPr/>
          <p:nvPr/>
        </p:nvSpPr>
        <p:spPr>
          <a:xfrm>
            <a:off x="-64924" y="3706418"/>
            <a:ext cx="2031518" cy="276999"/>
          </a:xfrm>
          <a:prstGeom prst="rect">
            <a:avLst/>
          </a:prstGeom>
        </p:spPr>
        <p:txBody>
          <a:bodyPr wrap="none">
            <a:spAutoFit/>
          </a:bodyPr>
          <a:lstStyle/>
          <a:p>
            <a:r>
              <a:rPr lang="en-US" sz="1200" dirty="0"/>
              <a:t>Poor organizational structure </a:t>
            </a:r>
          </a:p>
        </p:txBody>
      </p:sp>
      <p:sp>
        <p:nvSpPr>
          <p:cNvPr id="79" name="Rectangle 78"/>
          <p:cNvSpPr/>
          <p:nvPr/>
        </p:nvSpPr>
        <p:spPr>
          <a:xfrm>
            <a:off x="169009" y="3879684"/>
            <a:ext cx="1531894" cy="276999"/>
          </a:xfrm>
          <a:prstGeom prst="rect">
            <a:avLst/>
          </a:prstGeom>
        </p:spPr>
        <p:txBody>
          <a:bodyPr wrap="none">
            <a:spAutoFit/>
          </a:bodyPr>
          <a:lstStyle/>
          <a:p>
            <a:r>
              <a:rPr lang="en-US" sz="1200" dirty="0"/>
              <a:t>Poor leadership skills </a:t>
            </a:r>
          </a:p>
        </p:txBody>
      </p:sp>
      <p:sp>
        <p:nvSpPr>
          <p:cNvPr id="81" name="Rectangle 80"/>
          <p:cNvSpPr/>
          <p:nvPr/>
        </p:nvSpPr>
        <p:spPr>
          <a:xfrm>
            <a:off x="2588614" y="3750130"/>
            <a:ext cx="1700145" cy="276999"/>
          </a:xfrm>
          <a:prstGeom prst="rect">
            <a:avLst/>
          </a:prstGeom>
        </p:spPr>
        <p:txBody>
          <a:bodyPr wrap="none">
            <a:spAutoFit/>
          </a:bodyPr>
          <a:lstStyle/>
          <a:p>
            <a:r>
              <a:rPr lang="en-US" sz="1200" dirty="0"/>
              <a:t>Poor time management </a:t>
            </a:r>
          </a:p>
        </p:txBody>
      </p:sp>
      <p:sp>
        <p:nvSpPr>
          <p:cNvPr id="87" name="Rectangle 86"/>
          <p:cNvSpPr/>
          <p:nvPr/>
        </p:nvSpPr>
        <p:spPr>
          <a:xfrm>
            <a:off x="3113200" y="3966065"/>
            <a:ext cx="863763" cy="276999"/>
          </a:xfrm>
          <a:prstGeom prst="rect">
            <a:avLst/>
          </a:prstGeom>
        </p:spPr>
        <p:txBody>
          <a:bodyPr wrap="none">
            <a:spAutoFit/>
          </a:bodyPr>
          <a:lstStyle/>
          <a:p>
            <a:r>
              <a:rPr lang="en-US" sz="1200" dirty="0"/>
              <a:t>High stress</a:t>
            </a:r>
          </a:p>
        </p:txBody>
      </p:sp>
      <p:sp>
        <p:nvSpPr>
          <p:cNvPr id="88" name="Rectangle 87"/>
          <p:cNvSpPr/>
          <p:nvPr/>
        </p:nvSpPr>
        <p:spPr>
          <a:xfrm>
            <a:off x="4659996" y="3975668"/>
            <a:ext cx="1631409" cy="276999"/>
          </a:xfrm>
          <a:prstGeom prst="rect">
            <a:avLst/>
          </a:prstGeom>
        </p:spPr>
        <p:txBody>
          <a:bodyPr wrap="none">
            <a:spAutoFit/>
          </a:bodyPr>
          <a:lstStyle/>
          <a:p>
            <a:r>
              <a:rPr lang="en-US" sz="1200" dirty="0"/>
              <a:t>Lack of communication</a:t>
            </a:r>
          </a:p>
        </p:txBody>
      </p:sp>
      <p:sp>
        <p:nvSpPr>
          <p:cNvPr id="93" name="Rectangle 92"/>
          <p:cNvSpPr/>
          <p:nvPr/>
        </p:nvSpPr>
        <p:spPr>
          <a:xfrm>
            <a:off x="4859220" y="3777471"/>
            <a:ext cx="1423851" cy="276999"/>
          </a:xfrm>
          <a:prstGeom prst="rect">
            <a:avLst/>
          </a:prstGeom>
        </p:spPr>
        <p:txBody>
          <a:bodyPr wrap="none">
            <a:spAutoFit/>
          </a:bodyPr>
          <a:lstStyle/>
          <a:p>
            <a:r>
              <a:rPr lang="en-US" sz="1200" dirty="0"/>
              <a:t>Excessive workload </a:t>
            </a:r>
          </a:p>
        </p:txBody>
      </p:sp>
      <p:cxnSp>
        <p:nvCxnSpPr>
          <p:cNvPr id="97" name="Straight Arrow Connector 96"/>
          <p:cNvCxnSpPr/>
          <p:nvPr/>
        </p:nvCxnSpPr>
        <p:spPr>
          <a:xfrm>
            <a:off x="1378316" y="3272921"/>
            <a:ext cx="906460" cy="17630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9" name="Straight Arrow Connector 98"/>
          <p:cNvCxnSpPr/>
          <p:nvPr/>
        </p:nvCxnSpPr>
        <p:spPr>
          <a:xfrm>
            <a:off x="1046431" y="2955424"/>
            <a:ext cx="1125756" cy="36793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5" name="Straight Arrow Connector 104"/>
          <p:cNvCxnSpPr/>
          <p:nvPr/>
        </p:nvCxnSpPr>
        <p:spPr>
          <a:xfrm>
            <a:off x="1733398" y="3517937"/>
            <a:ext cx="706568" cy="1060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6" name="Straight Arrow Connector 115"/>
          <p:cNvCxnSpPr/>
          <p:nvPr/>
        </p:nvCxnSpPr>
        <p:spPr>
          <a:xfrm>
            <a:off x="1843433" y="3852941"/>
            <a:ext cx="547409" cy="1260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9" name="Straight Arrow Connector 118"/>
          <p:cNvCxnSpPr/>
          <p:nvPr/>
        </p:nvCxnSpPr>
        <p:spPr>
          <a:xfrm>
            <a:off x="1609309" y="4014828"/>
            <a:ext cx="535575" cy="8364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1" name="Straight Arrow Connector 120"/>
          <p:cNvCxnSpPr/>
          <p:nvPr/>
        </p:nvCxnSpPr>
        <p:spPr>
          <a:xfrm flipV="1">
            <a:off x="4061270" y="3436560"/>
            <a:ext cx="399350" cy="12553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6" name="Straight Arrow Connector 125"/>
          <p:cNvCxnSpPr/>
          <p:nvPr/>
        </p:nvCxnSpPr>
        <p:spPr>
          <a:xfrm flipV="1">
            <a:off x="3934315" y="3237921"/>
            <a:ext cx="374631" cy="763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9" name="Straight Arrow Connector 128"/>
          <p:cNvCxnSpPr/>
          <p:nvPr/>
        </p:nvCxnSpPr>
        <p:spPr>
          <a:xfrm>
            <a:off x="3900966" y="4104564"/>
            <a:ext cx="482799" cy="676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6" name="Straight Arrow Connector 135"/>
          <p:cNvCxnSpPr/>
          <p:nvPr/>
        </p:nvCxnSpPr>
        <p:spPr>
          <a:xfrm>
            <a:off x="4110653" y="3897884"/>
            <a:ext cx="462795" cy="8919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9" name="Straight Arrow Connector 138"/>
          <p:cNvCxnSpPr/>
          <p:nvPr/>
        </p:nvCxnSpPr>
        <p:spPr>
          <a:xfrm flipV="1">
            <a:off x="6062345" y="3545305"/>
            <a:ext cx="561883" cy="1818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1" name="Straight Arrow Connector 140"/>
          <p:cNvCxnSpPr/>
          <p:nvPr/>
        </p:nvCxnSpPr>
        <p:spPr>
          <a:xfrm flipV="1">
            <a:off x="6245933" y="3416954"/>
            <a:ext cx="306400" cy="235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4" name="Straight Arrow Connector 143"/>
          <p:cNvCxnSpPr/>
          <p:nvPr/>
        </p:nvCxnSpPr>
        <p:spPr>
          <a:xfrm>
            <a:off x="6183213" y="3212699"/>
            <a:ext cx="238966" cy="727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7" name="Straight Arrow Connector 146"/>
          <p:cNvCxnSpPr/>
          <p:nvPr/>
        </p:nvCxnSpPr>
        <p:spPr>
          <a:xfrm>
            <a:off x="6144261" y="3901743"/>
            <a:ext cx="443730" cy="1022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0" name="Straight Arrow Connector 149"/>
          <p:cNvCxnSpPr/>
          <p:nvPr/>
        </p:nvCxnSpPr>
        <p:spPr>
          <a:xfrm>
            <a:off x="6291405" y="4113194"/>
            <a:ext cx="193729" cy="1546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89202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4965" y="-386631"/>
            <a:ext cx="10515600" cy="1325563"/>
          </a:xfrm>
        </p:spPr>
        <p:txBody>
          <a:bodyPr/>
          <a:lstStyle/>
          <a:p>
            <a:pPr algn="ctr"/>
            <a:r>
              <a:rPr lang="en-US" b="1" dirty="0"/>
              <a:t>PESTEL Analysis of Tesco PLC</a:t>
            </a:r>
          </a:p>
        </p:txBody>
      </p:sp>
      <p:sp>
        <p:nvSpPr>
          <p:cNvPr id="3" name="Content Placeholder 2"/>
          <p:cNvSpPr>
            <a:spLocks noGrp="1"/>
          </p:cNvSpPr>
          <p:nvPr>
            <p:ph idx="1"/>
          </p:nvPr>
        </p:nvSpPr>
        <p:spPr>
          <a:xfrm>
            <a:off x="464129" y="620278"/>
            <a:ext cx="10515600" cy="6099177"/>
          </a:xfrm>
        </p:spPr>
        <p:txBody>
          <a:bodyPr>
            <a:normAutofit/>
          </a:bodyPr>
          <a:lstStyle/>
          <a:p>
            <a:pPr marL="0" indent="0">
              <a:buNone/>
            </a:pPr>
            <a:r>
              <a:rPr lang="en-US" sz="2000" b="1" dirty="0"/>
              <a:t>Political Factors</a:t>
            </a:r>
          </a:p>
          <a:p>
            <a:r>
              <a:rPr lang="en-GB" sz="2000" dirty="0"/>
              <a:t>The political factors of the country where the company operates, encompasses the governmental level of its economic intervention. </a:t>
            </a:r>
          </a:p>
          <a:p>
            <a:r>
              <a:rPr lang="en-GB" sz="2000" dirty="0"/>
              <a:t>The political factors includes the decision based on foreign trade and tax laws related to the labour or environment</a:t>
            </a:r>
            <a:r>
              <a:rPr lang="en-US" sz="2000" dirty="0"/>
              <a:t>. </a:t>
            </a:r>
          </a:p>
          <a:p>
            <a:r>
              <a:rPr lang="en-US" sz="2000" dirty="0"/>
              <a:t>The political factors that are affecting the employees of the Tesco PLC UK includes the diversified workforce which leads towards the job dissatisfaction of the employees(Syed &amp; Tariq, 2017).</a:t>
            </a:r>
          </a:p>
          <a:p>
            <a:pPr marL="0" indent="0">
              <a:buNone/>
            </a:pPr>
            <a:r>
              <a:rPr lang="en-US" sz="2000" b="1" dirty="0"/>
              <a:t>Economic Factors </a:t>
            </a:r>
          </a:p>
          <a:p>
            <a:r>
              <a:rPr lang="en-US" sz="2000" dirty="0"/>
              <a:t>Economic factors are considered as the main factor for the company Tesco because it includes the leverage cost, demand profit and prices. </a:t>
            </a:r>
          </a:p>
          <a:p>
            <a:r>
              <a:rPr lang="en-US" sz="2000" dirty="0"/>
              <a:t>This also includes the socio economic factors of the organization.</a:t>
            </a:r>
          </a:p>
          <a:p>
            <a:r>
              <a:rPr lang="en-US" sz="2000" dirty="0"/>
              <a:t>Tesco has the lower socio economic factors which causes the dissatisfaction of the employees at work</a:t>
            </a:r>
          </a:p>
          <a:p>
            <a:pPr marL="0" indent="0">
              <a:buNone/>
            </a:pPr>
            <a:r>
              <a:rPr lang="en-US" sz="2000" b="1" dirty="0"/>
              <a:t>Social Factors</a:t>
            </a:r>
          </a:p>
          <a:p>
            <a:r>
              <a:rPr lang="en-US" sz="2000" dirty="0"/>
              <a:t>Because of increase in trend of online shopping, Tesco has increased its product line.</a:t>
            </a:r>
          </a:p>
          <a:p>
            <a:r>
              <a:rPr lang="en-US" sz="2000" dirty="0"/>
              <a:t>Increase in product line causes increase in workload of the employees, employees are asked to work over time without being paid which leads towards the employees dissatisfaction. </a:t>
            </a:r>
          </a:p>
          <a:p>
            <a:pPr marL="0" indent="0">
              <a:buNone/>
            </a:pPr>
            <a:endParaRPr lang="en-US" sz="2000" b="1" dirty="0"/>
          </a:p>
          <a:p>
            <a:endParaRPr lang="en-US" sz="2000" dirty="0"/>
          </a:p>
        </p:txBody>
      </p:sp>
    </p:spTree>
    <p:extLst>
      <p:ext uri="{BB962C8B-B14F-4D97-AF65-F5344CB8AC3E}">
        <p14:creationId xmlns:p14="http://schemas.microsoft.com/office/powerpoint/2010/main" val="23968874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PESTEL Analysis of Tesco PLC continue.. </a:t>
            </a:r>
          </a:p>
        </p:txBody>
      </p:sp>
      <p:sp>
        <p:nvSpPr>
          <p:cNvPr id="3" name="Content Placeholder 2"/>
          <p:cNvSpPr>
            <a:spLocks noGrp="1"/>
          </p:cNvSpPr>
          <p:nvPr>
            <p:ph idx="1"/>
          </p:nvPr>
        </p:nvSpPr>
        <p:spPr/>
        <p:txBody>
          <a:bodyPr>
            <a:normAutofit fontScale="92500" lnSpcReduction="20000"/>
          </a:bodyPr>
          <a:lstStyle/>
          <a:p>
            <a:pPr marL="0" indent="0">
              <a:buNone/>
            </a:pPr>
            <a:r>
              <a:rPr lang="en-US" sz="2000" b="1" dirty="0"/>
              <a:t>Technological Factors </a:t>
            </a:r>
          </a:p>
          <a:p>
            <a:r>
              <a:rPr lang="en-US" sz="2000" dirty="0"/>
              <a:t>Tesco plc. Has the advance use of technology in the business operations. </a:t>
            </a:r>
          </a:p>
          <a:p>
            <a:r>
              <a:rPr lang="en-US" sz="2000" dirty="0"/>
              <a:t>The increase in technology in Tesco has also increases the level of crictism towards the employees that they can be easily replaced. This uncertainty of the job security leads towards the dissatisfaction of the employees. </a:t>
            </a:r>
          </a:p>
          <a:p>
            <a:pPr marL="0" indent="0">
              <a:buNone/>
            </a:pPr>
            <a:r>
              <a:rPr lang="en-US" sz="2000" b="1" dirty="0"/>
              <a:t>Environmental Factors </a:t>
            </a:r>
          </a:p>
          <a:p>
            <a:r>
              <a:rPr lang="en-US" sz="2000" dirty="0"/>
              <a:t>Tesco claimed to be committed towards the reduction of carbon footprints (Jones, et al., 2014).</a:t>
            </a:r>
          </a:p>
          <a:p>
            <a:r>
              <a:rPr lang="en-US" sz="2000" dirty="0"/>
              <a:t>Tesco has the aggressive work environment with long working hours of the employees, leading towards the job dissatisfaction  (</a:t>
            </a:r>
            <a:r>
              <a:rPr lang="en-US" sz="2000" dirty="0" err="1"/>
              <a:t>Rosnizam</a:t>
            </a:r>
            <a:r>
              <a:rPr lang="en-US" sz="2000" dirty="0"/>
              <a:t>, et al., 2020).</a:t>
            </a:r>
          </a:p>
          <a:p>
            <a:pPr marL="0" indent="0">
              <a:buNone/>
            </a:pPr>
            <a:r>
              <a:rPr lang="en-US" sz="2000" b="1" dirty="0"/>
              <a:t>Legal Factors </a:t>
            </a:r>
          </a:p>
          <a:p>
            <a:r>
              <a:rPr lang="en-US" sz="2000" dirty="0"/>
              <a:t>The government policies and legislations also have impact on the company Tesco’s performance. </a:t>
            </a:r>
          </a:p>
          <a:p>
            <a:r>
              <a:rPr lang="en-US" sz="2000" dirty="0"/>
              <a:t>Gender discrimination at Tesco causing the legal action against the company by the female employees.</a:t>
            </a:r>
          </a:p>
          <a:p>
            <a:r>
              <a:rPr lang="en-US" sz="2000" dirty="0"/>
              <a:t>The gender discrimination at work by Tesco leads towards the dissatisfaction of the female employees of the organization.  </a:t>
            </a:r>
          </a:p>
        </p:txBody>
      </p:sp>
    </p:spTree>
    <p:extLst>
      <p:ext uri="{BB962C8B-B14F-4D97-AF65-F5344CB8AC3E}">
        <p14:creationId xmlns:p14="http://schemas.microsoft.com/office/powerpoint/2010/main" val="34372542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Analysis and evaluation of the problem </a:t>
            </a:r>
          </a:p>
        </p:txBody>
      </p:sp>
      <p:sp>
        <p:nvSpPr>
          <p:cNvPr id="3" name="Content Placeholder 2"/>
          <p:cNvSpPr>
            <a:spLocks noGrp="1"/>
          </p:cNvSpPr>
          <p:nvPr>
            <p:ph idx="1"/>
          </p:nvPr>
        </p:nvSpPr>
        <p:spPr/>
        <p:txBody>
          <a:bodyPr>
            <a:normAutofit lnSpcReduction="10000"/>
          </a:bodyPr>
          <a:lstStyle/>
          <a:p>
            <a:r>
              <a:rPr lang="en-GB" sz="2000" dirty="0"/>
              <a:t>The problem was related to the dissatisfaction of the employees working at UK based organisation.</a:t>
            </a:r>
          </a:p>
          <a:p>
            <a:r>
              <a:rPr lang="en-GB" sz="2000" dirty="0"/>
              <a:t>United Kingdom companies are known for their culture of extra working hours and unpaid overtime. </a:t>
            </a:r>
          </a:p>
          <a:p>
            <a:r>
              <a:rPr lang="en-GB" sz="2000" dirty="0"/>
              <a:t>The company selected for the report is Tesco plc.</a:t>
            </a:r>
          </a:p>
          <a:p>
            <a:r>
              <a:rPr lang="en-GB" sz="2000" dirty="0"/>
              <a:t>Tesco plc. is the multinational organisation of the United Kingdom, company is being criticized by the employees fir long working hours, unpaid over time and employees discrimination in gender. </a:t>
            </a:r>
          </a:p>
          <a:p>
            <a:r>
              <a:rPr lang="en-GB" sz="2000" dirty="0"/>
              <a:t>The other problems that can also cause the dissatisfaction of the employees includes the unbalanced work life and lower variety of work which causes the boredom and decrease in employees productivity at work. </a:t>
            </a:r>
          </a:p>
          <a:p>
            <a:r>
              <a:rPr lang="en-GB" sz="2000" dirty="0"/>
              <a:t>These organisational factors causes impact on the employees satisfaction level and this dissatisfaction leads towards the lowering the organisational performance.  </a:t>
            </a:r>
          </a:p>
          <a:p>
            <a:r>
              <a:rPr lang="en-GB" sz="2000" dirty="0"/>
              <a:t>The external factors are also involved in the employees dissatisfaction that are identified in the PESTEL analysis of the report. </a:t>
            </a:r>
          </a:p>
        </p:txBody>
      </p:sp>
    </p:spTree>
    <p:extLst>
      <p:ext uri="{BB962C8B-B14F-4D97-AF65-F5344CB8AC3E}">
        <p14:creationId xmlns:p14="http://schemas.microsoft.com/office/powerpoint/2010/main" val="28603698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Suggested solution </a:t>
            </a:r>
          </a:p>
        </p:txBody>
      </p:sp>
      <p:sp>
        <p:nvSpPr>
          <p:cNvPr id="3" name="Content Placeholder 2"/>
          <p:cNvSpPr>
            <a:spLocks noGrp="1"/>
          </p:cNvSpPr>
          <p:nvPr>
            <p:ph idx="1"/>
          </p:nvPr>
        </p:nvSpPr>
        <p:spPr/>
        <p:txBody>
          <a:bodyPr>
            <a:normAutofit/>
          </a:bodyPr>
          <a:lstStyle/>
          <a:p>
            <a:r>
              <a:rPr lang="en-US" sz="2000" dirty="0"/>
              <a:t>Employees satisfaction can be increased with the help of increase the employee flexibility which can helps the employees to maintain their work life balance. </a:t>
            </a:r>
          </a:p>
          <a:p>
            <a:r>
              <a:rPr lang="en-US" sz="2000" dirty="0"/>
              <a:t>Increasing the employee empowerment can also helps to increase the employee satisfaction and their motivation level can also be increased. </a:t>
            </a:r>
          </a:p>
          <a:p>
            <a:r>
              <a:rPr lang="en-US" sz="2000" dirty="0"/>
              <a:t>Avoiding the workplace gender discrimination by implementing the workplace equality policy can also increases the employees satisfaction and employees level of productivity. </a:t>
            </a:r>
          </a:p>
          <a:p>
            <a:r>
              <a:rPr lang="en-US" sz="2000" dirty="0"/>
              <a:t>Increasing the task variety of the employees. </a:t>
            </a:r>
          </a:p>
          <a:p>
            <a:r>
              <a:rPr lang="en-US" sz="2000" dirty="0"/>
              <a:t>The employees must be paid for their overtime work or their should be policy against extra working hours. </a:t>
            </a:r>
          </a:p>
          <a:p>
            <a:r>
              <a:rPr lang="en-US" sz="2000" dirty="0"/>
              <a:t>The company must pay their focus towards the health and care of workers by decrease the work pressure on employees.</a:t>
            </a:r>
          </a:p>
          <a:p>
            <a:r>
              <a:rPr lang="en-US" sz="2000" dirty="0"/>
              <a:t>Providing the healthy workplace environment.</a:t>
            </a:r>
          </a:p>
        </p:txBody>
      </p:sp>
    </p:spTree>
    <p:extLst>
      <p:ext uri="{BB962C8B-B14F-4D97-AF65-F5344CB8AC3E}">
        <p14:creationId xmlns:p14="http://schemas.microsoft.com/office/powerpoint/2010/main" val="32217386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References</a:t>
            </a:r>
            <a:r>
              <a:rPr lang="en-US" dirty="0"/>
              <a:t> </a:t>
            </a:r>
          </a:p>
        </p:txBody>
      </p:sp>
      <p:sp>
        <p:nvSpPr>
          <p:cNvPr id="3" name="Content Placeholder 2"/>
          <p:cNvSpPr>
            <a:spLocks noGrp="1"/>
          </p:cNvSpPr>
          <p:nvPr>
            <p:ph idx="1"/>
          </p:nvPr>
        </p:nvSpPr>
        <p:spPr/>
        <p:txBody>
          <a:bodyPr>
            <a:normAutofit fontScale="77500" lnSpcReduction="20000"/>
          </a:bodyPr>
          <a:lstStyle/>
          <a:p>
            <a:r>
              <a:rPr lang="en-US" dirty="0"/>
              <a:t>British Social Attitudes, 2018. </a:t>
            </a:r>
            <a:r>
              <a:rPr lang="en-US" dirty="0" err="1"/>
              <a:t>NatCen</a:t>
            </a:r>
            <a:r>
              <a:rPr lang="en-US" dirty="0"/>
              <a:t> Social Research that works for society. [Online] </a:t>
            </a:r>
          </a:p>
          <a:p>
            <a:r>
              <a:rPr lang="en-US" dirty="0"/>
              <a:t>Available at: https://www.bsa.natcen.ac.uk/media/39284/bsa35_full-report.pdf</a:t>
            </a:r>
          </a:p>
          <a:p>
            <a:r>
              <a:rPr lang="en-US" dirty="0"/>
              <a:t>[Accessed 2018].</a:t>
            </a:r>
          </a:p>
          <a:p>
            <a:r>
              <a:rPr lang="en-US" dirty="0" err="1"/>
              <a:t>Humby</a:t>
            </a:r>
            <a:r>
              <a:rPr lang="en-US" dirty="0"/>
              <a:t>, C., Hunt, T. &amp; Phillips, T., 2004. Scoring points: How Tesco is winning customer loyalty. 1 ed. United States: </a:t>
            </a:r>
            <a:r>
              <a:rPr lang="en-US" dirty="0" err="1"/>
              <a:t>Kogan</a:t>
            </a:r>
            <a:r>
              <a:rPr lang="en-US" dirty="0"/>
              <a:t> Page Publishers.</a:t>
            </a:r>
          </a:p>
          <a:p>
            <a:r>
              <a:rPr lang="en-US" dirty="0"/>
              <a:t>Jones, P., Comfort, D. &amp; Hillier, D., 2014. E-retailers and Environmental Sustainability. International Journal of Management and Sustainability, 3(7), pp. 457-468.</a:t>
            </a:r>
          </a:p>
          <a:p>
            <a:r>
              <a:rPr lang="en-US" dirty="0" err="1"/>
              <a:t>Kesici</a:t>
            </a:r>
            <a:r>
              <a:rPr lang="en-US" dirty="0"/>
              <a:t>, M., 2020. The Visibility of an Invisible Community’s </a:t>
            </a:r>
            <a:r>
              <a:rPr lang="en-US" dirty="0" err="1"/>
              <a:t>Labour</a:t>
            </a:r>
            <a:r>
              <a:rPr lang="en-US" dirty="0"/>
              <a:t> Exploitation in an Ethnic Economy: A Comparative Study on Kurdish Movers in the United Kingdom. Migration Letters, 17(3), pp. 461-470.</a:t>
            </a:r>
          </a:p>
          <a:p>
            <a:r>
              <a:rPr lang="en-US" dirty="0" err="1"/>
              <a:t>Rosnizam</a:t>
            </a:r>
            <a:r>
              <a:rPr lang="en-US" dirty="0"/>
              <a:t>, M. et al., 2020. Market Opportunities and Challenges: A Case Study of Tesco. Journal of the Community Development in Asia, 3(2), pp. 18-27.</a:t>
            </a:r>
          </a:p>
          <a:p>
            <a:r>
              <a:rPr lang="en-US" dirty="0"/>
              <a:t>Syed, J. &amp; Tariq, M., 2017. Global diversity management, </a:t>
            </a:r>
            <a:r>
              <a:rPr lang="en-US" dirty="0" err="1"/>
              <a:t>s.l</a:t>
            </a:r>
            <a:r>
              <a:rPr lang="en-US" dirty="0"/>
              <a:t>.: In Oxford Research Encyclopedia of Business and Management.</a:t>
            </a:r>
          </a:p>
          <a:p>
            <a:endParaRPr lang="en-US" dirty="0"/>
          </a:p>
          <a:p>
            <a:endParaRPr lang="en-US" dirty="0"/>
          </a:p>
        </p:txBody>
      </p:sp>
    </p:spTree>
    <p:extLst>
      <p:ext uri="{BB962C8B-B14F-4D97-AF65-F5344CB8AC3E}">
        <p14:creationId xmlns:p14="http://schemas.microsoft.com/office/powerpoint/2010/main" val="2097177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431</TotalTime>
  <Words>1259</Words>
  <Application>Microsoft Office PowerPoint</Application>
  <PresentationFormat>Widescreen</PresentationFormat>
  <Paragraphs>91</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Problem Solving and Decision Making</vt:lpstr>
      <vt:lpstr>Nature and Impact of the Complex Problem </vt:lpstr>
      <vt:lpstr>Nature and Impact of the Complex Problem continue..</vt:lpstr>
      <vt:lpstr>Root cause analysis fishbone </vt:lpstr>
      <vt:lpstr>PESTEL Analysis of Tesco PLC</vt:lpstr>
      <vt:lpstr>PESTEL Analysis of Tesco PLC continue.. </vt:lpstr>
      <vt:lpstr>Analysis and evaluation of the problem </vt:lpstr>
      <vt:lpstr>Suggested solution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salma abdullah</cp:lastModifiedBy>
  <cp:revision>27</cp:revision>
  <dcterms:created xsi:type="dcterms:W3CDTF">2021-06-23T05:29:01Z</dcterms:created>
  <dcterms:modified xsi:type="dcterms:W3CDTF">2021-11-09T10:06:03Z</dcterms:modified>
</cp:coreProperties>
</file>