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8"/>
  </p:notesMasterIdLst>
  <p:sldIdLst>
    <p:sldId id="621" r:id="rId4"/>
    <p:sldId id="694" r:id="rId5"/>
    <p:sldId id="695" r:id="rId6"/>
    <p:sldId id="696" r:id="rId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067A00"/>
    <a:srgbClr val="FC2610"/>
    <a:srgbClr val="0652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4EECE-EA20-18DE-2BFF-8C7F7DC45FCE}" v="666" dt="2026-02-27T18:18:43.282"/>
    <p1510:client id="{5AF9C65A-9ABB-4572-9CB0-A6D30ECEE305}" v="70" dt="2026-02-27T16:10:53.637"/>
    <p1510:client id="{FE571151-C62C-6830-0759-90311B6DD012}" v="716" dt="2026-02-27T14:44:55.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theme" Target="theme/theme1.xml"/><Relationship Id="rId5" Type="http://schemas.openxmlformats.org/officeDocument/2006/relationships/slide" Target="slides/slide2.xml"/><Relationship Id="rId15" Type="http://schemas.microsoft.com/office/2018/10/relationships/authors" Target="authors.xml"/><Relationship Id="rId1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41A4EECE-EA20-18DE-2BFF-8C7F7DC45FCE}"/>
    <pc:docChg chg="delSld modSld">
      <pc:chgData name="Naomi Doerge" userId="S::n.doerge@uwtsd.ac.uk::c2ba5b26-9392-4f76-82ca-966719aba79f" providerId="AD" clId="Web-{41A4EECE-EA20-18DE-2BFF-8C7F7DC45FCE}" dt="2026-02-27T18:18:43.282" v="665" actId="1076"/>
      <pc:docMkLst>
        <pc:docMk/>
      </pc:docMkLst>
      <pc:sldChg chg="del">
        <pc:chgData name="Naomi Doerge" userId="S::n.doerge@uwtsd.ac.uk::c2ba5b26-9392-4f76-82ca-966719aba79f" providerId="AD" clId="Web-{41A4EECE-EA20-18DE-2BFF-8C7F7DC45FCE}" dt="2026-02-27T18:18:05.984" v="660"/>
        <pc:sldMkLst>
          <pc:docMk/>
          <pc:sldMk cId="252937533" sldId="685"/>
        </pc:sldMkLst>
      </pc:sldChg>
      <pc:sldChg chg="del">
        <pc:chgData name="Naomi Doerge" userId="S::n.doerge@uwtsd.ac.uk::c2ba5b26-9392-4f76-82ca-966719aba79f" providerId="AD" clId="Web-{41A4EECE-EA20-18DE-2BFF-8C7F7DC45FCE}" dt="2026-02-27T18:18:08.641" v="662"/>
        <pc:sldMkLst>
          <pc:docMk/>
          <pc:sldMk cId="3316708496" sldId="686"/>
        </pc:sldMkLst>
      </pc:sldChg>
      <pc:sldChg chg="del">
        <pc:chgData name="Naomi Doerge" userId="S::n.doerge@uwtsd.ac.uk::c2ba5b26-9392-4f76-82ca-966719aba79f" providerId="AD" clId="Web-{41A4EECE-EA20-18DE-2BFF-8C7F7DC45FCE}" dt="2026-02-27T18:18:07.156" v="661"/>
        <pc:sldMkLst>
          <pc:docMk/>
          <pc:sldMk cId="2183595396" sldId="688"/>
        </pc:sldMkLst>
      </pc:sldChg>
      <pc:sldChg chg="del">
        <pc:chgData name="Naomi Doerge" userId="S::n.doerge@uwtsd.ac.uk::c2ba5b26-9392-4f76-82ca-966719aba79f" providerId="AD" clId="Web-{41A4EECE-EA20-18DE-2BFF-8C7F7DC45FCE}" dt="2026-02-27T18:18:04.078" v="658"/>
        <pc:sldMkLst>
          <pc:docMk/>
          <pc:sldMk cId="1023867767" sldId="692"/>
        </pc:sldMkLst>
      </pc:sldChg>
      <pc:sldChg chg="del">
        <pc:chgData name="Naomi Doerge" userId="S::n.doerge@uwtsd.ac.uk::c2ba5b26-9392-4f76-82ca-966719aba79f" providerId="AD" clId="Web-{41A4EECE-EA20-18DE-2BFF-8C7F7DC45FCE}" dt="2026-02-27T18:18:04.391" v="659"/>
        <pc:sldMkLst>
          <pc:docMk/>
          <pc:sldMk cId="3272346587" sldId="693"/>
        </pc:sldMkLst>
      </pc:sldChg>
      <pc:sldChg chg="modSp">
        <pc:chgData name="Naomi Doerge" userId="S::n.doerge@uwtsd.ac.uk::c2ba5b26-9392-4f76-82ca-966719aba79f" providerId="AD" clId="Web-{41A4EECE-EA20-18DE-2BFF-8C7F7DC45FCE}" dt="2026-02-27T18:18:43.282" v="665" actId="1076"/>
        <pc:sldMkLst>
          <pc:docMk/>
          <pc:sldMk cId="727714249" sldId="694"/>
        </pc:sldMkLst>
        <pc:spChg chg="mod">
          <ac:chgData name="Naomi Doerge" userId="S::n.doerge@uwtsd.ac.uk::c2ba5b26-9392-4f76-82ca-966719aba79f" providerId="AD" clId="Web-{41A4EECE-EA20-18DE-2BFF-8C7F7DC45FCE}" dt="2026-02-27T18:10:32.916" v="436" actId="1076"/>
          <ac:spMkLst>
            <pc:docMk/>
            <pc:sldMk cId="727714249" sldId="694"/>
            <ac:spMk id="2" creationId="{00D1C3B0-4027-6ED6-EDE9-6801FCCA0BE3}"/>
          </ac:spMkLst>
        </pc:spChg>
        <pc:spChg chg="mod">
          <ac:chgData name="Naomi Doerge" userId="S::n.doerge@uwtsd.ac.uk::c2ba5b26-9392-4f76-82ca-966719aba79f" providerId="AD" clId="Web-{41A4EECE-EA20-18DE-2BFF-8C7F7DC45FCE}" dt="2026-02-27T18:18:43.282" v="665" actId="1076"/>
          <ac:spMkLst>
            <pc:docMk/>
            <pc:sldMk cId="727714249" sldId="694"/>
            <ac:spMk id="3" creationId="{FE8780C0-3C7F-DA0B-0563-05AE48C4BAE2}"/>
          </ac:spMkLst>
        </pc:spChg>
      </pc:sldChg>
      <pc:sldChg chg="modSp">
        <pc:chgData name="Naomi Doerge" userId="S::n.doerge@uwtsd.ac.uk::c2ba5b26-9392-4f76-82ca-966719aba79f" providerId="AD" clId="Web-{41A4EECE-EA20-18DE-2BFF-8C7F7DC45FCE}" dt="2026-02-27T18:14:59.619" v="543" actId="20577"/>
        <pc:sldMkLst>
          <pc:docMk/>
          <pc:sldMk cId="2748013433" sldId="695"/>
        </pc:sldMkLst>
        <pc:spChg chg="mod">
          <ac:chgData name="Naomi Doerge" userId="S::n.doerge@uwtsd.ac.uk::c2ba5b26-9392-4f76-82ca-966719aba79f" providerId="AD" clId="Web-{41A4EECE-EA20-18DE-2BFF-8C7F7DC45FCE}" dt="2026-02-27T18:11:24.545" v="453" actId="20577"/>
          <ac:spMkLst>
            <pc:docMk/>
            <pc:sldMk cId="2748013433" sldId="695"/>
            <ac:spMk id="2" creationId="{4E8B20F5-5359-33B6-CC2C-20D5183FC24B}"/>
          </ac:spMkLst>
        </pc:spChg>
        <pc:spChg chg="mod">
          <ac:chgData name="Naomi Doerge" userId="S::n.doerge@uwtsd.ac.uk::c2ba5b26-9392-4f76-82ca-966719aba79f" providerId="AD" clId="Web-{41A4EECE-EA20-18DE-2BFF-8C7F7DC45FCE}" dt="2026-02-27T18:14:59.619" v="543" actId="20577"/>
          <ac:spMkLst>
            <pc:docMk/>
            <pc:sldMk cId="2748013433" sldId="695"/>
            <ac:spMk id="3" creationId="{1BE59FF3-FB29-4EB2-21BC-3B40BAF01916}"/>
          </ac:spMkLst>
        </pc:spChg>
      </pc:sldChg>
      <pc:sldChg chg="modSp">
        <pc:chgData name="Naomi Doerge" userId="S::n.doerge@uwtsd.ac.uk::c2ba5b26-9392-4f76-82ca-966719aba79f" providerId="AD" clId="Web-{41A4EECE-EA20-18DE-2BFF-8C7F7DC45FCE}" dt="2026-02-27T18:17:16.530" v="655" actId="20577"/>
        <pc:sldMkLst>
          <pc:docMk/>
          <pc:sldMk cId="2374755276" sldId="696"/>
        </pc:sldMkLst>
        <pc:spChg chg="mod">
          <ac:chgData name="Naomi Doerge" userId="S::n.doerge@uwtsd.ac.uk::c2ba5b26-9392-4f76-82ca-966719aba79f" providerId="AD" clId="Web-{41A4EECE-EA20-18DE-2BFF-8C7F7DC45FCE}" dt="2026-02-27T18:15:21.589" v="550" actId="20577"/>
          <ac:spMkLst>
            <pc:docMk/>
            <pc:sldMk cId="2374755276" sldId="696"/>
            <ac:spMk id="2" creationId="{B35A24D2-428E-423F-B0C5-189E6781ADED}"/>
          </ac:spMkLst>
        </pc:spChg>
        <pc:spChg chg="mod">
          <ac:chgData name="Naomi Doerge" userId="S::n.doerge@uwtsd.ac.uk::c2ba5b26-9392-4f76-82ca-966719aba79f" providerId="AD" clId="Web-{41A4EECE-EA20-18DE-2BFF-8C7F7DC45FCE}" dt="2026-02-27T18:17:16.530" v="655" actId="20577"/>
          <ac:spMkLst>
            <pc:docMk/>
            <pc:sldMk cId="2374755276" sldId="696"/>
            <ac:spMk id="3" creationId="{7FC9383F-806D-80D6-CAAB-BD0546D523B7}"/>
          </ac:spMkLst>
        </pc:spChg>
      </pc:sldChg>
      <pc:sldChg chg="del">
        <pc:chgData name="Naomi Doerge" userId="S::n.doerge@uwtsd.ac.uk::c2ba5b26-9392-4f76-82ca-966719aba79f" providerId="AD" clId="Web-{41A4EECE-EA20-18DE-2BFF-8C7F7DC45FCE}" dt="2026-02-27T18:18:03.109" v="657"/>
        <pc:sldMkLst>
          <pc:docMk/>
          <pc:sldMk cId="2538020003" sldId="697"/>
        </pc:sldMkLst>
      </pc:sldChg>
      <pc:sldChg chg="del">
        <pc:chgData name="Naomi Doerge" userId="S::n.doerge@uwtsd.ac.uk::c2ba5b26-9392-4f76-82ca-966719aba79f" providerId="AD" clId="Web-{41A4EECE-EA20-18DE-2BFF-8C7F7DC45FCE}" dt="2026-02-27T18:18:03.094" v="656"/>
        <pc:sldMkLst>
          <pc:docMk/>
          <pc:sldMk cId="1953673049" sldId="6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27/02/2026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27/02/2026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27/02/2026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27/02/2026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27/02/2026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27/02/2026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dirty="0">
              <a:solidFill>
                <a:schemeClr val="bg1"/>
              </a:solidFill>
              <a:latin typeface="-apple-system"/>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Week 4: Referencing Recap</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231518"/>
            <a:ext cx="7375358" cy="806116"/>
          </a:xfrm>
        </p:spPr>
        <p:txBody>
          <a:bodyPr/>
          <a:lstStyle/>
          <a:p>
            <a:r>
              <a:rPr lang="en-GB" sz="2000" b="1">
                <a:solidFill>
                  <a:srgbClr val="002060"/>
                </a:solidFill>
                <a:latin typeface="Segoe UI"/>
                <a:cs typeface="Calibri"/>
              </a:rPr>
              <a:t>Task 1: Rules Next Week</a:t>
            </a:r>
            <a:endParaRPr lang="en-US" sz="2000">
              <a:solidFill>
                <a:srgbClr val="002060"/>
              </a:solidFill>
            </a:endParaRPr>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13359" y="168420"/>
            <a:ext cx="9131952" cy="6200664"/>
          </a:xfrm>
        </p:spPr>
        <p:txBody>
          <a:bodyPr/>
          <a:lstStyle/>
          <a:p>
            <a:r>
              <a:rPr lang="en-GB" sz="1750">
                <a:solidFill>
                  <a:srgbClr val="002060"/>
                </a:solidFill>
                <a:latin typeface="Segoe UI"/>
                <a:cs typeface="Segoe UI"/>
              </a:rPr>
              <a:t>The quiz is done </a:t>
            </a:r>
            <a:r>
              <a:rPr lang="en-GB" sz="1750" u="sng">
                <a:solidFill>
                  <a:srgbClr val="002060"/>
                </a:solidFill>
                <a:latin typeface="Segoe UI"/>
                <a:cs typeface="Segoe UI"/>
              </a:rPr>
              <a:t>under strict exam conditions</a:t>
            </a:r>
            <a:r>
              <a:rPr lang="en-GB" sz="1750">
                <a:solidFill>
                  <a:srgbClr val="002060"/>
                </a:solidFill>
                <a:latin typeface="Segoe UI"/>
                <a:cs typeface="Segoe UI"/>
              </a:rPr>
              <a:t>. </a:t>
            </a:r>
            <a:endParaRPr lang="en-US" sz="1750">
              <a:solidFill>
                <a:srgbClr val="002060"/>
              </a:solidFill>
              <a:latin typeface="Segoe UI"/>
              <a:cs typeface="Segoe UI"/>
            </a:endParaRPr>
          </a:p>
          <a:p>
            <a:r>
              <a:rPr lang="en-GB" sz="1750" dirty="0">
                <a:solidFill>
                  <a:srgbClr val="002060"/>
                </a:solidFill>
                <a:latin typeface="Segoe UI"/>
                <a:cs typeface="Segoe UI"/>
              </a:rPr>
              <a:t>It lasts 45 mins but you can leave earlier if you finish, however </a:t>
            </a:r>
            <a:r>
              <a:rPr lang="en-GB" sz="1750" b="1" dirty="0">
                <a:solidFill>
                  <a:srgbClr val="002060"/>
                </a:solidFill>
                <a:latin typeface="Segoe UI"/>
                <a:cs typeface="Segoe UI"/>
              </a:rPr>
              <a:t>you cannot leave in the final 10 minutes</a:t>
            </a:r>
            <a:r>
              <a:rPr lang="en-GB" sz="1750" dirty="0">
                <a:solidFill>
                  <a:srgbClr val="002060"/>
                </a:solidFill>
                <a:latin typeface="Segoe UI"/>
                <a:cs typeface="Segoe UI"/>
              </a:rPr>
              <a:t> (too distracting for other students)</a:t>
            </a:r>
          </a:p>
          <a:p>
            <a:r>
              <a:rPr lang="en-GB" sz="1750" dirty="0">
                <a:solidFill>
                  <a:srgbClr val="002060"/>
                </a:solidFill>
                <a:latin typeface="Segoe UI"/>
                <a:cs typeface="Segoe UI"/>
              </a:rPr>
              <a:t>IF YOU ARE LATE and the quiz has started, you will NOT be allowed </a:t>
            </a:r>
            <a:r>
              <a:rPr lang="en-GB" sz="1750">
                <a:solidFill>
                  <a:srgbClr val="002060"/>
                </a:solidFill>
                <a:latin typeface="Segoe UI"/>
                <a:cs typeface="Segoe UI"/>
              </a:rPr>
              <a:t>to enter</a:t>
            </a:r>
            <a:r>
              <a:rPr lang="en-GB" sz="1750" dirty="0">
                <a:solidFill>
                  <a:srgbClr val="002060"/>
                </a:solidFill>
                <a:latin typeface="Segoe UI"/>
                <a:cs typeface="Segoe UI"/>
              </a:rPr>
              <a:t> and will miss the opportunity to take the quiz</a:t>
            </a:r>
          </a:p>
          <a:p>
            <a:r>
              <a:rPr lang="en-GB" sz="1750">
                <a:solidFill>
                  <a:srgbClr val="002060"/>
                </a:solidFill>
                <a:latin typeface="Segoe UI"/>
                <a:cs typeface="Segoe UI"/>
              </a:rPr>
              <a:t>No attempts to communicate with other students, either verbally or in writing; </a:t>
            </a:r>
            <a:r>
              <a:rPr lang="en-GB" sz="1750" dirty="0">
                <a:solidFill>
                  <a:srgbClr val="002060"/>
                </a:solidFill>
                <a:latin typeface="Segoe UI"/>
                <a:cs typeface="Segoe UI"/>
              </a:rPr>
              <a:t>1 warning only, 2nd time - disqualification (0 marks for the quiz and you need to leave the room)</a:t>
            </a:r>
          </a:p>
          <a:p>
            <a:r>
              <a:rPr lang="en-GB" sz="1750">
                <a:solidFill>
                  <a:srgbClr val="002060"/>
                </a:solidFill>
                <a:latin typeface="Segoe UI"/>
                <a:cs typeface="Segoe UI"/>
              </a:rPr>
              <a:t>Absolutely no attempts to use the phone or to photograph any parts </a:t>
            </a:r>
            <a:r>
              <a:rPr lang="en-GB" sz="1750" dirty="0">
                <a:solidFill>
                  <a:srgbClr val="002060"/>
                </a:solidFill>
                <a:latin typeface="Segoe UI"/>
                <a:cs typeface="Segoe UI"/>
              </a:rPr>
              <a:t>of the quiz - instant disqualification (0 marks + leave the room) </a:t>
            </a:r>
          </a:p>
          <a:p>
            <a:r>
              <a:rPr lang="en-GB" sz="1750" dirty="0">
                <a:solidFill>
                  <a:srgbClr val="002060"/>
                </a:solidFill>
                <a:latin typeface="Segoe UI"/>
                <a:cs typeface="Segoe UI"/>
              </a:rPr>
              <a:t>If you have a question, you can raise your hand and the lecturer can come to you to explain (if possible). </a:t>
            </a:r>
          </a:p>
          <a:p>
            <a:r>
              <a:rPr lang="en-GB" sz="1750">
                <a:solidFill>
                  <a:srgbClr val="002060"/>
                </a:solidFill>
                <a:latin typeface="Segoe UI"/>
                <a:cs typeface="Segoe UI"/>
              </a:rPr>
              <a:t>Each multiple-choice question has only 1 correct answer (circle it)</a:t>
            </a:r>
            <a:endParaRPr lang="en-GB" sz="1750" dirty="0">
              <a:solidFill>
                <a:srgbClr val="002060"/>
              </a:solidFill>
              <a:latin typeface="Segoe UI"/>
              <a:cs typeface="Segoe UI"/>
            </a:endParaRPr>
          </a:p>
          <a:p>
            <a:r>
              <a:rPr lang="en-GB" sz="1750" dirty="0">
                <a:solidFill>
                  <a:srgbClr val="002060"/>
                </a:solidFill>
                <a:latin typeface="Segoe UI"/>
                <a:cs typeface="Segoe UI"/>
              </a:rPr>
              <a:t>If you change your mind about your answer, make sure your correct choice is clear. Do not leave two circled answers and hope your teacher gives you the point! Use arrows, cross out the whole wrong answer, </a:t>
            </a:r>
            <a:r>
              <a:rPr lang="en-GB" sz="1750">
                <a:solidFill>
                  <a:srgbClr val="002060"/>
                </a:solidFill>
                <a:latin typeface="Segoe UI"/>
                <a:cs typeface="Segoe UI"/>
              </a:rPr>
              <a:t>whatever you like, just make it clear which answer you want marked.</a:t>
            </a:r>
            <a:endParaRPr lang="en-GB" sz="1750" dirty="0">
              <a:solidFill>
                <a:srgbClr val="002060"/>
              </a:solidFill>
              <a:latin typeface="Segoe UI"/>
              <a:cs typeface="Segoe UI"/>
            </a:endParaRPr>
          </a:p>
          <a:p>
            <a:r>
              <a:rPr lang="en-GB" sz="1750">
                <a:solidFill>
                  <a:srgbClr val="002060"/>
                </a:solidFill>
                <a:latin typeface="Segoe UI"/>
                <a:cs typeface="Segoe UI"/>
              </a:rPr>
              <a:t>Other answers may need 1-2 words</a:t>
            </a:r>
            <a:endParaRPr lang="en-GB" sz="1750" dirty="0">
              <a:solidFill>
                <a:srgbClr val="002060"/>
              </a:solidFill>
              <a:latin typeface="Segoe UI"/>
              <a:cs typeface="Segoe UI"/>
            </a:endParaRPr>
          </a:p>
          <a:p>
            <a:r>
              <a:rPr lang="en-GB" sz="1750">
                <a:solidFill>
                  <a:srgbClr val="002060"/>
                </a:solidFill>
                <a:latin typeface="Segoe UI"/>
                <a:cs typeface="Segoe UI"/>
              </a:rPr>
              <a:t>Where it says 1/2/5 marks – this just means how many marks each question is worth</a:t>
            </a:r>
            <a:endParaRPr lang="en-GB" sz="1750" dirty="0">
              <a:solidFill>
                <a:srgbClr val="002060"/>
              </a:solidFill>
              <a:latin typeface="Segoe UI"/>
              <a:cs typeface="Segoe UI"/>
            </a:endParaRPr>
          </a:p>
          <a:p>
            <a:r>
              <a:rPr lang="en-GB" sz="1750" dirty="0">
                <a:solidFill>
                  <a:srgbClr val="002060"/>
                </a:solidFill>
                <a:latin typeface="Segoe UI"/>
                <a:cs typeface="Segoe UI"/>
              </a:rPr>
              <a:t>IMPORTANT – in a question about a full reference for a book, please ignore the mention of </a:t>
            </a:r>
            <a:r>
              <a:rPr lang="en-GB" sz="1750" i="1" dirty="0">
                <a:solidFill>
                  <a:srgbClr val="002060"/>
                </a:solidFill>
                <a:latin typeface="Segoe UI"/>
                <a:cs typeface="Segoe UI"/>
              </a:rPr>
              <a:t>a place of publication</a:t>
            </a:r>
            <a:r>
              <a:rPr lang="en-GB" sz="1750" dirty="0">
                <a:solidFill>
                  <a:srgbClr val="002060"/>
                </a:solidFill>
                <a:latin typeface="Segoe UI"/>
                <a:cs typeface="Segoe UI"/>
              </a:rPr>
              <a:t>. This means there are TWO correct answers (whichever one of two you choose, will be deemed as correct). </a:t>
            </a:r>
            <a:endParaRPr lang="en-GB" sz="1750">
              <a:solidFill>
                <a:srgbClr val="002060"/>
              </a:solidFill>
              <a:latin typeface="Segoe UI"/>
              <a:cs typeface="Segoe UI"/>
            </a:endParaRPr>
          </a:p>
          <a:p>
            <a:pPr algn="just"/>
            <a:endParaRPr lang="en-GB" sz="1700" b="1" dirty="0">
              <a:solidFill>
                <a:srgbClr val="173AFF"/>
              </a:solidFill>
              <a:latin typeface="Segoe UI"/>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120174"/>
            <a:ext cx="7375358" cy="806116"/>
          </a:xfrm>
        </p:spPr>
        <p:txBody>
          <a:bodyPr/>
          <a:lstStyle/>
          <a:p>
            <a:r>
              <a:rPr lang="en-GB" sz="3200" b="1">
                <a:solidFill>
                  <a:srgbClr val="002060"/>
                </a:solidFill>
                <a:latin typeface="Segoe UI"/>
                <a:cs typeface="Calibri"/>
              </a:rPr>
              <a:t>Task 1 Topics</a:t>
            </a:r>
            <a:endParaRPr lang="en-US">
              <a:solidFill>
                <a:srgbClr val="000000"/>
              </a:solidFill>
            </a:endParaRP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925911"/>
            <a:ext cx="8604417" cy="4651866"/>
          </a:xfrm>
        </p:spPr>
        <p:txBody>
          <a:bodyPr/>
          <a:lstStyle/>
          <a:p>
            <a:pPr algn="just"/>
            <a:r>
              <a:rPr lang="en-GB" sz="2800" b="1">
                <a:solidFill>
                  <a:srgbClr val="002060"/>
                </a:solidFill>
                <a:latin typeface="Segoe UI"/>
                <a:cs typeface="Segoe UI"/>
              </a:rPr>
              <a:t>Time Management Techniques (Week 1)</a:t>
            </a:r>
            <a:endParaRPr lang="en-GB" sz="2800" b="1" dirty="0">
              <a:solidFill>
                <a:srgbClr val="002060"/>
              </a:solidFill>
              <a:latin typeface="Segoe UI"/>
              <a:cs typeface="Segoe UI"/>
            </a:endParaRPr>
          </a:p>
          <a:p>
            <a:pPr algn="just"/>
            <a:r>
              <a:rPr lang="en-GB" sz="2800" b="1">
                <a:solidFill>
                  <a:srgbClr val="002060"/>
                </a:solidFill>
                <a:latin typeface="Segoe UI"/>
                <a:cs typeface="Segoe UI"/>
              </a:rPr>
              <a:t>Note-taking Techniques and Memory (Week 2)</a:t>
            </a:r>
            <a:endParaRPr lang="en-GB" sz="2800" b="1" dirty="0">
              <a:solidFill>
                <a:srgbClr val="002060"/>
              </a:solidFill>
              <a:latin typeface="Segoe UI"/>
              <a:cs typeface="Segoe UI"/>
            </a:endParaRPr>
          </a:p>
          <a:p>
            <a:pPr algn="just"/>
            <a:r>
              <a:rPr lang="en-GB" sz="2800" b="1">
                <a:solidFill>
                  <a:srgbClr val="002060"/>
                </a:solidFill>
                <a:latin typeface="Segoe UI"/>
                <a:cs typeface="Segoe UI"/>
              </a:rPr>
              <a:t>Academic Style (Week 2) </a:t>
            </a:r>
            <a:endParaRPr lang="en-GB" sz="2800" b="1" dirty="0">
              <a:solidFill>
                <a:srgbClr val="002060"/>
              </a:solidFill>
              <a:latin typeface="Segoe UI"/>
              <a:cs typeface="Segoe UI"/>
            </a:endParaRPr>
          </a:p>
          <a:p>
            <a:pPr algn="just"/>
            <a:r>
              <a:rPr lang="en-GB" sz="2800" b="1">
                <a:solidFill>
                  <a:srgbClr val="002060"/>
                </a:solidFill>
                <a:latin typeface="Segoe UI"/>
                <a:cs typeface="Segoe UI"/>
              </a:rPr>
              <a:t>Referencing (Week 3)</a:t>
            </a:r>
            <a:endParaRPr lang="en-GB"/>
          </a:p>
          <a:p>
            <a:pPr algn="just"/>
            <a:r>
              <a:rPr lang="en-GB" sz="2800" b="1">
                <a:solidFill>
                  <a:srgbClr val="002060"/>
                </a:solidFill>
                <a:latin typeface="Segoe UI"/>
                <a:cs typeface="Segoe UI"/>
              </a:rPr>
              <a:t>Research Skills (including CRAAP!) (Week 3)</a:t>
            </a:r>
          </a:p>
          <a:p>
            <a:pPr algn="just"/>
            <a:r>
              <a:rPr lang="en-GB" sz="2800" b="1">
                <a:solidFill>
                  <a:srgbClr val="002060"/>
                </a:solidFill>
                <a:latin typeface="Segoe UI"/>
                <a:ea typeface="+mn-lt"/>
                <a:cs typeface="Segoe UI"/>
              </a:rPr>
              <a:t>Plagiarism and Types of Plagiarism (Week 4)</a:t>
            </a:r>
            <a:endParaRPr lang="en-GB" sz="2800" b="1" dirty="0">
              <a:solidFill>
                <a:srgbClr val="002060"/>
              </a:solidFill>
              <a:latin typeface="Segoe UI"/>
              <a:cs typeface="Segoe UI"/>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Revision</a:t>
            </a:r>
            <a:endParaRPr lang="en-US"/>
          </a:p>
        </p:txBody>
      </p:sp>
      <p:sp>
        <p:nvSpPr>
          <p:cNvPr id="3" name="Content Placeholder 2">
            <a:extLst>
              <a:ext uri="{FF2B5EF4-FFF2-40B4-BE49-F238E27FC236}">
                <a16:creationId xmlns:a16="http://schemas.microsoft.com/office/drawing/2014/main" id="{7FC9383F-806D-80D6-CAAB-BD0546D523B7}"/>
              </a:ext>
            </a:extLst>
          </p:cNvPr>
          <p:cNvSpPr>
            <a:spLocks noGrp="1"/>
          </p:cNvSpPr>
          <p:nvPr>
            <p:ph idx="1"/>
          </p:nvPr>
        </p:nvSpPr>
        <p:spPr>
          <a:xfrm>
            <a:off x="270363" y="655379"/>
            <a:ext cx="8604417" cy="6105978"/>
          </a:xfrm>
        </p:spPr>
        <p:txBody>
          <a:bodyPr/>
          <a:lstStyle/>
          <a:p>
            <a:pPr algn="just"/>
            <a:r>
              <a:rPr lang="en-GB" sz="2800">
                <a:solidFill>
                  <a:srgbClr val="002060"/>
                </a:solidFill>
                <a:latin typeface="Segoe UI"/>
                <a:cs typeface="Segoe UI"/>
              </a:rPr>
              <a:t>You</a:t>
            </a:r>
            <a:r>
              <a:rPr lang="en-GB" sz="2800">
                <a:solidFill>
                  <a:srgbClr val="002060"/>
                </a:solidFill>
                <a:latin typeface="Segoe UI"/>
                <a:ea typeface="+mn-lt"/>
                <a:cs typeface="Segoe UI"/>
              </a:rPr>
              <a:t> can revise with:</a:t>
            </a:r>
            <a:endParaRPr lang="en-GB" sz="2800" dirty="0">
              <a:solidFill>
                <a:srgbClr val="002060"/>
              </a:solidFill>
              <a:latin typeface="Segoe UI"/>
              <a:ea typeface="+mn-lt"/>
              <a:cs typeface="Segoe UI"/>
            </a:endParaRPr>
          </a:p>
          <a:p>
            <a:pPr marL="0" indent="0" algn="just">
              <a:buNone/>
            </a:pPr>
            <a:endParaRPr lang="en-GB" sz="2800" dirty="0">
              <a:solidFill>
                <a:srgbClr val="002060"/>
              </a:solidFill>
              <a:latin typeface="Segoe UI"/>
              <a:ea typeface="+mn-lt"/>
              <a:cs typeface="Segoe UI"/>
            </a:endParaRPr>
          </a:p>
          <a:p>
            <a:pPr marL="0" indent="0" algn="just">
              <a:buNone/>
            </a:pPr>
            <a:r>
              <a:rPr lang="en-GB" sz="2800">
                <a:solidFill>
                  <a:srgbClr val="002060"/>
                </a:solidFill>
                <a:latin typeface="Segoe UI"/>
                <a:ea typeface="+mn-lt"/>
                <a:cs typeface="Segoe UI"/>
              </a:rPr>
              <a:t>1) Revision Worksheets (Week 4 Independent Study) </a:t>
            </a:r>
          </a:p>
          <a:p>
            <a:pPr marL="0" indent="0" algn="just">
              <a:buNone/>
            </a:pPr>
            <a:r>
              <a:rPr lang="en-GB" sz="2800">
                <a:solidFill>
                  <a:srgbClr val="002060"/>
                </a:solidFill>
                <a:latin typeface="Segoe UI"/>
                <a:ea typeface="+mn-lt"/>
                <a:cs typeface="Segoe UI"/>
              </a:rPr>
              <a:t>2) H5P Quizzes (on Moodle in each week</a:t>
            </a:r>
            <a:r>
              <a:rPr lang="en-GB" sz="2800" dirty="0">
                <a:solidFill>
                  <a:srgbClr val="002060"/>
                </a:solidFill>
                <a:latin typeface="Segoe UI"/>
                <a:ea typeface="+mn-lt"/>
                <a:cs typeface="Segoe UI"/>
              </a:rPr>
              <a:t>)</a:t>
            </a:r>
            <a:endParaRPr lang="en-GB" sz="2800" dirty="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3) Materials on Moodle (Weeks 1-4, excluding paraphrasing)</a:t>
            </a:r>
            <a:endParaRPr lang="en-GB" sz="280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4) Class notes</a:t>
            </a:r>
            <a:endParaRPr lang="en-GB" sz="280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5) H5P Revision Quiz (Week 4 Independent Study)</a:t>
            </a:r>
            <a:endParaRPr lang="en-GB" sz="2800" dirty="0">
              <a:solidFill>
                <a:srgbClr val="002060"/>
              </a:solidFill>
              <a:latin typeface="Segoe UI"/>
              <a:ea typeface="+mn-lt"/>
              <a:cs typeface="Segoe UI"/>
            </a:endParaRPr>
          </a:p>
          <a:p>
            <a:pPr marL="0" indent="0" algn="just">
              <a:buNone/>
            </a:pPr>
            <a:r>
              <a:rPr lang="en-GB" sz="2800">
                <a:solidFill>
                  <a:srgbClr val="002060"/>
                </a:solidFill>
                <a:latin typeface="Segoe UI"/>
                <a:ea typeface="+mn-lt"/>
                <a:cs typeface="Segoe UI"/>
              </a:rPr>
              <a:t>6) Each other! </a:t>
            </a:r>
            <a:endParaRPr lang="en-GB" sz="2800" dirty="0">
              <a:solidFill>
                <a:srgbClr val="002060"/>
              </a:solidFill>
              <a:latin typeface="Segoe UI"/>
              <a:ea typeface="+mn-lt"/>
              <a:cs typeface="Segoe UI"/>
            </a:endParaRPr>
          </a:p>
          <a:p>
            <a:pPr marL="0" indent="0" algn="just">
              <a:buNone/>
            </a:pPr>
            <a:endParaRPr lang="en-GB" sz="2800" dirty="0">
              <a:solidFill>
                <a:srgbClr val="002060"/>
              </a:solidFill>
              <a:latin typeface="Segoe UI"/>
              <a:ea typeface="+mn-lt"/>
              <a:cs typeface="Segoe UI"/>
            </a:endParaRPr>
          </a:p>
          <a:p>
            <a:pPr marL="0" indent="0" algn="ctr">
              <a:buNone/>
            </a:pPr>
            <a:r>
              <a:rPr lang="en-GB" sz="3600" b="1">
                <a:solidFill>
                  <a:srgbClr val="002060"/>
                </a:solidFill>
                <a:latin typeface="Segoe UI"/>
                <a:ea typeface="+mn-lt"/>
                <a:cs typeface="Segoe UI"/>
              </a:rPr>
              <a:t>STUDY HARD and you will do well!</a:t>
            </a:r>
            <a:endParaRPr lang="en-GB" sz="2800" b="1">
              <a:solidFill>
                <a:srgbClr val="002060"/>
              </a:solidFill>
              <a:latin typeface="Segoe UI"/>
              <a:cs typeface="Segoe UI"/>
            </a:endParaRPr>
          </a:p>
          <a:p>
            <a:pPr algn="just"/>
            <a:endParaRPr lang="en-GB" sz="2600" dirty="0">
              <a:solidFill>
                <a:srgbClr val="002060"/>
              </a:solidFill>
              <a:latin typeface="Segoe UI"/>
              <a:ea typeface="+mn-lt"/>
              <a:cs typeface="Segoe UI"/>
            </a:endParaRPr>
          </a:p>
          <a:p>
            <a:pPr marL="0" indent="0" algn="just">
              <a:buNone/>
            </a:pPr>
            <a:endParaRPr lang="en-GB" sz="2800" b="1" dirty="0">
              <a:solidFill>
                <a:srgbClr val="002060"/>
              </a:solidFill>
              <a:latin typeface="Segoe UI"/>
              <a:cs typeface="Segoe UI"/>
            </a:endParaRPr>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4</Slides>
  <Notes>0</Notes>
  <HiddenSlides>0</HiddenSlides>
  <MMClips>0</MMClips>
  <ScaleCrop>false</ScaleCrop>
  <HeadingPairs>
    <vt:vector size="4" baseType="variant">
      <vt:variant>
        <vt:lpstr>Theme</vt:lpstr>
      </vt:variant>
      <vt:variant>
        <vt:i4>3</vt:i4>
      </vt:variant>
      <vt:variant>
        <vt:lpstr>Slide Titles</vt:lpstr>
      </vt:variant>
      <vt:variant>
        <vt:i4>4</vt:i4>
      </vt:variant>
    </vt:vector>
  </HeadingPairs>
  <TitlesOfParts>
    <vt:vector size="7" baseType="lpstr">
      <vt:lpstr>1_20140311PresentationUWTSDTemplate</vt:lpstr>
      <vt:lpstr>20140311PresentationUWTSDTemplate</vt:lpstr>
      <vt:lpstr>2_20140311PresentationUWTSDTemplate</vt:lpstr>
      <vt:lpstr>PowerPoint Presentation</vt:lpstr>
      <vt:lpstr>Task 1: Rules Next Week</vt:lpstr>
      <vt:lpstr>Task 1 Topics</vt:lpstr>
      <vt:lpstr>Revision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1464</cp:revision>
  <dcterms:created xsi:type="dcterms:W3CDTF">2012-10-20T16:04:33Z</dcterms:created>
  <dcterms:modified xsi:type="dcterms:W3CDTF">2026-02-27T18:18:44Z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