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Neurocultural Competence Training Program" id="{F27D1FB9-16F5-4A01-9384-38D1CF34C6E3}">
          <p14:sldIdLst>
            <p14:sldId id="2561"/>
          </p14:sldIdLst>
        </p14:section>
        <p14:section name="Foundations of Neurodiversity" id="{6DA45495-02E5-4261-8DB0-BBC11F7D9F1B}">
          <p14:sldIdLst>
            <p14:sldId id="2562"/>
            <p14:sldId id="2563"/>
          </p14:sldIdLst>
        </p14:section>
        <p14:section name="Cultural Competence &amp; Intersectionality" id="{FFF7C5AB-206F-4B0C-BFB6-304951FECAF6}">
          <p14:sldIdLst>
            <p14:sldId id="2564"/>
            <p14:sldId id="2565"/>
          </p14:sldIdLst>
        </p14:section>
        <p14:section name="Neurocultural Communication" id="{E61A8953-FFC7-404E-8857-EC80D083FB3A}">
          <p14:sldIdLst>
            <p14:sldId id="2566"/>
            <p14:sldId id="2567"/>
          </p14:sldIdLst>
        </p14:section>
        <p14:section name="Environmental &amp; Structural Inclusion" id="{6E15AD0B-F28F-4870-AB84-ED59657F869D}">
          <p14:sldIdLst>
            <p14:sldId id="2568"/>
            <p14:sldId id="2569"/>
          </p14:sldIdLst>
        </p14:section>
        <p14:section name="Reflective Practice &amp; Bias Awareness" id="{AFA76985-06A2-485D-988D-4DAE52FFC5E8}">
          <p14:sldIdLst>
            <p14:sldId id="2570"/>
            <p14:sldId id="2571"/>
          </p14:sldIdLst>
        </p14:section>
        <p14:section name="Implementation &amp; Advocacy" id="{9D07BDD1-6E77-425E-B243-B24ABD0B6451}">
          <p14:sldIdLst>
            <p14:sldId id="2572"/>
            <p14:sldId id="25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A852F5-9A00-4C63-9CBD-32B2FAB6CB6A}" v="8" dt="2025-11-02T09:51:12.625"/>
    <p1510:client id="{D6E8419B-21CE-4FF9-8A0E-E54468EBFEBE}" v="16" dt="2025-11-02T08:11:03.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4197" autoAdjust="0"/>
  </p:normalViewPr>
  <p:slideViewPr>
    <p:cSldViewPr>
      <p:cViewPr varScale="1">
        <p:scale>
          <a:sx n="93" d="100"/>
          <a:sy n="93" d="100"/>
        </p:scale>
        <p:origin x="115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custSel modSld">
      <pc:chgData name="Paul Hutchings" userId="585bde28-eced-4edb-8f9c-713ef82e6f71" providerId="ADAL" clId="{68E57178-E163-4CBF-99E8-41840621237C}" dt="2025-11-02T09:48:09.548" v="12" actId="478"/>
      <pc:docMkLst>
        <pc:docMk/>
      </pc:docMkLst>
      <pc:sldChg chg="delSp mod modNotesTx">
        <pc:chgData name="Paul Hutchings" userId="585bde28-eced-4edb-8f9c-713ef82e6f71" providerId="ADAL" clId="{68E57178-E163-4CBF-99E8-41840621237C}" dt="2025-11-02T09:43:58.320" v="1" actId="6549"/>
        <pc:sldMkLst>
          <pc:docMk/>
          <pc:sldMk cId="3839642962" sldId="2561"/>
        </pc:sldMkLst>
        <pc:spChg chg="del">
          <ac:chgData name="Paul Hutchings" userId="585bde28-eced-4edb-8f9c-713ef82e6f71" providerId="ADAL" clId="{68E57178-E163-4CBF-99E8-41840621237C}" dt="2025-11-02T09:43:48.151" v="0" actId="478"/>
          <ac:spMkLst>
            <pc:docMk/>
            <pc:sldMk cId="3839642962" sldId="2561"/>
            <ac:spMk id="4" creationId="{64A95EE2-1493-C669-97F5-319D406F5BCD}"/>
          </ac:spMkLst>
        </pc:spChg>
      </pc:sldChg>
      <pc:sldChg chg="delSp mod">
        <pc:chgData name="Paul Hutchings" userId="585bde28-eced-4edb-8f9c-713ef82e6f71" providerId="ADAL" clId="{68E57178-E163-4CBF-99E8-41840621237C}" dt="2025-11-02T09:44:42.112" v="2" actId="478"/>
        <pc:sldMkLst>
          <pc:docMk/>
          <pc:sldMk cId="4079386593" sldId="2563"/>
        </pc:sldMkLst>
        <pc:spChg chg="del">
          <ac:chgData name="Paul Hutchings" userId="585bde28-eced-4edb-8f9c-713ef82e6f71" providerId="ADAL" clId="{68E57178-E163-4CBF-99E8-41840621237C}" dt="2025-11-02T09:44:42.112" v="2" actId="478"/>
          <ac:spMkLst>
            <pc:docMk/>
            <pc:sldMk cId="4079386593" sldId="2563"/>
            <ac:spMk id="5" creationId="{449FED6B-01DE-F946-4AEF-E74A43325E0E}"/>
          </ac:spMkLst>
        </pc:spChg>
      </pc:sldChg>
      <pc:sldChg chg="delSp modSp mod">
        <pc:chgData name="Paul Hutchings" userId="585bde28-eced-4edb-8f9c-713ef82e6f71" providerId="ADAL" clId="{68E57178-E163-4CBF-99E8-41840621237C}" dt="2025-11-02T09:45:15.437" v="4" actId="20577"/>
        <pc:sldMkLst>
          <pc:docMk/>
          <pc:sldMk cId="3769807693" sldId="2565"/>
        </pc:sldMkLst>
        <pc:spChg chg="mod">
          <ac:chgData name="Paul Hutchings" userId="585bde28-eced-4edb-8f9c-713ef82e6f71" providerId="ADAL" clId="{68E57178-E163-4CBF-99E8-41840621237C}" dt="2025-11-02T09:45:15.437" v="4" actId="20577"/>
          <ac:spMkLst>
            <pc:docMk/>
            <pc:sldMk cId="3769807693" sldId="2565"/>
            <ac:spMk id="4" creationId="{EDE05FA5-B1FC-E7F7-E9B3-D810217313C9}"/>
          </ac:spMkLst>
        </pc:spChg>
        <pc:spChg chg="del">
          <ac:chgData name="Paul Hutchings" userId="585bde28-eced-4edb-8f9c-713ef82e6f71" providerId="ADAL" clId="{68E57178-E163-4CBF-99E8-41840621237C}" dt="2025-11-02T09:45:02.851" v="3" actId="478"/>
          <ac:spMkLst>
            <pc:docMk/>
            <pc:sldMk cId="3769807693" sldId="2565"/>
            <ac:spMk id="5" creationId="{5933306C-C89A-0319-24C2-971E50C28840}"/>
          </ac:spMkLst>
        </pc:spChg>
      </pc:sldChg>
      <pc:sldChg chg="delSp modSp mod">
        <pc:chgData name="Paul Hutchings" userId="585bde28-eced-4edb-8f9c-713ef82e6f71" providerId="ADAL" clId="{68E57178-E163-4CBF-99E8-41840621237C}" dt="2025-11-02T09:46:34.932" v="7" actId="478"/>
        <pc:sldMkLst>
          <pc:docMk/>
          <pc:sldMk cId="3923170667" sldId="2567"/>
        </pc:sldMkLst>
        <pc:spChg chg="mod">
          <ac:chgData name="Paul Hutchings" userId="585bde28-eced-4edb-8f9c-713ef82e6f71" providerId="ADAL" clId="{68E57178-E163-4CBF-99E8-41840621237C}" dt="2025-11-02T09:45:43.802" v="6" actId="20577"/>
          <ac:spMkLst>
            <pc:docMk/>
            <pc:sldMk cId="3923170667" sldId="2567"/>
            <ac:spMk id="4" creationId="{3A1FFD54-A6E5-4BE3-E546-2E437DCA42DF}"/>
          </ac:spMkLst>
        </pc:spChg>
        <pc:spChg chg="del">
          <ac:chgData name="Paul Hutchings" userId="585bde28-eced-4edb-8f9c-713ef82e6f71" providerId="ADAL" clId="{68E57178-E163-4CBF-99E8-41840621237C}" dt="2025-11-02T09:46:34.932" v="7" actId="478"/>
          <ac:spMkLst>
            <pc:docMk/>
            <pc:sldMk cId="3923170667" sldId="2567"/>
            <ac:spMk id="5" creationId="{984F9C79-5C41-6F28-5F60-5DCB26D50463}"/>
          </ac:spMkLst>
        </pc:spChg>
      </pc:sldChg>
      <pc:sldChg chg="delSp mod">
        <pc:chgData name="Paul Hutchings" userId="585bde28-eced-4edb-8f9c-713ef82e6f71" providerId="ADAL" clId="{68E57178-E163-4CBF-99E8-41840621237C}" dt="2025-11-02T09:46:50.249" v="8" actId="478"/>
        <pc:sldMkLst>
          <pc:docMk/>
          <pc:sldMk cId="208882321" sldId="2569"/>
        </pc:sldMkLst>
        <pc:spChg chg="del">
          <ac:chgData name="Paul Hutchings" userId="585bde28-eced-4edb-8f9c-713ef82e6f71" providerId="ADAL" clId="{68E57178-E163-4CBF-99E8-41840621237C}" dt="2025-11-02T09:46:50.249" v="8" actId="478"/>
          <ac:spMkLst>
            <pc:docMk/>
            <pc:sldMk cId="208882321" sldId="2569"/>
            <ac:spMk id="5" creationId="{BA8EBD89-2845-4FFC-4F42-28E522CC6626}"/>
          </ac:spMkLst>
        </pc:spChg>
      </pc:sldChg>
      <pc:sldChg chg="modSp">
        <pc:chgData name="Paul Hutchings" userId="585bde28-eced-4edb-8f9c-713ef82e6f71" providerId="ADAL" clId="{68E57178-E163-4CBF-99E8-41840621237C}" dt="2025-11-02T09:47:42.041" v="11" actId="20577"/>
        <pc:sldMkLst>
          <pc:docMk/>
          <pc:sldMk cId="1080418082" sldId="2571"/>
        </pc:sldMkLst>
        <pc:spChg chg="mod">
          <ac:chgData name="Paul Hutchings" userId="585bde28-eced-4edb-8f9c-713ef82e6f71" providerId="ADAL" clId="{68E57178-E163-4CBF-99E8-41840621237C}" dt="2025-11-02T09:47:42.041" v="11" actId="20577"/>
          <ac:spMkLst>
            <pc:docMk/>
            <pc:sldMk cId="1080418082" sldId="2571"/>
            <ac:spMk id="4" creationId="{40AB56EF-7ABD-E691-4450-5DDB90CA5245}"/>
          </ac:spMkLst>
        </pc:spChg>
      </pc:sldChg>
      <pc:sldChg chg="delSp mod">
        <pc:chgData name="Paul Hutchings" userId="585bde28-eced-4edb-8f9c-713ef82e6f71" providerId="ADAL" clId="{68E57178-E163-4CBF-99E8-41840621237C}" dt="2025-11-02T09:48:09.548" v="12" actId="478"/>
        <pc:sldMkLst>
          <pc:docMk/>
          <pc:sldMk cId="588842603" sldId="2573"/>
        </pc:sldMkLst>
        <pc:spChg chg="del">
          <ac:chgData name="Paul Hutchings" userId="585bde28-eced-4edb-8f9c-713ef82e6f71" providerId="ADAL" clId="{68E57178-E163-4CBF-99E8-41840621237C}" dt="2025-11-02T09:48:09.548" v="12" actId="478"/>
          <ac:spMkLst>
            <pc:docMk/>
            <pc:sldMk cId="588842603" sldId="2573"/>
            <ac:spMk id="5" creationId="{DC74C2F4-B654-4114-A1F5-90EE456046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95072E-2AB2-4240-BCEB-BA6C0CC22BDA}" type="datetimeFigureOut">
              <a:t>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DC12D7-361D-4152-A2D0-618FAE663ECF}" type="slidenum">
              <a:t>‹#›</a:t>
            </a:fld>
            <a:endParaRPr lang="en-US"/>
          </a:p>
        </p:txBody>
      </p:sp>
    </p:spTree>
    <p:extLst>
      <p:ext uri="{BB962C8B-B14F-4D97-AF65-F5344CB8AC3E}">
        <p14:creationId xmlns:p14="http://schemas.microsoft.com/office/powerpoint/2010/main" val="32339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D6DCAFB7-4A72-4659-94E0-147CBC398C38}" type="slidenum">
              <a:t>1</a:t>
            </a:fld>
            <a:endParaRPr lang="en-US"/>
          </a:p>
        </p:txBody>
      </p:sp>
    </p:spTree>
    <p:extLst>
      <p:ext uri="{BB962C8B-B14F-4D97-AF65-F5344CB8AC3E}">
        <p14:creationId xmlns:p14="http://schemas.microsoft.com/office/powerpoint/2010/main" val="1118348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Understanding Neurodiversity and Neurotypes</a:t>
            </a:r>
          </a:p>
        </p:txBody>
      </p:sp>
      <p:sp>
        <p:nvSpPr>
          <p:cNvPr id="4" name="Slide Number Placeholder 3"/>
          <p:cNvSpPr>
            <a:spLocks noGrp="1"/>
          </p:cNvSpPr>
          <p:nvPr>
            <p:ph type="sldNum" sz="quarter" idx="5"/>
          </p:nvPr>
        </p:nvSpPr>
        <p:spPr/>
        <p:txBody>
          <a:bodyPr/>
          <a:lstStyle/>
          <a:p>
            <a:fld id="{D6DCAFB7-4A72-4659-94E0-147CBC398C38}" type="slidenum">
              <a:t>2</a:t>
            </a:fld>
            <a:endParaRPr lang="en-US"/>
          </a:p>
        </p:txBody>
      </p:sp>
    </p:spTree>
    <p:extLst>
      <p:ext uri="{BB962C8B-B14F-4D97-AF65-F5344CB8AC3E}">
        <p14:creationId xmlns:p14="http://schemas.microsoft.com/office/powerpoint/2010/main" val="2775569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Neurodiversity refers to the natural variation in human brain function and cognitive styles. This concept recognizes conditions such as autism, ADHD, dyslexia, and Tourette’s as part of human diversity rather than disorders to be cured. Understanding neurotypes involves exploring the unique ways individuals perceive, process, and interact with the world. The medical model traditionally views these differences as deficits, while the social model emphasizes societal barriers and the need for inclusive environments. Historical perspectives on neurodiversity show a shift from pathologizing differences to embracing them as strengths. This foundational module helps participants appreciate the value of neurodivergent experiences and lays the groundwork for inclusive practices.</a:t>
            </a:r>
          </a:p>
        </p:txBody>
      </p:sp>
      <p:sp>
        <p:nvSpPr>
          <p:cNvPr id="4" name="Slide Number Placeholder 3"/>
          <p:cNvSpPr>
            <a:spLocks noGrp="1"/>
          </p:cNvSpPr>
          <p:nvPr>
            <p:ph type="sldNum" sz="quarter" idx="5"/>
          </p:nvPr>
        </p:nvSpPr>
        <p:spPr/>
        <p:txBody>
          <a:bodyPr/>
          <a:lstStyle/>
          <a:p>
            <a:fld id="{D6DCAFB7-4A72-4659-94E0-147CBC398C38}" type="slidenum">
              <a:t>3</a:t>
            </a:fld>
            <a:endParaRPr lang="en-US"/>
          </a:p>
        </p:txBody>
      </p:sp>
    </p:spTree>
    <p:extLst>
      <p:ext uri="{BB962C8B-B14F-4D97-AF65-F5344CB8AC3E}">
        <p14:creationId xmlns:p14="http://schemas.microsoft.com/office/powerpoint/2010/main" val="4209662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Cultural Humility and Neurodivergent Identity</a:t>
            </a:r>
          </a:p>
        </p:txBody>
      </p:sp>
      <p:sp>
        <p:nvSpPr>
          <p:cNvPr id="4" name="Slide Number Placeholder 3"/>
          <p:cNvSpPr>
            <a:spLocks noGrp="1"/>
          </p:cNvSpPr>
          <p:nvPr>
            <p:ph type="sldNum" sz="quarter" idx="5"/>
          </p:nvPr>
        </p:nvSpPr>
        <p:spPr/>
        <p:txBody>
          <a:bodyPr/>
          <a:lstStyle/>
          <a:p>
            <a:fld id="{D6DCAFB7-4A72-4659-94E0-147CBC398C38}" type="slidenum">
              <a:t>4</a:t>
            </a:fld>
            <a:endParaRPr lang="en-US"/>
          </a:p>
        </p:txBody>
      </p:sp>
    </p:spTree>
    <p:extLst>
      <p:ext uri="{BB962C8B-B14F-4D97-AF65-F5344CB8AC3E}">
        <p14:creationId xmlns:p14="http://schemas.microsoft.com/office/powerpoint/2010/main" val="470861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Cultural competence involves understanding and respecting diverse cultural backgrounds, while cultural humility emphasizes ongoing self-reflection and learning. Intersectionality explores how neurodivergence intersects with race, gender, socioeconomic status, and other identity factors. These intersections can compound experiences of stigma and exclusion. For example, a neurodivergent person of color may face unique challenges in accessing diagnosis and support due to cultural perceptions and systemic barriers. Global perspectives reveal that neurodivergence is understood and treated differently across cultures, affecting help-seeking behavior and inclusion. This module encourages participants to examine their own cultural lenses and consider how intersectionality shapes neurodivergent experiences.</a:t>
            </a:r>
          </a:p>
        </p:txBody>
      </p:sp>
      <p:sp>
        <p:nvSpPr>
          <p:cNvPr id="4" name="Slide Number Placeholder 3"/>
          <p:cNvSpPr>
            <a:spLocks noGrp="1"/>
          </p:cNvSpPr>
          <p:nvPr>
            <p:ph type="sldNum" sz="quarter" idx="5"/>
          </p:nvPr>
        </p:nvSpPr>
        <p:spPr/>
        <p:txBody>
          <a:bodyPr/>
          <a:lstStyle/>
          <a:p>
            <a:fld id="{D6DCAFB7-4A72-4659-94E0-147CBC398C38}" type="slidenum">
              <a:t>5</a:t>
            </a:fld>
            <a:endParaRPr lang="en-US"/>
          </a:p>
        </p:txBody>
      </p:sp>
    </p:spTree>
    <p:extLst>
      <p:ext uri="{BB962C8B-B14F-4D97-AF65-F5344CB8AC3E}">
        <p14:creationId xmlns:p14="http://schemas.microsoft.com/office/powerpoint/2010/main" val="869655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Inclusive Language and Communication Styles</a:t>
            </a:r>
          </a:p>
        </p:txBody>
      </p:sp>
      <p:sp>
        <p:nvSpPr>
          <p:cNvPr id="4" name="Slide Number Placeholder 3"/>
          <p:cNvSpPr>
            <a:spLocks noGrp="1"/>
          </p:cNvSpPr>
          <p:nvPr>
            <p:ph type="sldNum" sz="quarter" idx="5"/>
          </p:nvPr>
        </p:nvSpPr>
        <p:spPr/>
        <p:txBody>
          <a:bodyPr/>
          <a:lstStyle/>
          <a:p>
            <a:fld id="{D6DCAFB7-4A72-4659-94E0-147CBC398C38}" type="slidenum">
              <a:t>6</a:t>
            </a:fld>
            <a:endParaRPr lang="en-US"/>
          </a:p>
        </p:txBody>
      </p:sp>
    </p:spTree>
    <p:extLst>
      <p:ext uri="{BB962C8B-B14F-4D97-AF65-F5344CB8AC3E}">
        <p14:creationId xmlns:p14="http://schemas.microsoft.com/office/powerpoint/2010/main" val="2532848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communication in neuroculturally competent settings requires understanding diverse styles and preferences. Identity-first language (e.g., 'autistic person') and person-first language (e.g., 'person with autism') reflect different perspectives on identity and should be used based on individual preference. Neurodivergent communication may include non-verbal methods, echolalia, or stimming, which are often misunderstood. Recognizing these as valid forms of expression is crucial. This module explores how to adapt communication to be inclusive, respectful, and responsive. Participants learn to identify their own communication biases and practice strategies for engaging with neurodivergent individuals in ways that honor their authenticity.</a:t>
            </a:r>
          </a:p>
        </p:txBody>
      </p:sp>
      <p:sp>
        <p:nvSpPr>
          <p:cNvPr id="4" name="Slide Number Placeholder 3"/>
          <p:cNvSpPr>
            <a:spLocks noGrp="1"/>
          </p:cNvSpPr>
          <p:nvPr>
            <p:ph type="sldNum" sz="quarter" idx="5"/>
          </p:nvPr>
        </p:nvSpPr>
        <p:spPr/>
        <p:txBody>
          <a:bodyPr/>
          <a:lstStyle/>
          <a:p>
            <a:fld id="{D6DCAFB7-4A72-4659-94E0-147CBC398C38}" type="slidenum">
              <a:t>7</a:t>
            </a:fld>
            <a:endParaRPr lang="en-US"/>
          </a:p>
        </p:txBody>
      </p:sp>
    </p:spTree>
    <p:extLst>
      <p:ext uri="{BB962C8B-B14F-4D97-AF65-F5344CB8AC3E}">
        <p14:creationId xmlns:p14="http://schemas.microsoft.com/office/powerpoint/2010/main" val="2292773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Creating Inclusive Spaces and Policies</a:t>
            </a:r>
          </a:p>
        </p:txBody>
      </p:sp>
      <p:sp>
        <p:nvSpPr>
          <p:cNvPr id="4" name="Slide Number Placeholder 3"/>
          <p:cNvSpPr>
            <a:spLocks noGrp="1"/>
          </p:cNvSpPr>
          <p:nvPr>
            <p:ph type="sldNum" sz="quarter" idx="5"/>
          </p:nvPr>
        </p:nvSpPr>
        <p:spPr/>
        <p:txBody>
          <a:bodyPr/>
          <a:lstStyle/>
          <a:p>
            <a:fld id="{D6DCAFB7-4A72-4659-94E0-147CBC398C38}" type="slidenum">
              <a:t>8</a:t>
            </a:fld>
            <a:endParaRPr lang="en-US"/>
          </a:p>
        </p:txBody>
      </p:sp>
    </p:spTree>
    <p:extLst>
      <p:ext uri="{BB962C8B-B14F-4D97-AF65-F5344CB8AC3E}">
        <p14:creationId xmlns:p14="http://schemas.microsoft.com/office/powerpoint/2010/main" val="1003213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Inclusive environments support neurodivergent individuals by reducing sensory and cognitive barriers. This includes designing sensory-friendly spaces, offering flexible seating, and minimizing noise and visual clutter. Universal design principles advocate for environments that accommodate diverse needs without requiring adaptation. Structural inclusion also involves reviewing policies and practices to ensure they do not inadvertently exclude neurodivergent individuals. This module guides participants in conducting accessibility audits and implementing changes that promote equity. By fostering inclusive physical and organizational environments, institutions can better support neurodivergent participation and well-being.</a:t>
            </a:r>
          </a:p>
        </p:txBody>
      </p:sp>
      <p:sp>
        <p:nvSpPr>
          <p:cNvPr id="4" name="Slide Number Placeholder 3"/>
          <p:cNvSpPr>
            <a:spLocks noGrp="1"/>
          </p:cNvSpPr>
          <p:nvPr>
            <p:ph type="sldNum" sz="quarter" idx="5"/>
          </p:nvPr>
        </p:nvSpPr>
        <p:spPr/>
        <p:txBody>
          <a:bodyPr/>
          <a:lstStyle/>
          <a:p>
            <a:fld id="{D6DCAFB7-4A72-4659-94E0-147CBC398C38}" type="slidenum">
              <a:t>9</a:t>
            </a:fld>
            <a:endParaRPr lang="en-US"/>
          </a:p>
        </p:txBody>
      </p:sp>
    </p:spTree>
    <p:extLst>
      <p:ext uri="{BB962C8B-B14F-4D97-AF65-F5344CB8AC3E}">
        <p14:creationId xmlns:p14="http://schemas.microsoft.com/office/powerpoint/2010/main" val="108124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Identifying Bias and Neurotypical Privilege</a:t>
            </a:r>
          </a:p>
        </p:txBody>
      </p:sp>
      <p:sp>
        <p:nvSpPr>
          <p:cNvPr id="4" name="Slide Number Placeholder 3"/>
          <p:cNvSpPr>
            <a:spLocks noGrp="1"/>
          </p:cNvSpPr>
          <p:nvPr>
            <p:ph type="sldNum" sz="quarter" idx="5"/>
          </p:nvPr>
        </p:nvSpPr>
        <p:spPr/>
        <p:txBody>
          <a:bodyPr/>
          <a:lstStyle/>
          <a:p>
            <a:fld id="{D6DCAFB7-4A72-4659-94E0-147CBC398C38}" type="slidenum">
              <a:t>10</a:t>
            </a:fld>
            <a:endParaRPr lang="en-US"/>
          </a:p>
        </p:txBody>
      </p:sp>
    </p:spTree>
    <p:extLst>
      <p:ext uri="{BB962C8B-B14F-4D97-AF65-F5344CB8AC3E}">
        <p14:creationId xmlns:p14="http://schemas.microsoft.com/office/powerpoint/2010/main" val="2251437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Reflective practice involves examining personal beliefs, biases, and assumptions about neurodivergence. Neurotypical privilege refers to the societal advantages afforded to individuals whose cognitive styles align with dominant norms. Neurocultural labor describes the effort neurodivergent individuals expend to conform to these norms, often at the expense of their mental health. This module helps participants identify implicit biases and understand how these affect interactions and decision-making. Ethical dilemmas, such as enforcing conformity or ignoring sensory needs, are explored through case studies. Participants develop strategies to reduce bias and support neurodivergent authenticity in their professional roles.</a:t>
            </a:r>
          </a:p>
        </p:txBody>
      </p:sp>
      <p:sp>
        <p:nvSpPr>
          <p:cNvPr id="4" name="Slide Number Placeholder 3"/>
          <p:cNvSpPr>
            <a:spLocks noGrp="1"/>
          </p:cNvSpPr>
          <p:nvPr>
            <p:ph type="sldNum" sz="quarter" idx="5"/>
          </p:nvPr>
        </p:nvSpPr>
        <p:spPr/>
        <p:txBody>
          <a:bodyPr/>
          <a:lstStyle/>
          <a:p>
            <a:fld id="{D6DCAFB7-4A72-4659-94E0-147CBC398C38}" type="slidenum">
              <a:t>11</a:t>
            </a:fld>
            <a:endParaRPr lang="en-US"/>
          </a:p>
        </p:txBody>
      </p:sp>
    </p:spTree>
    <p:extLst>
      <p:ext uri="{BB962C8B-B14F-4D97-AF65-F5344CB8AC3E}">
        <p14:creationId xmlns:p14="http://schemas.microsoft.com/office/powerpoint/2010/main" val="1014144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Co-Production and Systemic Change</a:t>
            </a:r>
          </a:p>
        </p:txBody>
      </p:sp>
      <p:sp>
        <p:nvSpPr>
          <p:cNvPr id="4" name="Slide Number Placeholder 3"/>
          <p:cNvSpPr>
            <a:spLocks noGrp="1"/>
          </p:cNvSpPr>
          <p:nvPr>
            <p:ph type="sldNum" sz="quarter" idx="5"/>
          </p:nvPr>
        </p:nvSpPr>
        <p:spPr/>
        <p:txBody>
          <a:bodyPr/>
          <a:lstStyle/>
          <a:p>
            <a:fld id="{D6DCAFB7-4A72-4659-94E0-147CBC398C38}" type="slidenum">
              <a:t>12</a:t>
            </a:fld>
            <a:endParaRPr lang="en-US"/>
          </a:p>
        </p:txBody>
      </p:sp>
    </p:spTree>
    <p:extLst>
      <p:ext uri="{BB962C8B-B14F-4D97-AF65-F5344CB8AC3E}">
        <p14:creationId xmlns:p14="http://schemas.microsoft.com/office/powerpoint/2010/main" val="3515868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Implementing neurocultural competence requires collaboration with neurodivergent individuals in designing and evaluating practices. Co-production ensures that interventions are relevant, respectful, and effective. Advocacy involves promoting systemic changes that support neurodivergent inclusion, such as policy reform, staff training, and public awareness campaigns. Sustainability is achieved through ongoing evaluation, feedback, and adaptation. This module equips participants with tools to develop action plans, engage stakeholders, and measure impact. By embracing advocacy and co-production, professionals can drive meaningful change and foster environments where neurodivergent individuals thrive.</a:t>
            </a:r>
          </a:p>
        </p:txBody>
      </p:sp>
      <p:sp>
        <p:nvSpPr>
          <p:cNvPr id="4" name="Slide Number Placeholder 3"/>
          <p:cNvSpPr>
            <a:spLocks noGrp="1"/>
          </p:cNvSpPr>
          <p:nvPr>
            <p:ph type="sldNum" sz="quarter" idx="5"/>
          </p:nvPr>
        </p:nvSpPr>
        <p:spPr/>
        <p:txBody>
          <a:bodyPr/>
          <a:lstStyle/>
          <a:p>
            <a:fld id="{D6DCAFB7-4A72-4659-94E0-147CBC398C38}" type="slidenum">
              <a:t>13</a:t>
            </a:fld>
            <a:endParaRPr lang="en-US"/>
          </a:p>
        </p:txBody>
      </p:sp>
    </p:spTree>
    <p:extLst>
      <p:ext uri="{BB962C8B-B14F-4D97-AF65-F5344CB8AC3E}">
        <p14:creationId xmlns:p14="http://schemas.microsoft.com/office/powerpoint/2010/main" val="28662111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695BADC-4FD4-44DC-8CD5-A8F9C57A8D9D}"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762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D849E410-BE9E-427B-BCB5-604E33C4348E}"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31231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FA9F19E7-5A41-482B-8FA2-1C0353416DB6}"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45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11/2/2025</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96327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C6CA39F-8041-4925-BD95-F0F6BD0D2137}"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669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A198F7BC-ABFF-4CAB-9ECC-8B1B0BCD965C}"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2691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3939EC85-F003-4305-AB12-223D18998537}"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70560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dirty="0"/>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06866CBB-6F1F-436D-A8C6-FABC4CF2B536}"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1354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8608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3C8270A-2846-4BCB-A403-59E7E90A2BA8}" type="datetime1">
              <a:rPr lang="en-US" smtClean="0"/>
              <a:t>11/2/2025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5443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F205D05A-BA39-4B06-B20A-BF32BF994A68}" type="datetime1">
              <a:rPr lang="en-US" smtClean="0"/>
              <a:t>11/2/2025</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07347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11/2/2025</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5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6C2206C6-C6B2-4E06-A7AA-7F308C2F851D}"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0049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D1188C7A-78DB-4967-8643-716598F25D97}"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72298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CF3028B4-C775-4D6E-9ECF-E9C671E76E75}"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553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A3EC7C9B-995E-4643-8C14-3CF0B0A04E72}"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28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B6F6598-C52E-418B-8497-C4DAE4F0985A}"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281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2E394BC2-7D23-4352-8AF3-6A490B666FB8}"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14958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3EE3A63-0174-4F36-AB66-61B83C7C9647}"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45888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4758A600-6D87-4303-8A2F-171F72E22375}"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13072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E2E51BF4-D56D-4D12-A5A9-E780D160D1C6}"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914696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BFC4637-11C9-448C-8D4C-0CD0AE46C949}"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6726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642D680-A112-485C-AB9D-C4786EC59251}"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41946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79E3CBC-A2D6-42D3-976A-174CF7E26BA0}"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22369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7E8D86-1037-438D-973A-F8D03A01BF16}"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75185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33876A1-EAF9-4915-94FE-FB92EEABD687}"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941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372472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4117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2B950759-980B-4783-B58D-96B69BC77CA8}"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0944565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75D8CBF3-D33E-488B-BE09-B302C3504935}"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09127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8394C7EB-3255-4C04-9D3B-DA51FDFD7E92}"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77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E396167E-13CB-492D-A43B-8BD084C7EA4B}"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58524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49885C97-4180-47D6-BA3E-83C74E1B1903}"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38493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3CF85C1-8AE5-42AC-A9E5-BFA1AA4ECE1A}"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31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F9764A69-0D4A-41EE-B368-4D0114C52684}"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6684816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EC869251-F212-4557-A92A-BBFE6D38B002}"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877823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C7720E7-9D70-4C91-9C55-B922EC8FF4E1}"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253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C26E53DC-2C2B-436E-8F81-6F56D67B2094}"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5814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88722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1A3891DC-7E15-43B5-BCFB-370696C30398}"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49987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E5E07D1D-D1D5-479B-A8E5-C908666570C8}"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2521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DC860212-EC80-4550-8977-412BA68CEEAD}"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188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C58B63FC-A13C-4EAB-9220-41BEA3370D02}"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6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4D133BBB-C9BA-478D-ACC3-56E69C31B4D0}"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304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386BD3A-3427-4776-A455-FF38304F4878}"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5503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0907655-BDED-4A88-9727-947E02456645}"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1128135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F0400140-9243-4AE1-A76C-D8BD9EF938F5}"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07326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F978418A-E4AD-4F4D-B99D-9E40C1234D23}"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3017343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A57725C-F3FD-4B16-984B-FC904AD58D64}"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812359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F4C780C6-F0FD-455F-A2B8-0A9691723AFF}"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0888502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D348C769-7AB4-4647-BD58-CC3E9CA66889}" type="datetime1">
              <a:rPr lang="en-US" smtClean="0"/>
              <a:t>11/2/2025</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059961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67891EA0-6E5D-4821-92F4-23CFFDAC5E38}"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4475764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dirty="0"/>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dirty="0"/>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869CC736-6517-4DE3-9A18-5EB6F27EF875}" type="datetime1">
              <a:rPr lang="en-US" smtClean="0"/>
              <a:t>11/2/2025</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445583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55971960-CC10-477C-A0E8-32CE7F9D38E0}"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2209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dirty="0"/>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84D8584C-2125-40A2-8519-09FB9A8C3315}"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271735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B3C0EDEC-0890-4E6D-9DE0-ECAF543851A7}" type="datetime1">
              <a:rPr lang="en-US" smtClean="0"/>
              <a:t>11/2/2025</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717032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2DD88318-BA47-4AD0-805B-25EB53D81BBB}" type="datetime1">
              <a:rPr lang="en-US" smtClean="0"/>
              <a:t>11/2/2025</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95014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0AD3F20-2AB6-4A04-8E99-A7FB006776B6}" type="datetime1">
              <a:rPr lang="en-US" smtClean="0"/>
              <a:t>11/2/2025</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615800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AEA2087-1351-4A66-BC4B-B8C73F209E6A}" type="datetime1">
              <a:rPr lang="en-US" smtClean="0"/>
              <a:t>11/2/2025</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70133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95967112-4E38-4DE6-886D-C6360575EE2E}" type="datetime1">
              <a:rPr lang="en-US" smtClean="0"/>
              <a:t>11/2/2025</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40005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8493712A-E27F-4D57-B2CA-5B36D6E8A4B0}" type="datetime1">
              <a:rPr lang="en-US" smtClean="0"/>
              <a:t>11/2/2025</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472182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A8EB468F-DE53-43FF-8B87-9F03EBF19C21}"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437138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77D9A748-B116-46F1-81D5-0BE225FE4EB1}" type="datetime1">
              <a:rPr lang="en-US" smtClean="0"/>
              <a:t>11/2/2025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632879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2B9AEC8-204B-4AD5-8041-BCAF36A74EBE}" type="datetime1">
              <a:rPr lang="en-US" smtClean="0"/>
              <a:t>11/2/2025</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37699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58FFB-6BE9-FE03-7102-17B4F7C7B659}"/>
              </a:ext>
            </a:extLst>
          </p:cNvPr>
          <p:cNvSpPr>
            <a:spLocks noGrp="1"/>
          </p:cNvSpPr>
          <p:nvPr>
            <p:ph type="ctrTitle"/>
          </p:nvPr>
        </p:nvSpPr>
        <p:spPr>
          <a:xfrm>
            <a:off x="137159" y="338328"/>
            <a:ext cx="8168640" cy="4462272"/>
          </a:xfrm>
        </p:spPr>
        <p:txBody>
          <a:bodyPr anchor="t">
            <a:normAutofit/>
          </a:bodyPr>
          <a:lstStyle/>
          <a:p>
            <a:r>
              <a:rPr lang="en-US" sz="8200"/>
              <a:t>Neurocultural Competence Training Program</a:t>
            </a:r>
          </a:p>
        </p:txBody>
      </p:sp>
      <p:sp>
        <p:nvSpPr>
          <p:cNvPr id="3" name="Subtitle 2">
            <a:extLst>
              <a:ext uri="{FF2B5EF4-FFF2-40B4-BE49-F238E27FC236}">
                <a16:creationId xmlns:a16="http://schemas.microsoft.com/office/drawing/2014/main" id="{D949FEDF-E4F7-B420-A36C-F12952B22D43}"/>
              </a:ext>
            </a:extLst>
          </p:cNvPr>
          <p:cNvSpPr>
            <a:spLocks noGrp="1"/>
          </p:cNvSpPr>
          <p:nvPr>
            <p:ph type="subTitle" idx="1"/>
          </p:nvPr>
        </p:nvSpPr>
        <p:spPr>
          <a:xfrm>
            <a:off x="8534400" y="4754729"/>
            <a:ext cx="3084441" cy="1080302"/>
          </a:xfrm>
        </p:spPr>
        <p:txBody>
          <a:bodyPr anchor="b">
            <a:normAutofit/>
          </a:bodyPr>
          <a:lstStyle/>
          <a:p>
            <a:r>
              <a:rPr lang="en-US"/>
              <a:t>Enhancing skills to navigate diverse cultural neural perspectives</a:t>
            </a:r>
          </a:p>
        </p:txBody>
      </p:sp>
      <p:sp>
        <p:nvSpPr>
          <p:cNvPr id="5" name="Date Placeholder 4">
            <a:extLst>
              <a:ext uri="{FF2B5EF4-FFF2-40B4-BE49-F238E27FC236}">
                <a16:creationId xmlns:a16="http://schemas.microsoft.com/office/drawing/2014/main" id="{F7F9BEC5-53DD-2EE6-F125-35CA18E74F58}"/>
              </a:ext>
            </a:extLst>
          </p:cNvPr>
          <p:cNvSpPr>
            <a:spLocks noGrp="1"/>
          </p:cNvSpPr>
          <p:nvPr>
            <p:ph type="dt" sz="half" idx="10"/>
          </p:nvPr>
        </p:nvSpPr>
        <p:spPr>
          <a:xfrm>
            <a:off x="10058400" y="6029868"/>
            <a:ext cx="1182686"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C96D3D69-9836-BA2B-8ED2-FDE40E49B457}"/>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a:t>
            </a:fld>
            <a:endParaRPr lang="en-US"/>
          </a:p>
        </p:txBody>
      </p:sp>
    </p:spTree>
    <p:extLst>
      <p:ext uri="{BB962C8B-B14F-4D97-AF65-F5344CB8AC3E}">
        <p14:creationId xmlns:p14="http://schemas.microsoft.com/office/powerpoint/2010/main" val="383964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bg/>
                                          </p:spTgt>
                                        </p:tgtEl>
                                        <p:attrNameLst>
                                          <p:attrName>style.visibility</p:attrName>
                                        </p:attrNameLst>
                                      </p:cBhvr>
                                      <p:to>
                                        <p:strVal val="visible"/>
                                      </p:to>
                                    </p:set>
                                    <p:animEffect transition="in" filter="fade">
                                      <p:cBhvr>
                                        <p:cTn id="10" dur="10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childTnLst>
                                </p:cTn>
                              </p:par>
                              <p:par>
                                <p:cTn id="16" presetID="10" presetClass="entr" presetSubtype="0" fill="hold" grpId="1" nodeType="withEffect">
                                  <p:stCondLst>
                                    <p:cond delay="250"/>
                                  </p:stCondLst>
                                  <p:iterate>
                                    <p:tmPct val="10000"/>
                                  </p:iterate>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3" grpId="1"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98FE-71CC-BE79-FFFD-066BA2FBFBA3}"/>
              </a:ext>
            </a:extLst>
          </p:cNvPr>
          <p:cNvSpPr>
            <a:spLocks noGrp="1"/>
          </p:cNvSpPr>
          <p:nvPr>
            <p:ph type="title"/>
          </p:nvPr>
        </p:nvSpPr>
        <p:spPr>
          <a:xfrm>
            <a:off x="185877" y="1062360"/>
            <a:ext cx="9948723" cy="5762371"/>
          </a:xfrm>
        </p:spPr>
        <p:txBody>
          <a:bodyPr anchor="b">
            <a:normAutofit/>
          </a:bodyPr>
          <a:lstStyle/>
          <a:p>
            <a:r>
              <a:rPr lang="en-US"/>
              <a:t>Foundations of Neurodiversity</a:t>
            </a:r>
          </a:p>
        </p:txBody>
      </p:sp>
      <p:sp>
        <p:nvSpPr>
          <p:cNvPr id="4" name="Footer Placeholder 3">
            <a:extLst>
              <a:ext uri="{FF2B5EF4-FFF2-40B4-BE49-F238E27FC236}">
                <a16:creationId xmlns:a16="http://schemas.microsoft.com/office/drawing/2014/main" id="{36A63E6E-66C9-1D03-C63B-CDDC1806368B}"/>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0639A1BA-3954-9852-0124-D8F4D6D310C6}"/>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552078F3-E59B-F09C-6D4A-B8B5AC681639}"/>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2</a:t>
            </a:fld>
            <a:endParaRPr lang="en-US"/>
          </a:p>
        </p:txBody>
      </p:sp>
    </p:spTree>
    <p:extLst>
      <p:ext uri="{BB962C8B-B14F-4D97-AF65-F5344CB8AC3E}">
        <p14:creationId xmlns:p14="http://schemas.microsoft.com/office/powerpoint/2010/main" val="38739957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Black and Yellow Brain on Black and Yellow Background.">
            <a:extLst>
              <a:ext uri="{FF2B5EF4-FFF2-40B4-BE49-F238E27FC236}">
                <a16:creationId xmlns:a16="http://schemas.microsoft.com/office/drawing/2014/main" id="{A373C216-5A0A-461E-842F-2D867009783A}"/>
              </a:ext>
            </a:extLst>
          </p:cNvPr>
          <p:cNvPicPr>
            <a:picLocks noGrp="1" noChangeAspect="1"/>
          </p:cNvPicPr>
          <p:nvPr>
            <p:ph type="pic" sz="quarter" idx="13"/>
          </p:nvPr>
        </p:nvPicPr>
        <p:blipFill>
          <a:blip r:embed="rId3"/>
          <a:srcRect l="15755" r="17795" b="-2"/>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BC763F56-C288-C05F-76EE-A2E442BDFAD1}"/>
              </a:ext>
            </a:extLst>
          </p:cNvPr>
          <p:cNvSpPr>
            <a:spLocks noGrp="1"/>
          </p:cNvSpPr>
          <p:nvPr>
            <p:ph type="title"/>
          </p:nvPr>
        </p:nvSpPr>
        <p:spPr>
          <a:xfrm>
            <a:off x="1002085" y="4374100"/>
            <a:ext cx="3897905" cy="1380814"/>
          </a:xfrm>
        </p:spPr>
        <p:txBody>
          <a:bodyPr anchor="t">
            <a:normAutofit/>
          </a:bodyPr>
          <a:lstStyle/>
          <a:p>
            <a:pPr>
              <a:lnSpc>
                <a:spcPct val="90000"/>
              </a:lnSpc>
            </a:pPr>
            <a:r>
              <a:rPr lang="en-US" sz="2600"/>
              <a:t>Understanding Neurodiversity and Neurotypes</a:t>
            </a:r>
          </a:p>
        </p:txBody>
      </p:sp>
      <p:sp>
        <p:nvSpPr>
          <p:cNvPr id="4" name="Content Placeholder 3">
            <a:extLst>
              <a:ext uri="{FF2B5EF4-FFF2-40B4-BE49-F238E27FC236}">
                <a16:creationId xmlns:a16="http://schemas.microsoft.com/office/drawing/2014/main" id="{A4414AEE-237C-2AE8-3850-E0735A39F5B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Natural Brain Variation</a:t>
            </a:r>
          </a:p>
          <a:p>
            <a:pPr marL="0" lvl="1" indent="0">
              <a:buFont typeface="Arial" panose="020B0604020202020204" pitchFamily="34" charset="0"/>
              <a:buNone/>
            </a:pPr>
            <a:r>
              <a:t>Neurodiversity includes natural differences in brain function and cognitive styles among people.</a:t>
            </a:r>
            <a:endParaRPr lang="en-US"/>
          </a:p>
          <a:p>
            <a:pPr marL="0" indent="0">
              <a:spcBef>
                <a:spcPts val="2500"/>
              </a:spcBef>
              <a:buFont typeface="Arial" panose="020B0604020202020204" pitchFamily="34" charset="0"/>
              <a:buNone/>
            </a:pPr>
            <a:r>
              <a:rPr lang="en-US" b="1"/>
              <a:t>Unique Neurotypes</a:t>
            </a:r>
          </a:p>
          <a:p>
            <a:pPr marL="0" lvl="1" indent="0">
              <a:buFont typeface="Arial" panose="020B0604020202020204" pitchFamily="34" charset="0"/>
              <a:buNone/>
            </a:pPr>
            <a:r>
              <a:t>Neurotypes describe how individuals uniquely perceive and process information around them.</a:t>
            </a:r>
            <a:endParaRPr lang="en-US"/>
          </a:p>
          <a:p>
            <a:pPr marL="0" indent="0">
              <a:spcBef>
                <a:spcPts val="2500"/>
              </a:spcBef>
              <a:buFont typeface="Arial" panose="020B0604020202020204" pitchFamily="34" charset="0"/>
              <a:buNone/>
            </a:pPr>
            <a:r>
              <a:rPr lang="en-US" b="1"/>
              <a:t>Medical vs Social Models</a:t>
            </a:r>
          </a:p>
          <a:p>
            <a:pPr marL="0" lvl="1" indent="0">
              <a:buFont typeface="Arial" panose="020B0604020202020204" pitchFamily="34" charset="0"/>
              <a:buNone/>
            </a:pPr>
            <a:r>
              <a:t>Medical model sees differences as deficits; social model focuses on inclusion and removing barriers.</a:t>
            </a:r>
            <a:endParaRPr lang="en-US"/>
          </a:p>
          <a:p>
            <a:pPr marL="0" indent="0">
              <a:spcBef>
                <a:spcPts val="2500"/>
              </a:spcBef>
              <a:buFont typeface="Arial" panose="020B0604020202020204" pitchFamily="34" charset="0"/>
              <a:buNone/>
            </a:pPr>
            <a:r>
              <a:rPr lang="en-US" b="1"/>
              <a:t>Historical Shift</a:t>
            </a:r>
          </a:p>
          <a:p>
            <a:pPr marL="0" lvl="1" indent="0">
              <a:buFont typeface="Arial" panose="020B0604020202020204" pitchFamily="34" charset="0"/>
              <a:buNone/>
            </a:pPr>
            <a:r>
              <a:t>Understanding shifted from pathologizing differences to embracing neurodiversity as strength.</a:t>
            </a:r>
            <a:endParaRPr lang="en-US"/>
          </a:p>
        </p:txBody>
      </p:sp>
      <p:sp>
        <p:nvSpPr>
          <p:cNvPr id="6" name="Date Placeholder 5">
            <a:extLst>
              <a:ext uri="{FF2B5EF4-FFF2-40B4-BE49-F238E27FC236}">
                <a16:creationId xmlns:a16="http://schemas.microsoft.com/office/drawing/2014/main" id="{15906323-C65F-C168-CD46-2CCBF0DF6202}"/>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11/2/2025</a:t>
            </a:fld>
            <a:endParaRPr lang="en-US"/>
          </a:p>
        </p:txBody>
      </p:sp>
      <p:sp>
        <p:nvSpPr>
          <p:cNvPr id="7" name="Slide Number Placeholder 6">
            <a:extLst>
              <a:ext uri="{FF2B5EF4-FFF2-40B4-BE49-F238E27FC236}">
                <a16:creationId xmlns:a16="http://schemas.microsoft.com/office/drawing/2014/main" id="{6E54B2EA-193D-C6ED-A9CC-AEF4BF978821}"/>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3</a:t>
            </a:fld>
            <a:endParaRPr lang="en-US"/>
          </a:p>
        </p:txBody>
      </p:sp>
    </p:spTree>
    <p:extLst>
      <p:ext uri="{BB962C8B-B14F-4D97-AF65-F5344CB8AC3E}">
        <p14:creationId xmlns:p14="http://schemas.microsoft.com/office/powerpoint/2010/main" val="40793865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52DF4-61BE-A7D2-2510-D757D8F52145}"/>
              </a:ext>
            </a:extLst>
          </p:cNvPr>
          <p:cNvSpPr>
            <a:spLocks noGrp="1"/>
          </p:cNvSpPr>
          <p:nvPr>
            <p:ph type="title"/>
          </p:nvPr>
        </p:nvSpPr>
        <p:spPr>
          <a:xfrm>
            <a:off x="185877" y="1062360"/>
            <a:ext cx="9948723" cy="5762371"/>
          </a:xfrm>
        </p:spPr>
        <p:txBody>
          <a:bodyPr anchor="b">
            <a:normAutofit/>
          </a:bodyPr>
          <a:lstStyle/>
          <a:p>
            <a:r>
              <a:rPr lang="en-US" sz="9800"/>
              <a:t>Cultural Competence &amp; Intersectionality</a:t>
            </a:r>
          </a:p>
        </p:txBody>
      </p:sp>
      <p:sp>
        <p:nvSpPr>
          <p:cNvPr id="4" name="Footer Placeholder 3">
            <a:extLst>
              <a:ext uri="{FF2B5EF4-FFF2-40B4-BE49-F238E27FC236}">
                <a16:creationId xmlns:a16="http://schemas.microsoft.com/office/drawing/2014/main" id="{6E3EE5BB-0C53-B2BB-E19F-2E6ED6B0C980}"/>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A4D86255-9ED9-2083-DCEF-2E54A725BCC0}"/>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E8EC3EE5-130C-1B69-B464-5CA9483F0B70}"/>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4</a:t>
            </a:fld>
            <a:endParaRPr lang="en-US"/>
          </a:p>
        </p:txBody>
      </p:sp>
    </p:spTree>
    <p:extLst>
      <p:ext uri="{BB962C8B-B14F-4D97-AF65-F5344CB8AC3E}">
        <p14:creationId xmlns:p14="http://schemas.microsoft.com/office/powerpoint/2010/main" val="30301166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Multi-ethnic circle of friends, top-down view with long shadow.">
            <a:extLst>
              <a:ext uri="{FF2B5EF4-FFF2-40B4-BE49-F238E27FC236}">
                <a16:creationId xmlns:a16="http://schemas.microsoft.com/office/drawing/2014/main" id="{FEA88B20-BB5B-4C81-8084-1A4AA712C180}"/>
              </a:ext>
            </a:extLst>
          </p:cNvPr>
          <p:cNvPicPr>
            <a:picLocks noGrp="1" noChangeAspect="1"/>
          </p:cNvPicPr>
          <p:nvPr>
            <p:ph type="pic" sz="quarter" idx="13"/>
          </p:nvPr>
        </p:nvPicPr>
        <p:blipFill>
          <a:blip r:embed="rId3"/>
          <a:srcRect b="21897"/>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D5E07C11-7E4C-2E6F-53BC-C96FF75B5116}"/>
              </a:ext>
            </a:extLst>
          </p:cNvPr>
          <p:cNvSpPr>
            <a:spLocks noGrp="1"/>
          </p:cNvSpPr>
          <p:nvPr>
            <p:ph type="title"/>
          </p:nvPr>
        </p:nvSpPr>
        <p:spPr>
          <a:xfrm>
            <a:off x="1002085" y="4374100"/>
            <a:ext cx="3897905" cy="1380814"/>
          </a:xfrm>
        </p:spPr>
        <p:txBody>
          <a:bodyPr anchor="t">
            <a:normAutofit/>
          </a:bodyPr>
          <a:lstStyle/>
          <a:p>
            <a:r>
              <a:rPr lang="en-US" sz="2600"/>
              <a:t>Cultural Humility and Neurodivergent Identity</a:t>
            </a:r>
          </a:p>
        </p:txBody>
      </p:sp>
      <p:sp>
        <p:nvSpPr>
          <p:cNvPr id="4" name="Content Placeholder 3">
            <a:extLst>
              <a:ext uri="{FF2B5EF4-FFF2-40B4-BE49-F238E27FC236}">
                <a16:creationId xmlns:a16="http://schemas.microsoft.com/office/drawing/2014/main" id="{EDE05FA5-B1FC-E7F7-E9B3-D810217313C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dirty="0"/>
              <a:t>Cultural Competence vs Humility</a:t>
            </a:r>
          </a:p>
          <a:p>
            <a:pPr marL="0" lvl="1" indent="0">
              <a:buFont typeface="Arial" panose="020B0604020202020204" pitchFamily="34" charset="0"/>
              <a:buNone/>
            </a:pPr>
            <a:r>
              <a:rPr dirty="0"/>
              <a:t>Cultural competence is about understanding diversity; cultural humility requires ongoing self-reflection and learning.</a:t>
            </a:r>
            <a:endParaRPr lang="en-US" dirty="0"/>
          </a:p>
          <a:p>
            <a:pPr marL="0" indent="0">
              <a:spcBef>
                <a:spcPts val="2500"/>
              </a:spcBef>
              <a:buFont typeface="Arial" panose="020B0604020202020204" pitchFamily="34" charset="0"/>
              <a:buNone/>
            </a:pPr>
            <a:r>
              <a:rPr lang="en-US" b="1" dirty="0"/>
              <a:t>Intersectionality and Neurodivergence</a:t>
            </a:r>
          </a:p>
          <a:p>
            <a:pPr marL="0" lvl="1" indent="0">
              <a:buFont typeface="Arial" panose="020B0604020202020204" pitchFamily="34" charset="0"/>
              <a:buNone/>
            </a:pPr>
            <a:r>
              <a:rPr dirty="0"/>
              <a:t>Neurodivergence intersects with race, gender, and class, compounding stigma and exclusion.</a:t>
            </a:r>
            <a:endParaRPr lang="en-US" dirty="0"/>
          </a:p>
          <a:p>
            <a:pPr marL="0" indent="0">
              <a:spcBef>
                <a:spcPts val="2500"/>
              </a:spcBef>
              <a:buFont typeface="Arial" panose="020B0604020202020204" pitchFamily="34" charset="0"/>
              <a:buNone/>
            </a:pPr>
            <a:r>
              <a:rPr lang="en-US" b="1" dirty="0"/>
              <a:t>Systemic Barriers Impact</a:t>
            </a:r>
          </a:p>
          <a:p>
            <a:pPr marL="0" lvl="1" indent="0">
              <a:buFont typeface="Arial" panose="020B0604020202020204" pitchFamily="34" charset="0"/>
              <a:buNone/>
            </a:pPr>
            <a:r>
              <a:rPr dirty="0"/>
              <a:t>Neurodivergent people of </a:t>
            </a:r>
            <a:r>
              <a:rPr dirty="0" err="1"/>
              <a:t>colo</a:t>
            </a:r>
            <a:r>
              <a:rPr lang="en-GB" dirty="0"/>
              <a:t>u</a:t>
            </a:r>
            <a:r>
              <a:rPr dirty="0"/>
              <a:t>r face unique challenges in diagnosis and support due to cultural and systemic barriers.</a:t>
            </a:r>
            <a:endParaRPr lang="en-US" dirty="0"/>
          </a:p>
          <a:p>
            <a:pPr marL="0" indent="0">
              <a:spcBef>
                <a:spcPts val="2500"/>
              </a:spcBef>
              <a:buFont typeface="Arial" panose="020B0604020202020204" pitchFamily="34" charset="0"/>
              <a:buNone/>
            </a:pPr>
            <a:r>
              <a:rPr lang="en-US" b="1" dirty="0"/>
              <a:t>Global Perspectives on Neurodivergence</a:t>
            </a:r>
          </a:p>
          <a:p>
            <a:pPr marL="0" lvl="1" indent="0">
              <a:buFont typeface="Arial" panose="020B0604020202020204" pitchFamily="34" charset="0"/>
              <a:buNone/>
            </a:pPr>
            <a:r>
              <a:rPr dirty="0"/>
              <a:t>Different cultures understand and treat neurodivergence uniquely, influencing inclusion and help-seeking.</a:t>
            </a:r>
            <a:endParaRPr lang="en-US" dirty="0"/>
          </a:p>
        </p:txBody>
      </p:sp>
      <p:sp>
        <p:nvSpPr>
          <p:cNvPr id="6" name="Date Placeholder 5">
            <a:extLst>
              <a:ext uri="{FF2B5EF4-FFF2-40B4-BE49-F238E27FC236}">
                <a16:creationId xmlns:a16="http://schemas.microsoft.com/office/drawing/2014/main" id="{1C4C2493-2254-687B-83B4-2CC5EE6F9F22}"/>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11/2/2025</a:t>
            </a:fld>
            <a:endParaRPr lang="en-US"/>
          </a:p>
        </p:txBody>
      </p:sp>
      <p:sp>
        <p:nvSpPr>
          <p:cNvPr id="7" name="Slide Number Placeholder 6">
            <a:extLst>
              <a:ext uri="{FF2B5EF4-FFF2-40B4-BE49-F238E27FC236}">
                <a16:creationId xmlns:a16="http://schemas.microsoft.com/office/drawing/2014/main" id="{E8EBDEA9-EC8B-49A7-64B5-F6D25C198337}"/>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5</a:t>
            </a:fld>
            <a:endParaRPr lang="en-US"/>
          </a:p>
        </p:txBody>
      </p:sp>
    </p:spTree>
    <p:extLst>
      <p:ext uri="{BB962C8B-B14F-4D97-AF65-F5344CB8AC3E}">
        <p14:creationId xmlns:p14="http://schemas.microsoft.com/office/powerpoint/2010/main" val="37698076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C80D1-D2D7-B2FF-2F86-98CC5471F8D9}"/>
              </a:ext>
            </a:extLst>
          </p:cNvPr>
          <p:cNvSpPr>
            <a:spLocks noGrp="1"/>
          </p:cNvSpPr>
          <p:nvPr>
            <p:ph type="title"/>
          </p:nvPr>
        </p:nvSpPr>
        <p:spPr>
          <a:xfrm>
            <a:off x="185877" y="1062360"/>
            <a:ext cx="9948723" cy="5762371"/>
          </a:xfrm>
        </p:spPr>
        <p:txBody>
          <a:bodyPr anchor="b">
            <a:normAutofit/>
          </a:bodyPr>
          <a:lstStyle/>
          <a:p>
            <a:r>
              <a:rPr lang="en-US" sz="10600"/>
              <a:t>Neurocultural Communication</a:t>
            </a:r>
          </a:p>
        </p:txBody>
      </p:sp>
      <p:sp>
        <p:nvSpPr>
          <p:cNvPr id="4" name="Footer Placeholder 3">
            <a:extLst>
              <a:ext uri="{FF2B5EF4-FFF2-40B4-BE49-F238E27FC236}">
                <a16:creationId xmlns:a16="http://schemas.microsoft.com/office/drawing/2014/main" id="{6F0F2454-2C18-F27D-F6B3-8C996C2AA3C8}"/>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8FE078EF-7E9E-B172-9C6A-1A24C016EA8E}"/>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1637CCC4-BE60-E46E-ED81-FF0BE156E603}"/>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6</a:t>
            </a:fld>
            <a:endParaRPr lang="en-US"/>
          </a:p>
        </p:txBody>
      </p:sp>
    </p:spTree>
    <p:extLst>
      <p:ext uri="{BB962C8B-B14F-4D97-AF65-F5344CB8AC3E}">
        <p14:creationId xmlns:p14="http://schemas.microsoft.com/office/powerpoint/2010/main" val="32074014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Figurines on the speech bubbles.">
            <a:extLst>
              <a:ext uri="{FF2B5EF4-FFF2-40B4-BE49-F238E27FC236}">
                <a16:creationId xmlns:a16="http://schemas.microsoft.com/office/drawing/2014/main" id="{42F82740-0607-4477-899D-9F806FB15DCE}"/>
              </a:ext>
            </a:extLst>
          </p:cNvPr>
          <p:cNvPicPr>
            <a:picLocks noGrp="1" noChangeAspect="1"/>
          </p:cNvPicPr>
          <p:nvPr>
            <p:ph type="pic" sz="quarter" idx="13"/>
          </p:nvPr>
        </p:nvPicPr>
        <p:blipFill>
          <a:blip r:embed="rId3"/>
          <a:srcRect l="16075" r="9266" b="3"/>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5006E472-8901-F958-022E-915AC9F29E88}"/>
              </a:ext>
            </a:extLst>
          </p:cNvPr>
          <p:cNvSpPr>
            <a:spLocks noGrp="1"/>
          </p:cNvSpPr>
          <p:nvPr>
            <p:ph type="title"/>
          </p:nvPr>
        </p:nvSpPr>
        <p:spPr>
          <a:xfrm>
            <a:off x="1002085" y="4374100"/>
            <a:ext cx="3897905" cy="1380814"/>
          </a:xfrm>
        </p:spPr>
        <p:txBody>
          <a:bodyPr anchor="t">
            <a:normAutofit/>
          </a:bodyPr>
          <a:lstStyle/>
          <a:p>
            <a:r>
              <a:rPr lang="en-US" sz="2600"/>
              <a:t>Inclusive Language and Communication Styles</a:t>
            </a:r>
          </a:p>
        </p:txBody>
      </p:sp>
      <p:sp>
        <p:nvSpPr>
          <p:cNvPr id="4" name="Content Placeholder 3">
            <a:extLst>
              <a:ext uri="{FF2B5EF4-FFF2-40B4-BE49-F238E27FC236}">
                <a16:creationId xmlns:a16="http://schemas.microsoft.com/office/drawing/2014/main" id="{3A1FFD54-A6E5-4BE3-E546-2E437DCA42D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dirty="0"/>
              <a:t>Language Preferences</a:t>
            </a:r>
          </a:p>
          <a:p>
            <a:pPr marL="0" lvl="1" indent="0">
              <a:buFont typeface="Arial" panose="020B0604020202020204" pitchFamily="34" charset="0"/>
              <a:buNone/>
            </a:pPr>
            <a:r>
              <a:rPr dirty="0"/>
              <a:t>Use identity-first or person-first language according to individual preferences.</a:t>
            </a:r>
            <a:endParaRPr lang="en-US" dirty="0"/>
          </a:p>
          <a:p>
            <a:pPr marL="0" indent="0">
              <a:spcBef>
                <a:spcPts val="2500"/>
              </a:spcBef>
              <a:buFont typeface="Arial" panose="020B0604020202020204" pitchFamily="34" charset="0"/>
              <a:buNone/>
            </a:pPr>
            <a:r>
              <a:rPr lang="en-US" b="1" dirty="0" err="1"/>
              <a:t>Recognising</a:t>
            </a:r>
            <a:r>
              <a:rPr lang="en-US" b="1" dirty="0"/>
              <a:t> Neurodivergent Communication</a:t>
            </a:r>
          </a:p>
          <a:p>
            <a:pPr marL="0" lvl="1" indent="0">
              <a:buFont typeface="Arial" panose="020B0604020202020204" pitchFamily="34" charset="0"/>
              <a:buNone/>
            </a:pPr>
            <a:r>
              <a:rPr dirty="0"/>
              <a:t>Non-verbal methods, echolalia, and stimming are valid forms of expression.</a:t>
            </a:r>
            <a:endParaRPr lang="en-US" dirty="0"/>
          </a:p>
          <a:p>
            <a:pPr marL="0" indent="0">
              <a:spcBef>
                <a:spcPts val="2500"/>
              </a:spcBef>
              <a:buFont typeface="Arial" panose="020B0604020202020204" pitchFamily="34" charset="0"/>
              <a:buNone/>
            </a:pPr>
            <a:r>
              <a:rPr lang="en-US" b="1" dirty="0"/>
              <a:t>Inclusive Communication Strategies</a:t>
            </a:r>
          </a:p>
          <a:p>
            <a:pPr marL="0" lvl="1" indent="0">
              <a:buFont typeface="Arial" panose="020B0604020202020204" pitchFamily="34" charset="0"/>
              <a:buNone/>
            </a:pPr>
            <a:r>
              <a:rPr dirty="0"/>
              <a:t>Adapt communication to be respectful, inclusive, and responsive to individual needs.</a:t>
            </a:r>
            <a:endParaRPr lang="en-US" dirty="0"/>
          </a:p>
          <a:p>
            <a:pPr marL="0" indent="0">
              <a:spcBef>
                <a:spcPts val="2500"/>
              </a:spcBef>
              <a:buFont typeface="Arial" panose="020B0604020202020204" pitchFamily="34" charset="0"/>
              <a:buNone/>
            </a:pPr>
            <a:r>
              <a:rPr lang="en-US" b="1" dirty="0"/>
              <a:t>Addressing Communication Biases</a:t>
            </a:r>
          </a:p>
          <a:p>
            <a:pPr marL="0" lvl="1" indent="0">
              <a:buFont typeface="Arial" panose="020B0604020202020204" pitchFamily="34" charset="0"/>
              <a:buNone/>
            </a:pPr>
            <a:r>
              <a:rPr dirty="0"/>
              <a:t>Identify and overcome personal biases to engage authentically with neurodivergent individuals.</a:t>
            </a:r>
            <a:endParaRPr lang="en-US" dirty="0"/>
          </a:p>
        </p:txBody>
      </p:sp>
      <p:sp>
        <p:nvSpPr>
          <p:cNvPr id="6" name="Date Placeholder 5">
            <a:extLst>
              <a:ext uri="{FF2B5EF4-FFF2-40B4-BE49-F238E27FC236}">
                <a16:creationId xmlns:a16="http://schemas.microsoft.com/office/drawing/2014/main" id="{6A9BB260-4CF1-8956-0142-87933B05799D}"/>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11/2/2025</a:t>
            </a:fld>
            <a:endParaRPr lang="en-US"/>
          </a:p>
        </p:txBody>
      </p:sp>
      <p:sp>
        <p:nvSpPr>
          <p:cNvPr id="7" name="Slide Number Placeholder 6">
            <a:extLst>
              <a:ext uri="{FF2B5EF4-FFF2-40B4-BE49-F238E27FC236}">
                <a16:creationId xmlns:a16="http://schemas.microsoft.com/office/drawing/2014/main" id="{91117FFC-4015-4711-77B3-6A6199D94888}"/>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7</a:t>
            </a:fld>
            <a:endParaRPr lang="en-US"/>
          </a:p>
        </p:txBody>
      </p:sp>
    </p:spTree>
    <p:extLst>
      <p:ext uri="{BB962C8B-B14F-4D97-AF65-F5344CB8AC3E}">
        <p14:creationId xmlns:p14="http://schemas.microsoft.com/office/powerpoint/2010/main" val="39231706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858D8-EC02-C2CE-E0BE-5494B6ADEAD4}"/>
              </a:ext>
            </a:extLst>
          </p:cNvPr>
          <p:cNvSpPr>
            <a:spLocks noGrp="1"/>
          </p:cNvSpPr>
          <p:nvPr>
            <p:ph type="title"/>
          </p:nvPr>
        </p:nvSpPr>
        <p:spPr>
          <a:xfrm>
            <a:off x="185877" y="1062360"/>
            <a:ext cx="9948723" cy="5762371"/>
          </a:xfrm>
        </p:spPr>
        <p:txBody>
          <a:bodyPr anchor="b">
            <a:normAutofit/>
          </a:bodyPr>
          <a:lstStyle/>
          <a:p>
            <a:r>
              <a:rPr lang="en-US"/>
              <a:t>Environmental &amp; Structural Inclusion</a:t>
            </a:r>
          </a:p>
        </p:txBody>
      </p:sp>
      <p:sp>
        <p:nvSpPr>
          <p:cNvPr id="4" name="Footer Placeholder 3">
            <a:extLst>
              <a:ext uri="{FF2B5EF4-FFF2-40B4-BE49-F238E27FC236}">
                <a16:creationId xmlns:a16="http://schemas.microsoft.com/office/drawing/2014/main" id="{A0B8675C-EBBF-8AE8-FF70-EA22C3CC4501}"/>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9E23CC68-355C-AF3E-618B-34D7FAAA0A5D}"/>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19714C31-09F2-5DE4-B9EF-9B1B9FC2D506}"/>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8</a:t>
            </a:fld>
            <a:endParaRPr lang="en-US"/>
          </a:p>
        </p:txBody>
      </p:sp>
    </p:spTree>
    <p:extLst>
      <p:ext uri="{BB962C8B-B14F-4D97-AF65-F5344CB8AC3E}">
        <p14:creationId xmlns:p14="http://schemas.microsoft.com/office/powerpoint/2010/main" val="29031091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orrugated texture background.">
            <a:extLst>
              <a:ext uri="{FF2B5EF4-FFF2-40B4-BE49-F238E27FC236}">
                <a16:creationId xmlns:a16="http://schemas.microsoft.com/office/drawing/2014/main" id="{6EFBF5DF-CF8F-4B1B-832C-C8695B9CF311}"/>
              </a:ext>
            </a:extLst>
          </p:cNvPr>
          <p:cNvPicPr>
            <a:picLocks noGrp="1" noChangeAspect="1"/>
          </p:cNvPicPr>
          <p:nvPr>
            <p:ph type="pic" sz="quarter" idx="13"/>
          </p:nvPr>
        </p:nvPicPr>
        <p:blipFill>
          <a:blip r:embed="rId3"/>
          <a:srcRect l="33552" r="-2" b="-2"/>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55462C0C-ACA1-13CD-C777-DD2599E9D3BA}"/>
              </a:ext>
            </a:extLst>
          </p:cNvPr>
          <p:cNvSpPr>
            <a:spLocks noGrp="1"/>
          </p:cNvSpPr>
          <p:nvPr>
            <p:ph type="title"/>
          </p:nvPr>
        </p:nvSpPr>
        <p:spPr>
          <a:xfrm>
            <a:off x="1002085" y="4374100"/>
            <a:ext cx="3897905" cy="1380814"/>
          </a:xfrm>
        </p:spPr>
        <p:txBody>
          <a:bodyPr anchor="t">
            <a:normAutofit/>
          </a:bodyPr>
          <a:lstStyle/>
          <a:p>
            <a:r>
              <a:rPr lang="en-US"/>
              <a:t>Creating Inclusive Spaces and Policies</a:t>
            </a:r>
          </a:p>
        </p:txBody>
      </p:sp>
      <p:sp>
        <p:nvSpPr>
          <p:cNvPr id="4" name="Content Placeholder 3">
            <a:extLst>
              <a:ext uri="{FF2B5EF4-FFF2-40B4-BE49-F238E27FC236}">
                <a16:creationId xmlns:a16="http://schemas.microsoft.com/office/drawing/2014/main" id="{549C8B73-D15E-72B6-8145-DFB501090FE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Sensory-friendly Environments</a:t>
            </a:r>
          </a:p>
          <a:p>
            <a:pPr marL="0" lvl="1" indent="0">
              <a:buFont typeface="Arial" panose="020B0604020202020204" pitchFamily="34" charset="0"/>
              <a:buNone/>
            </a:pPr>
            <a:r>
              <a:t>Design spaces that reduce noise and visual clutter to support neurodivergent individuals.</a:t>
            </a:r>
            <a:endParaRPr lang="en-US"/>
          </a:p>
          <a:p>
            <a:pPr marL="0" indent="0">
              <a:spcBef>
                <a:spcPts val="2500"/>
              </a:spcBef>
              <a:buFont typeface="Arial" panose="020B0604020202020204" pitchFamily="34" charset="0"/>
              <a:buNone/>
            </a:pPr>
            <a:r>
              <a:rPr lang="en-US" b="1"/>
              <a:t>Universal Design Principles</a:t>
            </a:r>
          </a:p>
          <a:p>
            <a:pPr marL="0" lvl="1" indent="0">
              <a:buFont typeface="Arial" panose="020B0604020202020204" pitchFamily="34" charset="0"/>
              <a:buNone/>
            </a:pPr>
            <a:r>
              <a:t>Create environments accommodating diverse needs without requiring adaptations.</a:t>
            </a:r>
            <a:endParaRPr lang="en-US"/>
          </a:p>
          <a:p>
            <a:pPr marL="0" indent="0">
              <a:spcBef>
                <a:spcPts val="2500"/>
              </a:spcBef>
              <a:buFont typeface="Arial" panose="020B0604020202020204" pitchFamily="34" charset="0"/>
              <a:buNone/>
            </a:pPr>
            <a:r>
              <a:rPr lang="en-US" b="1"/>
              <a:t>Policy and Practice Review</a:t>
            </a:r>
          </a:p>
          <a:p>
            <a:pPr marL="0" lvl="1" indent="0">
              <a:buFont typeface="Arial" panose="020B0604020202020204" pitchFamily="34" charset="0"/>
              <a:buNone/>
            </a:pPr>
            <a:r>
              <a:t>Evaluate and revise policies to prevent unintentional exclusion of neurodivergent people.</a:t>
            </a:r>
            <a:endParaRPr lang="en-US"/>
          </a:p>
          <a:p>
            <a:pPr marL="0" indent="0">
              <a:spcBef>
                <a:spcPts val="2500"/>
              </a:spcBef>
              <a:buFont typeface="Arial" panose="020B0604020202020204" pitchFamily="34" charset="0"/>
              <a:buNone/>
            </a:pPr>
            <a:r>
              <a:rPr lang="en-US" b="1"/>
              <a:t>Promoting Equity Through Changes</a:t>
            </a:r>
          </a:p>
          <a:p>
            <a:pPr marL="0" lvl="1" indent="0">
              <a:buFont typeface="Arial" panose="020B0604020202020204" pitchFamily="34" charset="0"/>
              <a:buNone/>
            </a:pPr>
            <a:r>
              <a:t>Conduct accessibility audits and implement changes to enhance equity and inclusion.</a:t>
            </a:r>
            <a:endParaRPr lang="en-US"/>
          </a:p>
        </p:txBody>
      </p:sp>
      <p:sp>
        <p:nvSpPr>
          <p:cNvPr id="6" name="Date Placeholder 5">
            <a:extLst>
              <a:ext uri="{FF2B5EF4-FFF2-40B4-BE49-F238E27FC236}">
                <a16:creationId xmlns:a16="http://schemas.microsoft.com/office/drawing/2014/main" id="{B074671A-912A-F6DB-8D30-D9C276433B4B}"/>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11/2/2025</a:t>
            </a:fld>
            <a:endParaRPr lang="en-US"/>
          </a:p>
        </p:txBody>
      </p:sp>
      <p:sp>
        <p:nvSpPr>
          <p:cNvPr id="7" name="Slide Number Placeholder 6">
            <a:extLst>
              <a:ext uri="{FF2B5EF4-FFF2-40B4-BE49-F238E27FC236}">
                <a16:creationId xmlns:a16="http://schemas.microsoft.com/office/drawing/2014/main" id="{695E5F23-B1E7-7441-170A-234910A3EBB0}"/>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9</a:t>
            </a:fld>
            <a:endParaRPr lang="en-US"/>
          </a:p>
        </p:txBody>
      </p:sp>
    </p:spTree>
    <p:extLst>
      <p:ext uri="{BB962C8B-B14F-4D97-AF65-F5344CB8AC3E}">
        <p14:creationId xmlns:p14="http://schemas.microsoft.com/office/powerpoint/2010/main" val="2088823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DCF33-213A-6107-5ECA-735D9F559C38}"/>
              </a:ext>
            </a:extLst>
          </p:cNvPr>
          <p:cNvSpPr>
            <a:spLocks noGrp="1"/>
          </p:cNvSpPr>
          <p:nvPr>
            <p:ph type="title"/>
          </p:nvPr>
        </p:nvSpPr>
        <p:spPr>
          <a:xfrm>
            <a:off x="185877" y="1062360"/>
            <a:ext cx="9948723" cy="5762371"/>
          </a:xfrm>
        </p:spPr>
        <p:txBody>
          <a:bodyPr anchor="b">
            <a:normAutofit/>
          </a:bodyPr>
          <a:lstStyle/>
          <a:p>
            <a:r>
              <a:rPr lang="en-US"/>
              <a:t>Reflective Practice &amp; Bias Awareness</a:t>
            </a:r>
          </a:p>
        </p:txBody>
      </p:sp>
      <p:sp>
        <p:nvSpPr>
          <p:cNvPr id="4" name="Footer Placeholder 3">
            <a:extLst>
              <a:ext uri="{FF2B5EF4-FFF2-40B4-BE49-F238E27FC236}">
                <a16:creationId xmlns:a16="http://schemas.microsoft.com/office/drawing/2014/main" id="{C2652F7F-52D0-D991-337C-73BC30AADC3D}"/>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93E6E55A-29A9-BAA1-5B08-453EC13BA1D3}"/>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29C39950-201F-70A4-5980-CFB310823E2F}"/>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10</a:t>
            </a:fld>
            <a:endParaRPr lang="en-US"/>
          </a:p>
        </p:txBody>
      </p:sp>
    </p:spTree>
    <p:extLst>
      <p:ext uri="{BB962C8B-B14F-4D97-AF65-F5344CB8AC3E}">
        <p14:creationId xmlns:p14="http://schemas.microsoft.com/office/powerpoint/2010/main" val="37161136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Digital art of brain">
            <a:extLst>
              <a:ext uri="{FF2B5EF4-FFF2-40B4-BE49-F238E27FC236}">
                <a16:creationId xmlns:a16="http://schemas.microsoft.com/office/drawing/2014/main" id="{FE9976D6-FCC9-45F1-B787-6EAF2EF7996F}"/>
              </a:ext>
            </a:extLst>
          </p:cNvPr>
          <p:cNvPicPr>
            <a:picLocks noGrp="1" noChangeAspect="1"/>
          </p:cNvPicPr>
          <p:nvPr>
            <p:ph type="pic" sz="quarter" idx="13"/>
          </p:nvPr>
        </p:nvPicPr>
        <p:blipFill>
          <a:blip r:embed="rId3"/>
          <a:srcRect l="26011" r="17994" b="1"/>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9B7CE825-E463-6AD5-3608-242675E16189}"/>
              </a:ext>
            </a:extLst>
          </p:cNvPr>
          <p:cNvSpPr>
            <a:spLocks noGrp="1"/>
          </p:cNvSpPr>
          <p:nvPr>
            <p:ph type="title"/>
          </p:nvPr>
        </p:nvSpPr>
        <p:spPr>
          <a:xfrm>
            <a:off x="1002085" y="4374100"/>
            <a:ext cx="3897905" cy="1380814"/>
          </a:xfrm>
        </p:spPr>
        <p:txBody>
          <a:bodyPr anchor="t">
            <a:normAutofit/>
          </a:bodyPr>
          <a:lstStyle/>
          <a:p>
            <a:r>
              <a:rPr lang="en-US" sz="2600"/>
              <a:t>Identifying Bias and Neurotypical Privilege</a:t>
            </a:r>
          </a:p>
        </p:txBody>
      </p:sp>
      <p:sp>
        <p:nvSpPr>
          <p:cNvPr id="4" name="Content Placeholder 3">
            <a:extLst>
              <a:ext uri="{FF2B5EF4-FFF2-40B4-BE49-F238E27FC236}">
                <a16:creationId xmlns:a16="http://schemas.microsoft.com/office/drawing/2014/main" id="{40AB56EF-7ABD-E691-4450-5DDB90CA524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dirty="0"/>
              <a:t>Reflective Practice</a:t>
            </a:r>
          </a:p>
          <a:p>
            <a:pPr marL="0" lvl="1" indent="0">
              <a:buFont typeface="Arial" panose="020B0604020202020204" pitchFamily="34" charset="0"/>
              <a:buNone/>
            </a:pPr>
            <a:r>
              <a:rPr dirty="0"/>
              <a:t>Engage in self-examination of personal beliefs and biases about neurodivergence regularly.</a:t>
            </a:r>
            <a:endParaRPr lang="en-US" dirty="0"/>
          </a:p>
          <a:p>
            <a:pPr marL="0" indent="0">
              <a:spcBef>
                <a:spcPts val="2500"/>
              </a:spcBef>
              <a:buFont typeface="Arial" panose="020B0604020202020204" pitchFamily="34" charset="0"/>
              <a:buNone/>
            </a:pPr>
            <a:r>
              <a:rPr lang="en-US" b="1" dirty="0"/>
              <a:t>Neurotypical Privilege</a:t>
            </a:r>
          </a:p>
          <a:p>
            <a:pPr marL="0" lvl="1" indent="0">
              <a:buFont typeface="Arial" panose="020B0604020202020204" pitchFamily="34" charset="0"/>
              <a:buNone/>
            </a:pPr>
            <a:r>
              <a:rPr dirty="0" err="1"/>
              <a:t>Recogni</a:t>
            </a:r>
            <a:r>
              <a:rPr lang="en-GB" dirty="0"/>
              <a:t>s</a:t>
            </a:r>
            <a:r>
              <a:rPr dirty="0"/>
              <a:t>e societal advantages given to those with dominant cognitive norms in everyday life.</a:t>
            </a:r>
            <a:endParaRPr lang="en-US" dirty="0"/>
          </a:p>
          <a:p>
            <a:pPr marL="0" indent="0">
              <a:spcBef>
                <a:spcPts val="2500"/>
              </a:spcBef>
              <a:buFont typeface="Arial" panose="020B0604020202020204" pitchFamily="34" charset="0"/>
              <a:buNone/>
            </a:pPr>
            <a:r>
              <a:rPr lang="en-US" b="1" dirty="0" err="1"/>
              <a:t>Neurocultural</a:t>
            </a:r>
            <a:r>
              <a:rPr lang="en-US" b="1" dirty="0"/>
              <a:t> </a:t>
            </a:r>
            <a:r>
              <a:rPr lang="en-US" b="1" dirty="0" err="1"/>
              <a:t>Labour</a:t>
            </a:r>
            <a:endParaRPr lang="en-US" b="1" dirty="0"/>
          </a:p>
          <a:p>
            <a:pPr marL="0" lvl="1" indent="0">
              <a:buFont typeface="Arial" panose="020B0604020202020204" pitchFamily="34" charset="0"/>
              <a:buNone/>
            </a:pPr>
            <a:r>
              <a:rPr dirty="0"/>
              <a:t>Understand efforts neurodivergent individuals make to conform with norms, impacting mental health.</a:t>
            </a:r>
            <a:endParaRPr lang="en-US" dirty="0"/>
          </a:p>
          <a:p>
            <a:pPr marL="0" indent="0">
              <a:spcBef>
                <a:spcPts val="2500"/>
              </a:spcBef>
              <a:buFont typeface="Arial" panose="020B0604020202020204" pitchFamily="34" charset="0"/>
              <a:buNone/>
            </a:pPr>
            <a:r>
              <a:rPr lang="en-US" b="1" dirty="0"/>
              <a:t>Ethical Dilemmas</a:t>
            </a:r>
          </a:p>
          <a:p>
            <a:pPr marL="0" lvl="1" indent="0">
              <a:buFont typeface="Arial" panose="020B0604020202020204" pitchFamily="34" charset="0"/>
              <a:buNone/>
            </a:pPr>
            <a:r>
              <a:rPr dirty="0"/>
              <a:t>Explore challenges like enforcing conformity or overlooking sensory needs through case studies.</a:t>
            </a:r>
            <a:endParaRPr lang="en-US" dirty="0"/>
          </a:p>
        </p:txBody>
      </p:sp>
      <p:sp>
        <p:nvSpPr>
          <p:cNvPr id="5" name="Footer Placeholder 4">
            <a:extLst>
              <a:ext uri="{FF2B5EF4-FFF2-40B4-BE49-F238E27FC236}">
                <a16:creationId xmlns:a16="http://schemas.microsoft.com/office/drawing/2014/main" id="{8A921D87-284C-D52D-F0CB-6DA4C505A513}"/>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BE5121A3-6B94-93A8-3E20-05F668C87346}"/>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11/2/2025</a:t>
            </a:fld>
            <a:endParaRPr lang="en-US"/>
          </a:p>
        </p:txBody>
      </p:sp>
      <p:sp>
        <p:nvSpPr>
          <p:cNvPr id="7" name="Slide Number Placeholder 6">
            <a:extLst>
              <a:ext uri="{FF2B5EF4-FFF2-40B4-BE49-F238E27FC236}">
                <a16:creationId xmlns:a16="http://schemas.microsoft.com/office/drawing/2014/main" id="{D70FE728-7135-FBE8-C739-8F62528F88E5}"/>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11</a:t>
            </a:fld>
            <a:endParaRPr lang="en-US"/>
          </a:p>
        </p:txBody>
      </p:sp>
    </p:spTree>
    <p:extLst>
      <p:ext uri="{BB962C8B-B14F-4D97-AF65-F5344CB8AC3E}">
        <p14:creationId xmlns:p14="http://schemas.microsoft.com/office/powerpoint/2010/main" val="1080418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1F95E-38CC-2EFB-CBE3-E06B5894BABA}"/>
              </a:ext>
            </a:extLst>
          </p:cNvPr>
          <p:cNvSpPr>
            <a:spLocks noGrp="1"/>
          </p:cNvSpPr>
          <p:nvPr>
            <p:ph type="title"/>
          </p:nvPr>
        </p:nvSpPr>
        <p:spPr>
          <a:xfrm>
            <a:off x="185877" y="1062360"/>
            <a:ext cx="9948723" cy="5762371"/>
          </a:xfrm>
        </p:spPr>
        <p:txBody>
          <a:bodyPr anchor="b">
            <a:normAutofit/>
          </a:bodyPr>
          <a:lstStyle/>
          <a:p>
            <a:r>
              <a:rPr lang="en-US" sz="10600"/>
              <a:t>Implementation &amp; Advocacy</a:t>
            </a:r>
          </a:p>
        </p:txBody>
      </p:sp>
      <p:sp>
        <p:nvSpPr>
          <p:cNvPr id="4" name="Footer Placeholder 3">
            <a:extLst>
              <a:ext uri="{FF2B5EF4-FFF2-40B4-BE49-F238E27FC236}">
                <a16:creationId xmlns:a16="http://schemas.microsoft.com/office/drawing/2014/main" id="{52EB4832-3131-91F2-DCA8-405BCA4D0A18}"/>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10422C31-B012-FF70-ACF0-425DD766CF9C}"/>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11/2/2025</a:t>
            </a:fld>
            <a:endParaRPr lang="en-US"/>
          </a:p>
        </p:txBody>
      </p:sp>
      <p:sp>
        <p:nvSpPr>
          <p:cNvPr id="6" name="Slide Number Placeholder 5">
            <a:extLst>
              <a:ext uri="{FF2B5EF4-FFF2-40B4-BE49-F238E27FC236}">
                <a16:creationId xmlns:a16="http://schemas.microsoft.com/office/drawing/2014/main" id="{EA5B7042-137C-C36B-61AF-F14A0A69BAF0}"/>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12</a:t>
            </a:fld>
            <a:endParaRPr lang="en-US"/>
          </a:p>
        </p:txBody>
      </p:sp>
    </p:spTree>
    <p:extLst>
      <p:ext uri="{BB962C8B-B14F-4D97-AF65-F5344CB8AC3E}">
        <p14:creationId xmlns:p14="http://schemas.microsoft.com/office/powerpoint/2010/main" val="14515132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Hands of seven people forming a team greeting above the office desk. They are committing to professional work towards their clients and making their business grow in every direction. Underneath are various papers with charts, notes and other office items.">
            <a:extLst>
              <a:ext uri="{FF2B5EF4-FFF2-40B4-BE49-F238E27FC236}">
                <a16:creationId xmlns:a16="http://schemas.microsoft.com/office/drawing/2014/main" id="{7C2D2BF4-0112-45C7-B566-370D2928434C}"/>
              </a:ext>
            </a:extLst>
          </p:cNvPr>
          <p:cNvPicPr>
            <a:picLocks noGrp="1" noChangeAspect="1"/>
          </p:cNvPicPr>
          <p:nvPr>
            <p:ph type="pic" sz="quarter" idx="13"/>
          </p:nvPr>
        </p:nvPicPr>
        <p:blipFill>
          <a:blip r:embed="rId3"/>
          <a:stretch/>
        </p:blipFill>
        <p:spPr>
          <a:xfrm>
            <a:off x="0" y="808987"/>
            <a:ext cx="4800600" cy="3204400"/>
          </a:xfrm>
          <a:prstGeom prst="rect">
            <a:avLst/>
          </a:prstGeom>
          <a:noFill/>
        </p:spPr>
      </p:pic>
      <p:sp>
        <p:nvSpPr>
          <p:cNvPr id="2" name="Title 1">
            <a:extLst>
              <a:ext uri="{FF2B5EF4-FFF2-40B4-BE49-F238E27FC236}">
                <a16:creationId xmlns:a16="http://schemas.microsoft.com/office/drawing/2014/main" id="{8BC4A2E5-2726-744B-3263-9827B700E83F}"/>
              </a:ext>
            </a:extLst>
          </p:cNvPr>
          <p:cNvSpPr>
            <a:spLocks noGrp="1"/>
          </p:cNvSpPr>
          <p:nvPr>
            <p:ph type="title"/>
          </p:nvPr>
        </p:nvSpPr>
        <p:spPr>
          <a:xfrm>
            <a:off x="1002085" y="4374100"/>
            <a:ext cx="3897905" cy="1380814"/>
          </a:xfrm>
        </p:spPr>
        <p:txBody>
          <a:bodyPr anchor="t">
            <a:normAutofit/>
          </a:bodyPr>
          <a:lstStyle/>
          <a:p>
            <a:r>
              <a:rPr lang="en-US"/>
              <a:t>Co-Production and Systemic Change</a:t>
            </a:r>
          </a:p>
        </p:txBody>
      </p:sp>
      <p:sp>
        <p:nvSpPr>
          <p:cNvPr id="4" name="Content Placeholder 3">
            <a:extLst>
              <a:ext uri="{FF2B5EF4-FFF2-40B4-BE49-F238E27FC236}">
                <a16:creationId xmlns:a16="http://schemas.microsoft.com/office/drawing/2014/main" id="{1B7B2F94-BBA6-596F-71AE-06611A29684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Collaborative Co-Production</a:t>
            </a:r>
          </a:p>
          <a:p>
            <a:pPr marL="0" lvl="1" indent="0">
              <a:buFont typeface="Arial" panose="020B0604020202020204" pitchFamily="34" charset="0"/>
              <a:buNone/>
            </a:pPr>
            <a:r>
              <a:t>Working with neurodivergent individuals ensures relevant and respectful interventions are designed and evaluated.</a:t>
            </a:r>
            <a:endParaRPr lang="en-US"/>
          </a:p>
          <a:p>
            <a:pPr marL="0" indent="0">
              <a:spcBef>
                <a:spcPts val="2500"/>
              </a:spcBef>
              <a:buFont typeface="Arial" panose="020B0604020202020204" pitchFamily="34" charset="0"/>
              <a:buNone/>
            </a:pPr>
            <a:r>
              <a:rPr lang="en-US" b="1"/>
              <a:t>Advocacy for Inclusion</a:t>
            </a:r>
          </a:p>
          <a:p>
            <a:pPr marL="0" lvl="1" indent="0">
              <a:buFont typeface="Arial" panose="020B0604020202020204" pitchFamily="34" charset="0"/>
              <a:buNone/>
            </a:pPr>
            <a:r>
              <a:t>Promoting systemic changes like policy reform and public awareness supports neurodivergent inclusion.</a:t>
            </a:r>
            <a:endParaRPr lang="en-US"/>
          </a:p>
          <a:p>
            <a:pPr marL="0" indent="0">
              <a:spcBef>
                <a:spcPts val="2500"/>
              </a:spcBef>
              <a:buFont typeface="Arial" panose="020B0604020202020204" pitchFamily="34" charset="0"/>
              <a:buNone/>
            </a:pPr>
            <a:r>
              <a:rPr lang="en-US" b="1"/>
              <a:t>Sustainable Practices</a:t>
            </a:r>
          </a:p>
          <a:p>
            <a:pPr marL="0" lvl="1" indent="0">
              <a:buFont typeface="Arial" panose="020B0604020202020204" pitchFamily="34" charset="0"/>
              <a:buNone/>
            </a:pPr>
            <a:r>
              <a:t>Ongoing evaluation and feedback enable continuous adaptation and sustainability of interventions.</a:t>
            </a:r>
            <a:endParaRPr lang="en-US"/>
          </a:p>
          <a:p>
            <a:pPr marL="0" indent="0">
              <a:spcBef>
                <a:spcPts val="2500"/>
              </a:spcBef>
              <a:buFont typeface="Arial" panose="020B0604020202020204" pitchFamily="34" charset="0"/>
              <a:buNone/>
            </a:pPr>
            <a:r>
              <a:rPr lang="en-US" b="1"/>
              <a:t>Action Planning Tools</a:t>
            </a:r>
          </a:p>
          <a:p>
            <a:pPr marL="0" lvl="1" indent="0">
              <a:buFont typeface="Arial" panose="020B0604020202020204" pitchFamily="34" charset="0"/>
              <a:buNone/>
            </a:pPr>
            <a:r>
              <a:t>Participants learn to develop action plans, engage stakeholders, and measure impact effectively.</a:t>
            </a:r>
            <a:endParaRPr lang="en-US"/>
          </a:p>
        </p:txBody>
      </p:sp>
      <p:sp>
        <p:nvSpPr>
          <p:cNvPr id="6" name="Date Placeholder 5">
            <a:extLst>
              <a:ext uri="{FF2B5EF4-FFF2-40B4-BE49-F238E27FC236}">
                <a16:creationId xmlns:a16="http://schemas.microsoft.com/office/drawing/2014/main" id="{E719EF37-C34C-AE05-5F22-122329BEC577}"/>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11/2/2025</a:t>
            </a:fld>
            <a:endParaRPr lang="en-US"/>
          </a:p>
        </p:txBody>
      </p:sp>
      <p:sp>
        <p:nvSpPr>
          <p:cNvPr id="7" name="Slide Number Placeholder 6">
            <a:extLst>
              <a:ext uri="{FF2B5EF4-FFF2-40B4-BE49-F238E27FC236}">
                <a16:creationId xmlns:a16="http://schemas.microsoft.com/office/drawing/2014/main" id="{F47E7E4D-2D40-F75E-288B-84DAB3EA7127}"/>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13</a:t>
            </a:fld>
            <a:endParaRPr lang="en-US"/>
          </a:p>
        </p:txBody>
      </p:sp>
    </p:spTree>
    <p:extLst>
      <p:ext uri="{BB962C8B-B14F-4D97-AF65-F5344CB8AC3E}">
        <p14:creationId xmlns:p14="http://schemas.microsoft.com/office/powerpoint/2010/main" val="5888426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E7D331F-9E03-42FF-A5D8-8CA51554CE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FBC0E98-53B2-45AC-A2D3-5CB4F53EE9F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566138A-5333-4F8F-852B-472D6D0F0B7A}">
  <ds:schemaRefs>
    <ds:schemaRef ds:uri="http://schemas.microsoft.com/sharepoint/v3/contenttype/fo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0</TotalTime>
  <Words>1183</Words>
  <Application>Microsoft Office PowerPoint</Application>
  <PresentationFormat>Widescreen</PresentationFormat>
  <Paragraphs>121</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Oswald SemiBold</vt:lpstr>
      <vt:lpstr>Univers Condensed Light</vt:lpstr>
      <vt:lpstr>Orange experience</vt:lpstr>
      <vt:lpstr>Neurocultural Competence Training Program</vt:lpstr>
      <vt:lpstr>Foundations of Neurodiversity</vt:lpstr>
      <vt:lpstr>Understanding Neurodiversity and Neurotypes</vt:lpstr>
      <vt:lpstr>Cultural Competence &amp; Intersectionality</vt:lpstr>
      <vt:lpstr>Cultural Humility and Neurodivergent Identity</vt:lpstr>
      <vt:lpstr>Neurocultural Communication</vt:lpstr>
      <vt:lpstr>Inclusive Language and Communication Styles</vt:lpstr>
      <vt:lpstr>Environmental &amp; Structural Inclusion</vt:lpstr>
      <vt:lpstr>Creating Inclusive Spaces and Policies</vt:lpstr>
      <vt:lpstr>Reflective Practice &amp; Bias Awareness</vt:lpstr>
      <vt:lpstr>Identifying Bias and Neurotypical Privilege</vt:lpstr>
      <vt:lpstr>Implementation &amp; Advocacy</vt:lpstr>
      <vt:lpstr>Co-Production and Systemic Change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Hutchings</dc:creator>
  <cp:lastModifiedBy>Paul Hutchings</cp:lastModifiedBy>
  <cp:revision>3</cp:revision>
  <dcterms:created xsi:type="dcterms:W3CDTF">2025-08-04T23:28:37Z</dcterms:created>
  <dcterms:modified xsi:type="dcterms:W3CDTF">2025-11-02T09:51:23Z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