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3" r:id="rId6"/>
    <p:sldId id="264" r:id="rId7"/>
    <p:sldId id="265" r:id="rId8"/>
    <p:sldId id="259" r:id="rId9"/>
    <p:sldId id="266" r:id="rId10"/>
    <p:sldId id="267" r:id="rId11"/>
    <p:sldId id="269" r:id="rId12"/>
    <p:sldId id="268" r:id="rId13"/>
    <p:sldId id="270" r:id="rId14"/>
    <p:sldId id="26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33" autoAdjust="0"/>
    <p:restoredTop sz="94660"/>
  </p:normalViewPr>
  <p:slideViewPr>
    <p:cSldViewPr snapToGrid="0">
      <p:cViewPr varScale="1">
        <p:scale>
          <a:sx n="89" d="100"/>
          <a:sy n="89" d="100"/>
        </p:scale>
        <p:origin x="60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6DDDB-CB56-4033-9DBA-F146DAFFFC07}" type="datetimeFigureOut">
              <a:rPr lang="en-GB" smtClean="0"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415001-8F64-482D-9E60-D094AE673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14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E41CC1-700D-4F4D-AE25-EC3C68016CBA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7142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585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018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203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7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350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3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04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36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758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20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582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8622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9712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52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9565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40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99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373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UWTSD </a:t>
            </a:r>
            <a:b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BA Youth &amp; Community programme 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Multi -agency work</a:t>
            </a:r>
          </a:p>
          <a:p>
            <a:r>
              <a:rPr lang="en-GB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Pembrokeshire Youth service</a:t>
            </a:r>
          </a:p>
          <a:p>
            <a:r>
              <a:rPr lang="en-GB" b="1" dirty="0" smtClean="0">
                <a:solidFill>
                  <a:srgbClr val="0070C0"/>
                </a:solidFill>
                <a:latin typeface="Arial Narrow" panose="020B0606020202030204" pitchFamily="34" charset="0"/>
              </a:rPr>
              <a:t>Targeted youth team</a:t>
            </a:r>
            <a:endParaRPr lang="en-GB" b="1" dirty="0">
              <a:solidFill>
                <a:srgbClr val="0070C0"/>
              </a:solidFill>
              <a:latin typeface="Arial Narrow" panose="020B0606020202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269709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Introduction</a:t>
            </a:r>
            <a:b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Pembrokeshire youth service/targeted youth team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Full time School based youth workers in Pembroke, </a:t>
            </a:r>
            <a:r>
              <a:rPr lang="en-GB" dirty="0" err="1" smtClean="0"/>
              <a:t>milford</a:t>
            </a:r>
            <a:r>
              <a:rPr lang="en-GB" dirty="0" smtClean="0"/>
              <a:t> haven, sir Thomas </a:t>
            </a:r>
            <a:r>
              <a:rPr lang="en-GB" dirty="0" err="1" smtClean="0"/>
              <a:t>picton</a:t>
            </a:r>
            <a:r>
              <a:rPr lang="en-GB" dirty="0" smtClean="0"/>
              <a:t>, </a:t>
            </a:r>
            <a:r>
              <a:rPr lang="en-GB" dirty="0" err="1" smtClean="0"/>
              <a:t>greenhill</a:t>
            </a:r>
            <a:r>
              <a:rPr lang="en-GB" dirty="0" smtClean="0"/>
              <a:t>, tasker </a:t>
            </a:r>
            <a:r>
              <a:rPr lang="en-GB" dirty="0" err="1" smtClean="0"/>
              <a:t>milward</a:t>
            </a:r>
            <a:r>
              <a:rPr lang="en-GB" dirty="0" smtClean="0"/>
              <a:t>,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dewi</a:t>
            </a:r>
            <a:r>
              <a:rPr lang="en-GB" dirty="0" smtClean="0"/>
              <a:t> </a:t>
            </a:r>
            <a:r>
              <a:rPr lang="en-GB" dirty="0" err="1" smtClean="0"/>
              <a:t>sant</a:t>
            </a:r>
            <a:r>
              <a:rPr lang="en-GB" dirty="0" smtClean="0"/>
              <a:t>, </a:t>
            </a:r>
            <a:r>
              <a:rPr lang="en-GB" dirty="0" err="1" smtClean="0"/>
              <a:t>ysgol</a:t>
            </a:r>
            <a:r>
              <a:rPr lang="en-GB" dirty="0" smtClean="0"/>
              <a:t> y </a:t>
            </a:r>
            <a:r>
              <a:rPr lang="en-GB" dirty="0" err="1" smtClean="0"/>
              <a:t>preseli</a:t>
            </a:r>
            <a:r>
              <a:rPr lang="en-GB" dirty="0" smtClean="0"/>
              <a:t>, Pembrokeshire college, </a:t>
            </a:r>
            <a:r>
              <a:rPr lang="en-GB" dirty="0" err="1" smtClean="0"/>
              <a:t>ysgol</a:t>
            </a:r>
            <a:r>
              <a:rPr lang="en-GB" dirty="0" smtClean="0"/>
              <a:t> bro </a:t>
            </a:r>
            <a:r>
              <a:rPr lang="en-GB" dirty="0" err="1" smtClean="0"/>
              <a:t>gwaun</a:t>
            </a:r>
            <a:r>
              <a:rPr lang="en-GB" dirty="0" smtClean="0"/>
              <a:t>, plc, stepping stones. </a:t>
            </a:r>
          </a:p>
          <a:p>
            <a:pPr marL="0" indent="0">
              <a:buNone/>
            </a:pPr>
            <a:r>
              <a:rPr lang="en-GB" dirty="0" smtClean="0"/>
              <a:t>4 full time outreach workers, 1 </a:t>
            </a:r>
            <a:r>
              <a:rPr lang="en-GB" dirty="0" err="1" smtClean="0"/>
              <a:t>pt</a:t>
            </a:r>
            <a:r>
              <a:rPr lang="en-GB" dirty="0" smtClean="0"/>
              <a:t> student</a:t>
            </a:r>
          </a:p>
          <a:p>
            <a:pPr marL="0" indent="0">
              <a:buNone/>
            </a:pPr>
            <a:r>
              <a:rPr lang="en-GB" dirty="0" smtClean="0"/>
              <a:t>1 senior youth worker</a:t>
            </a:r>
          </a:p>
          <a:p>
            <a:pPr marL="0" indent="0">
              <a:buNone/>
            </a:pPr>
            <a:r>
              <a:rPr lang="en-GB" dirty="0" smtClean="0"/>
              <a:t>Targeted youth team manager. </a:t>
            </a:r>
          </a:p>
          <a:p>
            <a:pPr marL="0" indent="0">
              <a:buNone/>
            </a:pPr>
            <a:r>
              <a:rPr lang="en-GB" dirty="0" smtClean="0"/>
              <a:t>Financed: families first, 14-19 network, </a:t>
            </a:r>
            <a:r>
              <a:rPr lang="en-GB" dirty="0" err="1" smtClean="0"/>
              <a:t>cynydd</a:t>
            </a:r>
            <a:r>
              <a:rPr lang="en-GB" dirty="0" smtClean="0"/>
              <a:t> </a:t>
            </a:r>
            <a:r>
              <a:rPr lang="en-GB" dirty="0" err="1" smtClean="0"/>
              <a:t>esf</a:t>
            </a:r>
            <a:r>
              <a:rPr lang="en-GB" dirty="0" smtClean="0"/>
              <a:t>, core.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6738" y="4367446"/>
            <a:ext cx="3414056" cy="23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54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Exercise</a:t>
            </a: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4 groups list the agencies accessible to you currently on your placement.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919404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What are the benefits?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Co-ordinates the work of all agencies involved</a:t>
            </a:r>
          </a:p>
          <a:p>
            <a:r>
              <a:rPr lang="en-GB" dirty="0" smtClean="0"/>
              <a:t>Can lead to sharing of resources</a:t>
            </a:r>
          </a:p>
          <a:p>
            <a:r>
              <a:rPr lang="en-GB" dirty="0" smtClean="0"/>
              <a:t>Can lead to joint funding or partnership work on projects</a:t>
            </a:r>
          </a:p>
          <a:p>
            <a:r>
              <a:rPr lang="en-GB" dirty="0" smtClean="0"/>
              <a:t>Leads to mirroring examples of best practice</a:t>
            </a:r>
          </a:p>
          <a:p>
            <a:r>
              <a:rPr lang="en-GB" dirty="0" smtClean="0"/>
              <a:t>Raises awareness of current issues/policies</a:t>
            </a:r>
          </a:p>
          <a:p>
            <a:r>
              <a:rPr lang="en-GB" dirty="0" smtClean="0"/>
              <a:t>Can lead to re-skill/upskill of current work/knowledge</a:t>
            </a:r>
          </a:p>
          <a:p>
            <a:r>
              <a:rPr lang="en-GB" dirty="0" smtClean="0"/>
              <a:t>Leads to better outcomes for young people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450532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WHAT ARE the barriers?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1725770"/>
            <a:ext cx="10363826" cy="406543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Own agenda</a:t>
            </a:r>
          </a:p>
          <a:p>
            <a:r>
              <a:rPr lang="en-GB" dirty="0" smtClean="0"/>
              <a:t>Different cultures in practice</a:t>
            </a:r>
          </a:p>
          <a:p>
            <a:r>
              <a:rPr lang="en-GB" dirty="0" smtClean="0"/>
              <a:t>Lack of clarity</a:t>
            </a:r>
          </a:p>
          <a:p>
            <a:r>
              <a:rPr lang="en-GB" dirty="0" smtClean="0"/>
              <a:t>Lack of responsibility</a:t>
            </a:r>
          </a:p>
          <a:p>
            <a:r>
              <a:rPr lang="en-GB" dirty="0" smtClean="0"/>
              <a:t>History between agencies</a:t>
            </a:r>
          </a:p>
          <a:p>
            <a:r>
              <a:rPr lang="en-GB" dirty="0" smtClean="0"/>
              <a:t>Different legislations</a:t>
            </a:r>
          </a:p>
          <a:p>
            <a:r>
              <a:rPr lang="en-GB" dirty="0" smtClean="0"/>
              <a:t>Own outcomes</a:t>
            </a:r>
          </a:p>
          <a:p>
            <a:r>
              <a:rPr lang="en-GB" dirty="0" smtClean="0"/>
              <a:t>Who's involved</a:t>
            </a:r>
          </a:p>
          <a:p>
            <a:r>
              <a:rPr lang="en-GB" dirty="0" smtClean="0"/>
              <a:t>Poor communication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266531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Contributing factors to poor outcomes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Using power or title/status for own gain</a:t>
            </a:r>
          </a:p>
          <a:p>
            <a:r>
              <a:rPr lang="en-GB" dirty="0" smtClean="0"/>
              <a:t>Delays in responding</a:t>
            </a:r>
          </a:p>
          <a:p>
            <a:r>
              <a:rPr lang="en-GB" dirty="0" smtClean="0"/>
              <a:t>Not delivering </a:t>
            </a:r>
          </a:p>
          <a:p>
            <a:r>
              <a:rPr lang="en-GB" dirty="0" smtClean="0"/>
              <a:t>Unreasonable demands and expectations on services</a:t>
            </a:r>
          </a:p>
          <a:p>
            <a:r>
              <a:rPr lang="en-GB" dirty="0" smtClean="0"/>
              <a:t>Not in the best interests of the young person</a:t>
            </a:r>
          </a:p>
          <a:p>
            <a:r>
              <a:rPr lang="en-GB" dirty="0" smtClean="0"/>
              <a:t>Lack of communication </a:t>
            </a:r>
          </a:p>
          <a:p>
            <a:r>
              <a:rPr lang="en-GB" dirty="0" smtClean="0"/>
              <a:t>Unwillingness to share information</a:t>
            </a:r>
          </a:p>
          <a:p>
            <a:r>
              <a:rPr lang="en-GB" dirty="0" smtClean="0"/>
              <a:t>Expectation of others doing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84427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Contributing factors to success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Language</a:t>
            </a:r>
          </a:p>
          <a:p>
            <a:r>
              <a:rPr lang="en-GB" dirty="0" smtClean="0"/>
              <a:t>Equality</a:t>
            </a:r>
          </a:p>
          <a:p>
            <a:r>
              <a:rPr lang="en-GB" dirty="0" smtClean="0"/>
              <a:t>Agreed</a:t>
            </a:r>
            <a:r>
              <a:rPr lang="en-GB" dirty="0"/>
              <a:t> </a:t>
            </a:r>
            <a:r>
              <a:rPr lang="en-GB" dirty="0" smtClean="0"/>
              <a:t>agenda</a:t>
            </a:r>
          </a:p>
          <a:p>
            <a:r>
              <a:rPr lang="en-GB" dirty="0" smtClean="0"/>
              <a:t>Responsibility</a:t>
            </a:r>
          </a:p>
          <a:p>
            <a:r>
              <a:rPr lang="en-GB" dirty="0" smtClean="0"/>
              <a:t>Realistic expectations</a:t>
            </a:r>
          </a:p>
          <a:p>
            <a:r>
              <a:rPr lang="en-GB" dirty="0" smtClean="0"/>
              <a:t>Common goals</a:t>
            </a:r>
          </a:p>
          <a:p>
            <a:r>
              <a:rPr lang="en-GB" dirty="0" err="1" smtClean="0"/>
              <a:t>resepct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88254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-129627"/>
            <a:ext cx="10364451" cy="1141010"/>
          </a:xfrm>
        </p:spPr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Multi-agency models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4399" y="817223"/>
            <a:ext cx="10363826" cy="41427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home office in England conducted research in July 2014 for multi-agency working and information sharing project.</a:t>
            </a:r>
          </a:p>
          <a:p>
            <a:pPr marL="0" indent="0">
              <a:buNone/>
            </a:pPr>
            <a:r>
              <a:rPr lang="en-GB" dirty="0" smtClean="0"/>
              <a:t>Purpose: to better understand Multi-agency information models currently in place</a:t>
            </a:r>
          </a:p>
          <a:p>
            <a:pPr marL="0" indent="0">
              <a:buNone/>
            </a:pPr>
            <a:r>
              <a:rPr lang="en-GB" dirty="0" smtClean="0"/>
              <a:t>Aim: to improve the safeguarding responses for children and vulnerable adults through better information sharing.</a:t>
            </a:r>
          </a:p>
          <a:p>
            <a:pPr marL="0" indent="0">
              <a:buNone/>
            </a:pPr>
            <a:r>
              <a:rPr lang="en-GB" dirty="0" smtClean="0"/>
              <a:t>Findings: </a:t>
            </a:r>
          </a:p>
          <a:p>
            <a:pPr marL="0" indent="0" algn="ctr">
              <a:buNone/>
            </a:pPr>
            <a:r>
              <a:rPr lang="en-GB" sz="2800" dirty="0" smtClean="0"/>
              <a:t>“Most, if not all multi-agency models are based on three main principles. Information Sharing, joint decision making and co-ordinated interventions.”</a:t>
            </a:r>
          </a:p>
          <a:p>
            <a:pPr marL="0" indent="0" algn="ctr">
              <a:buNone/>
            </a:pPr>
            <a:r>
              <a:rPr lang="en-GB" sz="2800" dirty="0"/>
              <a:t>(https://</a:t>
            </a:r>
            <a:r>
              <a:rPr lang="en-GB" sz="2800" dirty="0" smtClean="0"/>
              <a:t>www.gov.uk/government/uploads/system/MASH.pdf)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80806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Case study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In your groups, read the case study and decide what is the best way forward to deal with that young person.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Think about your first steps</a:t>
            </a:r>
          </a:p>
          <a:p>
            <a:r>
              <a:rPr lang="en-GB" dirty="0" smtClean="0"/>
              <a:t>Who should be contacted </a:t>
            </a:r>
          </a:p>
          <a:p>
            <a:r>
              <a:rPr lang="en-GB" dirty="0" smtClean="0"/>
              <a:t>Where will you get your </a:t>
            </a:r>
            <a:r>
              <a:rPr lang="en-GB" smtClean="0"/>
              <a:t>information from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185795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Multi-agency meeting agenda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Points for discussion</a:t>
            </a:r>
          </a:p>
          <a:p>
            <a:r>
              <a:rPr lang="en-GB" dirty="0" smtClean="0"/>
              <a:t>Who needs to be invited</a:t>
            </a:r>
          </a:p>
          <a:p>
            <a:r>
              <a:rPr lang="en-GB" dirty="0" smtClean="0"/>
              <a:t>Why have you called it</a:t>
            </a:r>
          </a:p>
          <a:p>
            <a:r>
              <a:rPr lang="en-GB" dirty="0" smtClean="0"/>
              <a:t>What are your concerns</a:t>
            </a:r>
          </a:p>
          <a:p>
            <a:r>
              <a:rPr lang="en-GB" dirty="0" smtClean="0"/>
              <a:t>Why have you invited who you’ve invited</a:t>
            </a:r>
          </a:p>
          <a:p>
            <a:r>
              <a:rPr lang="en-GB" dirty="0" smtClean="0"/>
              <a:t>What do you hope to achieve</a:t>
            </a:r>
          </a:p>
          <a:p>
            <a:r>
              <a:rPr lang="en-GB" dirty="0" smtClean="0"/>
              <a:t>What actions will you agree to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3612711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Examples</a:t>
            </a: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3"/>
            <a:ext cx="10363826" cy="2149490"/>
          </a:xfrm>
        </p:spPr>
        <p:txBody>
          <a:bodyPr>
            <a:noAutofit/>
          </a:bodyPr>
          <a:lstStyle/>
          <a:p>
            <a:r>
              <a:rPr lang="en-GB" dirty="0" err="1" smtClean="0"/>
              <a:t>Yisp</a:t>
            </a:r>
            <a:r>
              <a:rPr lang="en-GB" dirty="0" smtClean="0"/>
              <a:t> – youth intervention support panel</a:t>
            </a:r>
          </a:p>
          <a:p>
            <a:r>
              <a:rPr lang="en-GB" dirty="0" smtClean="0"/>
              <a:t>SAG – Safety Advisory group</a:t>
            </a:r>
          </a:p>
          <a:p>
            <a:r>
              <a:rPr lang="en-GB" dirty="0" smtClean="0"/>
              <a:t>CSP – Community safety partnership</a:t>
            </a:r>
          </a:p>
          <a:p>
            <a:r>
              <a:rPr lang="en-GB" dirty="0" err="1" smtClean="0"/>
              <a:t>Sasp</a:t>
            </a:r>
            <a:r>
              <a:rPr lang="en-GB" dirty="0" smtClean="0"/>
              <a:t> – secondary allocation support panel</a:t>
            </a:r>
          </a:p>
          <a:p>
            <a:r>
              <a:rPr lang="en-GB" dirty="0" err="1" smtClean="0"/>
              <a:t>Marac</a:t>
            </a:r>
            <a:r>
              <a:rPr lang="en-GB" dirty="0" smtClean="0"/>
              <a:t> – multi-agency risk assessment conference</a:t>
            </a:r>
          </a:p>
          <a:p>
            <a:r>
              <a:rPr lang="en-GB" dirty="0" err="1" smtClean="0"/>
              <a:t>Seraf</a:t>
            </a:r>
            <a:r>
              <a:rPr lang="en-GB" dirty="0" smtClean="0"/>
              <a:t> – sexual exploitation risk assessment form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2914507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Why multi-agency?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237233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Following the Green paper every child matters (sept 2003), partly as a direct result from the death of Victoria </a:t>
            </a:r>
            <a:r>
              <a:rPr lang="en-GB" dirty="0" err="1" smtClean="0"/>
              <a:t>climbiÉ</a:t>
            </a:r>
            <a:r>
              <a:rPr lang="en-GB" dirty="0" smtClean="0"/>
              <a:t>, it was identified that multi-agency work can make an unique contribution to preventative and early intervention services, because it has been shown to be an effective way of addressing a wide range of cross-cutting risk factors that contribute to poorer outcomes for children and young people. </a:t>
            </a:r>
          </a:p>
          <a:p>
            <a:pPr marL="0" indent="0">
              <a:buNone/>
            </a:pPr>
            <a:r>
              <a:rPr lang="en-GB" i="1" dirty="0"/>
              <a:t>http://www.wokingham.gov.uk/EasysiteWeb/getresource.axd?AssetID=75433&amp;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2597" y="4356600"/>
            <a:ext cx="3414410" cy="2371755"/>
          </a:xfrm>
          <a:prstGeom prst="rect">
            <a:avLst/>
          </a:prstGeom>
          <a:effectLst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21718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733765"/>
          </a:xfrm>
        </p:spPr>
        <p:txBody>
          <a:bodyPr/>
          <a:lstStyle/>
          <a:p>
            <a:r>
              <a:rPr lang="en-GB" dirty="0" smtClean="0"/>
              <a:t>Who do we work with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Careers wales	</a:t>
            </a:r>
            <a:r>
              <a:rPr lang="en-GB" dirty="0" err="1" smtClean="0"/>
              <a:t>Jcp</a:t>
            </a:r>
            <a:r>
              <a:rPr lang="en-GB" dirty="0"/>
              <a:t>	</a:t>
            </a:r>
            <a:r>
              <a:rPr lang="en-GB" dirty="0" smtClean="0"/>
              <a:t>	</a:t>
            </a:r>
            <a:r>
              <a:rPr lang="en-GB" dirty="0" err="1" smtClean="0"/>
              <a:t>Iom</a:t>
            </a:r>
            <a:endParaRPr lang="en-GB" dirty="0" smtClean="0"/>
          </a:p>
          <a:p>
            <a:r>
              <a:rPr lang="en-GB" dirty="0" err="1" smtClean="0"/>
              <a:t>Dpp</a:t>
            </a:r>
            <a:r>
              <a:rPr lang="en-GB" dirty="0"/>
              <a:t>	</a:t>
            </a:r>
            <a:r>
              <a:rPr lang="en-GB" dirty="0" smtClean="0"/>
              <a:t>		</a:t>
            </a:r>
            <a:r>
              <a:rPr lang="en-GB" dirty="0" err="1" smtClean="0"/>
              <a:t>Mawwfr</a:t>
            </a:r>
            <a:r>
              <a:rPr lang="en-GB" dirty="0" smtClean="0"/>
              <a:t>	Cpt</a:t>
            </a:r>
          </a:p>
          <a:p>
            <a:r>
              <a:rPr lang="en-GB" dirty="0" smtClean="0"/>
              <a:t>Future works	</a:t>
            </a:r>
            <a:r>
              <a:rPr lang="en-GB" dirty="0" err="1" smtClean="0"/>
              <a:t>Prp</a:t>
            </a:r>
            <a:r>
              <a:rPr lang="en-GB" dirty="0" smtClean="0"/>
              <a:t> 		Pembrokeshire college</a:t>
            </a:r>
          </a:p>
          <a:p>
            <a:r>
              <a:rPr lang="en-GB" dirty="0" smtClean="0"/>
              <a:t>Social service	</a:t>
            </a:r>
            <a:r>
              <a:rPr lang="en-GB" dirty="0" err="1" smtClean="0"/>
              <a:t>Nhs</a:t>
            </a:r>
            <a:r>
              <a:rPr lang="en-GB" dirty="0"/>
              <a:t>	</a:t>
            </a:r>
            <a:r>
              <a:rPr lang="en-GB" dirty="0" smtClean="0"/>
              <a:t>	Milford youth matters</a:t>
            </a:r>
          </a:p>
          <a:p>
            <a:r>
              <a:rPr lang="en-GB" dirty="0" smtClean="0"/>
              <a:t>Point			sports development	CINT	</a:t>
            </a:r>
            <a:r>
              <a:rPr lang="en-GB" dirty="0" err="1" smtClean="0"/>
              <a:t>uwtsd</a:t>
            </a:r>
            <a:r>
              <a:rPr lang="en-GB" dirty="0"/>
              <a:t> </a:t>
            </a:r>
            <a:r>
              <a:rPr lang="en-GB" dirty="0" smtClean="0"/>
              <a:t>– reaching wider</a:t>
            </a:r>
          </a:p>
          <a:p>
            <a:r>
              <a:rPr lang="en-GB" dirty="0" smtClean="0"/>
              <a:t>Una exchange	probation	emotional health team	SMASH	</a:t>
            </a:r>
          </a:p>
          <a:p>
            <a:r>
              <a:rPr lang="en-GB" dirty="0" smtClean="0"/>
              <a:t>CAMHS	</a:t>
            </a:r>
            <a:r>
              <a:rPr lang="en-GB" dirty="0" err="1" smtClean="0"/>
              <a:t>gwalia</a:t>
            </a:r>
            <a:r>
              <a:rPr lang="en-GB" dirty="0" smtClean="0"/>
              <a:t>		path	housing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790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913774" y="129120"/>
            <a:ext cx="10364451" cy="1596177"/>
          </a:xfrm>
        </p:spPr>
        <p:txBody>
          <a:bodyPr/>
          <a:lstStyle/>
          <a:p>
            <a:r>
              <a:rPr lang="en-GB" altLang="en-US" b="1" dirty="0">
                <a:solidFill>
                  <a:schemeClr val="accent3">
                    <a:lumMod val="75000"/>
                  </a:schemeClr>
                </a:solidFill>
              </a:rPr>
              <a:t>Further Reading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981199" y="1252471"/>
            <a:ext cx="8229600" cy="445611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 err="1"/>
              <a:t>Joughin</a:t>
            </a:r>
            <a:r>
              <a:rPr lang="en-GB" altLang="en-US" dirty="0"/>
              <a:t>, C &amp; Law, C. (2005), </a:t>
            </a:r>
            <a:r>
              <a:rPr lang="en-GB" altLang="en-US" i="1" dirty="0"/>
              <a:t>Evidence to Inform the National Service Framework for Children, Young People and Maternity Services</a:t>
            </a:r>
            <a:r>
              <a:rPr lang="en-GB" altLang="en-US" dirty="0"/>
              <a:t>. London, DfES &amp; DH.</a:t>
            </a:r>
            <a:endParaRPr lang="en-GB" altLang="en-US" dirty="0"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GB" altLang="en-US" dirty="0"/>
              <a:t>	Murphy, M. (2004), </a:t>
            </a:r>
            <a:r>
              <a:rPr lang="en-GB" altLang="en-US" i="1" dirty="0"/>
              <a:t>Developing collaborative relationships in interagency child protection work</a:t>
            </a:r>
            <a:r>
              <a:rPr lang="en-GB" altLang="en-US" dirty="0"/>
              <a:t>. Lyme Regis, Russell House. </a:t>
            </a:r>
            <a:r>
              <a:rPr lang="en-GB" altLang="en-US" i="1" dirty="0"/>
              <a:t> </a:t>
            </a:r>
            <a:br>
              <a:rPr lang="en-GB" altLang="en-US" i="1" dirty="0"/>
            </a:br>
            <a:endParaRPr lang="en-GB" altLang="en-US" i="1" dirty="0"/>
          </a:p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 err="1"/>
              <a:t>Roaf</a:t>
            </a:r>
            <a:r>
              <a:rPr lang="en-GB" altLang="en-US" dirty="0"/>
              <a:t>, C.</a:t>
            </a:r>
            <a:r>
              <a:rPr lang="en-GB" altLang="en-US" i="1" dirty="0"/>
              <a:t> </a:t>
            </a:r>
            <a:r>
              <a:rPr lang="en-GB" altLang="en-US" dirty="0"/>
              <a:t>(2002),</a:t>
            </a:r>
            <a:r>
              <a:rPr lang="en-GB" altLang="en-US" i="1" dirty="0"/>
              <a:t> Coordinating Services for Included Children: Joined up Action.  </a:t>
            </a:r>
            <a:r>
              <a:rPr lang="en-GB" altLang="en-US" dirty="0"/>
              <a:t>Buckingham, OUP.</a:t>
            </a:r>
            <a:br>
              <a:rPr lang="en-GB" altLang="en-US" dirty="0"/>
            </a:b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Wigfall, V &amp; Moss, P. (2001), </a:t>
            </a:r>
            <a:r>
              <a:rPr lang="en-GB" altLang="en-US" i="1" dirty="0"/>
              <a:t>More than the sum of its parts? A study of a multi-agency child care network</a:t>
            </a:r>
            <a:r>
              <a:rPr lang="en-GB" altLang="en-US" dirty="0"/>
              <a:t>.</a:t>
            </a:r>
            <a:r>
              <a:rPr lang="en-GB" altLang="en-US" i="1" dirty="0"/>
              <a:t> </a:t>
            </a:r>
            <a:r>
              <a:rPr lang="en-GB" altLang="en-US" dirty="0"/>
              <a:t>London, National Children's Bureau.			</a:t>
            </a:r>
            <a:endParaRPr lang="en-GB" altLang="en-US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51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429</TotalTime>
  <Words>522</Words>
  <Application>Microsoft Office PowerPoint</Application>
  <PresentationFormat>Widescreen</PresentationFormat>
  <Paragraphs>95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Narrow</vt:lpstr>
      <vt:lpstr>Calibri</vt:lpstr>
      <vt:lpstr>Tw Cen MT</vt:lpstr>
      <vt:lpstr>Droplet</vt:lpstr>
      <vt:lpstr>UWTSD  BA Youth &amp; Community programme </vt:lpstr>
      <vt:lpstr>Introduction Pembrokeshire youth service/targeted youth team</vt:lpstr>
      <vt:lpstr>Exercise </vt:lpstr>
      <vt:lpstr>What are the benefits?</vt:lpstr>
      <vt:lpstr>WHAT ARE the barriers?</vt:lpstr>
      <vt:lpstr>Contributing factors to poor outcomes</vt:lpstr>
      <vt:lpstr>Contributing factors to success</vt:lpstr>
      <vt:lpstr>Multi-agency models</vt:lpstr>
      <vt:lpstr>Case study</vt:lpstr>
      <vt:lpstr>Multi-agency meeting agenda</vt:lpstr>
      <vt:lpstr>Examples </vt:lpstr>
      <vt:lpstr>Why multi-agency?</vt:lpstr>
      <vt:lpstr>Who do we work with</vt:lpstr>
      <vt:lpstr>Further Reading</vt:lpstr>
    </vt:vector>
  </TitlesOfParts>
  <Company>Pembrokeshire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 BA Youth &amp; Community programme</dc:title>
  <dc:creator>Anderson, Kelly</dc:creator>
  <cp:lastModifiedBy>Alana Enoch</cp:lastModifiedBy>
  <cp:revision>18</cp:revision>
  <dcterms:created xsi:type="dcterms:W3CDTF">2017-11-20T14:41:17Z</dcterms:created>
  <dcterms:modified xsi:type="dcterms:W3CDTF">2018-11-19T16:13:24Z</dcterms:modified>
</cp:coreProperties>
</file>