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7" r:id="rId2"/>
    <p:sldId id="260" r:id="rId3"/>
    <p:sldId id="258" r:id="rId4"/>
    <p:sldId id="313" r:id="rId5"/>
    <p:sldId id="263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4" r:id="rId15"/>
    <p:sldId id="276" r:id="rId16"/>
    <p:sldId id="277" r:id="rId17"/>
    <p:sldId id="280" r:id="rId18"/>
    <p:sldId id="285" r:id="rId19"/>
    <p:sldId id="288" r:id="rId20"/>
    <p:sldId id="289" r:id="rId21"/>
    <p:sldId id="292" r:id="rId22"/>
    <p:sldId id="314" r:id="rId23"/>
    <p:sldId id="293" r:id="rId24"/>
    <p:sldId id="298" r:id="rId25"/>
    <p:sldId id="300" r:id="rId26"/>
    <p:sldId id="305" r:id="rId27"/>
    <p:sldId id="312" r:id="rId28"/>
    <p:sldId id="306" r:id="rId29"/>
    <p:sldId id="309" r:id="rId30"/>
    <p:sldId id="310" r:id="rId31"/>
    <p:sldId id="31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20375-8FCF-44A6-9090-A6D8CA508E8C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EEE9D-C807-4CF7-9594-EB8A03404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51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31">
            <a:extLst>
              <a:ext uri="{FF2B5EF4-FFF2-40B4-BE49-F238E27FC236}">
                <a16:creationId xmlns:a16="http://schemas.microsoft.com/office/drawing/2014/main" id="{74C17FDF-9891-4CD8-BB92-4B75202B49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278C9FF6-64F1-4E7A-B5BD-2BEDF97941ED}" type="slidenum">
              <a:rPr lang="en-US" altLang="en-US" smtClean="0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3" name="Rectangle 1026">
            <a:extLst>
              <a:ext uri="{FF2B5EF4-FFF2-40B4-BE49-F238E27FC236}">
                <a16:creationId xmlns:a16="http://schemas.microsoft.com/office/drawing/2014/main" id="{8B615ABF-AE24-4B5E-8972-A2DDD09D26D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1027">
            <a:extLst>
              <a:ext uri="{FF2B5EF4-FFF2-40B4-BE49-F238E27FC236}">
                <a16:creationId xmlns:a16="http://schemas.microsoft.com/office/drawing/2014/main" id="{8BC3C763-F777-48A4-ACD9-EE5B2AFD29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31">
            <a:extLst>
              <a:ext uri="{FF2B5EF4-FFF2-40B4-BE49-F238E27FC236}">
                <a16:creationId xmlns:a16="http://schemas.microsoft.com/office/drawing/2014/main" id="{9F9B3914-C653-4BEB-8A41-2288FC2DCA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6D5A4CAC-8D0D-417C-B7AF-FEE150C95E42}" type="slidenum">
              <a:rPr lang="en-US" altLang="en-US" smtClean="0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72E3134C-4CC6-4819-AD22-9BCF03E2300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DE72372B-8D95-492C-8E5A-957870D226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31">
            <a:extLst>
              <a:ext uri="{FF2B5EF4-FFF2-40B4-BE49-F238E27FC236}">
                <a16:creationId xmlns:a16="http://schemas.microsoft.com/office/drawing/2014/main" id="{43636516-A5FB-4603-9EFA-97EBBDFF78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9599EB90-7AE0-4BF7-B103-23F8C20DA893}" type="slidenum">
              <a:rPr lang="en-US" altLang="en-US" smtClean="0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C57DA91B-FF5F-49C9-8E38-AB1920A4A1F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262D9297-8FF4-4098-BB3C-A51EB36E07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31">
            <a:extLst>
              <a:ext uri="{FF2B5EF4-FFF2-40B4-BE49-F238E27FC236}">
                <a16:creationId xmlns:a16="http://schemas.microsoft.com/office/drawing/2014/main" id="{0AE45112-E110-4BB5-9AF9-B88252CBA11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D6FC8EBD-6255-44C5-821C-D5812A5E75B3}" type="slidenum">
              <a:rPr lang="en-US" altLang="en-US" smtClean="0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B04E9480-B87B-43AD-8B54-B312547D52C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3F7098B3-63B7-4E5A-9CE8-063659B209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31">
            <a:extLst>
              <a:ext uri="{FF2B5EF4-FFF2-40B4-BE49-F238E27FC236}">
                <a16:creationId xmlns:a16="http://schemas.microsoft.com/office/drawing/2014/main" id="{B5ACA8B8-450E-4EFE-A621-D33011A78A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42FEBEFC-BFC5-436D-AF2B-A9043EBB50A5}" type="slidenum">
              <a:rPr lang="en-US" altLang="en-US" smtClean="0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41C91AA0-2265-4FD5-AA61-1EDF83573B3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37EF0C6B-22C8-41A6-9158-983867960B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31">
            <a:extLst>
              <a:ext uri="{FF2B5EF4-FFF2-40B4-BE49-F238E27FC236}">
                <a16:creationId xmlns:a16="http://schemas.microsoft.com/office/drawing/2014/main" id="{DB4E290E-E9A3-410F-B3E4-8D31175B6B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0862A8AA-5956-449E-9254-F6421F75C1E4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7FD1DF5F-273A-43FD-84B5-82E919067F3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D45E4F6F-09D2-4966-86C3-303BAA4217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31">
            <a:extLst>
              <a:ext uri="{FF2B5EF4-FFF2-40B4-BE49-F238E27FC236}">
                <a16:creationId xmlns:a16="http://schemas.microsoft.com/office/drawing/2014/main" id="{FCEFC58C-1934-4445-858E-D6BD6DC891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2E55D591-6902-44E9-B64A-2D5CD1DA6068}" type="slidenum">
              <a:rPr lang="en-US" altLang="en-US" smtClean="0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AF5ADBAD-89F4-49D5-8995-CB1EFA26B0E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5F748DD8-865E-469D-BD71-8E996C021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31">
            <a:extLst>
              <a:ext uri="{FF2B5EF4-FFF2-40B4-BE49-F238E27FC236}">
                <a16:creationId xmlns:a16="http://schemas.microsoft.com/office/drawing/2014/main" id="{540596BB-B094-4692-A570-9667E7BD01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4D086298-3233-4B88-B683-7CD97AFA8BD8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1ACCC93E-C4EC-4E6F-AEE4-1107F90576F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8D86123D-8A83-4B79-A398-F28707760D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31">
            <a:extLst>
              <a:ext uri="{FF2B5EF4-FFF2-40B4-BE49-F238E27FC236}">
                <a16:creationId xmlns:a16="http://schemas.microsoft.com/office/drawing/2014/main" id="{2EE68353-ECC3-4D7A-AD26-C1A7EEB831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044B63AA-5FAA-4C4F-8C5B-8D534081CF5D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BEC98659-5A1A-41D5-B685-93EE88447A1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2F7652C4-3C42-4085-8B40-681BACD0CB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31">
            <a:extLst>
              <a:ext uri="{FF2B5EF4-FFF2-40B4-BE49-F238E27FC236}">
                <a16:creationId xmlns:a16="http://schemas.microsoft.com/office/drawing/2014/main" id="{96FBD793-E02A-42C5-8C4B-6A54960C68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5135B778-FFDA-4C05-94A3-B61621B387BA}" type="slidenum">
              <a:rPr lang="en-US" altLang="en-US" smtClean="0">
                <a:latin typeface="Arial" panose="020B0604020202020204" pitchFamily="34" charset="0"/>
              </a:rPr>
              <a:pPr/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9BFEB976-4509-41E7-BD99-D54881BAA48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EAF9C9CD-C2CB-44BE-AD83-AB72B20F27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031">
            <a:extLst>
              <a:ext uri="{FF2B5EF4-FFF2-40B4-BE49-F238E27FC236}">
                <a16:creationId xmlns:a16="http://schemas.microsoft.com/office/drawing/2014/main" id="{CDA31B50-E66B-4449-B9C8-B6FB52F82F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87A1D5A8-EA99-473F-AC4B-00B6E36531CB}" type="slidenum">
              <a:rPr lang="en-US" altLang="en-US" smtClean="0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E3CAE076-1DF2-4095-8841-BC85F2BBC8F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EA525A2C-1DF9-4FE6-A530-C460D35A7F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031">
            <a:extLst>
              <a:ext uri="{FF2B5EF4-FFF2-40B4-BE49-F238E27FC236}">
                <a16:creationId xmlns:a16="http://schemas.microsoft.com/office/drawing/2014/main" id="{4999930E-BD71-480D-9058-8B2C5F78F6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101F6E1A-0D10-48BF-900C-5EC1A1AFA7AF}" type="slidenum">
              <a:rPr lang="en-US" altLang="en-US" smtClean="0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3A41447D-55C8-4C14-8BCE-AA48158729B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4CFEBB05-27ED-44FC-B9F6-C3855FFF2D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31">
            <a:extLst>
              <a:ext uri="{FF2B5EF4-FFF2-40B4-BE49-F238E27FC236}">
                <a16:creationId xmlns:a16="http://schemas.microsoft.com/office/drawing/2014/main" id="{6F488208-90F8-4D67-9700-8F9BB5D548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80C33022-81B1-4316-974A-5AD4A789A257}" type="slidenum">
              <a:rPr lang="en-US" altLang="en-US" smtClean="0">
                <a:latin typeface="Arial" panose="020B0604020202020204" pitchFamily="34" charset="0"/>
              </a:rPr>
              <a:pPr/>
              <a:t>14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9C284229-22E8-4233-9A9B-9B4D1416F30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1E37EDFA-F0E4-44C5-828E-9543D9E86D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31">
            <a:extLst>
              <a:ext uri="{FF2B5EF4-FFF2-40B4-BE49-F238E27FC236}">
                <a16:creationId xmlns:a16="http://schemas.microsoft.com/office/drawing/2014/main" id="{4AA8F5BB-750F-400B-AE77-2AEF6C28AB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56E7F078-9103-49C6-AF4B-DD9D2BED2154}" type="slidenum">
              <a:rPr lang="en-US" altLang="en-US" smtClean="0">
                <a:latin typeface="Arial" panose="020B0604020202020204" pitchFamily="34" charset="0"/>
              </a:rPr>
              <a:pPr/>
              <a:t>15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932B3A36-31A7-4EC0-BC04-195B424B607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8BF929A8-D480-4320-9F11-982EB035F2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31">
            <a:extLst>
              <a:ext uri="{FF2B5EF4-FFF2-40B4-BE49-F238E27FC236}">
                <a16:creationId xmlns:a16="http://schemas.microsoft.com/office/drawing/2014/main" id="{05D9CCE6-C4A0-44CC-8F8A-38C96C8425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EA52CC05-F503-447D-A0A1-5CECBAE87CE3}" type="slidenum">
              <a:rPr lang="en-US" altLang="en-US" smtClean="0">
                <a:latin typeface="Arial" panose="020B0604020202020204" pitchFamily="34" charset="0"/>
              </a:rPr>
              <a:pPr/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5E682CE4-3D16-4FE9-89CC-CD1D61280FD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FC296F32-B04E-42AB-93EB-4CED109E9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31">
            <a:extLst>
              <a:ext uri="{FF2B5EF4-FFF2-40B4-BE49-F238E27FC236}">
                <a16:creationId xmlns:a16="http://schemas.microsoft.com/office/drawing/2014/main" id="{DC5B4453-0B89-439B-80B4-6BE7FB648D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DF3C5127-C204-4749-837F-65C8F5E1C223}" type="slidenum">
              <a:rPr lang="en-US" altLang="en-US" smtClean="0">
                <a:latin typeface="Arial" panose="020B0604020202020204" pitchFamily="34" charset="0"/>
              </a:rPr>
              <a:pPr/>
              <a:t>17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EC00E6C4-341D-4213-8A97-572639DBA3E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D21DF011-FE60-4074-B881-98AD00B106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>
            <a:extLst>
              <a:ext uri="{FF2B5EF4-FFF2-40B4-BE49-F238E27FC236}">
                <a16:creationId xmlns:a16="http://schemas.microsoft.com/office/drawing/2014/main" id="{40A55E32-EBA6-46EB-AE5C-A59B43F5FF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A16C7C8A-923D-423A-858A-D23B83B34683}" type="slidenum">
              <a:rPr lang="en-US" altLang="en-US" smtClean="0">
                <a:latin typeface="Arial" panose="020B0604020202020204" pitchFamily="34" charset="0"/>
              </a:rPr>
              <a:pPr/>
              <a:t>18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C829E9F6-3322-48B3-A5BB-11CC7538CA3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929545E6-5DC6-4959-AB5C-A7BD051711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32E51-AD8B-43CF-A368-E655333E9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BBA1F-536A-46DE-922C-B261A5824A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878D2-A3B0-40A3-8FDF-FA2B11725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4236D-889C-4ACD-8BE1-23825A9E6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74E39-769E-4EB1-962C-7B908E1C4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9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16AF1-47AD-4432-B180-5DA801A22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2D5B-D41D-4BA7-8654-4A591EB35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9282B-D542-4B62-9D6C-B592E308D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D597B-4334-4FBE-8C82-F9F6A7D5F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90017-1726-4673-A81E-B620DEBEE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61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79CBC-1DA5-47BD-86EF-5BE2151E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0A807-799E-4A00-B23D-F63B49E28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9F5A5-74E1-4D1F-A577-B75C3ABB9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3ABAD-CED7-41C7-9A78-C3CE06365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E9767-6EEE-40A7-A9DE-645ECB0B8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590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255D8-6323-4902-94C8-1EDFD2DB3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26F5-4426-4CE9-9AB9-75E3481389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AC8A7-7804-4AA4-B087-BE8AA76F9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3AE40A-697E-4619-88AA-0D16E7125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0E7B1E-97ED-4674-A382-84551A510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F167E-52E9-4C1C-B973-620A3E311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9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E9CBB-7490-4366-8820-2FD09BF9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435FCA-2622-4803-9CDF-19BF0710C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867D33-C16F-4B9F-AAC1-BE7AD11383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33ADEF-7BCF-40B1-BB64-6162A7C93C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DE18BC-84F2-45C0-A36F-22C530BDF5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1569E-BEE6-4460-B94D-9CD17F877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126097-5E16-4183-875A-5076B376C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D39E95-B28C-4C69-B132-558CA460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4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16446-5D0B-4D42-A73D-EFDAB6D2D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0D57FE-7CCF-4253-8D90-E36B075F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A3CA32-7ADE-4319-8EDB-77A388307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44D10-BDE5-41C7-B839-04461849B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003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0CA81-38A4-4089-936F-D83CBC10C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878270-28AE-42A3-A54D-C6996C0E0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1A0AD-81FA-41F6-B963-55D3E74F4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5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75FA1-B1F7-45A3-83AD-DE6098BB6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47D1C-FC1F-4E20-AD25-A9B4D888C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26972C-DC6A-4F0C-9953-BDEAF6933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C7691-086D-4E7F-A25C-713595067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92DAE-02ED-49EF-B956-2B5026D0F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E73C4-1AF8-4290-9640-69CA9A68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66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B9045-5BC2-4206-983A-EA1178CE2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546E89-67A2-4C9F-8543-1268A225B4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2E6A6-84A9-4E75-A372-EEE5B06B6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6F257B-E2D2-49DA-A47C-4FA8C44D4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A77E4-539F-483D-A59A-AD0B00E31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1C239-3519-4375-AF3E-37B967768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4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DF5C-AC51-46E1-BB0E-F4FC42AE3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F3DE5-F91B-4A38-B0AE-DAF3B9B03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AF2-64FD-4C62-8101-42D3EF60B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03CAC-67A8-47B6-AB66-E7588D9D5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75291-1159-400E-8793-7E8A2C47A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33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E1C76A-2164-47EC-93E4-584FD7EC83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9C2BB-7706-49AF-B9CB-899B58F874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E35E4-4FCE-4F50-8DB5-2A500CC23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18E64-2200-4AE0-BB86-D43160DCE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28F88-1CDB-4B68-BE7D-760CDD51A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030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3500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B6E1D64-A772-4994-BA70-35E438E62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B4FC71A-660F-4E7D-914F-8CDE246E6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09D64B6-B555-4A23-A82B-902B15553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60BDA-6778-4A79-B293-80FA16B34A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3245922"/>
      </p:ext>
    </p:extLst>
  </p:cSld>
  <p:clrMapOvr>
    <a:masterClrMapping/>
  </p:clrMapOvr>
  <p:transition spd="med">
    <p:fade thruBlk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3500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35441B-39E0-4A09-98EB-2B60F7F93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968C23E-800E-43F5-8AC9-D92241001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C942309-14AB-4705-B6CC-26E3E5A4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7449F-F8AD-43AA-B649-A3F6B44BC7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4258044"/>
      </p:ext>
    </p:extLst>
  </p:cSld>
  <p:clrMapOvr>
    <a:masterClrMapping/>
  </p:clrMapOvr>
  <p:transition spd="med">
    <p:fade thruBlk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0"/>
            <a:ext cx="12192000" cy="655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33B1458-AFC9-42D8-B309-F6B317EE2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CB360F5-A596-4A62-BBB6-F2C206F7F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DCF4585-D10C-4127-8286-1B027D7A7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417C3-0535-4543-9ED4-66DEBC94F5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1089831"/>
      </p:ext>
    </p:extLst>
  </p:cSld>
  <p:clrMapOvr>
    <a:masterClrMapping/>
  </p:clrMapOvr>
  <p:transition spd="med">
    <p:fade thruBlk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>
          <a:xfrm>
            <a:off x="3048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00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B08D65-A723-4BC5-A2EF-61D7FAF4B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3A48BDB-5DFF-44FE-8BF0-5035E2877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B5EE6F8-8F15-40E7-B5CC-7805E5FE5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90ACE-7B53-4683-B469-CD4C3C3587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6941480"/>
      </p:ext>
    </p:extLst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86A9C6-B8C4-4CED-BAD6-043BD700C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F6B4E-A1AA-4DA4-A340-C38BDE2E2A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AF60E-1A4C-4CD3-ABAB-93946BB6E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6F2D9-A621-48AF-BFAA-8F2DC23ABFAD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81F58-8D88-459E-9555-F0FEA6597E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65860-033D-48B5-9964-72E2FC45F2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01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XaftdE_h60?feature=oembed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daross.mcmail.com/images/erythrocytes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eg"/><Relationship Id="rId5" Type="http://schemas.openxmlformats.org/officeDocument/2006/relationships/hyperlink" Target="http://www.meddean.luc.edu/lumen/MedEd/Histo/HistoImages/hl2B-64.jpg" TargetMode="Externa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R8GvLBfABw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2uzWHppVrk?feature=oembed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4098" name="Rectangle 2">
            <a:extLst>
              <a:ext uri="{FF2B5EF4-FFF2-40B4-BE49-F238E27FC236}">
                <a16:creationId xmlns:a16="http://schemas.microsoft.com/office/drawing/2014/main" id="{F63E0B22-9F1A-4FB7-BBA6-5E691055B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800">
                <a:solidFill>
                  <a:schemeClr val="tx2"/>
                </a:solidFill>
              </a:rPr>
              <a:t>The Circulatory System</a:t>
            </a:r>
            <a:br>
              <a:rPr lang="en-US" altLang="en-US" sz="4800">
                <a:solidFill>
                  <a:schemeClr val="tx2"/>
                </a:solidFill>
              </a:rPr>
            </a:br>
            <a:endParaRPr lang="en-US" altLang="en-US" sz="4800">
              <a:solidFill>
                <a:schemeClr val="tx2"/>
              </a:solidFill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247C286-2F27-4BCF-8A5A-A0D8AD11A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68207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i="1">
                <a:solidFill>
                  <a:schemeClr val="tx2"/>
                </a:solidFill>
                <a:latin typeface="Arial" panose="020B0604020202020204" pitchFamily="34" charset="0"/>
              </a:rPr>
              <a:t>The Heart, Blood Vessels, Blood Types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146" name="Rectangle 2">
            <a:extLst>
              <a:ext uri="{FF2B5EF4-FFF2-40B4-BE49-F238E27FC236}">
                <a16:creationId xmlns:a16="http://schemas.microsoft.com/office/drawing/2014/main" id="{99914808-331F-46F0-855F-969210C59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The Closed Circulatory System</a:t>
            </a:r>
          </a:p>
        </p:txBody>
      </p:sp>
      <p:sp>
        <p:nvSpPr>
          <p:cNvPr id="78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1" name="Graphic 70" descr="Heart Organ">
            <a:extLst>
              <a:ext uri="{FF2B5EF4-FFF2-40B4-BE49-F238E27FC236}">
                <a16:creationId xmlns:a16="http://schemas.microsoft.com/office/drawing/2014/main" id="{489DBE29-1038-4051-AE20-1385F18B4F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6147" name="Rectangle 6">
            <a:extLst>
              <a:ext uri="{FF2B5EF4-FFF2-40B4-BE49-F238E27FC236}">
                <a16:creationId xmlns:a16="http://schemas.microsoft.com/office/drawing/2014/main" id="{A54CF985-4431-40E8-963D-5EE0049C4FD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0574" y="2421682"/>
            <a:ext cx="4977578" cy="3639289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Humans have a closed circulatory system, typical of all vertebrates, in which blood is confined to vessels and is distinct from the interstitial fluid.</a:t>
            </a:r>
          </a:p>
          <a:p>
            <a:pPr marL="0">
              <a:buClr>
                <a:srgbClr val="339933"/>
              </a:buClr>
              <a:tabLst>
                <a:tab pos="2743200" algn="l"/>
              </a:tabLst>
            </a:pPr>
            <a:endParaRPr lang="en-US" altLang="en-US" sz="1900">
              <a:solidFill>
                <a:srgbClr val="000000"/>
              </a:solidFill>
            </a:endParaRP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The heart pumps blood into large vessels </a:t>
            </a:r>
            <a:br>
              <a:rPr lang="en-US" altLang="en-US" sz="1900">
                <a:solidFill>
                  <a:srgbClr val="000000"/>
                </a:solidFill>
              </a:rPr>
            </a:br>
            <a:r>
              <a:rPr lang="en-US" altLang="en-US" sz="1900">
                <a:solidFill>
                  <a:srgbClr val="000000"/>
                </a:solidFill>
              </a:rPr>
              <a:t>that branch into smaller ones leading into the organs.</a:t>
            </a: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endParaRPr lang="en-US" altLang="en-US" sz="1900">
              <a:solidFill>
                <a:srgbClr val="000000"/>
              </a:solidFill>
            </a:endParaRP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Materials are exchanged by diffusion between the blood and the interstitial fluid bathing the cells.</a:t>
            </a:r>
          </a:p>
        </p:txBody>
      </p:sp>
    </p:spTree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A2D7E87-EF5F-4FF9-B0E0-741295C35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C6CE952-57B8-4561-A056-4C0386C3DAB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752600" y="1295400"/>
            <a:ext cx="4724400" cy="5257800"/>
          </a:xfrm>
        </p:spPr>
        <p:txBody>
          <a:bodyPr/>
          <a:lstStyle/>
          <a:p>
            <a:pPr marL="0" indent="0"/>
            <a:r>
              <a:rPr lang="en-US" altLang="en-US"/>
              <a:t>Three Major Elements – Heart, Blood Vessels, &amp; Blood</a:t>
            </a:r>
          </a:p>
          <a:p>
            <a:pPr marL="457200" lvl="1" indent="0"/>
            <a:r>
              <a:rPr lang="en-US" altLang="en-US"/>
              <a:t>1.  </a:t>
            </a:r>
            <a:r>
              <a:rPr lang="en-US" altLang="en-US">
                <a:solidFill>
                  <a:schemeClr val="folHlink"/>
                </a:solidFill>
              </a:rPr>
              <a:t>The Heart</a:t>
            </a:r>
            <a:r>
              <a:rPr lang="en-US" altLang="en-US"/>
              <a:t>- cardiac muscle tissue</a:t>
            </a:r>
          </a:p>
          <a:p>
            <a:pPr marL="457200" lvl="1" indent="0"/>
            <a:r>
              <a:rPr lang="en-US" altLang="en-US"/>
              <a:t>highly interconnected cells</a:t>
            </a:r>
          </a:p>
          <a:p>
            <a:pPr marL="457200" lvl="1" indent="0"/>
            <a:r>
              <a:rPr lang="en-US" altLang="en-US"/>
              <a:t>four chambers</a:t>
            </a:r>
          </a:p>
          <a:p>
            <a:pPr marL="914400" lvl="2" indent="0"/>
            <a:r>
              <a:rPr lang="en-US" altLang="en-US"/>
              <a:t>Right atrium</a:t>
            </a:r>
          </a:p>
          <a:p>
            <a:pPr marL="914400" lvl="2" indent="0"/>
            <a:r>
              <a:rPr lang="en-US" altLang="en-US"/>
              <a:t>Right ventricle</a:t>
            </a:r>
          </a:p>
          <a:p>
            <a:pPr marL="914400" lvl="2" indent="0"/>
            <a:r>
              <a:rPr lang="en-US" altLang="en-US"/>
              <a:t>Left atrium</a:t>
            </a:r>
          </a:p>
          <a:p>
            <a:pPr marL="914400" lvl="2" indent="0"/>
            <a:r>
              <a:rPr lang="en-US" altLang="en-US"/>
              <a:t>Left ventricle</a:t>
            </a:r>
          </a:p>
        </p:txBody>
      </p:sp>
      <p:pic>
        <p:nvPicPr>
          <p:cNvPr id="8196" name="Picture 9" descr="1">
            <a:extLst>
              <a:ext uri="{FF2B5EF4-FFF2-40B4-BE49-F238E27FC236}">
                <a16:creationId xmlns:a16="http://schemas.microsoft.com/office/drawing/2014/main" id="{3AEBF748-C8CA-4E79-9BB0-4D70243076AC}"/>
              </a:ext>
            </a:extLst>
          </p:cNvPr>
          <p:cNvPicPr>
            <a:picLocks noGrp="1" noChangeAspect="1" noChangeArrowheads="1"/>
          </p:cNvPicPr>
          <p:nvPr>
            <p:ph type="ch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86500" y="2051050"/>
            <a:ext cx="4381500" cy="37465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CAFB3E-E6E2-4587-A5FC-061F9AED9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91260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75841F-9161-4650-BCE5-20FFE7E29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3" t="3964" b="3964"/>
          <a:stretch/>
        </p:blipFill>
        <p:spPr>
          <a:xfrm>
            <a:off x="575867" y="1"/>
            <a:ext cx="6629806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6A9AD3-D883-4C68-AB2F-5E33F1FF4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057" y="3121701"/>
            <a:ext cx="3658053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heart at work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086A0-762B-44EE-AA70-A7268A72A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262" y="0"/>
            <a:ext cx="590073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Flow through the heart | Circulatory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EE9F333F-819F-4D48-AD3F-99BAA23D525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900739" y="1878492"/>
            <a:ext cx="5507803" cy="3098139"/>
          </a:xfrm>
          <a:custGeom>
            <a:avLst/>
            <a:gdLst/>
            <a:ahLst/>
            <a:cxnLst/>
            <a:rect l="l" t="t" r="r" b="b"/>
            <a:pathLst>
              <a:path w="5017317" h="5380277">
                <a:moveTo>
                  <a:pt x="0" y="0"/>
                </a:moveTo>
                <a:lnTo>
                  <a:pt x="5017317" y="0"/>
                </a:lnTo>
                <a:lnTo>
                  <a:pt x="5017317" y="5380277"/>
                </a:lnTo>
                <a:lnTo>
                  <a:pt x="0" y="53802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62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>
            <a:extLst>
              <a:ext uri="{FF2B5EF4-FFF2-40B4-BE49-F238E27FC236}">
                <a16:creationId xmlns:a16="http://schemas.microsoft.com/office/drawing/2014/main" id="{47B7501E-CA7D-4B8A-9E4D-A4A9FD30D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00"/>
          <a:stretch>
            <a:fillRect/>
          </a:stretch>
        </p:blipFill>
        <p:spPr bwMode="auto">
          <a:xfrm>
            <a:off x="1981200" y="228600"/>
            <a:ext cx="8305800" cy="622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Rectangle 5">
            <a:extLst>
              <a:ext uri="{FF2B5EF4-FFF2-40B4-BE49-F238E27FC236}">
                <a16:creationId xmlns:a16="http://schemas.microsoft.com/office/drawing/2014/main" id="{AF4B4458-03AE-4C5F-9F36-93CDBDBC8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endParaRPr lang="en-US" altLang="en-US"/>
          </a:p>
          <a:p>
            <a:pPr lvl="1" eaLnBrk="1" hangingPunct="1"/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7" name="Rectangle 13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8" name="Picture 13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290" name="Rectangle 2">
            <a:extLst>
              <a:ext uri="{FF2B5EF4-FFF2-40B4-BE49-F238E27FC236}">
                <a16:creationId xmlns:a16="http://schemas.microsoft.com/office/drawing/2014/main" id="{1CE99B93-5747-4D7A-8CBF-4F81DF2B1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Pathway of the blood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E3585567-B9E5-4008-8388-6433C3C6C1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rtlCol="0" anchor="ctr">
            <a:normAutofit/>
          </a:bodyPr>
          <a:lstStyle/>
          <a:p>
            <a:pPr marL="0" indent="0">
              <a:defRPr/>
            </a:pPr>
            <a:endParaRPr lang="en-US" altLang="en-US" sz="2000">
              <a:solidFill>
                <a:srgbClr val="000000"/>
              </a:solidFill>
            </a:endParaRP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Superior Vena Cava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Right Atrium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Tricuspid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Right Ventricle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Pulmonary Semilunar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Lungs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Pulmonary Vein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Bicuspid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Left Ventricle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Aortic Semilunar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Aorta</a:t>
            </a:r>
          </a:p>
          <a:p>
            <a:pPr marL="0" indent="0">
              <a:defRPr/>
            </a:pPr>
            <a:r>
              <a:rPr lang="en-US" altLang="en-US" sz="2000" i="1">
                <a:solidFill>
                  <a:srgbClr val="000000"/>
                </a:solidFill>
              </a:rPr>
              <a:t>To the bodies organs &amp; cells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C1CA216A-3A1E-4D07-9402-C5DA35E4D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Circuits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A1EC171-A489-4438-81D4-03A3153FC4B6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0" indent="0"/>
            <a:r>
              <a:rPr lang="en-US" altLang="en-US">
                <a:solidFill>
                  <a:schemeClr val="folHlink"/>
                </a:solidFill>
              </a:rPr>
              <a:t>Pulmonary circuit</a:t>
            </a:r>
          </a:p>
          <a:p>
            <a:pPr marL="457200" lvl="1" indent="0"/>
            <a:r>
              <a:rPr lang="en-US" altLang="en-US"/>
              <a:t>The blood pathway between the right side of the heart, to the lungs, and back to the left side of the heart.</a:t>
            </a:r>
          </a:p>
          <a:p>
            <a:pPr marL="457200" lvl="1" indent="0"/>
            <a:endParaRPr lang="en-US" altLang="en-US"/>
          </a:p>
          <a:p>
            <a:pPr marL="0" indent="0"/>
            <a:r>
              <a:rPr lang="en-US" altLang="en-US">
                <a:solidFill>
                  <a:schemeClr val="folHlink"/>
                </a:solidFill>
              </a:rPr>
              <a:t>Systemic circuit</a:t>
            </a:r>
          </a:p>
          <a:p>
            <a:pPr marL="457200" lvl="1" indent="0"/>
            <a:r>
              <a:rPr lang="en-US" altLang="en-US"/>
              <a:t>The pathway between the left and right sides of the heart.</a:t>
            </a:r>
          </a:p>
          <a:p>
            <a:pPr marL="457200" lvl="1" indent="0"/>
            <a:endParaRPr lang="en-US" altLang="en-US"/>
          </a:p>
          <a:p>
            <a:pPr marL="457200" lvl="1" indent="0"/>
            <a:endParaRPr lang="en-US" altLang="en-US"/>
          </a:p>
        </p:txBody>
      </p:sp>
      <p:pic>
        <p:nvPicPr>
          <p:cNvPr id="14340" name="Picture 8">
            <a:extLst>
              <a:ext uri="{FF2B5EF4-FFF2-40B4-BE49-F238E27FC236}">
                <a16:creationId xmlns:a16="http://schemas.microsoft.com/office/drawing/2014/main" id="{090C8C43-1989-4E32-A3D2-5FD1EE435E04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06" b="5981"/>
          <a:stretch>
            <a:fillRect/>
          </a:stretch>
        </p:blipFill>
        <p:spPr>
          <a:xfrm>
            <a:off x="6172201" y="1143000"/>
            <a:ext cx="4022725" cy="5257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386" name="Rectangle 2">
            <a:extLst>
              <a:ext uri="{FF2B5EF4-FFF2-40B4-BE49-F238E27FC236}">
                <a16:creationId xmlns:a16="http://schemas.microsoft.com/office/drawing/2014/main" id="{AC69C105-FF62-4DF4-AFDF-5A54FC41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Cardiovascular System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1B247E32-A0F3-4858-9B12-DF3BC6608132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altLang="en-US" sz="1900">
                <a:solidFill>
                  <a:srgbClr val="000000"/>
                </a:solidFill>
              </a:rPr>
              <a:t>2.  Blood Vessels -A network of tubes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Arteries</a:t>
            </a:r>
            <a:r>
              <a:rPr lang="en-US" altLang="en-US" sz="1900">
                <a:solidFill>
                  <a:srgbClr val="000000"/>
                </a:solidFill>
                <a:sym typeface="Wingdings" panose="05000000000000000000" pitchFamily="2" charset="2"/>
              </a:rPr>
              <a:t>arterioles</a:t>
            </a:r>
            <a:r>
              <a:rPr lang="en-US" altLang="en-US" sz="1900">
                <a:solidFill>
                  <a:srgbClr val="000000"/>
                </a:solidFill>
              </a:rPr>
              <a:t> move away from the heart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Elastic Fibers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Circular Smooth Muscle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Capillaries – where gas exchange takes place.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One cell thick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Serves the Respiratory System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Veins</a:t>
            </a:r>
            <a:r>
              <a:rPr lang="en-US" altLang="en-US" sz="1900">
                <a:solidFill>
                  <a:srgbClr val="000000"/>
                </a:solidFill>
                <a:sym typeface="Wingdings" panose="05000000000000000000" pitchFamily="2" charset="2"/>
              </a:rPr>
              <a:t>Venules</a:t>
            </a:r>
            <a:r>
              <a:rPr lang="en-US" altLang="en-US" sz="1900">
                <a:solidFill>
                  <a:srgbClr val="000000"/>
                </a:solidFill>
              </a:rPr>
              <a:t> moves towards the heart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Skeletal Muscles contract to force blood back from legs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One way values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When they break - varicose veins form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>
            <a:extLst>
              <a:ext uri="{FF2B5EF4-FFF2-40B4-BE49-F238E27FC236}">
                <a16:creationId xmlns:a16="http://schemas.microsoft.com/office/drawing/2014/main" id="{5DD51218-8D04-418C-A107-EB7BABA9C0FE}"/>
              </a:ext>
            </a:extLst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557214"/>
            <a:ext cx="7620000" cy="54387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FFA8C19-CF06-47B7-BFD6-33020F533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93C134E-99C4-42C3-B089-57CC26742BB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752600" y="1295400"/>
            <a:ext cx="4953000" cy="5257800"/>
          </a:xfrm>
        </p:spPr>
        <p:txBody>
          <a:bodyPr/>
          <a:lstStyle/>
          <a:p>
            <a:pPr marL="533400" indent="-533400">
              <a:buNone/>
            </a:pPr>
            <a:r>
              <a:rPr lang="en-US" altLang="en-US"/>
              <a:t>3. The Blood</a:t>
            </a:r>
          </a:p>
          <a:p>
            <a:pPr marL="533400" indent="-533400">
              <a:buNone/>
            </a:pPr>
            <a:endParaRPr lang="en-US" altLang="en-US"/>
          </a:p>
          <a:p>
            <a:pPr marL="533400" indent="-533400">
              <a:buFontTx/>
              <a:buAutoNum type="alphaUcPeriod"/>
            </a:pPr>
            <a:r>
              <a:rPr lang="en-US" altLang="en-US"/>
              <a:t>Plasma	</a:t>
            </a:r>
          </a:p>
          <a:p>
            <a:pPr marL="533400" indent="-533400">
              <a:buNone/>
            </a:pPr>
            <a:endParaRPr lang="en-US" altLang="en-US"/>
          </a:p>
          <a:p>
            <a:pPr marL="533400" indent="-533400">
              <a:buNone/>
            </a:pPr>
            <a:r>
              <a:rPr lang="en-US" altLang="en-US"/>
              <a:t>	</a:t>
            </a:r>
            <a:r>
              <a:rPr lang="en-US" altLang="en-US" sz="2400"/>
              <a:t>Liquid portion of the blood. Contains clotting factors, hormones, antibodies, dissolved gases, nutrients and waste</a:t>
            </a:r>
          </a:p>
          <a:p>
            <a:pPr marL="533400" indent="-533400">
              <a:buNone/>
            </a:pPr>
            <a:r>
              <a:rPr lang="en-US" altLang="en-US"/>
              <a:t>	</a:t>
            </a:r>
          </a:p>
        </p:txBody>
      </p:sp>
      <p:pic>
        <p:nvPicPr>
          <p:cNvPr id="20484" name="Picture 7" descr="e22c">
            <a:extLst>
              <a:ext uri="{FF2B5EF4-FFF2-40B4-BE49-F238E27FC236}">
                <a16:creationId xmlns:a16="http://schemas.microsoft.com/office/drawing/2014/main" id="{90B1A71B-E52E-47AD-8066-5604208FA745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86500" y="688975"/>
            <a:ext cx="4381500" cy="28908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8091586-6F23-4308-88A9-CDC39EA4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0BF85A7A-43C2-43C6-9F59-BABE7B167C59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0" indent="0"/>
            <a:r>
              <a:rPr lang="en-US" altLang="en-US"/>
              <a:t>The Blood</a:t>
            </a:r>
          </a:p>
          <a:p>
            <a:pPr marL="0" indent="0"/>
            <a:endParaRPr lang="en-US" altLang="en-US"/>
          </a:p>
          <a:p>
            <a:pPr marL="0" indent="0">
              <a:buNone/>
            </a:pPr>
            <a:r>
              <a:rPr lang="en-US" altLang="en-US"/>
              <a:t>B. Erythrocytes - Red Blood Cells</a:t>
            </a:r>
          </a:p>
          <a:p>
            <a:pPr marL="457200" lvl="1" indent="0">
              <a:buNone/>
            </a:pPr>
            <a:endParaRPr lang="en-US" altLang="en-US"/>
          </a:p>
          <a:p>
            <a:pPr marL="457200" lvl="1" indent="0"/>
            <a:r>
              <a:rPr lang="en-US" altLang="en-US"/>
              <a:t>Carry hemoglobin and oxygen.  Do not have a nucleus and live only about 120 days.</a:t>
            </a:r>
          </a:p>
          <a:p>
            <a:pPr marL="457200" lvl="1" indent="0"/>
            <a:endParaRPr lang="en-US" altLang="en-US"/>
          </a:p>
          <a:p>
            <a:pPr marL="457200" lvl="1" indent="0"/>
            <a:r>
              <a:rPr lang="en-US" altLang="en-US"/>
              <a:t>Can not repair themselves.</a:t>
            </a:r>
          </a:p>
        </p:txBody>
      </p:sp>
      <p:pic>
        <p:nvPicPr>
          <p:cNvPr id="22532" name="Picture 11" descr="erythrocytes">
            <a:hlinkClick r:id="rId3"/>
            <a:extLst>
              <a:ext uri="{FF2B5EF4-FFF2-40B4-BE49-F238E27FC236}">
                <a16:creationId xmlns:a16="http://schemas.microsoft.com/office/drawing/2014/main" id="{22297002-4F9E-42A5-9E19-9AF3A3A02A6A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9800" y="838201"/>
            <a:ext cx="4381500" cy="3394075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3" name="Picture 13" descr="hl2B-64">
            <a:hlinkClick r:id="rId5"/>
            <a:extLst>
              <a:ext uri="{FF2B5EF4-FFF2-40B4-BE49-F238E27FC236}">
                <a16:creationId xmlns:a16="http://schemas.microsoft.com/office/drawing/2014/main" id="{015937D7-BE5D-4B5F-A842-BFF630A9B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4267200"/>
            <a:ext cx="3429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2EBA139F-F1D4-4E58-9A81-1A2AF49ED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2AD8E438-0757-4910-BC80-EC45DBACB6FC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752600" y="838200"/>
            <a:ext cx="4953000" cy="5715000"/>
          </a:xfrm>
        </p:spPr>
        <p:txBody>
          <a:bodyPr/>
          <a:lstStyle/>
          <a:p>
            <a:pPr marL="0" indent="0"/>
            <a:r>
              <a:rPr lang="en-US" altLang="en-US"/>
              <a:t>The Blood</a:t>
            </a:r>
          </a:p>
          <a:p>
            <a:pPr marL="0" indent="0"/>
            <a:endParaRPr lang="en-US" altLang="en-US"/>
          </a:p>
          <a:p>
            <a:pPr marL="0" indent="0">
              <a:buNone/>
            </a:pPr>
            <a:r>
              <a:rPr lang="en-US" altLang="en-US"/>
              <a:t>C. Leukocytes – White Blood cells</a:t>
            </a:r>
          </a:p>
          <a:p>
            <a:pPr marL="457200" lvl="1" indent="0"/>
            <a:endParaRPr lang="en-US" altLang="en-US"/>
          </a:p>
          <a:p>
            <a:pPr marL="457200" lvl="1" indent="0"/>
            <a:r>
              <a:rPr lang="en-US" altLang="en-US"/>
              <a:t>Fight infection and are formed in the bone marrow</a:t>
            </a:r>
          </a:p>
          <a:p>
            <a:pPr marL="457200" lvl="1" indent="0"/>
            <a:endParaRPr lang="en-US" altLang="en-US"/>
          </a:p>
          <a:p>
            <a:pPr marL="457200" lvl="1" indent="0"/>
            <a:r>
              <a:rPr lang="en-US" altLang="en-US"/>
              <a:t>Five types – neutrophils, lymphocytes, eosinophils, basophils, and monocytes.</a:t>
            </a:r>
          </a:p>
        </p:txBody>
      </p:sp>
      <p:pic>
        <p:nvPicPr>
          <p:cNvPr id="24580" name="Picture 5">
            <a:extLst>
              <a:ext uri="{FF2B5EF4-FFF2-40B4-BE49-F238E27FC236}">
                <a16:creationId xmlns:a16="http://schemas.microsoft.com/office/drawing/2014/main" id="{5B41B570-3B9A-4CE0-BBF5-20FFD09419A9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08663" y="3290888"/>
            <a:ext cx="4381500" cy="35671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2B94C5C-EAAA-472F-9D6B-3B5B54519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4F2708D-F226-4614-AE78-465EC262BFCD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752600" y="685800"/>
            <a:ext cx="4800600" cy="5867400"/>
          </a:xfrm>
        </p:spPr>
        <p:txBody>
          <a:bodyPr/>
          <a:lstStyle/>
          <a:p>
            <a:pPr marL="0" indent="0">
              <a:buNone/>
            </a:pPr>
            <a:r>
              <a:rPr lang="en-US" altLang="en-US"/>
              <a:t>The Blood</a:t>
            </a:r>
          </a:p>
          <a:p>
            <a:pPr marL="0" indent="0">
              <a:buNone/>
            </a:pPr>
            <a:endParaRPr lang="en-US" altLang="en-US"/>
          </a:p>
          <a:p>
            <a:pPr marL="0" indent="0"/>
            <a:r>
              <a:rPr lang="en-US" altLang="en-US"/>
              <a:t>D. Thrombocytes – Platelets.</a:t>
            </a:r>
          </a:p>
          <a:p>
            <a:pPr marL="0" indent="0"/>
            <a:endParaRPr lang="en-US" altLang="en-US"/>
          </a:p>
          <a:p>
            <a:pPr marL="457200" lvl="1" indent="0"/>
            <a:r>
              <a:rPr lang="en-US" altLang="en-US"/>
              <a:t>These are cell fragment that are formed in the bone marrow from magakaryocytes.</a:t>
            </a:r>
          </a:p>
          <a:p>
            <a:pPr marL="457200" lvl="1" indent="0"/>
            <a:endParaRPr lang="en-US" altLang="en-US"/>
          </a:p>
          <a:p>
            <a:pPr marL="457200" lvl="1" indent="0"/>
            <a:r>
              <a:rPr lang="en-US" altLang="en-US"/>
              <a:t>Clot Blood by sticking together – via protein fibers called </a:t>
            </a:r>
            <a:r>
              <a:rPr lang="en-US" altLang="en-US">
                <a:solidFill>
                  <a:schemeClr val="folHlink"/>
                </a:solidFill>
              </a:rPr>
              <a:t>fibrin.</a:t>
            </a:r>
          </a:p>
        </p:txBody>
      </p:sp>
      <p:pic>
        <p:nvPicPr>
          <p:cNvPr id="26628" name="Picture 7" descr="thromb2">
            <a:extLst>
              <a:ext uri="{FF2B5EF4-FFF2-40B4-BE49-F238E27FC236}">
                <a16:creationId xmlns:a16="http://schemas.microsoft.com/office/drawing/2014/main" id="{6950F283-7AA2-44F1-BA59-DC48A41C62C4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7564" y="2971800"/>
            <a:ext cx="2619375" cy="1905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8674" name="Rectangle 2">
            <a:extLst>
              <a:ext uri="{FF2B5EF4-FFF2-40B4-BE49-F238E27FC236}">
                <a16:creationId xmlns:a16="http://schemas.microsoft.com/office/drawing/2014/main" id="{3DD8AAB7-8A5B-4968-B5F5-4CFF2338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Disorders of the Circulatory System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ABDB302-31CD-43D4-9199-17DBD3DD22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US" altLang="en-US" sz="2000">
                <a:solidFill>
                  <a:srgbClr val="000000"/>
                </a:solidFill>
                <a:cs typeface="Times New Roman" panose="02020603050405020304" pitchFamily="18" charset="0"/>
              </a:rPr>
              <a:t>Anemia -  lack of iron in the blood, low RBC count</a:t>
            </a:r>
          </a:p>
          <a:p>
            <a:pPr>
              <a:defRPr/>
            </a:pPr>
            <a:endParaRPr lang="en-US" altLang="en-US" sz="200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altLang="en-US" sz="2000">
                <a:solidFill>
                  <a:srgbClr val="000000"/>
                </a:solidFill>
                <a:cs typeface="Times New Roman" panose="02020603050405020304" pitchFamily="18" charset="0"/>
              </a:rPr>
              <a:t>Leukemia -  white blood cells proliferate wildly, causing anemia</a:t>
            </a:r>
          </a:p>
          <a:p>
            <a:pPr>
              <a:defRPr/>
            </a:pPr>
            <a:endParaRPr lang="en-US" altLang="en-US" sz="200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altLang="en-US" sz="2000">
                <a:solidFill>
                  <a:srgbClr val="000000"/>
                </a:solidFill>
                <a:cs typeface="Times New Roman" panose="02020603050405020304" pitchFamily="18" charset="0"/>
              </a:rPr>
              <a:t>Hemophilia -  bleeder’s disease, due to lack of fibrinogen in thrombocytes</a:t>
            </a:r>
          </a:p>
          <a:p>
            <a:pPr>
              <a:defRPr/>
            </a:pPr>
            <a:endParaRPr lang="en-US" altLang="en-US" sz="200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altLang="en-US" sz="2000">
                <a:solidFill>
                  <a:srgbClr val="000000"/>
                </a:solidFill>
                <a:cs typeface="Times New Roman" panose="02020603050405020304" pitchFamily="18" charset="0"/>
              </a:rPr>
              <a:t>Heart Murmur -  abnormal heart beat, caused by valve problems</a:t>
            </a:r>
          </a:p>
          <a:p>
            <a:pPr>
              <a:defRPr/>
            </a:pPr>
            <a:endParaRPr lang="en-US" altLang="en-US" sz="200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altLang="en-US" sz="2000">
                <a:solidFill>
                  <a:srgbClr val="000000"/>
                </a:solidFill>
                <a:cs typeface="Times New Roman" panose="02020603050405020304" pitchFamily="18" charset="0"/>
              </a:rPr>
              <a:t>Heart attack -  blood vessels around the heart become blocked with plaque, also called </a:t>
            </a:r>
            <a:r>
              <a:rPr lang="en-US" altLang="en-US" sz="2000" i="1">
                <a:solidFill>
                  <a:srgbClr val="000000"/>
                </a:solidFill>
                <a:cs typeface="Times New Roman" panose="02020603050405020304" pitchFamily="18" charset="0"/>
              </a:rPr>
              <a:t>myocardial infarction</a:t>
            </a:r>
          </a:p>
          <a:p>
            <a:pPr>
              <a:defRPr/>
            </a:pPr>
            <a:endParaRPr lang="en-US" altLang="en-US" sz="20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55700D1E-315E-4CA7-ABE4-FC0DB37DF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000000"/>
                </a:solidFill>
              </a:rPr>
              <a:t>Functions of the Heart</a:t>
            </a:r>
          </a:p>
        </p:txBody>
      </p:sp>
      <p:sp>
        <p:nvSpPr>
          <p:cNvPr id="133123" name="Rectangle 3">
            <a:extLst>
              <a:ext uri="{FF2B5EF4-FFF2-40B4-BE49-F238E27FC236}">
                <a16:creationId xmlns:a16="http://schemas.microsoft.com/office/drawing/2014/main" id="{1FCD3CD7-AF0A-421A-B963-BD7AEAAE2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Generating blood pressure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Routing blood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Heart separates pulmonary and systemic circulations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Ensuring one-way blood flow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Heart valves ensure one-way flow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Regulating blood supply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Changes in contraction rate and force match blood delivery to changing metabolic needs</a:t>
            </a:r>
          </a:p>
          <a:p>
            <a:pPr eaLnBrk="1" hangingPunct="1"/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142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5" name="Graphic 134" descr="Heart">
            <a:extLst>
              <a:ext uri="{FF2B5EF4-FFF2-40B4-BE49-F238E27FC236}">
                <a16:creationId xmlns:a16="http://schemas.microsoft.com/office/drawing/2014/main" id="{F824E9F2-39AC-48BE-A78C-AB747C99DA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bldLvl="3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C46D988F-1980-4E75-A791-A3E3268B5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Size, Shape, Location </a:t>
            </a:r>
            <a:br>
              <a:rPr lang="en-US" altLang="en-US"/>
            </a:br>
            <a:r>
              <a:rPr lang="en-US" altLang="en-US"/>
              <a:t>of the Heart</a:t>
            </a:r>
          </a:p>
        </p:txBody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3610317B-B565-4749-A3B0-B4BDA431C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05600" y="1905000"/>
            <a:ext cx="3962400" cy="4114800"/>
          </a:xfrm>
        </p:spPr>
        <p:txBody>
          <a:bodyPr/>
          <a:lstStyle/>
          <a:p>
            <a:pPr marL="0" indent="0"/>
            <a:r>
              <a:rPr lang="en-US" altLang="en-US"/>
              <a:t>Size of a closed fist</a:t>
            </a:r>
          </a:p>
          <a:p>
            <a:pPr marL="0" indent="0"/>
            <a:r>
              <a:rPr lang="en-US" altLang="en-US"/>
              <a:t>Shape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>
                <a:solidFill>
                  <a:srgbClr val="000099"/>
                </a:solidFill>
              </a:rPr>
              <a:t>Apex</a:t>
            </a:r>
            <a:r>
              <a:rPr lang="en-US" altLang="en-US"/>
              <a:t>: Blunt rounded point of cone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>
                <a:solidFill>
                  <a:srgbClr val="000099"/>
                </a:solidFill>
              </a:rPr>
              <a:t>Base</a:t>
            </a:r>
            <a:r>
              <a:rPr lang="en-US" altLang="en-US"/>
              <a:t>: Flat part at opposite of end of cone</a:t>
            </a:r>
          </a:p>
          <a:p>
            <a:pPr marL="0" indent="0"/>
            <a:r>
              <a:rPr lang="en-US" altLang="en-US"/>
              <a:t>Located in thoracic cavity in mediastinum</a:t>
            </a:r>
          </a:p>
        </p:txBody>
      </p:sp>
      <p:pic>
        <p:nvPicPr>
          <p:cNvPr id="34820" name="Picture 4" descr="20_02a">
            <a:extLst>
              <a:ext uri="{FF2B5EF4-FFF2-40B4-BE49-F238E27FC236}">
                <a16:creationId xmlns:a16="http://schemas.microsoft.com/office/drawing/2014/main" id="{0F9C1361-F92B-47CE-990B-6BF4CAB65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133600"/>
            <a:ext cx="48006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 bldLvl="3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8A848A5-E475-4D31-9F02-492E416B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Heart Wall</a:t>
            </a:r>
          </a:p>
        </p:txBody>
      </p:sp>
      <p:sp>
        <p:nvSpPr>
          <p:cNvPr id="137219" name="Rectangle 3">
            <a:extLst>
              <a:ext uri="{FF2B5EF4-FFF2-40B4-BE49-F238E27FC236}">
                <a16:creationId xmlns:a16="http://schemas.microsoft.com/office/drawing/2014/main" id="{9BEFC1B8-5D89-4A15-A889-1492C1712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76400"/>
            <a:ext cx="7772400" cy="4419600"/>
          </a:xfrm>
        </p:spPr>
        <p:txBody>
          <a:bodyPr/>
          <a:lstStyle/>
          <a:p>
            <a:pPr eaLnBrk="1" hangingPunct="1"/>
            <a:r>
              <a:rPr lang="en-US" altLang="en-US" dirty="0"/>
              <a:t>Three layers of tissue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 dirty="0">
                <a:solidFill>
                  <a:srgbClr val="000099"/>
                </a:solidFill>
              </a:rPr>
              <a:t>Epicardium</a:t>
            </a:r>
            <a:r>
              <a:rPr lang="en-US" altLang="en-US" sz="2000" dirty="0"/>
              <a:t>: This serous membrane of smooth outer surface of heart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 dirty="0">
                <a:solidFill>
                  <a:srgbClr val="000099"/>
                </a:solidFill>
              </a:rPr>
              <a:t>Myocardium</a:t>
            </a:r>
            <a:r>
              <a:rPr lang="en-US" altLang="en-US" sz="2000" dirty="0"/>
              <a:t>: Middle layer composed of cardiac muscle cell and responsibility for heart contracting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 dirty="0">
                <a:solidFill>
                  <a:srgbClr val="000099"/>
                </a:solidFill>
              </a:rPr>
              <a:t>Endocardium</a:t>
            </a:r>
            <a:r>
              <a:rPr lang="en-US" altLang="en-US" sz="2000" dirty="0"/>
              <a:t>: Smooth inner surface of heart chambers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 build="p" bldLvl="3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7935B1D-FB9E-414D-A261-C307F3BAE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Heart Valves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F47EFCA6-648D-42B9-B202-4245AA773A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81800" y="1752600"/>
            <a:ext cx="3810000" cy="4114800"/>
          </a:xfrm>
        </p:spPr>
        <p:txBody>
          <a:bodyPr/>
          <a:lstStyle/>
          <a:p>
            <a:pPr marL="0" indent="0"/>
            <a:r>
              <a:rPr lang="en-US" altLang="en-US"/>
              <a:t>Atrioventricular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Tricuspid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Bicuspid or mitral</a:t>
            </a:r>
          </a:p>
          <a:p>
            <a:pPr marL="0" indent="0"/>
            <a:r>
              <a:rPr lang="en-US" altLang="en-US"/>
              <a:t>Semilunar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Aortic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Pulmonary</a:t>
            </a:r>
          </a:p>
          <a:p>
            <a:pPr marL="0" indent="0"/>
            <a:r>
              <a:rPr lang="en-US" altLang="en-US"/>
              <a:t>Prevent blood from flowing back</a:t>
            </a:r>
          </a:p>
        </p:txBody>
      </p:sp>
      <p:pic>
        <p:nvPicPr>
          <p:cNvPr id="38916" name="Picture 4" descr="20_07">
            <a:extLst>
              <a:ext uri="{FF2B5EF4-FFF2-40B4-BE49-F238E27FC236}">
                <a16:creationId xmlns:a16="http://schemas.microsoft.com/office/drawing/2014/main" id="{5D932DCD-9C6F-41CB-AF93-9A768EC1A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05000"/>
            <a:ext cx="4953000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9" grpId="0" build="p" bldLvl="3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C4CD7BF-FF19-4EA3-AF6F-7D467E35B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Blood Flow Through Heart</a:t>
            </a:r>
          </a:p>
        </p:txBody>
      </p:sp>
      <p:pic>
        <p:nvPicPr>
          <p:cNvPr id="40963" name="Picture 3" descr="20_10a">
            <a:extLst>
              <a:ext uri="{FF2B5EF4-FFF2-40B4-BE49-F238E27FC236}">
                <a16:creationId xmlns:a16="http://schemas.microsoft.com/office/drawing/2014/main" id="{424C65CD-97AC-46D2-B18B-FDDA6E22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05000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4" descr="20_10b">
            <a:extLst>
              <a:ext uri="{FF2B5EF4-FFF2-40B4-BE49-F238E27FC236}">
                <a16:creationId xmlns:a16="http://schemas.microsoft.com/office/drawing/2014/main" id="{7F675EFE-5C7C-45D7-8245-F1E40DBF6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905000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2E8D3A9C-3EE0-4095-93A2-E3F679156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Systemic and Pulmonary</a:t>
            </a:r>
            <a:br>
              <a:rPr lang="en-US" altLang="en-US"/>
            </a:br>
            <a:r>
              <a:rPr lang="en-US" altLang="en-US"/>
              <a:t>Circulation</a:t>
            </a:r>
          </a:p>
        </p:txBody>
      </p:sp>
      <p:pic>
        <p:nvPicPr>
          <p:cNvPr id="41987" name="Picture 3" descr="20_01">
            <a:extLst>
              <a:ext uri="{FF2B5EF4-FFF2-40B4-BE49-F238E27FC236}">
                <a16:creationId xmlns:a16="http://schemas.microsoft.com/office/drawing/2014/main" id="{B0FE5EEA-6384-40E1-AF96-FA4AB83F1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676400"/>
            <a:ext cx="63500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0FC65337-5426-4E71-BDEE-C67554091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Conducting System of Heart</a:t>
            </a:r>
          </a:p>
        </p:txBody>
      </p:sp>
      <p:pic>
        <p:nvPicPr>
          <p:cNvPr id="43011" name="Picture 3" descr="20_13">
            <a:extLst>
              <a:ext uri="{FF2B5EF4-FFF2-40B4-BE49-F238E27FC236}">
                <a16:creationId xmlns:a16="http://schemas.microsoft.com/office/drawing/2014/main" id="{C0B0E447-BAE5-4613-9E49-E028E6E0E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295400"/>
            <a:ext cx="6858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B86C-0A16-4B90-B769-1F82CDCAD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Conduction system of the heart </a:t>
            </a:r>
            <a:endParaRPr lang="en-GB" dirty="0"/>
          </a:p>
        </p:txBody>
      </p:sp>
      <p:pic>
        <p:nvPicPr>
          <p:cNvPr id="4" name="Online Media 3" title="Cardiac Conduction System | Cardiology">
            <a:hlinkClick r:id="" action="ppaction://media"/>
            <a:extLst>
              <a:ext uri="{FF2B5EF4-FFF2-40B4-BE49-F238E27FC236}">
                <a16:creationId xmlns:a16="http://schemas.microsoft.com/office/drawing/2014/main" id="{52F07E36-687F-464E-956F-F64DD0235C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13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4034" name="Rectangle 2">
            <a:extLst>
              <a:ext uri="{FF2B5EF4-FFF2-40B4-BE49-F238E27FC236}">
                <a16:creationId xmlns:a16="http://schemas.microsoft.com/office/drawing/2014/main" id="{C5906232-F66E-4CF8-A579-B294966CA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4000">
                <a:solidFill>
                  <a:srgbClr val="FFFFFF"/>
                </a:solidFill>
              </a:rPr>
              <a:t>Electrical Properties</a:t>
            </a:r>
          </a:p>
        </p:txBody>
      </p:sp>
      <p:sp>
        <p:nvSpPr>
          <p:cNvPr id="150531" name="Rectangle 3">
            <a:extLst>
              <a:ext uri="{FF2B5EF4-FFF2-40B4-BE49-F238E27FC236}">
                <a16:creationId xmlns:a16="http://schemas.microsoft.com/office/drawing/2014/main" id="{37AEA884-4317-41B6-81A4-A68412238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Resting membrane potential (RMP) present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Action potentials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Rapid depolarization followed by rapid, partial early repolarization.  Prolonged period of slow repolarization which is plateau phase and a rapid final repolarization phase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Voltage-gated channels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1" grpId="0" build="p" bldLvl="3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31268E1F-9E77-47B1-A883-1C06C47B4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Cardiac Arrhythmias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60D0C281-7A7A-43D6-B60F-DEAC90356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00200"/>
            <a:ext cx="7924800" cy="4724400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Tachycardia</a:t>
            </a:r>
            <a:r>
              <a:rPr lang="en-US" altLang="en-US"/>
              <a:t>: Heart rate in excess of 100bpm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Bradycardia</a:t>
            </a:r>
            <a:r>
              <a:rPr lang="en-US" altLang="en-US"/>
              <a:t>: Heart rate less than 60 bpm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Sinus arrhythmia</a:t>
            </a:r>
            <a:r>
              <a:rPr lang="en-US" altLang="en-US"/>
              <a:t>: Heart rate varies 5% during respiratory cycle and up to 30% during deep respiration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Premature atrial contractions</a:t>
            </a:r>
            <a:r>
              <a:rPr lang="en-US" altLang="en-US"/>
              <a:t>: Occasional shortened intervals between one contraction and succeeding, frequently occurs in healthy people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 bldLvl="3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63C11A00-A2A3-417C-B33D-DC753ED7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4" t="3964" r="3964" b="3964"/>
          <a:stretch>
            <a:fillRect/>
          </a:stretch>
        </p:blipFill>
        <p:spPr>
          <a:xfrm>
            <a:off x="0" y="1"/>
            <a:ext cx="12192000" cy="6857998"/>
          </a:xfrm>
          <a:custGeom>
            <a:avLst/>
            <a:gdLst>
              <a:gd name="connsiteX0" fmla="*/ 0 w 12192000"/>
              <a:gd name="connsiteY0" fmla="*/ 0 h 6857998"/>
              <a:gd name="connsiteX1" fmla="*/ 12192000 w 12192000"/>
              <a:gd name="connsiteY1" fmla="*/ 0 h 6857998"/>
              <a:gd name="connsiteX2" fmla="*/ 12192000 w 12192000"/>
              <a:gd name="connsiteY2" fmla="*/ 6857998 h 6857998"/>
              <a:gd name="connsiteX3" fmla="*/ 0 w 12192000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7998">
                <a:moveTo>
                  <a:pt x="0" y="0"/>
                </a:moveTo>
                <a:lnTo>
                  <a:pt x="12192000" y="0"/>
                </a:lnTo>
                <a:lnTo>
                  <a:pt x="12192000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46082" name="Rectangle 2">
            <a:extLst>
              <a:ext uri="{FF2B5EF4-FFF2-40B4-BE49-F238E27FC236}">
                <a16:creationId xmlns:a16="http://schemas.microsoft.com/office/drawing/2014/main" id="{F1EB1B10-A5B6-4D1D-9D16-D768348D9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437" y="991262"/>
            <a:ext cx="6955124" cy="106680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4000">
                <a:solidFill>
                  <a:srgbClr val="FFFFFF"/>
                </a:solidFill>
              </a:rPr>
              <a:t>Cardiac Cycle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268137DD-6BDC-4B65-8302-8AFB8F594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8437" y="2371725"/>
            <a:ext cx="6955124" cy="30384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Heart is two pumps that work together, right and left half</a:t>
            </a:r>
          </a:p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Repetitive contraction (systole) and relaxation (diastole) of heart chambers</a:t>
            </a:r>
          </a:p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Blood moves through circulatory system from areas of higher to lower pressure.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>
                <a:solidFill>
                  <a:srgbClr val="FFFFFF"/>
                </a:solidFill>
              </a:rPr>
              <a:t>Contraction of heart produces the pressure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 build="p" bldLvl="3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695CB66C-2F35-4847-BCBE-D475F4C69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Mean Arterial Pressure (MAP)</a:t>
            </a:r>
          </a:p>
        </p:txBody>
      </p:sp>
      <p:sp>
        <p:nvSpPr>
          <p:cNvPr id="162819" name="Rectangle 3">
            <a:extLst>
              <a:ext uri="{FF2B5EF4-FFF2-40B4-BE49-F238E27FC236}">
                <a16:creationId xmlns:a16="http://schemas.microsoft.com/office/drawing/2014/main" id="{69AF3421-CDB0-4534-A257-1193EEAFDD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219200"/>
            <a:ext cx="8229600" cy="5410200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US" altLang="en-US" dirty="0"/>
              <a:t>Average blood pressure in aorta</a:t>
            </a:r>
          </a:p>
          <a:p>
            <a:pPr>
              <a:defRPr/>
            </a:pPr>
            <a:r>
              <a:rPr lang="en-US" altLang="en-US" dirty="0"/>
              <a:t>MAP=CO x PR</a:t>
            </a:r>
          </a:p>
          <a:p>
            <a:pPr lvl="1">
              <a:buClr>
                <a:srgbClr val="FF0000"/>
              </a:buClr>
              <a:defRPr/>
            </a:pPr>
            <a:r>
              <a:rPr lang="en-US" altLang="en-US" sz="2800" dirty="0"/>
              <a:t>CO is amount of blood pumped by heart per minute</a:t>
            </a:r>
          </a:p>
          <a:p>
            <a:pPr lvl="2">
              <a:defRPr/>
            </a:pPr>
            <a:r>
              <a:rPr lang="en-US" altLang="en-US" sz="2800" dirty="0"/>
              <a:t>CO=SV x HR</a:t>
            </a:r>
          </a:p>
          <a:p>
            <a:pPr lvl="3">
              <a:buClr>
                <a:srgbClr val="FF0000"/>
              </a:buClr>
              <a:defRPr/>
            </a:pPr>
            <a:r>
              <a:rPr lang="en-US" altLang="en-US" sz="2800" dirty="0">
                <a:solidFill>
                  <a:srgbClr val="000099"/>
                </a:solidFill>
              </a:rPr>
              <a:t>SV</a:t>
            </a:r>
            <a:r>
              <a:rPr lang="en-US" altLang="en-US" sz="2800" dirty="0"/>
              <a:t>: Stroke volume of blood pumped during each heart beat</a:t>
            </a:r>
          </a:p>
          <a:p>
            <a:pPr lvl="3">
              <a:buClr>
                <a:srgbClr val="FF0000"/>
              </a:buClr>
              <a:defRPr/>
            </a:pPr>
            <a:r>
              <a:rPr lang="en-US" altLang="en-US" sz="2800" dirty="0">
                <a:solidFill>
                  <a:srgbClr val="000099"/>
                </a:solidFill>
              </a:rPr>
              <a:t>HR</a:t>
            </a:r>
            <a:r>
              <a:rPr lang="en-US" altLang="en-US" sz="2800" dirty="0"/>
              <a:t>: Heart rate or number of times heart beats per minute</a:t>
            </a:r>
          </a:p>
          <a:p>
            <a:pPr lvl="2">
              <a:defRPr/>
            </a:pPr>
            <a:r>
              <a:rPr lang="en-US" altLang="en-US" sz="2800" dirty="0"/>
              <a:t>Cardiac reserve: Difference between CO at rest and maximum CO</a:t>
            </a:r>
          </a:p>
          <a:p>
            <a:pPr lvl="1">
              <a:buClr>
                <a:srgbClr val="FF0000"/>
              </a:buClr>
              <a:defRPr/>
            </a:pPr>
            <a:r>
              <a:rPr lang="en-US" altLang="en-US" sz="2800" dirty="0"/>
              <a:t>PR is total resistance against which blood must be pumped</a:t>
            </a:r>
          </a:p>
          <a:p>
            <a:pPr lvl="1">
              <a:defRPr/>
            </a:pP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 build="p" bldLvl="3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4D8C6-8806-445F-98CD-2833EF7C3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Total Peripheral resistance </a:t>
            </a:r>
            <a:endParaRPr lang="en-GB" dirty="0"/>
          </a:p>
        </p:txBody>
      </p:sp>
      <p:pic>
        <p:nvPicPr>
          <p:cNvPr id="7" name="Online Media 6" title="Putting it all together: Pressure, flow, and resistance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87C4D4D4-BEF5-4105-9ED2-5914C7905F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95600" y="1211581"/>
            <a:ext cx="6624736" cy="4965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8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2DC7A12F-1215-41EA-9F96-318F85406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Factors Affecting MAP</a:t>
            </a:r>
          </a:p>
        </p:txBody>
      </p:sp>
      <p:pic>
        <p:nvPicPr>
          <p:cNvPr id="48131" name="Picture 3" descr="20_21">
            <a:extLst>
              <a:ext uri="{FF2B5EF4-FFF2-40B4-BE49-F238E27FC236}">
                <a16:creationId xmlns:a16="http://schemas.microsoft.com/office/drawing/2014/main" id="{3776DF3A-B23A-4D8F-9EAD-163D0949B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0" y="1219200"/>
            <a:ext cx="68834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049196F5-B3A5-4203-A586-EFE2B777D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Baroreceptor and Chemoreceptor</a:t>
            </a:r>
            <a:br>
              <a:rPr lang="en-US" altLang="en-US"/>
            </a:br>
            <a:r>
              <a:rPr lang="en-US" altLang="en-US"/>
              <a:t>Reflexes</a:t>
            </a:r>
          </a:p>
        </p:txBody>
      </p:sp>
      <p:pic>
        <p:nvPicPr>
          <p:cNvPr id="49155" name="Picture 3" descr="20_22">
            <a:extLst>
              <a:ext uri="{FF2B5EF4-FFF2-40B4-BE49-F238E27FC236}">
                <a16:creationId xmlns:a16="http://schemas.microsoft.com/office/drawing/2014/main" id="{9004734C-DE37-4310-854E-A2163F9C47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00200"/>
            <a:ext cx="68072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C376E763-79A8-4FDE-9591-3927237F8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Baroreceptor Reflex</a:t>
            </a:r>
          </a:p>
        </p:txBody>
      </p:sp>
      <p:pic>
        <p:nvPicPr>
          <p:cNvPr id="50179" name="Picture 3" descr="20_23">
            <a:extLst>
              <a:ext uri="{FF2B5EF4-FFF2-40B4-BE49-F238E27FC236}">
                <a16:creationId xmlns:a16="http://schemas.microsoft.com/office/drawing/2014/main" id="{0D1A13DF-8D54-4BDF-BBCF-0F07DC155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295400"/>
            <a:ext cx="70358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6B488893-935D-4CE6-9980-14AFA5091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Chemoreceptor Reflex-pH</a:t>
            </a:r>
          </a:p>
        </p:txBody>
      </p:sp>
      <p:pic>
        <p:nvPicPr>
          <p:cNvPr id="51203" name="Picture 3" descr="20_24">
            <a:extLst>
              <a:ext uri="{FF2B5EF4-FFF2-40B4-BE49-F238E27FC236}">
                <a16:creationId xmlns:a16="http://schemas.microsoft.com/office/drawing/2014/main" id="{2316A144-32AE-4F3D-AC54-B537A030E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0" y="1295400"/>
            <a:ext cx="6959600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856</Words>
  <Application>Microsoft Office PowerPoint</Application>
  <PresentationFormat>Widescreen</PresentationFormat>
  <Paragraphs>171</Paragraphs>
  <Slides>31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The Circulatory System </vt:lpstr>
      <vt:lpstr>The Closed Circulatory System</vt:lpstr>
      <vt:lpstr>The Cardiovascular System</vt:lpstr>
      <vt:lpstr>The heart at work </vt:lpstr>
      <vt:lpstr>PowerPoint Presentation</vt:lpstr>
      <vt:lpstr>Pathway of the blood</vt:lpstr>
      <vt:lpstr>Circuits</vt:lpstr>
      <vt:lpstr>The Cardiovascular System</vt:lpstr>
      <vt:lpstr>PowerPoint Presentation</vt:lpstr>
      <vt:lpstr>The Cardiovascular System</vt:lpstr>
      <vt:lpstr>The Cardiovascular System</vt:lpstr>
      <vt:lpstr>The Cardiovascular System</vt:lpstr>
      <vt:lpstr>The Cardiovascular System</vt:lpstr>
      <vt:lpstr>Disorders of the Circulatory System</vt:lpstr>
      <vt:lpstr>Functions of the Heart</vt:lpstr>
      <vt:lpstr>Size, Shape, Location  of the Heart</vt:lpstr>
      <vt:lpstr>Heart Wall</vt:lpstr>
      <vt:lpstr>Heart Valves</vt:lpstr>
      <vt:lpstr>Blood Flow Through Heart</vt:lpstr>
      <vt:lpstr>Systemic and Pulmonary Circulation</vt:lpstr>
      <vt:lpstr>Conducting System of Heart</vt:lpstr>
      <vt:lpstr>Conduction system of the heart </vt:lpstr>
      <vt:lpstr>Electrical Properties</vt:lpstr>
      <vt:lpstr>Cardiac Arrhythmias</vt:lpstr>
      <vt:lpstr>Cardiac Cycle</vt:lpstr>
      <vt:lpstr>Mean Arterial Pressure (MAP)</vt:lpstr>
      <vt:lpstr>Total Peripheral resistance </vt:lpstr>
      <vt:lpstr>Factors Affecting MAP</vt:lpstr>
      <vt:lpstr>Baroreceptor and Chemoreceptor Reflexes</vt:lpstr>
      <vt:lpstr>Baroreceptor Reflex</vt:lpstr>
      <vt:lpstr>Chemoreceptor Reflex-pH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Circulatory System </dc:title>
  <dc:creator>Felicity Page</dc:creator>
  <cp:lastModifiedBy>Felicity Page</cp:lastModifiedBy>
  <cp:revision>1</cp:revision>
  <dcterms:created xsi:type="dcterms:W3CDTF">2020-10-21T12:35:04Z</dcterms:created>
  <dcterms:modified xsi:type="dcterms:W3CDTF">2020-10-21T12:35:53Z</dcterms:modified>
</cp:coreProperties>
</file>