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8" r:id="rId2"/>
    <p:sldId id="264" r:id="rId3"/>
    <p:sldId id="263" r:id="rId4"/>
    <p:sldId id="262" r:id="rId5"/>
  </p:sldIdLst>
  <p:sldSz cx="12192000" cy="6858000"/>
  <p:notesSz cx="6888163" cy="967105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9A8857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93296810-A885-4BE3-A3E7-6D5BEEA58F35}" styleName="Medium Style 2 – Accent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  <a:tblStyle styleId="{F5AB1C69-6EDB-4FF4-983F-18BD219EF322}" styleName="Medium Style 2 – Accent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9956" autoAdjust="0"/>
    <p:restoredTop sz="94660"/>
  </p:normalViewPr>
  <p:slideViewPr>
    <p:cSldViewPr snapToGrid="0">
      <p:cViewPr varScale="1">
        <p:scale>
          <a:sx n="111" d="100"/>
          <a:sy n="111" d="100"/>
        </p:scale>
        <p:origin x="306" y="9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slide" Target="slides/slide4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6CD524-9381-11AC-57EC-999EA790BCA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8585FC-2D75-9BD2-F4DD-74A820F91D5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164875D-07C4-87A7-9BAC-3808FEFAAA5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1144CF-4F4B-4520-9D40-48813A8D7305}" type="datetimeFigureOut">
              <a:rPr lang="en-GB" smtClean="0"/>
              <a:t>29/10/2025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14B9FD1-FC24-CF4D-EEF8-D7D1D1FFC66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B398972-2D97-AF0A-4DAD-FAF98A4CD27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81DE41-A298-4D0A-9EBA-2EA79C6029D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9624171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07194C3-9A5A-54F8-2AF4-CE89A838773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866E3D9-955C-DE8E-FC4F-A8A5453A880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1A7B22A-6DBB-7072-0465-3F606340C72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1144CF-4F4B-4520-9D40-48813A8D7305}" type="datetimeFigureOut">
              <a:rPr lang="en-GB" smtClean="0"/>
              <a:t>29/10/2025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9F25459-7B5A-F620-8FD9-04A3D4E05B6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3C9818D-681C-D1F9-B0BD-B938D798FB5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81DE41-A298-4D0A-9EBA-2EA79C6029D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5675462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6B311ED-1547-6A35-DD59-442546C3758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4BD8837-05EF-AD82-C5CD-04F92D88E47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1BC7AB5-67B0-900E-3B39-E5B7E363BE5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1144CF-4F4B-4520-9D40-48813A8D7305}" type="datetimeFigureOut">
              <a:rPr lang="en-GB" smtClean="0"/>
              <a:t>29/10/2025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6EBEADE-5B47-9510-B53C-5B98983DEDB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223318F-2A60-3A6B-7F9E-5BCF12636E3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81DE41-A298-4D0A-9EBA-2EA79C6029D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3521633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73BEE4-D018-0EB5-C953-198A84822FE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743D189-00EE-BE86-F7EB-7391BB955F1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4FFEE7D-66DF-9251-603A-1B6BABC800B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1BFFAC1-2E7A-63E4-0212-EF016C81EC4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1144CF-4F4B-4520-9D40-48813A8D7305}" type="datetimeFigureOut">
              <a:rPr lang="en-GB" smtClean="0"/>
              <a:t>29/10/2025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C87770E-A760-21A9-BBBE-7B7A4B52DBB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E4ED713-F415-1082-2073-0543A7E6D80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81DE41-A298-4D0A-9EBA-2EA79C6029D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7627192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F81CDA7-44C2-123D-0450-054CB697099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20DC91D-B49E-6126-C8F2-2DA7227F92C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47E58A2-87C2-6A7A-9824-3B15B0547A9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49FA8341-7BBF-494A-FB7B-528CF889E1B7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E25393D-BFE0-1AB5-C563-A281C601239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53F17905-4C94-DECB-A58A-604AE97405D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1144CF-4F4B-4520-9D40-48813A8D7305}" type="datetimeFigureOut">
              <a:rPr lang="en-GB" smtClean="0"/>
              <a:t>29/10/2025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69614729-B48B-3667-A015-56CA26A93FD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249DB0DA-D2AF-1AFC-A351-F417B162DBD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81DE41-A298-4D0A-9EBA-2EA79C6029D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8677658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4D636E-12DD-3735-C846-A3A7A132268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B22E0DBA-D42A-915F-68CB-DF7B8900DBA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1144CF-4F4B-4520-9D40-48813A8D7305}" type="datetimeFigureOut">
              <a:rPr lang="en-GB" smtClean="0"/>
              <a:t>29/10/2025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37636EC-4F09-77A7-FE30-B06A7108A2B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95E978F-A597-9030-DDD2-C5FD660366E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81DE41-A298-4D0A-9EBA-2EA79C6029D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4704226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98796492-5E9D-5329-6B03-C51C08EB3A9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1144CF-4F4B-4520-9D40-48813A8D7305}" type="datetimeFigureOut">
              <a:rPr lang="en-GB" smtClean="0"/>
              <a:t>29/10/2025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548CD1B6-269A-01AB-FCD4-41FC1D9B802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CFC2FEE-F8D0-E48C-A89A-2F229FD309B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81DE41-A298-4D0A-9EBA-2EA79C6029D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9677826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C83409-8DE3-9EC6-7848-FFA3257F817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45FC480-29E8-D151-DF0A-2A6C1DB6593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D666C83-4065-8DDD-51D7-415DB54DAA4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1804B39-EF37-96BE-6E4A-6599CB9942A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1144CF-4F4B-4520-9D40-48813A8D7305}" type="datetimeFigureOut">
              <a:rPr lang="en-GB" smtClean="0"/>
              <a:t>29/10/2025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86167D3-5624-A4BE-9E90-5EAF35D7A87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7B92D81-769B-B55F-5206-5F4D4043E10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81DE41-A298-4D0A-9EBA-2EA79C6029D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7332289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D7CBDAC-DFAA-5A1D-6C3E-8DD0CFF81B2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8BE5C0D2-01A3-8401-4E30-2A9FEAB0AACA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27D0DC8-B604-84F3-2D0A-CE6238830A8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7711FB1-2683-8E7F-241B-FB622E47558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1144CF-4F4B-4520-9D40-48813A8D7305}" type="datetimeFigureOut">
              <a:rPr lang="en-GB" smtClean="0"/>
              <a:t>29/10/2025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85F5731-6242-B8D5-8CD2-64A0057CA21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B18F837-824A-ED1C-D9DD-E193455EDCF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81DE41-A298-4D0A-9EBA-2EA79C6029D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151948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792827B-FA1D-40D7-6929-FA300EEB980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D142E99-EBCA-D7A8-BA87-29D3331483A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64DA81D-B4B2-66E7-C6A8-35F64667B6F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1144CF-4F4B-4520-9D40-48813A8D7305}" type="datetimeFigureOut">
              <a:rPr lang="en-GB" smtClean="0"/>
              <a:t>29/10/2025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BB53A16-FABF-B4B6-060C-36F418546C0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2CD16F8-82FB-50F1-8849-1CABC4EE5E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81DE41-A298-4D0A-9EBA-2EA79C6029D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9269884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6F8342E5-4DB9-BA1A-0CDB-23D2C388EDB9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3604D78-87A7-6E2E-1EF0-659B5FD732D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A792AC4-B29B-1D09-17B6-C9C846BABA9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1144CF-4F4B-4520-9D40-48813A8D7305}" type="datetimeFigureOut">
              <a:rPr lang="en-GB" smtClean="0"/>
              <a:t>29/10/2025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96CE06A-6D8B-E1CE-F6FA-82BFB29E229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F4491E7-6D1B-5FD4-4831-C4B4E45F493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81DE41-A298-4D0A-9EBA-2EA79C6029D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8337516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C5CEE7A2-0048-D82D-475E-5E3DA4CE045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3E372E6-8EFE-20F3-A212-09F6E0C52AE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BAAD41C-209C-5AA0-FA76-3A34F899933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6D1144CF-4F4B-4520-9D40-48813A8D7305}" type="datetimeFigureOut">
              <a:rPr lang="en-GB" smtClean="0"/>
              <a:t>29/10/2025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E4311AE-F40E-9B1A-53CB-24CB49441056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4B96CEB-E9A2-95AE-4C9C-0634817DAE6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4881DE41-A298-4D0A-9EBA-2EA79C6029D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2521490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Rectangle 18">
            <a:extLst>
              <a:ext uri="{FF2B5EF4-FFF2-40B4-BE49-F238E27FC236}">
                <a16:creationId xmlns:a16="http://schemas.microsoft.com/office/drawing/2014/main" id="{D99D2C73-08B0-4F6B-A8E9-4651E6BDBE4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id="{968DB88C-7EF2-487C-85D1-848F61F13E3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7012" y="480060"/>
            <a:ext cx="11237976" cy="5897880"/>
          </a:xfrm>
          <a:prstGeom prst="rect">
            <a:avLst/>
          </a:prstGeom>
          <a:noFill/>
          <a:ln>
            <a:solidFill>
              <a:srgbClr val="FFFF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D87B406B-4C36-D09B-0047-3E2153F25C62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3570" r="4" b="2"/>
          <a:stretch>
            <a:fillRect/>
          </a:stretch>
        </p:blipFill>
        <p:spPr>
          <a:xfrm>
            <a:off x="6176434" y="643467"/>
            <a:ext cx="5372099" cy="5571066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9DF8D733-74E9-28FF-88F9-4BC441B0ADCA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25006" r="33771" b="-1"/>
          <a:stretch>
            <a:fillRect/>
          </a:stretch>
        </p:blipFill>
        <p:spPr>
          <a:xfrm>
            <a:off x="637879" y="643467"/>
            <a:ext cx="5372100" cy="5571066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623F95EC-805F-9BDA-E2D6-C39B24CBD9A8}"/>
              </a:ext>
            </a:extLst>
          </p:cNvPr>
          <p:cNvSpPr txBox="1"/>
          <p:nvPr/>
        </p:nvSpPr>
        <p:spPr>
          <a:xfrm>
            <a:off x="6628949" y="5232975"/>
            <a:ext cx="4077521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600" b="1" dirty="0">
                <a:solidFill>
                  <a:srgbClr val="9A8857"/>
                </a:solidFill>
              </a:rPr>
              <a:t>Self Reflection</a:t>
            </a:r>
          </a:p>
          <a:p>
            <a:r>
              <a:rPr lang="en-GB" sz="1200" dirty="0"/>
              <a:t>Professional Development and Service Excellence</a:t>
            </a:r>
          </a:p>
        </p:txBody>
      </p:sp>
    </p:spTree>
    <p:extLst>
      <p:ext uri="{BB962C8B-B14F-4D97-AF65-F5344CB8AC3E}">
        <p14:creationId xmlns:p14="http://schemas.microsoft.com/office/powerpoint/2010/main" val="14179474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22443AF6-EE1B-5F2C-FD32-00E41AECA31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967248" y="645935"/>
            <a:ext cx="5371042" cy="5566130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7E1A2B12-B88C-0644-448D-18649489604E}"/>
              </a:ext>
            </a:extLst>
          </p:cNvPr>
          <p:cNvSpPr txBox="1"/>
          <p:nvPr/>
        </p:nvSpPr>
        <p:spPr>
          <a:xfrm>
            <a:off x="652048" y="2422526"/>
            <a:ext cx="6094520" cy="249299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endParaRPr lang="en-GB" sz="1200" b="1" dirty="0"/>
          </a:p>
          <a:p>
            <a:pPr>
              <a:buNone/>
            </a:pPr>
            <a:r>
              <a:rPr lang="en-GB" sz="1200" b="1" dirty="0"/>
              <a:t>Instructions for Participants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1200" dirty="0"/>
              <a:t>Complete one page each week after your shift or at the end of the week.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1200" dirty="0"/>
              <a:t>Be honest — this is for your personal and professional growth.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1200" dirty="0"/>
              <a:t>Use short bullet points if you prefer.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1200" dirty="0"/>
              <a:t>Review it monthly with your supervisor or manager.</a:t>
            </a:r>
          </a:p>
          <a:p>
            <a:pPr>
              <a:buNone/>
            </a:pPr>
            <a:br>
              <a:rPr lang="en-GB" sz="1200" dirty="0"/>
            </a:br>
            <a:endParaRPr lang="en-GB" sz="1200" dirty="0"/>
          </a:p>
          <a:p>
            <a:pPr>
              <a:buNone/>
            </a:pPr>
            <a:r>
              <a:rPr lang="en-GB" sz="1200" b="1" dirty="0"/>
              <a:t>Instructions for Supervisors/Managers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1200" dirty="0"/>
              <a:t>Read each week’s reflection.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1200" dirty="0"/>
              <a:t>Add brief, constructive comments under “Supervisor’s Feedback.”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1200" dirty="0"/>
              <a:t>Suggest ways you or the team can support the staff member’s goals.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1200" dirty="0"/>
              <a:t>Encourage continued use of reflection as part of performance discussions.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861A5842-1EBD-54FD-4205-C04BC2CB06B4}"/>
              </a:ext>
            </a:extLst>
          </p:cNvPr>
          <p:cNvSpPr txBox="1"/>
          <p:nvPr/>
        </p:nvSpPr>
        <p:spPr>
          <a:xfrm>
            <a:off x="652048" y="518568"/>
            <a:ext cx="5254815" cy="203132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REFLECTIVE DIARY </a:t>
            </a:r>
          </a:p>
          <a:p>
            <a:r>
              <a:rPr lang="en-GB" dirty="0"/>
              <a:t>Professional Development Log Purpose:</a:t>
            </a:r>
          </a:p>
          <a:p>
            <a:r>
              <a:rPr lang="en-GB" dirty="0"/>
              <a:t>This diary is designed to help participants record weekly/ when needed reflections on their professional growth at Parc Le </a:t>
            </a:r>
            <a:r>
              <a:rPr lang="en-GB" dirty="0" err="1"/>
              <a:t>Breos</a:t>
            </a:r>
            <a:r>
              <a:rPr lang="en-GB" dirty="0"/>
              <a:t>, while also allowing supervisors or mentors to provide constructive feedback and support.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49F53105-1B78-2D89-9038-E24200885B8C}"/>
              </a:ext>
            </a:extLst>
          </p:cNvPr>
          <p:cNvSpPr txBox="1"/>
          <p:nvPr/>
        </p:nvSpPr>
        <p:spPr>
          <a:xfrm>
            <a:off x="652048" y="5084264"/>
            <a:ext cx="6094520" cy="101566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r>
              <a:rPr lang="en-GB" sz="1200" b="1" dirty="0"/>
              <a:t>Tips for Reflective Practice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1200" dirty="0"/>
              <a:t>Reflect immediately after service while it’s fresh in your mind.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1200" dirty="0"/>
              <a:t>Be honest but constructive — focus on learning, not blame.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1200" dirty="0"/>
              <a:t>Ask: “What can I do differently next time?”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1200" dirty="0"/>
              <a:t>Celebrate small wins as well as big improvements</a:t>
            </a:r>
            <a:r>
              <a:rPr lang="en-GB" sz="1100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418309150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le 1">
            <a:extLst>
              <a:ext uri="{FF2B5EF4-FFF2-40B4-BE49-F238E27FC236}">
                <a16:creationId xmlns:a16="http://schemas.microsoft.com/office/drawing/2014/main" id="{683D236D-0FCF-2B82-9D9D-8FA330F79945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910846218"/>
              </p:ext>
            </p:extLst>
          </p:nvPr>
        </p:nvGraphicFramePr>
        <p:xfrm>
          <a:off x="448574" y="457200"/>
          <a:ext cx="11283355" cy="5206060"/>
        </p:xfrm>
        <a:graphic>
          <a:graphicData uri="http://schemas.openxmlformats.org/drawingml/2006/table">
            <a:tbl>
              <a:tblPr firstRow="1" bandRow="1">
                <a:tableStyleId>{F5AB1C69-6EDB-4FF4-983F-18BD219EF322}</a:tableStyleId>
              </a:tblPr>
              <a:tblGrid>
                <a:gridCol w="991720">
                  <a:extLst>
                    <a:ext uri="{9D8B030D-6E8A-4147-A177-3AD203B41FA5}">
                      <a16:colId xmlns:a16="http://schemas.microsoft.com/office/drawing/2014/main" val="2781378708"/>
                    </a:ext>
                  </a:extLst>
                </a:gridCol>
                <a:gridCol w="2232095">
                  <a:extLst>
                    <a:ext uri="{9D8B030D-6E8A-4147-A177-3AD203B41FA5}">
                      <a16:colId xmlns:a16="http://schemas.microsoft.com/office/drawing/2014/main" val="3636362678"/>
                    </a:ext>
                  </a:extLst>
                </a:gridCol>
                <a:gridCol w="1611908">
                  <a:extLst>
                    <a:ext uri="{9D8B030D-6E8A-4147-A177-3AD203B41FA5}">
                      <a16:colId xmlns:a16="http://schemas.microsoft.com/office/drawing/2014/main" val="3351386000"/>
                    </a:ext>
                  </a:extLst>
                </a:gridCol>
                <a:gridCol w="1611908">
                  <a:extLst>
                    <a:ext uri="{9D8B030D-6E8A-4147-A177-3AD203B41FA5}">
                      <a16:colId xmlns:a16="http://schemas.microsoft.com/office/drawing/2014/main" val="3054122025"/>
                    </a:ext>
                  </a:extLst>
                </a:gridCol>
                <a:gridCol w="1611908">
                  <a:extLst>
                    <a:ext uri="{9D8B030D-6E8A-4147-A177-3AD203B41FA5}">
                      <a16:colId xmlns:a16="http://schemas.microsoft.com/office/drawing/2014/main" val="2610996802"/>
                    </a:ext>
                  </a:extLst>
                </a:gridCol>
                <a:gridCol w="1611908">
                  <a:extLst>
                    <a:ext uri="{9D8B030D-6E8A-4147-A177-3AD203B41FA5}">
                      <a16:colId xmlns:a16="http://schemas.microsoft.com/office/drawing/2014/main" val="1186248129"/>
                    </a:ext>
                  </a:extLst>
                </a:gridCol>
                <a:gridCol w="1611908">
                  <a:extLst>
                    <a:ext uri="{9D8B030D-6E8A-4147-A177-3AD203B41FA5}">
                      <a16:colId xmlns:a16="http://schemas.microsoft.com/office/drawing/2014/main" val="3688199138"/>
                    </a:ext>
                  </a:extLst>
                </a:gridCol>
              </a:tblGrid>
              <a:tr h="456598">
                <a:tc gridSpan="7">
                  <a:txBody>
                    <a:bodyPr/>
                    <a:lstStyle/>
                    <a:p>
                      <a:r>
                        <a:rPr lang="en-GB" dirty="0"/>
                        <a:t>Professional Reflection Log</a:t>
                      </a: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932508438"/>
                  </a:ext>
                </a:extLst>
              </a:tr>
              <a:tr h="456598">
                <a:tc>
                  <a:txBody>
                    <a:bodyPr/>
                    <a:lstStyle/>
                    <a:p>
                      <a:r>
                        <a:rPr lang="en-GB" sz="1200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Date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Area of Focus</a:t>
                      </a:r>
                    </a:p>
                    <a:p>
                      <a:r>
                        <a:rPr lang="en-GB" sz="1200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(What Happened)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What went well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What I could Improve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What I Learned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Action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Supervisor’s Feedback/ Support Suggestions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760133777"/>
                  </a:ext>
                </a:extLst>
              </a:tr>
              <a:tr h="456598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107701637"/>
                  </a:ext>
                </a:extLst>
              </a:tr>
              <a:tr h="456598"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835974362"/>
                  </a:ext>
                </a:extLst>
              </a:tr>
              <a:tr h="456598"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06722621"/>
                  </a:ext>
                </a:extLst>
              </a:tr>
              <a:tr h="456598"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54907606"/>
                  </a:ext>
                </a:extLst>
              </a:tr>
              <a:tr h="456598"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839470567"/>
                  </a:ext>
                </a:extLst>
              </a:tr>
              <a:tr h="456598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810777024"/>
                  </a:ext>
                </a:extLst>
              </a:tr>
              <a:tr h="456598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174749804"/>
                  </a:ext>
                </a:extLst>
              </a:tr>
              <a:tr h="456598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065285373"/>
                  </a:ext>
                </a:extLst>
              </a:tr>
              <a:tr h="456598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885328524"/>
                  </a:ext>
                </a:extLst>
              </a:tr>
            </a:tbl>
          </a:graphicData>
        </a:graphic>
      </p:graphicFrame>
      <p:sp>
        <p:nvSpPr>
          <p:cNvPr id="3" name="TextBox 2">
            <a:extLst>
              <a:ext uri="{FF2B5EF4-FFF2-40B4-BE49-F238E27FC236}">
                <a16:creationId xmlns:a16="http://schemas.microsoft.com/office/drawing/2014/main" id="{C12EB720-96A0-199F-618F-E2BB49F6B3A5}"/>
              </a:ext>
            </a:extLst>
          </p:cNvPr>
          <p:cNvSpPr txBox="1"/>
          <p:nvPr/>
        </p:nvSpPr>
        <p:spPr>
          <a:xfrm>
            <a:off x="448574" y="5754469"/>
            <a:ext cx="270368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200" dirty="0"/>
              <a:t>Employee: _________________________</a:t>
            </a:r>
          </a:p>
          <a:p>
            <a:r>
              <a:rPr lang="en-GB" sz="1200" dirty="0"/>
              <a:t>Supervisor:_________________________</a:t>
            </a:r>
          </a:p>
        </p:txBody>
      </p:sp>
    </p:spTree>
    <p:extLst>
      <p:ext uri="{BB962C8B-B14F-4D97-AF65-F5344CB8AC3E}">
        <p14:creationId xmlns:p14="http://schemas.microsoft.com/office/powerpoint/2010/main" val="56855259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DEBC32E-EAEF-23EE-1E9E-7A6F0140AE9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le 1">
            <a:extLst>
              <a:ext uri="{FF2B5EF4-FFF2-40B4-BE49-F238E27FC236}">
                <a16:creationId xmlns:a16="http://schemas.microsoft.com/office/drawing/2014/main" id="{7C68E570-FF6D-682A-4398-0C8648A11D48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680494893"/>
              </p:ext>
            </p:extLst>
          </p:nvPr>
        </p:nvGraphicFramePr>
        <p:xfrm>
          <a:off x="448574" y="457200"/>
          <a:ext cx="11283355" cy="3836266"/>
        </p:xfrm>
        <a:graphic>
          <a:graphicData uri="http://schemas.openxmlformats.org/drawingml/2006/table">
            <a:tbl>
              <a:tblPr firstRow="1" bandRow="1">
                <a:tableStyleId>{F5AB1C69-6EDB-4FF4-983F-18BD219EF322}</a:tableStyleId>
              </a:tblPr>
              <a:tblGrid>
                <a:gridCol w="991720">
                  <a:extLst>
                    <a:ext uri="{9D8B030D-6E8A-4147-A177-3AD203B41FA5}">
                      <a16:colId xmlns:a16="http://schemas.microsoft.com/office/drawing/2014/main" val="2781378708"/>
                    </a:ext>
                  </a:extLst>
                </a:gridCol>
                <a:gridCol w="2232095">
                  <a:extLst>
                    <a:ext uri="{9D8B030D-6E8A-4147-A177-3AD203B41FA5}">
                      <a16:colId xmlns:a16="http://schemas.microsoft.com/office/drawing/2014/main" val="3636362678"/>
                    </a:ext>
                  </a:extLst>
                </a:gridCol>
                <a:gridCol w="1611908">
                  <a:extLst>
                    <a:ext uri="{9D8B030D-6E8A-4147-A177-3AD203B41FA5}">
                      <a16:colId xmlns:a16="http://schemas.microsoft.com/office/drawing/2014/main" val="3351386000"/>
                    </a:ext>
                  </a:extLst>
                </a:gridCol>
                <a:gridCol w="1611908">
                  <a:extLst>
                    <a:ext uri="{9D8B030D-6E8A-4147-A177-3AD203B41FA5}">
                      <a16:colId xmlns:a16="http://schemas.microsoft.com/office/drawing/2014/main" val="3054122025"/>
                    </a:ext>
                  </a:extLst>
                </a:gridCol>
                <a:gridCol w="1611908">
                  <a:extLst>
                    <a:ext uri="{9D8B030D-6E8A-4147-A177-3AD203B41FA5}">
                      <a16:colId xmlns:a16="http://schemas.microsoft.com/office/drawing/2014/main" val="2610996802"/>
                    </a:ext>
                  </a:extLst>
                </a:gridCol>
                <a:gridCol w="1611908">
                  <a:extLst>
                    <a:ext uri="{9D8B030D-6E8A-4147-A177-3AD203B41FA5}">
                      <a16:colId xmlns:a16="http://schemas.microsoft.com/office/drawing/2014/main" val="1186248129"/>
                    </a:ext>
                  </a:extLst>
                </a:gridCol>
                <a:gridCol w="1611908">
                  <a:extLst>
                    <a:ext uri="{9D8B030D-6E8A-4147-A177-3AD203B41FA5}">
                      <a16:colId xmlns:a16="http://schemas.microsoft.com/office/drawing/2014/main" val="3688199138"/>
                    </a:ext>
                  </a:extLst>
                </a:gridCol>
              </a:tblGrid>
              <a:tr h="456598">
                <a:tc gridSpan="7">
                  <a:txBody>
                    <a:bodyPr/>
                    <a:lstStyle/>
                    <a:p>
                      <a:r>
                        <a:rPr lang="en-GB" dirty="0"/>
                        <a:t>Professional Reflection Log</a:t>
                      </a: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932508438"/>
                  </a:ext>
                </a:extLst>
              </a:tr>
              <a:tr h="456598">
                <a:tc>
                  <a:txBody>
                    <a:bodyPr/>
                    <a:lstStyle/>
                    <a:p>
                      <a:r>
                        <a:rPr lang="en-GB" sz="1200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Date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Area of Focus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What went well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What I could Improve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What I Learned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Action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Supervisor’s Feedback/ Support Suggestions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760133777"/>
                  </a:ext>
                </a:extLst>
              </a:tr>
              <a:tr h="456598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107701637"/>
                  </a:ext>
                </a:extLst>
              </a:tr>
              <a:tr h="456598"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835974362"/>
                  </a:ext>
                </a:extLst>
              </a:tr>
              <a:tr h="456598"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06722621"/>
                  </a:ext>
                </a:extLst>
              </a:tr>
              <a:tr h="456598"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54907606"/>
                  </a:ext>
                </a:extLst>
              </a:tr>
              <a:tr h="456598"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839470567"/>
                  </a:ext>
                </a:extLst>
              </a:tr>
              <a:tr h="456598"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810777024"/>
                  </a:ext>
                </a:extLst>
              </a:tr>
            </a:tbl>
          </a:graphicData>
        </a:graphic>
      </p:graphicFrame>
      <p:sp>
        <p:nvSpPr>
          <p:cNvPr id="4" name="TextBox 3">
            <a:extLst>
              <a:ext uri="{FF2B5EF4-FFF2-40B4-BE49-F238E27FC236}">
                <a16:creationId xmlns:a16="http://schemas.microsoft.com/office/drawing/2014/main" id="{FE41BFB3-8F84-87EC-D1F3-B164DCA1872C}"/>
              </a:ext>
            </a:extLst>
          </p:cNvPr>
          <p:cNvSpPr txBox="1"/>
          <p:nvPr/>
        </p:nvSpPr>
        <p:spPr>
          <a:xfrm>
            <a:off x="448574" y="4293466"/>
            <a:ext cx="7397787" cy="240065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r>
              <a:rPr lang="en-GB" sz="1000" b="1" dirty="0"/>
              <a:t>End-of-Month Summary (Participant Reflection)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1000" dirty="0"/>
              <a:t>What progress have I made this month?</a:t>
            </a:r>
          </a:p>
          <a:p>
            <a:br>
              <a:rPr lang="en-GB" sz="1000" dirty="0"/>
            </a:br>
            <a:r>
              <a:rPr lang="en-GB" sz="1000" dirty="0"/>
              <a:t>_______________________________________________________________________________________</a:t>
            </a:r>
          </a:p>
          <a:p>
            <a:endParaRPr lang="en-GB" sz="1000" dirty="0"/>
          </a:p>
          <a:p>
            <a:r>
              <a:rPr lang="en-GB" sz="1000" dirty="0"/>
              <a:t>_______________________________________________________________________________________</a:t>
            </a:r>
          </a:p>
          <a:p>
            <a:endParaRPr lang="en-GB" sz="1000" dirty="0"/>
          </a:p>
          <a:p>
            <a:pPr>
              <a:buFont typeface="Arial" panose="020B0604020202020204" pitchFamily="34" charset="0"/>
              <a:buChar char="•"/>
            </a:pPr>
            <a:r>
              <a:rPr lang="en-GB" sz="1000" dirty="0"/>
              <a:t>What challenges am I still facing?</a:t>
            </a:r>
          </a:p>
          <a:p>
            <a:br>
              <a:rPr lang="en-GB" sz="1000" dirty="0"/>
            </a:br>
            <a:r>
              <a:rPr lang="en-GB" sz="1000" dirty="0"/>
              <a:t>_______________________________________________________________________________________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1000" dirty="0"/>
              <a:t>What support do I need from my supervisor or team?</a:t>
            </a:r>
          </a:p>
          <a:p>
            <a:endParaRPr lang="en-GB" sz="1000" dirty="0"/>
          </a:p>
          <a:p>
            <a:r>
              <a:rPr lang="en-GB" sz="1000" dirty="0"/>
              <a:t>_______________________________________________________________________________________</a:t>
            </a:r>
          </a:p>
          <a:p>
            <a:br>
              <a:rPr lang="en-GB" sz="1000" dirty="0"/>
            </a:br>
            <a:r>
              <a:rPr lang="en-GB" sz="1000" dirty="0"/>
              <a:t>_______________________________________________________________________________________</a:t>
            </a:r>
          </a:p>
        </p:txBody>
      </p:sp>
      <p:graphicFrame>
        <p:nvGraphicFramePr>
          <p:cNvPr id="7" name="Table 6">
            <a:extLst>
              <a:ext uri="{FF2B5EF4-FFF2-40B4-BE49-F238E27FC236}">
                <a16:creationId xmlns:a16="http://schemas.microsoft.com/office/drawing/2014/main" id="{1D120025-5FFB-0B02-D86A-F73809623106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194809558"/>
              </p:ext>
            </p:extLst>
          </p:nvPr>
        </p:nvGraphicFramePr>
        <p:xfrm>
          <a:off x="6090251" y="4392289"/>
          <a:ext cx="5635928" cy="2203009"/>
        </p:xfrm>
        <a:graphic>
          <a:graphicData uri="http://schemas.openxmlformats.org/drawingml/2006/table">
            <a:tbl>
              <a:tblPr firstRow="1" bandRow="1">
                <a:tableStyleId>{F5AB1C69-6EDB-4FF4-983F-18BD219EF322}</a:tableStyleId>
              </a:tblPr>
              <a:tblGrid>
                <a:gridCol w="1408982">
                  <a:extLst>
                    <a:ext uri="{9D8B030D-6E8A-4147-A177-3AD203B41FA5}">
                      <a16:colId xmlns:a16="http://schemas.microsoft.com/office/drawing/2014/main" val="336146264"/>
                    </a:ext>
                  </a:extLst>
                </a:gridCol>
                <a:gridCol w="1408982">
                  <a:extLst>
                    <a:ext uri="{9D8B030D-6E8A-4147-A177-3AD203B41FA5}">
                      <a16:colId xmlns:a16="http://schemas.microsoft.com/office/drawing/2014/main" val="502621398"/>
                    </a:ext>
                  </a:extLst>
                </a:gridCol>
                <a:gridCol w="1408982">
                  <a:extLst>
                    <a:ext uri="{9D8B030D-6E8A-4147-A177-3AD203B41FA5}">
                      <a16:colId xmlns:a16="http://schemas.microsoft.com/office/drawing/2014/main" val="833665279"/>
                    </a:ext>
                  </a:extLst>
                </a:gridCol>
                <a:gridCol w="1408982">
                  <a:extLst>
                    <a:ext uri="{9D8B030D-6E8A-4147-A177-3AD203B41FA5}">
                      <a16:colId xmlns:a16="http://schemas.microsoft.com/office/drawing/2014/main" val="3593021939"/>
                    </a:ext>
                  </a:extLst>
                </a:gridCol>
              </a:tblGrid>
              <a:tr h="408951">
                <a:tc gridSpan="4">
                  <a:txBody>
                    <a:bodyPr/>
                    <a:lstStyle/>
                    <a:p>
                      <a:r>
                        <a:rPr lang="en-GB" sz="1200" dirty="0"/>
                        <a:t>Supervisor’s Monthly review</a:t>
                      </a: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880572069"/>
                  </a:ext>
                </a:extLst>
              </a:tr>
              <a:tr h="519261">
                <a:tc>
                  <a:txBody>
                    <a:bodyPr/>
                    <a:lstStyle/>
                    <a:p>
                      <a:r>
                        <a:rPr lang="en-GB" sz="1000" b="1" dirty="0"/>
                        <a:t>Strengths Noted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000" b="1" dirty="0"/>
                        <a:t>Areas to Develop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000" b="1" dirty="0"/>
                        <a:t>Agreed Action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000" b="1" dirty="0"/>
                        <a:t>Support to be Provided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619660363"/>
                  </a:ext>
                </a:extLst>
              </a:tr>
              <a:tr h="1274797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14499958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859359474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8422</TotalTime>
  <Words>298</Words>
  <Application>Microsoft Office PowerPoint</Application>
  <PresentationFormat>Widescreen</PresentationFormat>
  <Paragraphs>58</Paragraphs>
  <Slides>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size="8" baseType="lpstr">
      <vt:lpstr>Aptos</vt:lpstr>
      <vt:lpstr>Aptos Display</vt:lpstr>
      <vt:lpstr>Arial</vt:lpstr>
      <vt:lpstr>Office Theme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Jef Pascual (2229176)</dc:creator>
  <cp:lastModifiedBy>Jef Pascual (2229176)</cp:lastModifiedBy>
  <cp:revision>3</cp:revision>
  <cp:lastPrinted>2025-10-31T06:03:40Z</cp:lastPrinted>
  <dcterms:created xsi:type="dcterms:W3CDTF">2025-10-24T04:08:29Z</dcterms:created>
  <dcterms:modified xsi:type="dcterms:W3CDTF">2025-10-31T19:40:15Z</dcterms:modified>
</cp:coreProperties>
</file>