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 id="2147483691" r:id="rId5"/>
  </p:sldMasterIdLst>
  <p:notesMasterIdLst>
    <p:notesMasterId r:id="rId60"/>
  </p:notesMasterIdLst>
  <p:sldIdLst>
    <p:sldId id="365" r:id="rId6"/>
    <p:sldId id="275" r:id="rId7"/>
    <p:sldId id="276" r:id="rId8"/>
    <p:sldId id="277" r:id="rId9"/>
    <p:sldId id="278" r:id="rId10"/>
    <p:sldId id="279" r:id="rId11"/>
    <p:sldId id="280" r:id="rId12"/>
    <p:sldId id="388" r:id="rId13"/>
    <p:sldId id="389" r:id="rId14"/>
    <p:sldId id="390" r:id="rId15"/>
    <p:sldId id="370" r:id="rId16"/>
    <p:sldId id="366" r:id="rId17"/>
    <p:sldId id="367" r:id="rId18"/>
    <p:sldId id="368" r:id="rId19"/>
    <p:sldId id="369" r:id="rId20"/>
    <p:sldId id="371" r:id="rId21"/>
    <p:sldId id="372" r:id="rId22"/>
    <p:sldId id="294" r:id="rId23"/>
    <p:sldId id="274" r:id="rId24"/>
    <p:sldId id="281" r:id="rId25"/>
    <p:sldId id="269" r:id="rId26"/>
    <p:sldId id="271" r:id="rId27"/>
    <p:sldId id="259" r:id="rId28"/>
    <p:sldId id="260" r:id="rId29"/>
    <p:sldId id="262" r:id="rId30"/>
    <p:sldId id="261" r:id="rId31"/>
    <p:sldId id="270" r:id="rId32"/>
    <p:sldId id="272" r:id="rId33"/>
    <p:sldId id="273" r:id="rId34"/>
    <p:sldId id="263" r:id="rId35"/>
    <p:sldId id="264" r:id="rId36"/>
    <p:sldId id="266" r:id="rId37"/>
    <p:sldId id="267" r:id="rId38"/>
    <p:sldId id="268" r:id="rId39"/>
    <p:sldId id="282" r:id="rId40"/>
    <p:sldId id="393" r:id="rId41"/>
    <p:sldId id="374" r:id="rId42"/>
    <p:sldId id="285" r:id="rId43"/>
    <p:sldId id="283" r:id="rId44"/>
    <p:sldId id="394" r:id="rId45"/>
    <p:sldId id="375" r:id="rId46"/>
    <p:sldId id="392" r:id="rId47"/>
    <p:sldId id="377" r:id="rId48"/>
    <p:sldId id="378" r:id="rId49"/>
    <p:sldId id="379" r:id="rId50"/>
    <p:sldId id="380" r:id="rId51"/>
    <p:sldId id="381" r:id="rId52"/>
    <p:sldId id="382" r:id="rId53"/>
    <p:sldId id="383" r:id="rId54"/>
    <p:sldId id="384" r:id="rId55"/>
    <p:sldId id="385" r:id="rId56"/>
    <p:sldId id="386" r:id="rId57"/>
    <p:sldId id="387" r:id="rId58"/>
    <p:sldId id="284" r:id="rId5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EC1E9D-18C3-418E-9938-EA6DF028834C}" v="2" dt="2025-06-17T09:56:26.950"/>
    <p1510:client id="{7A942BCB-6A82-4D75-A080-C8C0E62817D6}" v="25" dt="2025-06-17T10:53:03.0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9D37B3-9F70-4B35-A596-9EA43D25653A}" type="doc">
      <dgm:prSet loTypeId="urn:microsoft.com/office/officeart/2005/8/layout/cycle1" loCatId="cycle" qsTypeId="urn:microsoft.com/office/officeart/2005/8/quickstyle/simple1" qsCatId="simple" csTypeId="urn:microsoft.com/office/officeart/2005/8/colors/accent1_2" csCatId="accent1"/>
      <dgm:spPr/>
    </dgm:pt>
    <dgm:pt modelId="{4A66BCB0-E1B0-4328-B15D-F979CE0F6FD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Becoming Aware</a:t>
          </a:r>
        </a:p>
      </dgm:t>
    </dgm:pt>
    <dgm:pt modelId="{E8790E86-46B1-4AB0-8327-1C82B2F193E8}" type="parTrans" cxnId="{71395205-7842-4A3E-8E0E-F9233095AABB}">
      <dgm:prSet/>
      <dgm:spPr/>
    </dgm:pt>
    <dgm:pt modelId="{88CF65F1-6CCC-46C7-8C7C-F5059C9B6126}" type="sibTrans" cxnId="{71395205-7842-4A3E-8E0E-F9233095AABB}">
      <dgm:prSet/>
      <dgm:spPr/>
    </dgm:pt>
    <dgm:pt modelId="{6C1E8658-E9A1-40EC-84B6-F628FD35662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Raising Questions</a:t>
          </a:r>
        </a:p>
      </dgm:t>
    </dgm:pt>
    <dgm:pt modelId="{1C361737-1C71-4860-9070-C4BF40148B74}" type="parTrans" cxnId="{D2838EE7-9FD9-4A95-A1BB-7C3124B0C680}">
      <dgm:prSet/>
      <dgm:spPr/>
    </dgm:pt>
    <dgm:pt modelId="{8FDA344C-A2D0-496B-A0FF-AC2CCAD43B28}" type="sibTrans" cxnId="{D2838EE7-9FD9-4A95-A1BB-7C3124B0C680}">
      <dgm:prSet/>
      <dgm:spPr/>
    </dgm:pt>
    <dgm:pt modelId="{A0DB3A72-2C2A-44F2-9F3B-F127621A52E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Seeking Solutions</a:t>
          </a:r>
        </a:p>
      </dgm:t>
    </dgm:pt>
    <dgm:pt modelId="{0A25A31D-90FA-4D79-83BF-72C95BC79909}" type="parTrans" cxnId="{D5479D32-4B99-4AC7-B3A4-521DF2538DAA}">
      <dgm:prSet/>
      <dgm:spPr/>
    </dgm:pt>
    <dgm:pt modelId="{0BAE656B-8725-4476-B756-242B3FC13712}" type="sibTrans" cxnId="{D5479D32-4B99-4AC7-B3A4-521DF2538DAA}">
      <dgm:prSet/>
      <dgm:spPr/>
    </dgm:pt>
    <dgm:pt modelId="{07C2CD05-9929-4200-B847-20D51DD5154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Taking Action</a:t>
          </a:r>
        </a:p>
      </dgm:t>
    </dgm:pt>
    <dgm:pt modelId="{F85F28BD-36B6-46BE-B1C4-FB22CDCE105F}" type="parTrans" cxnId="{89E2A054-41E4-4F74-8A7D-72D1518CBE0C}">
      <dgm:prSet/>
      <dgm:spPr/>
    </dgm:pt>
    <dgm:pt modelId="{689F726D-48B7-41B8-A826-3843F20CF01C}" type="sibTrans" cxnId="{89E2A054-41E4-4F74-8A7D-72D1518CBE0C}">
      <dgm:prSet/>
      <dgm:spPr/>
    </dgm:pt>
    <dgm:pt modelId="{5F4E6733-FFDC-4BF3-A792-BDC5D8836E56}" type="pres">
      <dgm:prSet presAssocID="{6A9D37B3-9F70-4B35-A596-9EA43D25653A}" presName="cycle" presStyleCnt="0">
        <dgm:presLayoutVars>
          <dgm:dir/>
          <dgm:resizeHandles val="exact"/>
        </dgm:presLayoutVars>
      </dgm:prSet>
      <dgm:spPr/>
    </dgm:pt>
    <dgm:pt modelId="{3FE07213-2E17-4CEC-B0C9-E7339005E2A0}" type="pres">
      <dgm:prSet presAssocID="{4A66BCB0-E1B0-4328-B15D-F979CE0F6FD2}" presName="dummy" presStyleCnt="0"/>
      <dgm:spPr/>
    </dgm:pt>
    <dgm:pt modelId="{E0121897-CC7B-4F47-9412-F4875096F6FE}" type="pres">
      <dgm:prSet presAssocID="{4A66BCB0-E1B0-4328-B15D-F979CE0F6FD2}" presName="node" presStyleLbl="revTx" presStyleIdx="0" presStyleCnt="4">
        <dgm:presLayoutVars>
          <dgm:bulletEnabled val="1"/>
        </dgm:presLayoutVars>
      </dgm:prSet>
      <dgm:spPr/>
    </dgm:pt>
    <dgm:pt modelId="{4164DE08-75BA-4C26-B91B-D21E702D6250}" type="pres">
      <dgm:prSet presAssocID="{88CF65F1-6CCC-46C7-8C7C-F5059C9B6126}" presName="sibTrans" presStyleLbl="node1" presStyleIdx="0" presStyleCnt="4"/>
      <dgm:spPr/>
    </dgm:pt>
    <dgm:pt modelId="{8DA601EF-B9F1-44CF-B3AA-2E1F25A5E478}" type="pres">
      <dgm:prSet presAssocID="{6C1E8658-E9A1-40EC-84B6-F628FD356620}" presName="dummy" presStyleCnt="0"/>
      <dgm:spPr/>
    </dgm:pt>
    <dgm:pt modelId="{CDD552EA-FB6E-4802-831E-4EDA874C4AD8}" type="pres">
      <dgm:prSet presAssocID="{6C1E8658-E9A1-40EC-84B6-F628FD356620}" presName="node" presStyleLbl="revTx" presStyleIdx="1" presStyleCnt="4">
        <dgm:presLayoutVars>
          <dgm:bulletEnabled val="1"/>
        </dgm:presLayoutVars>
      </dgm:prSet>
      <dgm:spPr/>
    </dgm:pt>
    <dgm:pt modelId="{C5DA7AEF-0137-46A6-876A-38C658489585}" type="pres">
      <dgm:prSet presAssocID="{8FDA344C-A2D0-496B-A0FF-AC2CCAD43B28}" presName="sibTrans" presStyleLbl="node1" presStyleIdx="1" presStyleCnt="4"/>
      <dgm:spPr/>
    </dgm:pt>
    <dgm:pt modelId="{1CC193C7-E361-40D3-98E3-6CCD5BA8FCBE}" type="pres">
      <dgm:prSet presAssocID="{A0DB3A72-2C2A-44F2-9F3B-F127621A52E5}" presName="dummy" presStyleCnt="0"/>
      <dgm:spPr/>
    </dgm:pt>
    <dgm:pt modelId="{04FE5BC4-14EE-41AD-9DD9-5499CCDE865D}" type="pres">
      <dgm:prSet presAssocID="{A0DB3A72-2C2A-44F2-9F3B-F127621A52E5}" presName="node" presStyleLbl="revTx" presStyleIdx="2" presStyleCnt="4">
        <dgm:presLayoutVars>
          <dgm:bulletEnabled val="1"/>
        </dgm:presLayoutVars>
      </dgm:prSet>
      <dgm:spPr/>
    </dgm:pt>
    <dgm:pt modelId="{4A041A9D-6914-4DD3-A1CD-A1BA70A9279A}" type="pres">
      <dgm:prSet presAssocID="{0BAE656B-8725-4476-B756-242B3FC13712}" presName="sibTrans" presStyleLbl="node1" presStyleIdx="2" presStyleCnt="4"/>
      <dgm:spPr/>
    </dgm:pt>
    <dgm:pt modelId="{C05BD713-8CBB-4F53-8EB6-D3F08252FA60}" type="pres">
      <dgm:prSet presAssocID="{07C2CD05-9929-4200-B847-20D51DD51548}" presName="dummy" presStyleCnt="0"/>
      <dgm:spPr/>
    </dgm:pt>
    <dgm:pt modelId="{B2343A9C-D649-4E05-AF67-45075D49A491}" type="pres">
      <dgm:prSet presAssocID="{07C2CD05-9929-4200-B847-20D51DD51548}" presName="node" presStyleLbl="revTx" presStyleIdx="3" presStyleCnt="4">
        <dgm:presLayoutVars>
          <dgm:bulletEnabled val="1"/>
        </dgm:presLayoutVars>
      </dgm:prSet>
      <dgm:spPr/>
    </dgm:pt>
    <dgm:pt modelId="{4ACD52BB-83F2-436E-B165-C60F4C58830E}" type="pres">
      <dgm:prSet presAssocID="{689F726D-48B7-41B8-A826-3843F20CF01C}" presName="sibTrans" presStyleLbl="node1" presStyleIdx="3" presStyleCnt="4"/>
      <dgm:spPr/>
    </dgm:pt>
  </dgm:ptLst>
  <dgm:cxnLst>
    <dgm:cxn modelId="{71395205-7842-4A3E-8E0E-F9233095AABB}" srcId="{6A9D37B3-9F70-4B35-A596-9EA43D25653A}" destId="{4A66BCB0-E1B0-4328-B15D-F979CE0F6FD2}" srcOrd="0" destOrd="0" parTransId="{E8790E86-46B1-4AB0-8327-1C82B2F193E8}" sibTransId="{88CF65F1-6CCC-46C7-8C7C-F5059C9B6126}"/>
    <dgm:cxn modelId="{CDAE6112-016D-4F88-897D-4F70E006ED90}" type="presOf" srcId="{4A66BCB0-E1B0-4328-B15D-F979CE0F6FD2}" destId="{E0121897-CC7B-4F47-9412-F4875096F6FE}" srcOrd="0" destOrd="0" presId="urn:microsoft.com/office/officeart/2005/8/layout/cycle1"/>
    <dgm:cxn modelId="{160E7B26-9DFC-49FA-8699-0FF705152A66}" type="presOf" srcId="{6C1E8658-E9A1-40EC-84B6-F628FD356620}" destId="{CDD552EA-FB6E-4802-831E-4EDA874C4AD8}" srcOrd="0" destOrd="0" presId="urn:microsoft.com/office/officeart/2005/8/layout/cycle1"/>
    <dgm:cxn modelId="{D5479D32-4B99-4AC7-B3A4-521DF2538DAA}" srcId="{6A9D37B3-9F70-4B35-A596-9EA43D25653A}" destId="{A0DB3A72-2C2A-44F2-9F3B-F127621A52E5}" srcOrd="2" destOrd="0" parTransId="{0A25A31D-90FA-4D79-83BF-72C95BC79909}" sibTransId="{0BAE656B-8725-4476-B756-242B3FC13712}"/>
    <dgm:cxn modelId="{3E737451-A0C1-4075-86CB-E7718A402B9E}" type="presOf" srcId="{88CF65F1-6CCC-46C7-8C7C-F5059C9B6126}" destId="{4164DE08-75BA-4C26-B91B-D21E702D6250}" srcOrd="0" destOrd="0" presId="urn:microsoft.com/office/officeart/2005/8/layout/cycle1"/>
    <dgm:cxn modelId="{89E2A054-41E4-4F74-8A7D-72D1518CBE0C}" srcId="{6A9D37B3-9F70-4B35-A596-9EA43D25653A}" destId="{07C2CD05-9929-4200-B847-20D51DD51548}" srcOrd="3" destOrd="0" parTransId="{F85F28BD-36B6-46BE-B1C4-FB22CDCE105F}" sibTransId="{689F726D-48B7-41B8-A826-3843F20CF01C}"/>
    <dgm:cxn modelId="{97FEE489-086B-4AC4-820C-00856BF32F42}" type="presOf" srcId="{8FDA344C-A2D0-496B-A0FF-AC2CCAD43B28}" destId="{C5DA7AEF-0137-46A6-876A-38C658489585}" srcOrd="0" destOrd="0" presId="urn:microsoft.com/office/officeart/2005/8/layout/cycle1"/>
    <dgm:cxn modelId="{741A9CA3-C061-4266-B149-C0F60CA399BA}" type="presOf" srcId="{6A9D37B3-9F70-4B35-A596-9EA43D25653A}" destId="{5F4E6733-FFDC-4BF3-A792-BDC5D8836E56}" srcOrd="0" destOrd="0" presId="urn:microsoft.com/office/officeart/2005/8/layout/cycle1"/>
    <dgm:cxn modelId="{1EF10FAE-6E23-4E79-8D20-2DC90D2FC422}" type="presOf" srcId="{689F726D-48B7-41B8-A826-3843F20CF01C}" destId="{4ACD52BB-83F2-436E-B165-C60F4C58830E}" srcOrd="0" destOrd="0" presId="urn:microsoft.com/office/officeart/2005/8/layout/cycle1"/>
    <dgm:cxn modelId="{C8E664B1-631A-401E-B16B-051326B27D8A}" type="presOf" srcId="{A0DB3A72-2C2A-44F2-9F3B-F127621A52E5}" destId="{04FE5BC4-14EE-41AD-9DD9-5499CCDE865D}" srcOrd="0" destOrd="0" presId="urn:microsoft.com/office/officeart/2005/8/layout/cycle1"/>
    <dgm:cxn modelId="{05F979E4-03D7-4A85-B484-2AEACA2A3F7B}" type="presOf" srcId="{07C2CD05-9929-4200-B847-20D51DD51548}" destId="{B2343A9C-D649-4E05-AF67-45075D49A491}" srcOrd="0" destOrd="0" presId="urn:microsoft.com/office/officeart/2005/8/layout/cycle1"/>
    <dgm:cxn modelId="{CB4F6DE7-4301-4BA5-BB21-D1BE340DEFCB}" type="presOf" srcId="{0BAE656B-8725-4476-B756-242B3FC13712}" destId="{4A041A9D-6914-4DD3-A1CD-A1BA70A9279A}" srcOrd="0" destOrd="0" presId="urn:microsoft.com/office/officeart/2005/8/layout/cycle1"/>
    <dgm:cxn modelId="{D2838EE7-9FD9-4A95-A1BB-7C3124B0C680}" srcId="{6A9D37B3-9F70-4B35-A596-9EA43D25653A}" destId="{6C1E8658-E9A1-40EC-84B6-F628FD356620}" srcOrd="1" destOrd="0" parTransId="{1C361737-1C71-4860-9070-C4BF40148B74}" sibTransId="{8FDA344C-A2D0-496B-A0FF-AC2CCAD43B28}"/>
    <dgm:cxn modelId="{397B4F42-EC07-48A5-BE36-EB26233951D0}" type="presParOf" srcId="{5F4E6733-FFDC-4BF3-A792-BDC5D8836E56}" destId="{3FE07213-2E17-4CEC-B0C9-E7339005E2A0}" srcOrd="0" destOrd="0" presId="urn:microsoft.com/office/officeart/2005/8/layout/cycle1"/>
    <dgm:cxn modelId="{7A6B228F-ABAC-4674-AB8A-33B0CFA89736}" type="presParOf" srcId="{5F4E6733-FFDC-4BF3-A792-BDC5D8836E56}" destId="{E0121897-CC7B-4F47-9412-F4875096F6FE}" srcOrd="1" destOrd="0" presId="urn:microsoft.com/office/officeart/2005/8/layout/cycle1"/>
    <dgm:cxn modelId="{BFA65D4D-1672-4688-BF0D-6ADC7FAB611F}" type="presParOf" srcId="{5F4E6733-FFDC-4BF3-A792-BDC5D8836E56}" destId="{4164DE08-75BA-4C26-B91B-D21E702D6250}" srcOrd="2" destOrd="0" presId="urn:microsoft.com/office/officeart/2005/8/layout/cycle1"/>
    <dgm:cxn modelId="{5336EB6A-2FD0-4B55-BF7A-03F57DDA8ABE}" type="presParOf" srcId="{5F4E6733-FFDC-4BF3-A792-BDC5D8836E56}" destId="{8DA601EF-B9F1-44CF-B3AA-2E1F25A5E478}" srcOrd="3" destOrd="0" presId="urn:microsoft.com/office/officeart/2005/8/layout/cycle1"/>
    <dgm:cxn modelId="{3316E6F2-19A6-4635-8402-00140CB7FE9A}" type="presParOf" srcId="{5F4E6733-FFDC-4BF3-A792-BDC5D8836E56}" destId="{CDD552EA-FB6E-4802-831E-4EDA874C4AD8}" srcOrd="4" destOrd="0" presId="urn:microsoft.com/office/officeart/2005/8/layout/cycle1"/>
    <dgm:cxn modelId="{072C4AE8-4D19-4B64-8FE1-FACBE06C3446}" type="presParOf" srcId="{5F4E6733-FFDC-4BF3-A792-BDC5D8836E56}" destId="{C5DA7AEF-0137-46A6-876A-38C658489585}" srcOrd="5" destOrd="0" presId="urn:microsoft.com/office/officeart/2005/8/layout/cycle1"/>
    <dgm:cxn modelId="{D94D1C4F-96C7-4A72-B517-7AFE121782F3}" type="presParOf" srcId="{5F4E6733-FFDC-4BF3-A792-BDC5D8836E56}" destId="{1CC193C7-E361-40D3-98E3-6CCD5BA8FCBE}" srcOrd="6" destOrd="0" presId="urn:microsoft.com/office/officeart/2005/8/layout/cycle1"/>
    <dgm:cxn modelId="{7BBB224A-DC83-404D-9D4D-169F248BACFB}" type="presParOf" srcId="{5F4E6733-FFDC-4BF3-A792-BDC5D8836E56}" destId="{04FE5BC4-14EE-41AD-9DD9-5499CCDE865D}" srcOrd="7" destOrd="0" presId="urn:microsoft.com/office/officeart/2005/8/layout/cycle1"/>
    <dgm:cxn modelId="{12A79B0A-8C0A-4239-AA2A-8A02E3CCAE2A}" type="presParOf" srcId="{5F4E6733-FFDC-4BF3-A792-BDC5D8836E56}" destId="{4A041A9D-6914-4DD3-A1CD-A1BA70A9279A}" srcOrd="8" destOrd="0" presId="urn:microsoft.com/office/officeart/2005/8/layout/cycle1"/>
    <dgm:cxn modelId="{1527AF5C-4F55-45C0-BF40-67EC162D6B02}" type="presParOf" srcId="{5F4E6733-FFDC-4BF3-A792-BDC5D8836E56}" destId="{C05BD713-8CBB-4F53-8EB6-D3F08252FA60}" srcOrd="9" destOrd="0" presId="urn:microsoft.com/office/officeart/2005/8/layout/cycle1"/>
    <dgm:cxn modelId="{07909F13-7501-4098-B928-DC6D7E6C8C3B}" type="presParOf" srcId="{5F4E6733-FFDC-4BF3-A792-BDC5D8836E56}" destId="{B2343A9C-D649-4E05-AF67-45075D49A491}" srcOrd="10" destOrd="0" presId="urn:microsoft.com/office/officeart/2005/8/layout/cycle1"/>
    <dgm:cxn modelId="{1891655E-4FDA-4FA9-A5E4-6A67F7E9CA8F}" type="presParOf" srcId="{5F4E6733-FFDC-4BF3-A792-BDC5D8836E56}" destId="{4ACD52BB-83F2-436E-B165-C60F4C58830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21897-CC7B-4F47-9412-F4875096F6FE}">
      <dsp:nvSpPr>
        <dsp:cNvPr id="0" name=""/>
        <dsp:cNvSpPr/>
      </dsp:nvSpPr>
      <dsp:spPr>
        <a:xfrm>
          <a:off x="2515035" y="305682"/>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Becoming Aware</a:t>
          </a:r>
        </a:p>
      </dsp:txBody>
      <dsp:txXfrm>
        <a:off x="2515035" y="305682"/>
        <a:ext cx="1427432" cy="1427432"/>
      </dsp:txXfrm>
    </dsp:sp>
    <dsp:sp modelId="{4164DE08-75BA-4C26-B91B-D21E702D6250}">
      <dsp:nvSpPr>
        <dsp:cNvPr id="0" name=""/>
        <dsp:cNvSpPr/>
      </dsp:nvSpPr>
      <dsp:spPr>
        <a:xfrm>
          <a:off x="-333" y="215566"/>
          <a:ext cx="4032916" cy="4032916"/>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D552EA-FB6E-4802-831E-4EDA874C4AD8}">
      <dsp:nvSpPr>
        <dsp:cNvPr id="0" name=""/>
        <dsp:cNvSpPr/>
      </dsp:nvSpPr>
      <dsp:spPr>
        <a:xfrm>
          <a:off x="2515035" y="2730935"/>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Raising Questions</a:t>
          </a:r>
        </a:p>
      </dsp:txBody>
      <dsp:txXfrm>
        <a:off x="2515035" y="2730935"/>
        <a:ext cx="1427432" cy="1427432"/>
      </dsp:txXfrm>
    </dsp:sp>
    <dsp:sp modelId="{C5DA7AEF-0137-46A6-876A-38C658489585}">
      <dsp:nvSpPr>
        <dsp:cNvPr id="0" name=""/>
        <dsp:cNvSpPr/>
      </dsp:nvSpPr>
      <dsp:spPr>
        <a:xfrm>
          <a:off x="-333" y="215566"/>
          <a:ext cx="4032916" cy="4032916"/>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FE5BC4-14EE-41AD-9DD9-5499CCDE865D}">
      <dsp:nvSpPr>
        <dsp:cNvPr id="0" name=""/>
        <dsp:cNvSpPr/>
      </dsp:nvSpPr>
      <dsp:spPr>
        <a:xfrm>
          <a:off x="89782" y="2730935"/>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Seeking Solutions</a:t>
          </a:r>
        </a:p>
      </dsp:txBody>
      <dsp:txXfrm>
        <a:off x="89782" y="2730935"/>
        <a:ext cx="1427432" cy="1427432"/>
      </dsp:txXfrm>
    </dsp:sp>
    <dsp:sp modelId="{4A041A9D-6914-4DD3-A1CD-A1BA70A9279A}">
      <dsp:nvSpPr>
        <dsp:cNvPr id="0" name=""/>
        <dsp:cNvSpPr/>
      </dsp:nvSpPr>
      <dsp:spPr>
        <a:xfrm>
          <a:off x="-333" y="215566"/>
          <a:ext cx="4032916" cy="4032916"/>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343A9C-D649-4E05-AF67-45075D49A491}">
      <dsp:nvSpPr>
        <dsp:cNvPr id="0" name=""/>
        <dsp:cNvSpPr/>
      </dsp:nvSpPr>
      <dsp:spPr>
        <a:xfrm>
          <a:off x="89782" y="305682"/>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Taking Action</a:t>
          </a:r>
        </a:p>
      </dsp:txBody>
      <dsp:txXfrm>
        <a:off x="89782" y="305682"/>
        <a:ext cx="1427432" cy="1427432"/>
      </dsp:txXfrm>
    </dsp:sp>
    <dsp:sp modelId="{4ACD52BB-83F2-436E-B165-C60F4C58830E}">
      <dsp:nvSpPr>
        <dsp:cNvPr id="0" name=""/>
        <dsp:cNvSpPr/>
      </dsp:nvSpPr>
      <dsp:spPr>
        <a:xfrm>
          <a:off x="-333" y="215566"/>
          <a:ext cx="4032916" cy="4032916"/>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17/06/2025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7580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80453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55128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59318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45420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3755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9777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27536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25917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07847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826558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40538748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805144875"/>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1DD0E81E-951B-CDB0-D001-B9BB255B08A0}"/>
              </a:ext>
            </a:extLst>
          </p:cNvPr>
          <p:cNvSpPr>
            <a:spLocks noGrp="1" noChangeArrowheads="1"/>
          </p:cNvSpPr>
          <p:nvPr>
            <p:ph type="ctrTitle"/>
          </p:nvPr>
        </p:nvSpPr>
        <p:spPr/>
        <p:txBody>
          <a:bodyPr>
            <a:normAutofit/>
          </a:bodyPr>
          <a:lstStyle/>
          <a:p>
            <a:pPr>
              <a:defRPr/>
            </a:pPr>
            <a:r>
              <a:rPr lang="en-GB" altLang="en-US"/>
              <a:t>Planning a Youth Work Programme</a:t>
            </a:r>
          </a:p>
        </p:txBody>
      </p:sp>
      <p:sp>
        <p:nvSpPr>
          <p:cNvPr id="3075" name="Rectangle 3">
            <a:extLst>
              <a:ext uri="{FF2B5EF4-FFF2-40B4-BE49-F238E27FC236}">
                <a16:creationId xmlns:a16="http://schemas.microsoft.com/office/drawing/2014/main" id="{B2197479-F80D-3744-7071-81FCD6BA5960}"/>
              </a:ext>
            </a:extLst>
          </p:cNvPr>
          <p:cNvSpPr>
            <a:spLocks noGrp="1" noChangeArrowheads="1"/>
          </p:cNvSpPr>
          <p:nvPr>
            <p:ph type="subTitle" idx="1"/>
          </p:nvPr>
        </p:nvSpPr>
        <p:spPr>
          <a:xfrm>
            <a:off x="1750263" y="4274680"/>
            <a:ext cx="8453992" cy="1364120"/>
          </a:xfrm>
        </p:spPr>
        <p:txBody>
          <a:bodyPr>
            <a:normAutofit fontScale="92500" lnSpcReduction="10000"/>
          </a:bodyPr>
          <a:lstStyle/>
          <a:p>
            <a:pPr>
              <a:defRPr/>
            </a:pPr>
            <a:r>
              <a:rPr lang="en-GB" altLang="en-US" dirty="0"/>
              <a:t>Deciding what to do and getting the balance right:</a:t>
            </a:r>
          </a:p>
          <a:p>
            <a:pPr>
              <a:defRPr/>
            </a:pPr>
            <a:r>
              <a:rPr lang="en-GB" altLang="en-US" dirty="0"/>
              <a:t>Demonstrating a critical understanding of the significance of Children’s Rights in relation to youth and community work, and in ensuring the participation and empowerment of young people through Youth Work. </a:t>
            </a:r>
          </a:p>
          <a:p>
            <a:pPr>
              <a:defRPr/>
            </a:pP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D8894C1B-D621-7870-F3ED-96CADBF8FA54}"/>
              </a:ext>
            </a:extLst>
          </p:cNvPr>
          <p:cNvSpPr>
            <a:spLocks noGrp="1"/>
          </p:cNvSpPr>
          <p:nvPr>
            <p:ph type="title"/>
          </p:nvPr>
        </p:nvSpPr>
        <p:spPr>
          <a:xfrm>
            <a:off x="157075" y="145855"/>
            <a:ext cx="11196725" cy="1073347"/>
          </a:xfrm>
        </p:spPr>
        <p:txBody>
          <a:bodyPr/>
          <a:lstStyle/>
          <a:p>
            <a:pPr eaLnBrk="1" hangingPunct="1"/>
            <a:r>
              <a:rPr lang="en-GB" altLang="en-US" dirty="0"/>
              <a:t>Planning</a:t>
            </a:r>
          </a:p>
        </p:txBody>
      </p:sp>
      <p:sp>
        <p:nvSpPr>
          <p:cNvPr id="20483" name="Content Placeholder 2">
            <a:extLst>
              <a:ext uri="{FF2B5EF4-FFF2-40B4-BE49-F238E27FC236}">
                <a16:creationId xmlns:a16="http://schemas.microsoft.com/office/drawing/2014/main" id="{3E8F2044-565B-7B97-0C81-66A9C926C236}"/>
              </a:ext>
            </a:extLst>
          </p:cNvPr>
          <p:cNvSpPr>
            <a:spLocks noGrp="1"/>
          </p:cNvSpPr>
          <p:nvPr>
            <p:ph idx="1"/>
          </p:nvPr>
        </p:nvSpPr>
        <p:spPr>
          <a:xfrm>
            <a:off x="1981200" y="1219201"/>
            <a:ext cx="8229600" cy="4937125"/>
          </a:xfrm>
        </p:spPr>
        <p:txBody>
          <a:bodyPr/>
          <a:lstStyle/>
          <a:p>
            <a:pPr eaLnBrk="1" hangingPunct="1"/>
            <a:r>
              <a:rPr lang="en-GB" altLang="en-US" dirty="0"/>
              <a:t>A good programme of work does not happen by accident, it must be planned.</a:t>
            </a:r>
          </a:p>
          <a:p>
            <a:pPr eaLnBrk="1" hangingPunct="1"/>
            <a:r>
              <a:rPr lang="en-GB" altLang="en-US" dirty="0"/>
              <a:t>Planning skills are arguably the most important tools a youth worker can have.</a:t>
            </a:r>
          </a:p>
          <a:p>
            <a:pPr eaLnBrk="1" hangingPunct="1"/>
            <a:r>
              <a:rPr lang="en-GB" altLang="en-US" dirty="0"/>
              <a:t>Planning will suggest what needs to be done in order to pursue objectives, will indicate what resources are needed and where, and how performance is to be monitored.</a:t>
            </a:r>
          </a:p>
          <a:p>
            <a:pPr eaLnBrk="1" hangingPunct="1"/>
            <a:r>
              <a:rPr lang="en-GB" altLang="en-US" dirty="0"/>
              <a:t>An investment in initial planning will reap dividends late 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F849352-0526-FBC2-947E-9ED6E228C3DD}"/>
              </a:ext>
            </a:extLst>
          </p:cNvPr>
          <p:cNvSpPr>
            <a:spLocks noGrp="1"/>
          </p:cNvSpPr>
          <p:nvPr>
            <p:ph type="title"/>
          </p:nvPr>
        </p:nvSpPr>
        <p:spPr>
          <a:xfrm>
            <a:off x="778092" y="85193"/>
            <a:ext cx="10575708" cy="783771"/>
          </a:xfrm>
        </p:spPr>
        <p:txBody>
          <a:bodyPr>
            <a:normAutofit/>
          </a:bodyPr>
          <a:lstStyle/>
          <a:p>
            <a:pPr eaLnBrk="1" hangingPunct="1"/>
            <a:r>
              <a:rPr lang="en-GB" altLang="en-US" dirty="0"/>
              <a:t>Planning</a:t>
            </a:r>
          </a:p>
        </p:txBody>
      </p:sp>
      <p:sp>
        <p:nvSpPr>
          <p:cNvPr id="21507" name="Content Placeholder 2">
            <a:extLst>
              <a:ext uri="{FF2B5EF4-FFF2-40B4-BE49-F238E27FC236}">
                <a16:creationId xmlns:a16="http://schemas.microsoft.com/office/drawing/2014/main" id="{AE9DD966-3EF0-4B51-35C3-444276CA8943}"/>
              </a:ext>
            </a:extLst>
          </p:cNvPr>
          <p:cNvSpPr>
            <a:spLocks noGrp="1"/>
          </p:cNvSpPr>
          <p:nvPr>
            <p:ph idx="1"/>
          </p:nvPr>
        </p:nvSpPr>
        <p:spPr>
          <a:xfrm>
            <a:off x="364638" y="1032206"/>
            <a:ext cx="11058435" cy="4762734"/>
          </a:xfrm>
        </p:spPr>
        <p:txBody>
          <a:bodyPr>
            <a:normAutofit lnSpcReduction="10000"/>
          </a:bodyPr>
          <a:lstStyle/>
          <a:p>
            <a:pPr eaLnBrk="1" hangingPunct="1"/>
            <a:r>
              <a:rPr lang="en-GB" altLang="en-US" dirty="0"/>
              <a:t>Programme Planning involves making decision about:</a:t>
            </a:r>
          </a:p>
          <a:p>
            <a:pPr marL="0" indent="0" eaLnBrk="1" hangingPunct="1">
              <a:buNone/>
            </a:pPr>
            <a:endParaRPr lang="en-GB" altLang="en-US" dirty="0"/>
          </a:p>
          <a:p>
            <a:pPr lvl="1" eaLnBrk="1" hangingPunct="1"/>
            <a:r>
              <a:rPr lang="en-GB" altLang="en-US" sz="2800" dirty="0"/>
              <a:t>What is to be achieved through the work – namely the aims, objectives and outcomes,</a:t>
            </a:r>
          </a:p>
          <a:p>
            <a:pPr lvl="1" eaLnBrk="1" hangingPunct="1"/>
            <a:r>
              <a:rPr lang="en-GB" altLang="en-US" sz="2800" dirty="0"/>
              <a:t>How is it to be achieved, i.e. what methods are to be used;</a:t>
            </a:r>
          </a:p>
          <a:p>
            <a:pPr lvl="1" eaLnBrk="1" hangingPunct="1"/>
            <a:r>
              <a:rPr lang="en-GB" altLang="en-US" sz="2800" dirty="0"/>
              <a:t>What is the timescale of the work – this will entail the setting of targets;</a:t>
            </a:r>
          </a:p>
          <a:p>
            <a:pPr lvl="1" eaLnBrk="1" hangingPunct="1"/>
            <a:r>
              <a:rPr lang="en-GB" altLang="en-US" sz="2800" dirty="0"/>
              <a:t>What is going to give an indication of the effectiveness of the work’ namely the quality criteria and performance indicators;</a:t>
            </a:r>
          </a:p>
          <a:p>
            <a:pPr lvl="1" eaLnBrk="1" hangingPunct="1"/>
            <a:r>
              <a:rPr lang="en-GB" altLang="en-US" sz="2800" dirty="0"/>
              <a:t>What information and data is needed for the indicators; </a:t>
            </a:r>
          </a:p>
          <a:p>
            <a:pPr lvl="1" eaLnBrk="1" hangingPunct="1"/>
            <a:r>
              <a:rPr lang="en-GB" altLang="en-US" sz="2800" dirty="0"/>
              <a:t>The way in which that information is to be collected;</a:t>
            </a:r>
          </a:p>
          <a:p>
            <a:pPr lvl="1" eaLnBrk="1" hangingPunct="1"/>
            <a:endParaRPr lang="en-GB" altLang="en-US" dirty="0"/>
          </a:p>
          <a:p>
            <a:pPr lvl="1" eaLnBrk="1" hangingPunct="1"/>
            <a:endParaRPr lang="en-GB" altLang="en-US" dirty="0"/>
          </a:p>
          <a:p>
            <a:pPr lvl="1"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64072E1-B35B-5486-5898-39366914E916}"/>
              </a:ext>
            </a:extLst>
          </p:cNvPr>
          <p:cNvSpPr>
            <a:spLocks noGrp="1"/>
          </p:cNvSpPr>
          <p:nvPr>
            <p:ph type="title"/>
          </p:nvPr>
        </p:nvSpPr>
        <p:spPr>
          <a:xfrm>
            <a:off x="838200" y="365126"/>
            <a:ext cx="10515600" cy="725340"/>
          </a:xfrm>
        </p:spPr>
        <p:txBody>
          <a:bodyPr/>
          <a:lstStyle/>
          <a:p>
            <a:pPr eaLnBrk="1" hangingPunct="1"/>
            <a:r>
              <a:rPr lang="en-GB" altLang="en-US" dirty="0"/>
              <a:t>Planning</a:t>
            </a:r>
          </a:p>
        </p:txBody>
      </p:sp>
      <p:sp>
        <p:nvSpPr>
          <p:cNvPr id="22531" name="Content Placeholder 2">
            <a:extLst>
              <a:ext uri="{FF2B5EF4-FFF2-40B4-BE49-F238E27FC236}">
                <a16:creationId xmlns:a16="http://schemas.microsoft.com/office/drawing/2014/main" id="{3011CBF9-A734-7DAC-5481-7CF11E04397A}"/>
              </a:ext>
            </a:extLst>
          </p:cNvPr>
          <p:cNvSpPr>
            <a:spLocks noGrp="1"/>
          </p:cNvSpPr>
          <p:nvPr>
            <p:ph idx="1"/>
          </p:nvPr>
        </p:nvSpPr>
        <p:spPr>
          <a:xfrm>
            <a:off x="533399" y="1340746"/>
            <a:ext cx="10910455" cy="4689806"/>
          </a:xfrm>
        </p:spPr>
        <p:txBody>
          <a:bodyPr>
            <a:normAutofit/>
          </a:bodyPr>
          <a:lstStyle/>
          <a:p>
            <a:pPr eaLnBrk="1" hangingPunct="1"/>
            <a:r>
              <a:rPr lang="en-GB" altLang="en-US" dirty="0"/>
              <a:t>A well-planned youth work programme negotiated and agreed with young people is enjoyed by everyone because it recognises:</a:t>
            </a:r>
          </a:p>
          <a:p>
            <a:pPr lvl="1" eaLnBrk="1" hangingPunct="1"/>
            <a:r>
              <a:rPr lang="en-GB" altLang="en-US" sz="2800" dirty="0"/>
              <a:t>The needs and interests of the participants;</a:t>
            </a:r>
          </a:p>
          <a:p>
            <a:pPr lvl="1" eaLnBrk="1" hangingPunct="1"/>
            <a:r>
              <a:rPr lang="en-GB" altLang="en-US" sz="2800" dirty="0"/>
              <a:t>The level of existing skills, experience and abilities of the young people;</a:t>
            </a:r>
          </a:p>
          <a:p>
            <a:pPr lvl="1" eaLnBrk="1" hangingPunct="1"/>
            <a:r>
              <a:rPr lang="en-GB" altLang="en-US" sz="2800" dirty="0"/>
              <a:t>The internal and external influences on the group including age, race, class, disability, gender and sexuality;</a:t>
            </a:r>
          </a:p>
          <a:p>
            <a:pPr lvl="1" eaLnBrk="1" hangingPunct="1"/>
            <a:r>
              <a:rPr lang="en-GB" altLang="en-US" sz="2800" dirty="0"/>
              <a:t>The resources available to carry out the activity:</a:t>
            </a:r>
          </a:p>
          <a:p>
            <a:pPr lvl="1" eaLnBrk="1" hangingPunct="1"/>
            <a:r>
              <a:rPr lang="en-GB" altLang="en-US" sz="2800" dirty="0"/>
              <a:t>The provision of the appropriate environment and support for young people to develop as individuals.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784B7BB-B6D0-6DD5-090A-0928F567037B}"/>
              </a:ext>
            </a:extLst>
          </p:cNvPr>
          <p:cNvSpPr>
            <a:spLocks noGrp="1"/>
          </p:cNvSpPr>
          <p:nvPr>
            <p:ph type="title"/>
          </p:nvPr>
        </p:nvSpPr>
        <p:spPr>
          <a:xfrm>
            <a:off x="838200" y="365125"/>
            <a:ext cx="10515600" cy="819439"/>
          </a:xfrm>
        </p:spPr>
        <p:txBody>
          <a:bodyPr/>
          <a:lstStyle/>
          <a:p>
            <a:pPr eaLnBrk="1" hangingPunct="1"/>
            <a:r>
              <a:rPr lang="en-GB" altLang="en-US" dirty="0"/>
              <a:t>Planning </a:t>
            </a:r>
          </a:p>
        </p:txBody>
      </p:sp>
      <p:sp>
        <p:nvSpPr>
          <p:cNvPr id="3" name="Content Placeholder 2">
            <a:extLst>
              <a:ext uri="{FF2B5EF4-FFF2-40B4-BE49-F238E27FC236}">
                <a16:creationId xmlns:a16="http://schemas.microsoft.com/office/drawing/2014/main" id="{0DEFC7CC-B244-B734-D52E-AAB83F657FEF}"/>
              </a:ext>
            </a:extLst>
          </p:cNvPr>
          <p:cNvSpPr>
            <a:spLocks noGrp="1"/>
          </p:cNvSpPr>
          <p:nvPr>
            <p:ph idx="1"/>
          </p:nvPr>
        </p:nvSpPr>
        <p:spPr>
          <a:xfrm>
            <a:off x="782781" y="1413675"/>
            <a:ext cx="10411691" cy="4291508"/>
          </a:xfrm>
        </p:spPr>
        <p:txBody>
          <a:bodyPr>
            <a:normAutofit/>
          </a:bodyPr>
          <a:lstStyle/>
          <a:p>
            <a:pPr marL="274320" indent="-274320">
              <a:buFont typeface="Wingdings 3"/>
              <a:buChar char=""/>
              <a:defRPr/>
            </a:pPr>
            <a:r>
              <a:rPr lang="en-GB" dirty="0"/>
              <a:t>There have been many systems and methods described by eminent authors as aids to planning.</a:t>
            </a:r>
          </a:p>
          <a:p>
            <a:pPr marL="274320" indent="-274320">
              <a:buFont typeface="Wingdings 3"/>
              <a:buChar char=""/>
              <a:defRPr/>
            </a:pPr>
            <a:r>
              <a:rPr lang="en-GB" dirty="0"/>
              <a:t>The process can be as simple or as complex as you choose to make it, provided that the end result is a good programme of work.</a:t>
            </a:r>
          </a:p>
          <a:p>
            <a:pPr marL="274320" indent="-274320">
              <a:buFont typeface="Wingdings 3"/>
              <a:buChar char=""/>
              <a:defRPr/>
            </a:pPr>
            <a:r>
              <a:rPr lang="en-GB" dirty="0"/>
              <a:t>No other managerial skill is as important as the ability to plan; failure to achieve an objective can often be pinpointed to poor planning.</a:t>
            </a:r>
          </a:p>
          <a:p>
            <a:pPr marL="274320" indent="-274320">
              <a:buFont typeface="Wingdings 3"/>
              <a:buChar char=""/>
              <a:defRPr/>
            </a:pPr>
            <a:r>
              <a:rPr lang="en-GB" dirty="0"/>
              <a:t>The very basic model of planning illustrated has three distinct parts and assumes the involvement of young people as equal partners in the planning process at every stage.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5CB616CD-4E40-6D25-7B5D-518F1972FB9F}"/>
              </a:ext>
            </a:extLst>
          </p:cNvPr>
          <p:cNvSpPr>
            <a:spLocks noGrp="1"/>
          </p:cNvSpPr>
          <p:nvPr>
            <p:ph type="title"/>
          </p:nvPr>
        </p:nvSpPr>
        <p:spPr>
          <a:xfrm>
            <a:off x="838200" y="365125"/>
            <a:ext cx="10515600" cy="701675"/>
          </a:xfrm>
        </p:spPr>
        <p:txBody>
          <a:bodyPr/>
          <a:lstStyle/>
          <a:p>
            <a:pPr eaLnBrk="1" hangingPunct="1"/>
            <a:r>
              <a:rPr lang="en-GB" altLang="en-US" dirty="0"/>
              <a:t>Planning</a:t>
            </a:r>
          </a:p>
        </p:txBody>
      </p:sp>
      <p:sp>
        <p:nvSpPr>
          <p:cNvPr id="24579" name="Content Placeholder 2">
            <a:extLst>
              <a:ext uri="{FF2B5EF4-FFF2-40B4-BE49-F238E27FC236}">
                <a16:creationId xmlns:a16="http://schemas.microsoft.com/office/drawing/2014/main" id="{4943EFEF-F553-14E1-455D-9A7F30EF7D29}"/>
              </a:ext>
            </a:extLst>
          </p:cNvPr>
          <p:cNvSpPr>
            <a:spLocks noGrp="1"/>
          </p:cNvSpPr>
          <p:nvPr>
            <p:ph idx="1"/>
          </p:nvPr>
        </p:nvSpPr>
        <p:spPr>
          <a:xfrm>
            <a:off x="1059873" y="1219201"/>
            <a:ext cx="10065327" cy="4937125"/>
          </a:xfrm>
        </p:spPr>
        <p:txBody>
          <a:bodyPr/>
          <a:lstStyle/>
          <a:p>
            <a:pPr eaLnBrk="1" hangingPunct="1"/>
            <a:r>
              <a:rPr lang="en-GB" altLang="en-US" dirty="0"/>
              <a:t>1. 	What – defining the need, what do the young people want to know more about? Why – is it an issue that concern/worries some or all of them, or one that they desire to explore and experience something new.</a:t>
            </a:r>
          </a:p>
          <a:p>
            <a:pPr lvl="1" eaLnBrk="1" hangingPunct="1"/>
            <a:r>
              <a:rPr lang="en-GB" altLang="en-US" dirty="0"/>
              <a:t>Together these questions help to define the aim which sets the context for the activity.</a:t>
            </a:r>
          </a:p>
          <a:p>
            <a:pPr eaLnBrk="1" hangingPunct="1"/>
            <a:endParaRPr lang="en-GB" altLang="en-US" dirty="0"/>
          </a:p>
          <a:p>
            <a:pPr eaLnBrk="1" hangingPunct="1"/>
            <a:r>
              <a:rPr lang="en-GB" altLang="en-US" dirty="0"/>
              <a:t>2.	What – defining what they want to achieve, in the form of a recognisable and measurable outcome.</a:t>
            </a:r>
          </a:p>
          <a:p>
            <a:pPr lvl="1" eaLnBrk="1" hangingPunct="1"/>
            <a:r>
              <a:rPr lang="en-GB" altLang="en-US" dirty="0"/>
              <a:t>This produces the objective of the plan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DAE4ADB-7597-A376-F477-809F5A79BD5D}"/>
              </a:ext>
            </a:extLst>
          </p:cNvPr>
          <p:cNvSpPr>
            <a:spLocks noGrp="1"/>
          </p:cNvSpPr>
          <p:nvPr>
            <p:ph type="title"/>
          </p:nvPr>
        </p:nvSpPr>
        <p:spPr/>
        <p:txBody>
          <a:bodyPr/>
          <a:lstStyle/>
          <a:p>
            <a:pPr eaLnBrk="1" hangingPunct="1"/>
            <a:r>
              <a:rPr lang="en-GB" altLang="en-US" dirty="0"/>
              <a:t>Planning</a:t>
            </a:r>
          </a:p>
        </p:txBody>
      </p:sp>
      <p:sp>
        <p:nvSpPr>
          <p:cNvPr id="25603" name="Content Placeholder 2">
            <a:extLst>
              <a:ext uri="{FF2B5EF4-FFF2-40B4-BE49-F238E27FC236}">
                <a16:creationId xmlns:a16="http://schemas.microsoft.com/office/drawing/2014/main" id="{9E4551E1-1F98-F88D-0285-573C2C8319AC}"/>
              </a:ext>
            </a:extLst>
          </p:cNvPr>
          <p:cNvSpPr>
            <a:spLocks noGrp="1"/>
          </p:cNvSpPr>
          <p:nvPr>
            <p:ph idx="1"/>
          </p:nvPr>
        </p:nvSpPr>
        <p:spPr>
          <a:xfrm>
            <a:off x="1052945" y="1939636"/>
            <a:ext cx="10300855" cy="4216690"/>
          </a:xfrm>
        </p:spPr>
        <p:txBody>
          <a:bodyPr/>
          <a:lstStyle/>
          <a:p>
            <a:pPr eaLnBrk="1" hangingPunct="1"/>
            <a:r>
              <a:rPr lang="en-GB" altLang="en-US" dirty="0"/>
              <a:t>3.	What – defining the action to be taken. How – specifying who will do what and when. Thus, creating a specific target to be achieved by a defined method and in a finite time. </a:t>
            </a:r>
          </a:p>
          <a:p>
            <a:pPr eaLnBrk="1" hangingPunct="1"/>
            <a:endParaRPr lang="en-GB" altLang="en-US" dirty="0"/>
          </a:p>
          <a:p>
            <a:pPr eaLnBrk="1" hangingPunct="1"/>
            <a:r>
              <a:rPr lang="en-GB" altLang="en-US" dirty="0"/>
              <a:t>Other planning approaches?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6CE3F0-5649-67F0-8019-8C827EAD0162}"/>
              </a:ext>
            </a:extLst>
          </p:cNvPr>
          <p:cNvSpPr>
            <a:spLocks noGrp="1"/>
          </p:cNvSpPr>
          <p:nvPr>
            <p:ph type="title"/>
          </p:nvPr>
        </p:nvSpPr>
        <p:spPr>
          <a:xfrm>
            <a:off x="831850" y="964276"/>
            <a:ext cx="10515600" cy="2793077"/>
          </a:xfrm>
        </p:spPr>
        <p:txBody>
          <a:bodyPr anchor="b">
            <a:normAutofit/>
          </a:bodyPr>
          <a:lstStyle/>
          <a:p>
            <a:r>
              <a:rPr lang="en-GB" dirty="0"/>
              <a:t>NAOMIE</a:t>
            </a:r>
          </a:p>
        </p:txBody>
      </p:sp>
      <p:sp>
        <p:nvSpPr>
          <p:cNvPr id="10" name="Text Placeholder 2">
            <a:extLst>
              <a:ext uri="{FF2B5EF4-FFF2-40B4-BE49-F238E27FC236}">
                <a16:creationId xmlns:a16="http://schemas.microsoft.com/office/drawing/2014/main" id="{1833DB4A-259B-FBAF-3A51-57C8A6A0914F}"/>
              </a:ext>
            </a:extLst>
          </p:cNvPr>
          <p:cNvSpPr>
            <a:spLocks noGrp="1"/>
          </p:cNvSpPr>
          <p:nvPr>
            <p:ph type="body" idx="1"/>
          </p:nvPr>
        </p:nvSpPr>
        <p:spPr/>
        <p:txBody>
          <a:bodyPr/>
          <a:lstStyle/>
          <a:p>
            <a:r>
              <a:rPr lang="en-US" dirty="0"/>
              <a:t>Do we know what this stands for?</a:t>
            </a:r>
          </a:p>
        </p:txBody>
      </p:sp>
    </p:spTree>
    <p:extLst>
      <p:ext uri="{BB962C8B-B14F-4D97-AF65-F5344CB8AC3E}">
        <p14:creationId xmlns:p14="http://schemas.microsoft.com/office/powerpoint/2010/main" val="2852022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young people’s needs.</a:t>
            </a:r>
          </a:p>
        </p:txBody>
      </p:sp>
      <p:sp>
        <p:nvSpPr>
          <p:cNvPr id="3" name="Content Placeholder 2"/>
          <p:cNvSpPr>
            <a:spLocks noGrp="1"/>
          </p:cNvSpPr>
          <p:nvPr>
            <p:ph idx="1"/>
          </p:nvPr>
        </p:nvSpPr>
        <p:spPr>
          <a:xfrm>
            <a:off x="1981200" y="1939636"/>
            <a:ext cx="7620000" cy="4461164"/>
          </a:xfrm>
        </p:spPr>
        <p:txBody>
          <a:bodyPr/>
          <a:lstStyle/>
          <a:p>
            <a:r>
              <a:rPr lang="en-GB" dirty="0"/>
              <a:t>There is a systematic process for identifying and meeting the needs of young people and their communities. They are based and underpinned on several theories.</a:t>
            </a:r>
          </a:p>
          <a:p>
            <a:r>
              <a:rPr lang="en-GB" dirty="0"/>
              <a:t>The following part of the session is based upon the NAOMIE framework which are</a:t>
            </a:r>
          </a:p>
          <a:p>
            <a:pPr lvl="1"/>
            <a:r>
              <a:rPr lang="en-GB" dirty="0"/>
              <a:t>Needs led</a:t>
            </a:r>
          </a:p>
          <a:p>
            <a:pPr lvl="1"/>
            <a:r>
              <a:rPr lang="en-GB" dirty="0"/>
              <a:t>Systematically planned</a:t>
            </a:r>
          </a:p>
          <a:p>
            <a:pPr lvl="1"/>
            <a:r>
              <a:rPr lang="en-GB" dirty="0"/>
              <a:t>Evaluated</a:t>
            </a:r>
          </a:p>
        </p:txBody>
      </p:sp>
    </p:spTree>
    <p:extLst>
      <p:ext uri="{BB962C8B-B14F-4D97-AF65-F5344CB8AC3E}">
        <p14:creationId xmlns:p14="http://schemas.microsoft.com/office/powerpoint/2010/main" val="872206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the needs</a:t>
            </a:r>
          </a:p>
        </p:txBody>
      </p:sp>
      <p:sp>
        <p:nvSpPr>
          <p:cNvPr id="3" name="Content Placeholder 2"/>
          <p:cNvSpPr>
            <a:spLocks noGrp="1"/>
          </p:cNvSpPr>
          <p:nvPr>
            <p:ph idx="1"/>
          </p:nvPr>
        </p:nvSpPr>
        <p:spPr>
          <a:xfrm>
            <a:off x="415636" y="1461655"/>
            <a:ext cx="10938164" cy="4204854"/>
          </a:xfrm>
        </p:spPr>
        <p:txBody>
          <a:bodyPr>
            <a:normAutofit/>
          </a:bodyPr>
          <a:lstStyle/>
          <a:p>
            <a:r>
              <a:rPr lang="en-GB" dirty="0"/>
              <a:t>Once the needs are known, the worker has to decide how to work systematically to meet the needs.</a:t>
            </a:r>
          </a:p>
          <a:p>
            <a:r>
              <a:rPr lang="en-GB" dirty="0"/>
              <a:t>One approach is to use the NAOMIE model:</a:t>
            </a:r>
          </a:p>
          <a:p>
            <a:pPr lvl="1"/>
            <a:r>
              <a:rPr lang="en-GB" dirty="0"/>
              <a:t>(N) Identifies the </a:t>
            </a:r>
            <a:r>
              <a:rPr lang="en-GB" b="1" dirty="0"/>
              <a:t>Needs</a:t>
            </a:r>
          </a:p>
          <a:p>
            <a:pPr lvl="1"/>
            <a:r>
              <a:rPr lang="en-GB" dirty="0"/>
              <a:t>(A) Set the </a:t>
            </a:r>
            <a:r>
              <a:rPr lang="en-GB" b="1" dirty="0"/>
              <a:t>Aim</a:t>
            </a:r>
            <a:r>
              <a:rPr lang="en-GB" dirty="0"/>
              <a:t>: whatever it is that you are working towards.</a:t>
            </a:r>
          </a:p>
          <a:p>
            <a:pPr lvl="1"/>
            <a:r>
              <a:rPr lang="en-GB" dirty="0"/>
              <a:t>(O) Set the </a:t>
            </a:r>
            <a:r>
              <a:rPr lang="en-GB" b="1" dirty="0"/>
              <a:t>Objectives</a:t>
            </a:r>
            <a:r>
              <a:rPr lang="en-GB" dirty="0"/>
              <a:t>: those smaller steps that will get you to your aim.</a:t>
            </a:r>
          </a:p>
          <a:p>
            <a:pPr lvl="1"/>
            <a:r>
              <a:rPr lang="en-GB" dirty="0"/>
              <a:t>(M) Decide what </a:t>
            </a:r>
            <a:r>
              <a:rPr lang="en-GB" b="1" dirty="0"/>
              <a:t>method</a:t>
            </a:r>
            <a:r>
              <a:rPr lang="en-GB" dirty="0"/>
              <a:t> you are going to use.</a:t>
            </a:r>
          </a:p>
          <a:p>
            <a:pPr lvl="1"/>
            <a:r>
              <a:rPr lang="en-GB" dirty="0"/>
              <a:t>( I )  Decide what </a:t>
            </a:r>
            <a:r>
              <a:rPr lang="en-GB" b="1" dirty="0"/>
              <a:t>Indicators</a:t>
            </a:r>
            <a:r>
              <a:rPr lang="en-GB" dirty="0"/>
              <a:t> you will use to show you are on course, then go ahead and </a:t>
            </a:r>
            <a:r>
              <a:rPr lang="en-GB" b="1" dirty="0"/>
              <a:t>Implement</a:t>
            </a:r>
            <a:r>
              <a:rPr lang="en-GB" dirty="0"/>
              <a:t> it.</a:t>
            </a:r>
          </a:p>
          <a:p>
            <a:pPr lvl="1"/>
            <a:r>
              <a:rPr lang="en-GB" dirty="0"/>
              <a:t>( E ) Decide how you are going to Evaluate the outcomes and review the process.    </a:t>
            </a:r>
          </a:p>
        </p:txBody>
      </p:sp>
    </p:spTree>
    <p:extLst>
      <p:ext uri="{BB962C8B-B14F-4D97-AF65-F5344CB8AC3E}">
        <p14:creationId xmlns:p14="http://schemas.microsoft.com/office/powerpoint/2010/main" val="506288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6268-74C1-A83B-DA21-0A625CCCF998}"/>
              </a:ext>
            </a:extLst>
          </p:cNvPr>
          <p:cNvSpPr>
            <a:spLocks noGrp="1"/>
          </p:cNvSpPr>
          <p:nvPr>
            <p:ph type="title"/>
          </p:nvPr>
        </p:nvSpPr>
        <p:spPr/>
        <p:txBody>
          <a:bodyPr/>
          <a:lstStyle/>
          <a:p>
            <a:r>
              <a:rPr lang="en-GB" dirty="0"/>
              <a:t>NAOMIE – 30/40 minutes</a:t>
            </a:r>
          </a:p>
        </p:txBody>
      </p:sp>
      <p:sp>
        <p:nvSpPr>
          <p:cNvPr id="3" name="Content Placeholder 2">
            <a:extLst>
              <a:ext uri="{FF2B5EF4-FFF2-40B4-BE49-F238E27FC236}">
                <a16:creationId xmlns:a16="http://schemas.microsoft.com/office/drawing/2014/main" id="{0E9DC0A9-EF01-92A1-3FC8-238E3052F907}"/>
              </a:ext>
            </a:extLst>
          </p:cNvPr>
          <p:cNvSpPr>
            <a:spLocks noGrp="1"/>
          </p:cNvSpPr>
          <p:nvPr>
            <p:ph idx="1"/>
          </p:nvPr>
        </p:nvSpPr>
        <p:spPr/>
        <p:txBody>
          <a:bodyPr/>
          <a:lstStyle/>
          <a:p>
            <a:r>
              <a:rPr lang="en-GB" dirty="0"/>
              <a:t>You have been tasked with writing a NAOMIE planning model.</a:t>
            </a:r>
          </a:p>
          <a:p>
            <a:r>
              <a:rPr lang="en-GB" dirty="0"/>
              <a:t>Work in pairs to consider, plan and prepare a full, detailed NAOMIE with examples of sessions, how you have involved young people, how you will measure impact and how you plan to evaluate what you have done.</a:t>
            </a:r>
          </a:p>
          <a:p>
            <a:r>
              <a:rPr lang="en-GB" dirty="0"/>
              <a:t>Your pair will be given a brief to work on in the next few slides.</a:t>
            </a:r>
          </a:p>
          <a:p>
            <a:r>
              <a:rPr lang="en-GB" dirty="0"/>
              <a:t>Feedback your NAOMIE to the group</a:t>
            </a:r>
            <a:br>
              <a:rPr lang="en-GB" dirty="0"/>
            </a:br>
            <a:endParaRPr lang="en-GB" dirty="0"/>
          </a:p>
        </p:txBody>
      </p:sp>
    </p:spTree>
    <p:extLst>
      <p:ext uri="{BB962C8B-B14F-4D97-AF65-F5344CB8AC3E}">
        <p14:creationId xmlns:p14="http://schemas.microsoft.com/office/powerpoint/2010/main" val="1950873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14218-A386-816F-7022-DE2442ED3C64}"/>
              </a:ext>
            </a:extLst>
          </p:cNvPr>
          <p:cNvSpPr>
            <a:spLocks noGrp="1"/>
          </p:cNvSpPr>
          <p:nvPr>
            <p:ph type="title"/>
          </p:nvPr>
        </p:nvSpPr>
        <p:spPr>
          <a:xfrm>
            <a:off x="84147" y="706837"/>
            <a:ext cx="11269653" cy="656347"/>
          </a:xfrm>
        </p:spPr>
        <p:txBody>
          <a:bodyPr>
            <a:normAutofit fontScale="90000"/>
          </a:bodyPr>
          <a:lstStyle/>
          <a:p>
            <a:br>
              <a:rPr lang="en-GB" sz="3600" dirty="0"/>
            </a:br>
            <a:br>
              <a:rPr lang="en-GB" sz="3600" dirty="0"/>
            </a:br>
            <a:endParaRPr lang="en-GB" sz="3600" dirty="0"/>
          </a:p>
        </p:txBody>
      </p:sp>
      <p:sp>
        <p:nvSpPr>
          <p:cNvPr id="3" name="Content Placeholder 2">
            <a:extLst>
              <a:ext uri="{FF2B5EF4-FFF2-40B4-BE49-F238E27FC236}">
                <a16:creationId xmlns:a16="http://schemas.microsoft.com/office/drawing/2014/main" id="{5318954C-DA0D-7EC3-F649-D38B6627B238}"/>
              </a:ext>
            </a:extLst>
          </p:cNvPr>
          <p:cNvSpPr>
            <a:spLocks noGrp="1"/>
          </p:cNvSpPr>
          <p:nvPr>
            <p:ph idx="1"/>
          </p:nvPr>
        </p:nvSpPr>
        <p:spPr>
          <a:xfrm>
            <a:off x="218783" y="56098"/>
            <a:ext cx="11685246" cy="5985674"/>
          </a:xfrm>
        </p:spPr>
        <p:txBody>
          <a:bodyPr>
            <a:noAutofit/>
          </a:bodyPr>
          <a:lstStyle/>
          <a:p>
            <a:pPr marL="0" indent="0">
              <a:buNone/>
            </a:pPr>
            <a:r>
              <a:rPr lang="en-GB" b="0" i="0" dirty="0">
                <a:effectLst/>
                <a:latin typeface="fkGrotesk"/>
              </a:rPr>
              <a:t>Brief for Students: Planning Sessions or a Project on the UNCRC in a Secondary School</a:t>
            </a:r>
          </a:p>
          <a:p>
            <a:pPr marL="0" indent="0">
              <a:buNone/>
            </a:pPr>
            <a:endParaRPr lang="en-GB" sz="2400" dirty="0"/>
          </a:p>
          <a:p>
            <a:r>
              <a:rPr lang="en-GB" sz="2400" b="0" i="0" dirty="0">
                <a:effectLst/>
                <a:latin typeface="fkGroteskNeue"/>
              </a:rPr>
              <a:t>Background</a:t>
            </a:r>
            <a:r>
              <a:rPr lang="en-GB" sz="2400" dirty="0">
                <a:latin typeface="fkGroteskNeue"/>
              </a:rPr>
              <a:t> - </a:t>
            </a:r>
            <a:r>
              <a:rPr lang="en-GB" sz="2400" b="0" i="0" dirty="0">
                <a:effectLst/>
                <a:latin typeface="fkGroteskNeue"/>
              </a:rPr>
              <a:t>The United Nations Convention on the Rights of the Child (UNCRC) is an international agreement that sets out the civil, political, economic, social, and cultural rights of every child under 18, regardless of their background or circumstances. The Convention includes 54 articles covering all aspects of a child’s life, and is built on four guiding principles: non-discrimination, the best interests of the child, the right to survival and development, and respect for the views of the child.</a:t>
            </a:r>
          </a:p>
          <a:p>
            <a:pPr marL="0" indent="0">
              <a:buNone/>
            </a:pPr>
            <a:endParaRPr lang="en-GB" sz="2400" dirty="0"/>
          </a:p>
          <a:p>
            <a:r>
              <a:rPr lang="en-GB" sz="2400" b="0" i="0" dirty="0">
                <a:effectLst/>
                <a:latin typeface="fkGroteskNeue"/>
              </a:rPr>
              <a:t>Group 1</a:t>
            </a:r>
          </a:p>
          <a:p>
            <a:pPr lvl="1"/>
            <a:r>
              <a:rPr lang="en-GB" b="0" i="0" dirty="0">
                <a:effectLst/>
                <a:latin typeface="fkGroteskNeue"/>
              </a:rPr>
              <a:t>Your group is tasked with planning a series of sessions or a project to raise awareness and understanding of the UNCRC among students in your secondary school. The aim is to help the young people to understand their rights, recognise how these rights affect their daily lives, and feel empowered to stand up for themselves and others</a:t>
            </a:r>
            <a:endParaRPr lang="en-GB" dirty="0"/>
          </a:p>
        </p:txBody>
      </p:sp>
    </p:spTree>
    <p:extLst>
      <p:ext uri="{BB962C8B-B14F-4D97-AF65-F5344CB8AC3E}">
        <p14:creationId xmlns:p14="http://schemas.microsoft.com/office/powerpoint/2010/main" val="3511775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87828-4669-471C-7CB2-4DBD3B4896A0}"/>
              </a:ext>
            </a:extLst>
          </p:cNvPr>
          <p:cNvSpPr>
            <a:spLocks noGrp="1"/>
          </p:cNvSpPr>
          <p:nvPr>
            <p:ph type="title"/>
          </p:nvPr>
        </p:nvSpPr>
        <p:spPr>
          <a:xfrm>
            <a:off x="89757" y="100978"/>
            <a:ext cx="11264043" cy="1166840"/>
          </a:xfrm>
        </p:spPr>
        <p:txBody>
          <a:bodyPr>
            <a:normAutofit fontScale="90000"/>
          </a:bodyPr>
          <a:lstStyle/>
          <a:p>
            <a:br>
              <a:rPr lang="en-GB" sz="3600" dirty="0"/>
            </a:br>
            <a:r>
              <a:rPr lang="en-GB" sz="3600" dirty="0"/>
              <a:t>Task Brief: Planning a Youth Club Project on the UNCRC</a:t>
            </a:r>
            <a:br>
              <a:rPr lang="en-GB" sz="3600" dirty="0"/>
            </a:br>
            <a:br>
              <a:rPr lang="en-GB" sz="3600" dirty="0"/>
            </a:br>
            <a:endParaRPr lang="en-GB" sz="3600" dirty="0"/>
          </a:p>
        </p:txBody>
      </p:sp>
      <p:sp>
        <p:nvSpPr>
          <p:cNvPr id="3" name="Content Placeholder 2">
            <a:extLst>
              <a:ext uri="{FF2B5EF4-FFF2-40B4-BE49-F238E27FC236}">
                <a16:creationId xmlns:a16="http://schemas.microsoft.com/office/drawing/2014/main" id="{328AB482-23FB-E19C-FA1D-FC4144DA5BA1}"/>
              </a:ext>
            </a:extLst>
          </p:cNvPr>
          <p:cNvSpPr>
            <a:spLocks noGrp="1"/>
          </p:cNvSpPr>
          <p:nvPr>
            <p:ph idx="1"/>
          </p:nvPr>
        </p:nvSpPr>
        <p:spPr>
          <a:xfrm>
            <a:off x="488055" y="1065866"/>
            <a:ext cx="11113044" cy="4751514"/>
          </a:xfrm>
        </p:spPr>
        <p:txBody>
          <a:bodyPr>
            <a:normAutofit/>
          </a:bodyPr>
          <a:lstStyle/>
          <a:p>
            <a:r>
              <a:rPr lang="en-GB" dirty="0"/>
              <a:t>Background</a:t>
            </a:r>
          </a:p>
          <a:p>
            <a:r>
              <a:rPr lang="en-GB" dirty="0"/>
              <a:t>The United Nations Convention on the Rights of the Child (UNCRC) sets out the rights that all young people under 18 are entitled to, including the right to be heard, to be safe, to play, and to have access to education and information. Understanding these rights can help young people feel empowered and able to speak up for themselves and others.</a:t>
            </a:r>
          </a:p>
          <a:p>
            <a:r>
              <a:rPr lang="en-GB" dirty="0"/>
              <a:t>Group 2</a:t>
            </a:r>
          </a:p>
          <a:p>
            <a:r>
              <a:rPr lang="en-GB" dirty="0"/>
              <a:t>Your group is invited to design and deliver a project or a series of sessions at your youth club to help members learn about the UNCRC and explore what children’s rights mean in their everyday lives. The project should be interactive, engaging, and led by young people as much as possible.</a:t>
            </a:r>
          </a:p>
        </p:txBody>
      </p:sp>
    </p:spTree>
    <p:extLst>
      <p:ext uri="{BB962C8B-B14F-4D97-AF65-F5344CB8AC3E}">
        <p14:creationId xmlns:p14="http://schemas.microsoft.com/office/powerpoint/2010/main" val="1228851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46C7E-B309-D685-2755-34D66FF7C58B}"/>
              </a:ext>
            </a:extLst>
          </p:cNvPr>
          <p:cNvSpPr>
            <a:spLocks noGrp="1"/>
          </p:cNvSpPr>
          <p:nvPr>
            <p:ph type="title"/>
          </p:nvPr>
        </p:nvSpPr>
        <p:spPr>
          <a:xfrm>
            <a:off x="168294" y="39270"/>
            <a:ext cx="11185506" cy="1065864"/>
          </a:xfrm>
        </p:spPr>
        <p:txBody>
          <a:bodyPr>
            <a:normAutofit fontScale="90000"/>
          </a:bodyPr>
          <a:lstStyle/>
          <a:p>
            <a:r>
              <a:rPr lang="en-GB" sz="4000" dirty="0"/>
              <a:t>Brief: Enhancing Youth Participation in Your Organisation</a:t>
            </a:r>
            <a:br>
              <a:rPr lang="en-GB" dirty="0"/>
            </a:br>
            <a:endParaRPr lang="en-GB" dirty="0"/>
          </a:p>
        </p:txBody>
      </p:sp>
      <p:sp>
        <p:nvSpPr>
          <p:cNvPr id="3" name="Content Placeholder 2">
            <a:extLst>
              <a:ext uri="{FF2B5EF4-FFF2-40B4-BE49-F238E27FC236}">
                <a16:creationId xmlns:a16="http://schemas.microsoft.com/office/drawing/2014/main" id="{B5AD0482-0760-9D61-70DC-17DA5FB44DA7}"/>
              </a:ext>
            </a:extLst>
          </p:cNvPr>
          <p:cNvSpPr>
            <a:spLocks noGrp="1"/>
          </p:cNvSpPr>
          <p:nvPr>
            <p:ph idx="1"/>
          </p:nvPr>
        </p:nvSpPr>
        <p:spPr>
          <a:xfrm>
            <a:off x="415126" y="1049036"/>
            <a:ext cx="11348658" cy="4656147"/>
          </a:xfrm>
        </p:spPr>
        <p:txBody>
          <a:bodyPr>
            <a:normAutofit fontScale="92500"/>
          </a:bodyPr>
          <a:lstStyle/>
          <a:p>
            <a:r>
              <a:rPr lang="en-GB" dirty="0"/>
              <a:t>Background</a:t>
            </a:r>
          </a:p>
          <a:p>
            <a:r>
              <a:rPr lang="en-GB" dirty="0"/>
              <a:t>The UNCRC (United Nations Convention on the Rights of the Child) highlights young people’s right to be heard and to participate in decisions affecting their lives (Article 12). Organisations working with young people are encouraged to create meaningful opportunities for participation, ensuring that young people’s voices are central to planning, delivery, and evaluation of services.</a:t>
            </a:r>
          </a:p>
          <a:p>
            <a:r>
              <a:rPr lang="en-GB" dirty="0"/>
              <a:t>Group 3</a:t>
            </a:r>
          </a:p>
          <a:p>
            <a:r>
              <a:rPr lang="en-GB" dirty="0"/>
              <a:t>Your task is to look at the organisation you work in and to review and develop ways to include young people more effectively in decision-making, planning, and everyday activities. The aim is to ensure the organisation is genuinely youth-led, inclusive, and responsive to the needs and ideas of its members.</a:t>
            </a:r>
          </a:p>
        </p:txBody>
      </p:sp>
    </p:spTree>
    <p:extLst>
      <p:ext uri="{BB962C8B-B14F-4D97-AF65-F5344CB8AC3E}">
        <p14:creationId xmlns:p14="http://schemas.microsoft.com/office/powerpoint/2010/main" val="3117829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B5820-89AB-4B18-E5B9-64DAB355C75E}"/>
              </a:ext>
            </a:extLst>
          </p:cNvPr>
          <p:cNvSpPr>
            <a:spLocks noGrp="1"/>
          </p:cNvSpPr>
          <p:nvPr>
            <p:ph type="title"/>
          </p:nvPr>
        </p:nvSpPr>
        <p:spPr>
          <a:xfrm>
            <a:off x="230002" y="365126"/>
            <a:ext cx="11123798" cy="913911"/>
          </a:xfrm>
        </p:spPr>
        <p:txBody>
          <a:bodyPr>
            <a:normAutofit fontScale="90000"/>
          </a:bodyPr>
          <a:lstStyle/>
          <a:p>
            <a:r>
              <a:rPr lang="en-GB" sz="3600" dirty="0"/>
              <a:t>Brief: Supporting a Young Person Leaving Care—Empowering Participation and Voice</a:t>
            </a:r>
            <a:br>
              <a:rPr lang="en-GB" dirty="0"/>
            </a:br>
            <a:endParaRPr lang="en-GB" dirty="0"/>
          </a:p>
        </p:txBody>
      </p:sp>
      <p:sp>
        <p:nvSpPr>
          <p:cNvPr id="3" name="Content Placeholder 2">
            <a:extLst>
              <a:ext uri="{FF2B5EF4-FFF2-40B4-BE49-F238E27FC236}">
                <a16:creationId xmlns:a16="http://schemas.microsoft.com/office/drawing/2014/main" id="{EE066FD7-C540-9F88-6F08-F4C67C8A7810}"/>
              </a:ext>
            </a:extLst>
          </p:cNvPr>
          <p:cNvSpPr>
            <a:spLocks noGrp="1"/>
          </p:cNvSpPr>
          <p:nvPr>
            <p:ph idx="1"/>
          </p:nvPr>
        </p:nvSpPr>
        <p:spPr>
          <a:xfrm>
            <a:off x="583421" y="1279037"/>
            <a:ext cx="11051337" cy="4521512"/>
          </a:xfrm>
        </p:spPr>
        <p:txBody>
          <a:bodyPr>
            <a:normAutofit fontScale="92500"/>
          </a:bodyPr>
          <a:lstStyle/>
          <a:p>
            <a:r>
              <a:rPr lang="en-GB" dirty="0"/>
              <a:t>Background</a:t>
            </a:r>
          </a:p>
          <a:p>
            <a:r>
              <a:rPr lang="en-GB" dirty="0"/>
              <a:t>Leaving care is a significant transition for any young person. The UNCRC (United Nations Convention on the Rights of the Child) states that all young people have the right to be heard, to participate in decisions about their lives, and to receive support as they move towards independence (Articles 12, 20, 27). </a:t>
            </a:r>
          </a:p>
          <a:p>
            <a:r>
              <a:rPr lang="en-GB" dirty="0"/>
              <a:t>Group 4</a:t>
            </a:r>
          </a:p>
          <a:p>
            <a:r>
              <a:rPr lang="en-GB" b="0" i="0" dirty="0">
                <a:effectLst/>
                <a:latin typeface="fkGroteskNeue"/>
              </a:rPr>
              <a:t>Help the young person understand their rights under the UNCRC, explore their housing options, and secure safe, suitable accommodation as they leave care.</a:t>
            </a:r>
            <a:r>
              <a:rPr lang="en-GB" dirty="0"/>
              <a:t> As the young person’s support worker, your role is to help the young person to have a say, understand their rights, and feel confident about their future.</a:t>
            </a:r>
          </a:p>
        </p:txBody>
      </p:sp>
    </p:spTree>
    <p:extLst>
      <p:ext uri="{BB962C8B-B14F-4D97-AF65-F5344CB8AC3E}">
        <p14:creationId xmlns:p14="http://schemas.microsoft.com/office/powerpoint/2010/main" val="3935643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121FB-C69B-512C-D045-A1D4E6FFA2B3}"/>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4098C7D7-5772-332F-2B6C-1D20104B2496}"/>
              </a:ext>
            </a:extLst>
          </p:cNvPr>
          <p:cNvSpPr>
            <a:spLocks noGrp="1"/>
          </p:cNvSpPr>
          <p:nvPr>
            <p:ph idx="1"/>
          </p:nvPr>
        </p:nvSpPr>
        <p:spPr/>
        <p:txBody>
          <a:bodyPr/>
          <a:lstStyle/>
          <a:p>
            <a:r>
              <a:rPr lang="en-GB" dirty="0"/>
              <a:t>10 minutes minimum – that is at least 5 mins each of feedback</a:t>
            </a:r>
          </a:p>
        </p:txBody>
      </p:sp>
    </p:spTree>
    <p:extLst>
      <p:ext uri="{BB962C8B-B14F-4D97-AF65-F5344CB8AC3E}">
        <p14:creationId xmlns:p14="http://schemas.microsoft.com/office/powerpoint/2010/main" val="24322885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6F3F7-0B95-016F-78CB-4E6776E6E17D}"/>
              </a:ext>
            </a:extLst>
          </p:cNvPr>
          <p:cNvSpPr>
            <a:spLocks noGrp="1"/>
          </p:cNvSpPr>
          <p:nvPr>
            <p:ph type="title"/>
          </p:nvPr>
        </p:nvSpPr>
        <p:spPr>
          <a:xfrm>
            <a:off x="838200" y="365126"/>
            <a:ext cx="10515600" cy="1325563"/>
          </a:xfrm>
        </p:spPr>
        <p:txBody>
          <a:bodyPr anchor="ctr">
            <a:normAutofit/>
          </a:bodyPr>
          <a:lstStyle/>
          <a:p>
            <a:r>
              <a:rPr lang="en-GB" dirty="0"/>
              <a:t>Comfort Break</a:t>
            </a:r>
          </a:p>
        </p:txBody>
      </p:sp>
      <p:pic>
        <p:nvPicPr>
          <p:cNvPr id="4" name="Content Placeholder 3">
            <a:extLst>
              <a:ext uri="{FF2B5EF4-FFF2-40B4-BE49-F238E27FC236}">
                <a16:creationId xmlns:a16="http://schemas.microsoft.com/office/drawing/2014/main" id="{96944F99-FE1D-C3A1-3CE4-CAC3365994FC}"/>
              </a:ext>
            </a:extLst>
          </p:cNvPr>
          <p:cNvPicPr>
            <a:picLocks noGrp="1" noChangeAspect="1"/>
          </p:cNvPicPr>
          <p:nvPr>
            <p:ph idx="1"/>
          </p:nvPr>
        </p:nvPicPr>
        <p:blipFill>
          <a:blip r:embed="rId2"/>
          <a:srcRect t="24335" b="27240"/>
          <a:stretch>
            <a:fillRect/>
          </a:stretch>
        </p:blipFill>
        <p:spPr>
          <a:xfrm>
            <a:off x="838200" y="1825626"/>
            <a:ext cx="10515600" cy="3640897"/>
          </a:xfrm>
          <a:prstGeom prst="rect">
            <a:avLst/>
          </a:prstGeom>
          <a:noFill/>
        </p:spPr>
      </p:pic>
    </p:spTree>
    <p:extLst>
      <p:ext uri="{BB962C8B-B14F-4D97-AF65-F5344CB8AC3E}">
        <p14:creationId xmlns:p14="http://schemas.microsoft.com/office/powerpoint/2010/main" val="3023596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13510635-F185-0496-A6F3-7753AC4BEBBE}"/>
              </a:ext>
            </a:extLst>
          </p:cNvPr>
          <p:cNvSpPr>
            <a:spLocks noGrp="1"/>
          </p:cNvSpPr>
          <p:nvPr>
            <p:ph type="title"/>
          </p:nvPr>
        </p:nvSpPr>
        <p:spPr/>
        <p:txBody>
          <a:bodyPr/>
          <a:lstStyle/>
          <a:p>
            <a:r>
              <a:rPr lang="en-GB" altLang="en-US" dirty="0"/>
              <a:t>Examples from the Group 15mins</a:t>
            </a:r>
          </a:p>
        </p:txBody>
      </p:sp>
      <p:sp>
        <p:nvSpPr>
          <p:cNvPr id="26627" name="Content Placeholder 2">
            <a:extLst>
              <a:ext uri="{FF2B5EF4-FFF2-40B4-BE49-F238E27FC236}">
                <a16:creationId xmlns:a16="http://schemas.microsoft.com/office/drawing/2014/main" id="{E7234A6B-8943-D91E-5E4D-927CC9D37C78}"/>
              </a:ext>
            </a:extLst>
          </p:cNvPr>
          <p:cNvSpPr>
            <a:spLocks noGrp="1"/>
          </p:cNvSpPr>
          <p:nvPr>
            <p:ph idx="1"/>
          </p:nvPr>
        </p:nvSpPr>
        <p:spPr>
          <a:xfrm>
            <a:off x="928255" y="1649287"/>
            <a:ext cx="10515600" cy="4168092"/>
          </a:xfrm>
        </p:spPr>
        <p:txBody>
          <a:bodyPr/>
          <a:lstStyle/>
          <a:p>
            <a:r>
              <a:rPr lang="en-GB" altLang="en-US" dirty="0"/>
              <a:t>With a partner discuss a programme from your practice that you have developed with young people?</a:t>
            </a:r>
          </a:p>
          <a:p>
            <a:pPr marL="0" indent="0">
              <a:buNone/>
            </a:pPr>
            <a:endParaRPr lang="en-GB" altLang="en-US" dirty="0"/>
          </a:p>
          <a:p>
            <a:r>
              <a:rPr lang="en-GB" altLang="en-US" dirty="0"/>
              <a:t>These can be short term-one off examples of activities you have arranged or longer-term projects.</a:t>
            </a:r>
          </a:p>
          <a:p>
            <a:endParaRPr lang="en-GB" altLang="en-US" dirty="0"/>
          </a:p>
          <a:p>
            <a:r>
              <a:rPr lang="en-GB" altLang="en-US" dirty="0"/>
              <a:t>What were your considerations?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B6FBB4F-9094-D731-FABE-26F788E3110C}"/>
              </a:ext>
            </a:extLst>
          </p:cNvPr>
          <p:cNvSpPr>
            <a:spLocks noGrp="1"/>
          </p:cNvSpPr>
          <p:nvPr>
            <p:ph type="title"/>
          </p:nvPr>
        </p:nvSpPr>
        <p:spPr>
          <a:xfrm>
            <a:off x="1981200" y="152401"/>
            <a:ext cx="8229600" cy="684213"/>
          </a:xfrm>
        </p:spPr>
        <p:txBody>
          <a:bodyPr>
            <a:normAutofit fontScale="90000"/>
          </a:bodyPr>
          <a:lstStyle/>
          <a:p>
            <a:pPr eaLnBrk="1" hangingPunct="1"/>
            <a:r>
              <a:rPr lang="en-GB" altLang="en-US"/>
              <a:t>Programme Planning</a:t>
            </a:r>
          </a:p>
        </p:txBody>
      </p:sp>
      <p:sp>
        <p:nvSpPr>
          <p:cNvPr id="3" name="Content Placeholder 2">
            <a:extLst>
              <a:ext uri="{FF2B5EF4-FFF2-40B4-BE49-F238E27FC236}">
                <a16:creationId xmlns:a16="http://schemas.microsoft.com/office/drawing/2014/main" id="{D03A63DB-F7F1-B367-3F1F-EC49A1623A6E}"/>
              </a:ext>
            </a:extLst>
          </p:cNvPr>
          <p:cNvSpPr>
            <a:spLocks noGrp="1"/>
          </p:cNvSpPr>
          <p:nvPr>
            <p:ph idx="1"/>
          </p:nvPr>
        </p:nvSpPr>
        <p:spPr>
          <a:xfrm>
            <a:off x="637309" y="1440873"/>
            <a:ext cx="10647218" cy="3823853"/>
          </a:xfrm>
        </p:spPr>
        <p:txBody>
          <a:bodyPr>
            <a:normAutofit/>
          </a:bodyPr>
          <a:lstStyle/>
          <a:p>
            <a:pPr marL="274320" indent="-274320">
              <a:buFont typeface="Wingdings 3"/>
              <a:buChar char=""/>
              <a:defRPr/>
            </a:pPr>
            <a:r>
              <a:rPr lang="en-GB" dirty="0"/>
              <a:t>In devising the programme of work particular attention has to be paid to the topics and issues of concern and interests to young people and which relate to the different aspects of a young person's experiences during the transition into adulthood. </a:t>
            </a:r>
          </a:p>
          <a:p>
            <a:pPr marL="274320" indent="-274320">
              <a:buFont typeface="Wingdings 3"/>
              <a:buChar char=""/>
              <a:defRPr/>
            </a:pPr>
            <a:endParaRPr lang="en-GB" dirty="0"/>
          </a:p>
          <a:p>
            <a:pPr marL="274320" indent="-274320">
              <a:buFont typeface="Wingdings 3"/>
              <a:buChar char=""/>
              <a:defRPr/>
            </a:pPr>
            <a:r>
              <a:rPr lang="en-GB" dirty="0"/>
              <a:t>One of the key task of youth work is to provide support for young people. </a:t>
            </a:r>
          </a:p>
          <a:p>
            <a:pPr marL="0" indent="0">
              <a:buNone/>
              <a:defRPr/>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D6B89-54A1-581E-A755-60C1E7D293D5}"/>
              </a:ext>
            </a:extLst>
          </p:cNvPr>
          <p:cNvSpPr>
            <a:spLocks noGrp="1"/>
          </p:cNvSpPr>
          <p:nvPr>
            <p:ph type="title"/>
          </p:nvPr>
        </p:nvSpPr>
        <p:spPr>
          <a:xfrm>
            <a:off x="252442" y="152401"/>
            <a:ext cx="9958358" cy="1331913"/>
          </a:xfrm>
        </p:spPr>
        <p:txBody>
          <a:bodyPr>
            <a:normAutofit fontScale="90000"/>
          </a:bodyPr>
          <a:lstStyle/>
          <a:p>
            <a:pPr>
              <a:defRPr/>
            </a:pPr>
            <a:r>
              <a:rPr lang="en-GB" dirty="0"/>
              <a:t>Support Themes</a:t>
            </a:r>
            <a:br>
              <a:rPr lang="en-GB" dirty="0"/>
            </a:br>
            <a:r>
              <a:rPr lang="en-GB" dirty="0"/>
              <a:t>Some of this support/areas around</a:t>
            </a:r>
            <a:br>
              <a:rPr lang="en-GB" dirty="0"/>
            </a:br>
            <a:endParaRPr lang="en-GB" dirty="0"/>
          </a:p>
        </p:txBody>
      </p:sp>
      <p:sp>
        <p:nvSpPr>
          <p:cNvPr id="3" name="Content Placeholder 2">
            <a:extLst>
              <a:ext uri="{FF2B5EF4-FFF2-40B4-BE49-F238E27FC236}">
                <a16:creationId xmlns:a16="http://schemas.microsoft.com/office/drawing/2014/main" id="{DE3A0833-D3D8-621C-50CE-16D50D9C8185}"/>
              </a:ext>
            </a:extLst>
          </p:cNvPr>
          <p:cNvSpPr>
            <a:spLocks noGrp="1"/>
          </p:cNvSpPr>
          <p:nvPr>
            <p:ph idx="1"/>
          </p:nvPr>
        </p:nvSpPr>
        <p:spPr>
          <a:xfrm>
            <a:off x="914400" y="1212272"/>
            <a:ext cx="10439400" cy="4468091"/>
          </a:xfrm>
        </p:spPr>
        <p:txBody>
          <a:bodyPr>
            <a:normAutofit lnSpcReduction="10000"/>
          </a:bodyPr>
          <a:lstStyle/>
          <a:p>
            <a:pPr marL="274320" indent="-274320">
              <a:buClr>
                <a:srgbClr val="727CA3"/>
              </a:buClr>
              <a:buFont typeface="Wingdings 3"/>
              <a:buChar char=""/>
              <a:defRPr/>
            </a:pPr>
            <a:endParaRPr lang="en-GB" dirty="0">
              <a:solidFill>
                <a:prstClr val="black"/>
              </a:solidFill>
            </a:endParaRPr>
          </a:p>
          <a:p>
            <a:pPr marL="548640" lvl="1" indent="-274320">
              <a:buClr>
                <a:srgbClr val="9FB8CD"/>
              </a:buClr>
              <a:buFont typeface="Wingdings 3"/>
              <a:buChar char=""/>
              <a:defRPr/>
            </a:pPr>
            <a:r>
              <a:rPr lang="en-GB" b="1" dirty="0">
                <a:solidFill>
                  <a:srgbClr val="464653"/>
                </a:solidFill>
              </a:rPr>
              <a:t>Education</a:t>
            </a:r>
            <a:r>
              <a:rPr lang="en-GB" dirty="0">
                <a:solidFill>
                  <a:srgbClr val="464653"/>
                </a:solidFill>
              </a:rPr>
              <a:t> (Basic Skills, College, Learning at home, School and Training Schemes) </a:t>
            </a:r>
          </a:p>
          <a:p>
            <a:pPr marL="548640" lvl="1" indent="-274320">
              <a:buClr>
                <a:srgbClr val="9FB8CD"/>
              </a:buClr>
              <a:buFont typeface="Wingdings 3"/>
              <a:buChar char=""/>
              <a:defRPr/>
            </a:pPr>
            <a:r>
              <a:rPr lang="en-GB" b="1" dirty="0">
                <a:solidFill>
                  <a:srgbClr val="464653"/>
                </a:solidFill>
              </a:rPr>
              <a:t>Employment and Training </a:t>
            </a:r>
            <a:r>
              <a:rPr lang="en-GB" dirty="0">
                <a:solidFill>
                  <a:srgbClr val="464653"/>
                </a:solidFill>
              </a:rPr>
              <a:t>(Careers, Being at work, Unemployment, Voluntary work)</a:t>
            </a:r>
          </a:p>
          <a:p>
            <a:pPr marL="548640" lvl="1" indent="-274320">
              <a:buClr>
                <a:srgbClr val="9FB8CD"/>
              </a:buClr>
              <a:buFont typeface="Wingdings 3"/>
              <a:buChar char=""/>
              <a:defRPr/>
            </a:pPr>
            <a:r>
              <a:rPr lang="en-GB" b="1" dirty="0">
                <a:solidFill>
                  <a:srgbClr val="464653"/>
                </a:solidFill>
              </a:rPr>
              <a:t>Environment</a:t>
            </a:r>
            <a:r>
              <a:rPr lang="en-GB" dirty="0">
                <a:solidFill>
                  <a:srgbClr val="464653"/>
                </a:solidFill>
              </a:rPr>
              <a:t> (Media, Fashion, World Issues, Local Action)</a:t>
            </a:r>
          </a:p>
          <a:p>
            <a:pPr marL="548640" lvl="1" indent="-274320">
              <a:buClr>
                <a:srgbClr val="9FB8CD"/>
              </a:buClr>
              <a:buFont typeface="Wingdings 3"/>
              <a:buChar char=""/>
              <a:defRPr/>
            </a:pPr>
            <a:r>
              <a:rPr lang="en-GB" b="1" dirty="0">
                <a:solidFill>
                  <a:srgbClr val="464653"/>
                </a:solidFill>
              </a:rPr>
              <a:t>Family and Relationships </a:t>
            </a:r>
            <a:r>
              <a:rPr lang="en-GB" dirty="0">
                <a:solidFill>
                  <a:srgbClr val="464653"/>
                </a:solidFill>
              </a:rPr>
              <a:t>(Abuse, Bullying, Love and Sex and Self-image)</a:t>
            </a:r>
          </a:p>
          <a:p>
            <a:pPr marL="548640" lvl="1" indent="-274320">
              <a:buClr>
                <a:srgbClr val="9FB8CD"/>
              </a:buClr>
              <a:buFont typeface="Wingdings 3"/>
              <a:buChar char=""/>
              <a:defRPr/>
            </a:pPr>
            <a:r>
              <a:rPr lang="en-GB" b="1" dirty="0">
                <a:solidFill>
                  <a:srgbClr val="464653"/>
                </a:solidFill>
              </a:rPr>
              <a:t>Health</a:t>
            </a:r>
            <a:r>
              <a:rPr lang="en-GB" dirty="0">
                <a:solidFill>
                  <a:srgbClr val="464653"/>
                </a:solidFill>
              </a:rPr>
              <a:t> (Diet and Exercise, Mental Health and Wellbeing and Sexual health)</a:t>
            </a:r>
          </a:p>
          <a:p>
            <a:pPr marL="548640" lvl="1" indent="-274320">
              <a:buClr>
                <a:srgbClr val="9FB8CD"/>
              </a:buClr>
              <a:buFont typeface="Wingdings 3"/>
              <a:buChar char=""/>
              <a:defRPr/>
            </a:pPr>
            <a:r>
              <a:rPr lang="en-GB" b="1" dirty="0">
                <a:solidFill>
                  <a:srgbClr val="464653"/>
                </a:solidFill>
              </a:rPr>
              <a:t>Housing </a:t>
            </a:r>
            <a:r>
              <a:rPr lang="en-GB" dirty="0">
                <a:solidFill>
                  <a:srgbClr val="464653"/>
                </a:solidFill>
              </a:rPr>
              <a:t>( Household bills, Leaving home, Young and Homeless)</a:t>
            </a:r>
          </a:p>
          <a:p>
            <a:pPr marL="548640" lvl="1" indent="-274320">
              <a:buClr>
                <a:srgbClr val="9FB8CD"/>
              </a:buClr>
              <a:buFont typeface="Wingdings 3"/>
              <a:buChar char=""/>
              <a:defRPr/>
            </a:pPr>
            <a:r>
              <a:rPr lang="en-GB" b="1" dirty="0">
                <a:solidFill>
                  <a:srgbClr val="464653"/>
                </a:solidFill>
              </a:rPr>
              <a:t>Justice and Equality </a:t>
            </a:r>
            <a:r>
              <a:rPr lang="en-GB" dirty="0">
                <a:solidFill>
                  <a:srgbClr val="464653"/>
                </a:solidFill>
              </a:rPr>
              <a:t>(Access to decision making, Crime, Prejudice)</a:t>
            </a:r>
          </a:p>
          <a:p>
            <a:pPr marL="548640" lvl="1" indent="-274320">
              <a:buClr>
                <a:srgbClr val="9FB8CD"/>
              </a:buClr>
              <a:buFont typeface="Wingdings 3"/>
              <a:buChar char=""/>
              <a:defRPr/>
            </a:pPr>
            <a:r>
              <a:rPr lang="en-GB" b="1" dirty="0">
                <a:solidFill>
                  <a:srgbClr val="464653"/>
                </a:solidFill>
              </a:rPr>
              <a:t>Money</a:t>
            </a:r>
            <a:r>
              <a:rPr lang="en-GB" dirty="0">
                <a:solidFill>
                  <a:srgbClr val="464653"/>
                </a:solidFill>
              </a:rPr>
              <a:t> (Benefits, managing money and fundraising)</a:t>
            </a:r>
          </a:p>
          <a:p>
            <a:pPr marL="548640" lvl="1" indent="-274320">
              <a:buClr>
                <a:srgbClr val="9FB8CD"/>
              </a:buClr>
              <a:buFont typeface="Wingdings 3"/>
              <a:buChar char=""/>
              <a:defRPr/>
            </a:pPr>
            <a:r>
              <a:rPr lang="en-GB" b="1" dirty="0">
                <a:solidFill>
                  <a:srgbClr val="464653"/>
                </a:solidFill>
              </a:rPr>
              <a:t>Sport,  Leisure and Travel </a:t>
            </a:r>
            <a:r>
              <a:rPr lang="en-GB" dirty="0">
                <a:solidFill>
                  <a:srgbClr val="464653"/>
                </a:solidFill>
              </a:rPr>
              <a:t>(Adventure,  Arts, Holidays, Leisure and Transport </a:t>
            </a:r>
          </a:p>
          <a:p>
            <a:pPr marL="274320" indent="-274320">
              <a:buFont typeface="Wingdings 3"/>
              <a:buChar char=""/>
              <a:defRPr/>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82109BA-8388-F56F-23C9-1B70359CE152}"/>
              </a:ext>
            </a:extLst>
          </p:cNvPr>
          <p:cNvSpPr>
            <a:spLocks noGrp="1"/>
          </p:cNvSpPr>
          <p:nvPr>
            <p:ph type="title"/>
          </p:nvPr>
        </p:nvSpPr>
        <p:spPr/>
        <p:txBody>
          <a:bodyPr/>
          <a:lstStyle/>
          <a:p>
            <a:pPr eaLnBrk="1" hangingPunct="1"/>
            <a:r>
              <a:rPr lang="en-US" altLang="en-US"/>
              <a:t>Important Considerations </a:t>
            </a:r>
          </a:p>
        </p:txBody>
      </p:sp>
      <p:sp>
        <p:nvSpPr>
          <p:cNvPr id="29699" name="Content Placeholder 2">
            <a:extLst>
              <a:ext uri="{FF2B5EF4-FFF2-40B4-BE49-F238E27FC236}">
                <a16:creationId xmlns:a16="http://schemas.microsoft.com/office/drawing/2014/main" id="{06B36035-E291-609A-F222-4EC3E9D8377A}"/>
              </a:ext>
            </a:extLst>
          </p:cNvPr>
          <p:cNvSpPr>
            <a:spLocks noGrp="1"/>
          </p:cNvSpPr>
          <p:nvPr>
            <p:ph idx="1"/>
          </p:nvPr>
        </p:nvSpPr>
        <p:spPr>
          <a:xfrm>
            <a:off x="838200" y="1690688"/>
            <a:ext cx="10820400" cy="3941185"/>
          </a:xfrm>
        </p:spPr>
        <p:txBody>
          <a:bodyPr/>
          <a:lstStyle/>
          <a:p>
            <a:pPr eaLnBrk="1" hangingPunct="1"/>
            <a:r>
              <a:rPr lang="en-GB" altLang="en-US" dirty="0"/>
              <a:t>Understanding the policy, strategy and purpose of the organisation.</a:t>
            </a:r>
          </a:p>
          <a:p>
            <a:pPr eaLnBrk="1" hangingPunct="1"/>
            <a:r>
              <a:rPr lang="en-GB" altLang="en-US" dirty="0"/>
              <a:t>The needs, interests, passions and wants of young people.</a:t>
            </a:r>
          </a:p>
          <a:p>
            <a:pPr eaLnBrk="1" hangingPunct="1"/>
            <a:r>
              <a:rPr lang="en-GB" altLang="en-US" dirty="0"/>
              <a:t>The skills and interests of the worker.</a:t>
            </a:r>
          </a:p>
          <a:p>
            <a:pPr eaLnBrk="1" hangingPunct="1"/>
            <a:r>
              <a:rPr lang="en-GB" altLang="en-US" dirty="0"/>
              <a:t>The context of the work.</a:t>
            </a:r>
          </a:p>
          <a:p>
            <a:pPr eaLnBrk="1" hangingPunct="1"/>
            <a:r>
              <a:rPr lang="en-GB" altLang="en-US" dirty="0"/>
              <a:t>Other available support.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82B9FDC-FF21-8277-960D-8D2B3DC87BF0}"/>
              </a:ext>
            </a:extLst>
          </p:cNvPr>
          <p:cNvSpPr>
            <a:spLocks noGrp="1"/>
          </p:cNvSpPr>
          <p:nvPr>
            <p:ph type="title"/>
          </p:nvPr>
        </p:nvSpPr>
        <p:spPr>
          <a:xfrm>
            <a:off x="50488" y="280491"/>
            <a:ext cx="11303312" cy="970498"/>
          </a:xfrm>
        </p:spPr>
        <p:txBody>
          <a:bodyPr/>
          <a:lstStyle/>
          <a:p>
            <a:pPr eaLnBrk="1" hangingPunct="1"/>
            <a:r>
              <a:rPr lang="en-GB" altLang="en-US" dirty="0"/>
              <a:t>Important Considerations </a:t>
            </a:r>
          </a:p>
        </p:txBody>
      </p:sp>
      <p:sp>
        <p:nvSpPr>
          <p:cNvPr id="30723" name="Content Placeholder 2">
            <a:extLst>
              <a:ext uri="{FF2B5EF4-FFF2-40B4-BE49-F238E27FC236}">
                <a16:creationId xmlns:a16="http://schemas.microsoft.com/office/drawing/2014/main" id="{9695A513-4E82-A5CB-E677-E1DB6C666A00}"/>
              </a:ext>
            </a:extLst>
          </p:cNvPr>
          <p:cNvSpPr>
            <a:spLocks noGrp="1"/>
          </p:cNvSpPr>
          <p:nvPr>
            <p:ph idx="1"/>
          </p:nvPr>
        </p:nvSpPr>
        <p:spPr>
          <a:xfrm>
            <a:off x="623455" y="1380015"/>
            <a:ext cx="10730345" cy="4314203"/>
          </a:xfrm>
        </p:spPr>
        <p:txBody>
          <a:bodyPr>
            <a:normAutofit/>
          </a:bodyPr>
          <a:lstStyle/>
          <a:p>
            <a:pPr eaLnBrk="1" hangingPunct="1"/>
            <a:r>
              <a:rPr lang="en-GB" altLang="en-US" sz="3600" dirty="0"/>
              <a:t>How Young People Learn?</a:t>
            </a:r>
          </a:p>
          <a:p>
            <a:pPr marL="0" indent="0" eaLnBrk="1" hangingPunct="1">
              <a:buNone/>
            </a:pPr>
            <a:endParaRPr lang="en-GB" altLang="en-US" sz="3600" dirty="0"/>
          </a:p>
          <a:p>
            <a:pPr lvl="1" eaLnBrk="1" hangingPunct="1"/>
            <a:r>
              <a:rPr lang="en-GB" altLang="en-US" sz="3200" dirty="0"/>
              <a:t>Planning a programme which is progressive and differentiated means we need an idea of how young people learn. The ways in which people learn have been described by many different educationalists. </a:t>
            </a:r>
          </a:p>
          <a:p>
            <a:pPr lvl="1" eaLnBrk="1" hangingPunct="1"/>
            <a:r>
              <a:rPr lang="en-GB" altLang="en-US" sz="3200" dirty="0"/>
              <a:t>Youth workers have, however, found Kolb’s work on learning through experience useful in other contexts.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4B523E4-E31E-60FF-EDB2-1AA8846F1223}"/>
              </a:ext>
            </a:extLst>
          </p:cNvPr>
          <p:cNvSpPr>
            <a:spLocks noGrp="1"/>
          </p:cNvSpPr>
          <p:nvPr>
            <p:ph type="title"/>
          </p:nvPr>
        </p:nvSpPr>
        <p:spPr>
          <a:xfrm>
            <a:off x="0" y="0"/>
            <a:ext cx="11353800" cy="1295867"/>
          </a:xfrm>
        </p:spPr>
        <p:txBody>
          <a:bodyPr/>
          <a:lstStyle/>
          <a:p>
            <a:pPr eaLnBrk="1" hangingPunct="1"/>
            <a:r>
              <a:rPr lang="en-GB" altLang="en-US" dirty="0"/>
              <a:t>Experiential Learning Approach</a:t>
            </a:r>
          </a:p>
        </p:txBody>
      </p:sp>
      <p:sp>
        <p:nvSpPr>
          <p:cNvPr id="31747" name="Rectangle 3">
            <a:extLst>
              <a:ext uri="{FF2B5EF4-FFF2-40B4-BE49-F238E27FC236}">
                <a16:creationId xmlns:a16="http://schemas.microsoft.com/office/drawing/2014/main" id="{30F592FF-EE51-FB98-EBCB-10F3EC718D24}"/>
              </a:ext>
            </a:extLst>
          </p:cNvPr>
          <p:cNvSpPr>
            <a:spLocks noGrp="1"/>
          </p:cNvSpPr>
          <p:nvPr>
            <p:ph idx="1"/>
          </p:nvPr>
        </p:nvSpPr>
        <p:spPr>
          <a:xfrm>
            <a:off x="651164" y="1530927"/>
            <a:ext cx="11055927" cy="4156364"/>
          </a:xfrm>
        </p:spPr>
        <p:txBody>
          <a:bodyPr>
            <a:normAutofit lnSpcReduction="10000"/>
          </a:bodyPr>
          <a:lstStyle/>
          <a:p>
            <a:pPr eaLnBrk="1" hangingPunct="1">
              <a:lnSpc>
                <a:spcPct val="90000"/>
              </a:lnSpc>
            </a:pPr>
            <a:r>
              <a:rPr lang="en-GB" altLang="en-US" sz="2400" dirty="0"/>
              <a:t>From the age of 11 to 15 young people are acquiring the ability of abstract thought.  They will still use concrete experiences to develop knowledge.  However, some young people remain stuck at the stage where learning needs to be based on concrete evidence.</a:t>
            </a:r>
          </a:p>
          <a:p>
            <a:pPr eaLnBrk="1" hangingPunct="1">
              <a:lnSpc>
                <a:spcPct val="90000"/>
              </a:lnSpc>
              <a:buFontTx/>
              <a:buNone/>
            </a:pPr>
            <a:endParaRPr lang="en-GB" altLang="en-US" sz="2400" dirty="0"/>
          </a:p>
          <a:p>
            <a:pPr eaLnBrk="1" hangingPunct="1">
              <a:lnSpc>
                <a:spcPct val="90000"/>
              </a:lnSpc>
            </a:pPr>
            <a:r>
              <a:rPr lang="en-GB" altLang="en-US" sz="2400" dirty="0"/>
              <a:t>In these circumstances the youth worker should use an </a:t>
            </a:r>
            <a:endParaRPr lang="en-GB" altLang="en-US" sz="2400" b="1" dirty="0"/>
          </a:p>
          <a:p>
            <a:pPr lvl="1" eaLnBrk="1" hangingPunct="1">
              <a:lnSpc>
                <a:spcPct val="90000"/>
              </a:lnSpc>
            </a:pPr>
            <a:r>
              <a:rPr lang="en-GB" altLang="en-US" sz="2000" b="1" dirty="0"/>
              <a:t>Experiential learning approach.  </a:t>
            </a:r>
          </a:p>
          <a:p>
            <a:pPr lvl="1" eaLnBrk="1" hangingPunct="1">
              <a:lnSpc>
                <a:spcPct val="90000"/>
              </a:lnSpc>
              <a:buFontTx/>
              <a:buNone/>
            </a:pPr>
            <a:endParaRPr lang="en-GB" altLang="en-US" sz="2000" dirty="0"/>
          </a:p>
          <a:p>
            <a:pPr eaLnBrk="1" hangingPunct="1">
              <a:lnSpc>
                <a:spcPct val="90000"/>
              </a:lnSpc>
            </a:pPr>
            <a:r>
              <a:rPr lang="en-GB" altLang="en-US" sz="2400" dirty="0"/>
              <a:t>This model encourages development of </a:t>
            </a:r>
            <a:endParaRPr lang="en-GB" altLang="en-US" sz="2400" b="1" dirty="0"/>
          </a:p>
          <a:p>
            <a:pPr lvl="1" eaLnBrk="1" hangingPunct="1">
              <a:lnSpc>
                <a:spcPct val="90000"/>
              </a:lnSpc>
            </a:pPr>
            <a:r>
              <a:rPr lang="en-GB" altLang="en-US" sz="2000" b="1" dirty="0"/>
              <a:t>Motivation and shared understanding, </a:t>
            </a:r>
          </a:p>
          <a:p>
            <a:pPr lvl="1" eaLnBrk="1" hangingPunct="1">
              <a:lnSpc>
                <a:spcPct val="90000"/>
              </a:lnSpc>
            </a:pPr>
            <a:r>
              <a:rPr lang="en-GB" altLang="en-US" sz="2000" b="1" dirty="0"/>
              <a:t>Practical abilities and </a:t>
            </a:r>
          </a:p>
          <a:p>
            <a:pPr lvl="1" eaLnBrk="1" hangingPunct="1">
              <a:lnSpc>
                <a:spcPct val="90000"/>
              </a:lnSpc>
            </a:pPr>
            <a:r>
              <a:rPr lang="en-GB" altLang="en-US" sz="2000" b="1" dirty="0"/>
              <a:t>Sound reasoning</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4">
            <a:extLst>
              <a:ext uri="{FF2B5EF4-FFF2-40B4-BE49-F238E27FC236}">
                <a16:creationId xmlns:a16="http://schemas.microsoft.com/office/drawing/2014/main" id="{F8D656FC-A2B4-33C1-A7EE-D1B85AEAC102}"/>
              </a:ext>
            </a:extLst>
          </p:cNvPr>
          <p:cNvSpPr>
            <a:spLocks noGrp="1"/>
          </p:cNvSpPr>
          <p:nvPr>
            <p:ph type="title"/>
          </p:nvPr>
        </p:nvSpPr>
        <p:spPr>
          <a:xfrm>
            <a:off x="1992313" y="188913"/>
            <a:ext cx="8229600" cy="1008062"/>
          </a:xfrm>
        </p:spPr>
        <p:txBody>
          <a:bodyPr/>
          <a:lstStyle/>
          <a:p>
            <a:pPr eaLnBrk="1" hangingPunct="1"/>
            <a:r>
              <a:rPr lang="en-GB" altLang="en-US"/>
              <a:t>Becoming Aware</a:t>
            </a:r>
          </a:p>
        </p:txBody>
      </p:sp>
      <p:sp>
        <p:nvSpPr>
          <p:cNvPr id="1037" name="Rectangle 5">
            <a:extLst>
              <a:ext uri="{FF2B5EF4-FFF2-40B4-BE49-F238E27FC236}">
                <a16:creationId xmlns:a16="http://schemas.microsoft.com/office/drawing/2014/main" id="{0D73AA47-1811-3BAC-F6A1-FC083DD95A52}"/>
              </a:ext>
            </a:extLst>
          </p:cNvPr>
          <p:cNvSpPr>
            <a:spLocks noGrp="1"/>
          </p:cNvSpPr>
          <p:nvPr>
            <p:ph sz="half" idx="1"/>
          </p:nvPr>
        </p:nvSpPr>
        <p:spPr>
          <a:xfrm>
            <a:off x="1004456" y="1341438"/>
            <a:ext cx="4443846" cy="4162001"/>
          </a:xfrm>
        </p:spPr>
        <p:txBody>
          <a:bodyPr/>
          <a:lstStyle/>
          <a:p>
            <a:pPr eaLnBrk="1" hangingPunct="1">
              <a:lnSpc>
                <a:spcPct val="90000"/>
              </a:lnSpc>
            </a:pPr>
            <a:r>
              <a:rPr lang="en-GB" altLang="en-US" sz="2300" dirty="0"/>
              <a:t>Young people learn well through experience, this learning can take place in four stages, one stage determining the content of the next.  The four step (experiential) model allows young people to hop on and off and revisit previous stages to reinforce learning or re-evaluate.</a:t>
            </a:r>
          </a:p>
        </p:txBody>
      </p:sp>
      <p:graphicFrame>
        <p:nvGraphicFramePr>
          <p:cNvPr id="2" name="Diagram 1">
            <a:extLst>
              <a:ext uri="{FF2B5EF4-FFF2-40B4-BE49-F238E27FC236}">
                <a16:creationId xmlns:a16="http://schemas.microsoft.com/office/drawing/2014/main" id="{7A880A3F-D04D-8129-856C-A98427584B32}"/>
              </a:ext>
            </a:extLst>
          </p:cNvPr>
          <p:cNvGraphicFramePr/>
          <p:nvPr/>
        </p:nvGraphicFramePr>
        <p:xfrm>
          <a:off x="6929900" y="808037"/>
          <a:ext cx="4032250"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30EAC6D-E9E6-415B-5DE4-A4B5E83FB492}"/>
              </a:ext>
            </a:extLst>
          </p:cNvPr>
          <p:cNvSpPr>
            <a:spLocks noGrp="1" noChangeArrowheads="1"/>
          </p:cNvSpPr>
          <p:nvPr>
            <p:ph type="title"/>
          </p:nvPr>
        </p:nvSpPr>
        <p:spPr>
          <a:xfrm>
            <a:off x="50488" y="0"/>
            <a:ext cx="10160312" cy="1178062"/>
          </a:xfrm>
        </p:spPr>
        <p:txBody>
          <a:bodyPr>
            <a:normAutofit fontScale="90000"/>
          </a:bodyPr>
          <a:lstStyle/>
          <a:p>
            <a:pPr>
              <a:defRPr/>
            </a:pPr>
            <a:br>
              <a:rPr lang="en-GB" altLang="en-US" sz="4000" b="1" i="1" dirty="0"/>
            </a:br>
            <a:r>
              <a:rPr lang="en-GB" altLang="en-US" sz="4000" b="1" i="1" dirty="0"/>
              <a:t>Different Learning Styles</a:t>
            </a:r>
            <a:br>
              <a:rPr lang="en-GB" altLang="en-US" sz="4000" b="1" i="1" dirty="0"/>
            </a:br>
            <a:endParaRPr lang="en-GB" altLang="en-US" sz="4000" b="1" i="1" dirty="0"/>
          </a:p>
        </p:txBody>
      </p:sp>
      <p:sp>
        <p:nvSpPr>
          <p:cNvPr id="32771" name="Rectangle 3">
            <a:extLst>
              <a:ext uri="{FF2B5EF4-FFF2-40B4-BE49-F238E27FC236}">
                <a16:creationId xmlns:a16="http://schemas.microsoft.com/office/drawing/2014/main" id="{84926DC9-6139-6A19-F25D-991E610F0D8D}"/>
              </a:ext>
            </a:extLst>
          </p:cNvPr>
          <p:cNvSpPr>
            <a:spLocks noGrp="1"/>
          </p:cNvSpPr>
          <p:nvPr>
            <p:ph idx="1"/>
          </p:nvPr>
        </p:nvSpPr>
        <p:spPr>
          <a:xfrm>
            <a:off x="732656" y="1700213"/>
            <a:ext cx="10376452" cy="4041765"/>
          </a:xfrm>
        </p:spPr>
        <p:txBody>
          <a:bodyPr/>
          <a:lstStyle/>
          <a:p>
            <a:pPr eaLnBrk="1" hangingPunct="1"/>
            <a:r>
              <a:rPr lang="en-GB" altLang="en-US" dirty="0"/>
              <a:t>The Activist, wants to know what works and want to have a go</a:t>
            </a:r>
          </a:p>
          <a:p>
            <a:pPr eaLnBrk="1" hangingPunct="1"/>
            <a:r>
              <a:rPr lang="en-GB" altLang="en-US" dirty="0"/>
              <a:t>The Reflector, who wants to know why something works and likes to review the issues and problems in depth</a:t>
            </a:r>
          </a:p>
          <a:p>
            <a:pPr eaLnBrk="1" hangingPunct="1"/>
            <a:r>
              <a:rPr lang="en-GB" altLang="en-US" dirty="0"/>
              <a:t>The Theorist, who wants to know ‘how something works’ and prefers to use concepts as tools</a:t>
            </a:r>
          </a:p>
          <a:p>
            <a:pPr eaLnBrk="1" hangingPunct="1"/>
            <a:r>
              <a:rPr lang="en-GB" altLang="en-US" dirty="0"/>
              <a:t>The pragmatist, who wants to know whether something works and needs evidence.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47C2CAC9-7534-FB99-FAA5-D79DC79B41AC}"/>
              </a:ext>
            </a:extLst>
          </p:cNvPr>
          <p:cNvSpPr>
            <a:spLocks noGrp="1"/>
          </p:cNvSpPr>
          <p:nvPr>
            <p:ph type="title"/>
          </p:nvPr>
        </p:nvSpPr>
        <p:spPr>
          <a:xfrm>
            <a:off x="140245" y="364638"/>
            <a:ext cx="10008643" cy="1048239"/>
          </a:xfrm>
        </p:spPr>
        <p:txBody>
          <a:bodyPr>
            <a:normAutofit/>
          </a:bodyPr>
          <a:lstStyle/>
          <a:p>
            <a:pPr eaLnBrk="1" hangingPunct="1"/>
            <a:r>
              <a:rPr lang="en-GB" altLang="en-US" sz="3600" dirty="0"/>
              <a:t>Components of a good quality programme of work</a:t>
            </a:r>
            <a:br>
              <a:rPr lang="en-GB" altLang="en-US" sz="2800" dirty="0"/>
            </a:br>
            <a:endParaRPr lang="en-GB" altLang="en-US" sz="2800" dirty="0"/>
          </a:p>
        </p:txBody>
      </p:sp>
      <p:sp>
        <p:nvSpPr>
          <p:cNvPr id="9219" name="Rectangle 3">
            <a:extLst>
              <a:ext uri="{FF2B5EF4-FFF2-40B4-BE49-F238E27FC236}">
                <a16:creationId xmlns:a16="http://schemas.microsoft.com/office/drawing/2014/main" id="{0DE5AAA4-0A50-6DEE-D193-053F0994DA84}"/>
              </a:ext>
            </a:extLst>
          </p:cNvPr>
          <p:cNvSpPr>
            <a:spLocks noGrp="1" noChangeArrowheads="1"/>
          </p:cNvSpPr>
          <p:nvPr>
            <p:ph idx="1"/>
          </p:nvPr>
        </p:nvSpPr>
        <p:spPr>
          <a:xfrm>
            <a:off x="584989" y="1778311"/>
            <a:ext cx="10859209" cy="3639935"/>
          </a:xfrm>
        </p:spPr>
        <p:txBody>
          <a:bodyPr>
            <a:normAutofit fontScale="92500" lnSpcReduction="20000"/>
          </a:bodyPr>
          <a:lstStyle/>
          <a:p>
            <a:pPr marL="274320" indent="-274320">
              <a:lnSpc>
                <a:spcPct val="80000"/>
              </a:lnSpc>
              <a:buFont typeface="Wingdings 3"/>
              <a:buChar char=""/>
              <a:defRPr/>
            </a:pPr>
            <a:r>
              <a:rPr lang="en-GB" altLang="en-US" dirty="0"/>
              <a:t>The voluntary nature of youth work means that young people choose when and how to become involved, and how far their interest will take them.  To stimulate young people’s interest, we should deliver programmes which are:</a:t>
            </a:r>
          </a:p>
          <a:p>
            <a:pPr marL="274320" indent="-274320">
              <a:lnSpc>
                <a:spcPct val="80000"/>
              </a:lnSpc>
              <a:buFont typeface="Wingdings 3"/>
              <a:buChar char=""/>
              <a:defRPr/>
            </a:pPr>
            <a:endParaRPr lang="en-GB" altLang="en-US" dirty="0"/>
          </a:p>
          <a:p>
            <a:pPr marL="274320" indent="-274320">
              <a:lnSpc>
                <a:spcPct val="80000"/>
              </a:lnSpc>
              <a:buFont typeface="Wingdings 3"/>
              <a:buChar char=""/>
              <a:defRPr/>
            </a:pPr>
            <a:r>
              <a:rPr lang="en-GB" altLang="en-US" dirty="0"/>
              <a:t>Various things determine this:</a:t>
            </a:r>
          </a:p>
          <a:p>
            <a:pPr marL="274320" indent="-274320">
              <a:lnSpc>
                <a:spcPct val="80000"/>
              </a:lnSpc>
              <a:buNone/>
              <a:defRPr/>
            </a:pPr>
            <a:endParaRPr lang="en-GB" altLang="en-US" sz="1200" b="1" dirty="0"/>
          </a:p>
          <a:p>
            <a:pPr marL="548640" lvl="1" indent="-274320">
              <a:lnSpc>
                <a:spcPct val="80000"/>
              </a:lnSpc>
              <a:buFont typeface="Wingdings 3"/>
              <a:buChar char=""/>
              <a:defRPr/>
            </a:pPr>
            <a:r>
              <a:rPr lang="en-GB" altLang="en-US" dirty="0"/>
              <a:t>The interest a young person holds;</a:t>
            </a:r>
          </a:p>
          <a:p>
            <a:pPr marL="548640" lvl="1" indent="-274320">
              <a:lnSpc>
                <a:spcPct val="80000"/>
              </a:lnSpc>
              <a:buFont typeface="Wingdings 3"/>
              <a:buChar char=""/>
              <a:defRPr/>
            </a:pPr>
            <a:r>
              <a:rPr lang="en-GB" altLang="en-US" dirty="0"/>
              <a:t>Its relevance at the time;</a:t>
            </a:r>
          </a:p>
          <a:p>
            <a:pPr marL="548640" lvl="1" indent="-274320">
              <a:lnSpc>
                <a:spcPct val="80000"/>
              </a:lnSpc>
              <a:buFont typeface="Wingdings 3"/>
              <a:buChar char=""/>
              <a:defRPr/>
            </a:pPr>
            <a:r>
              <a:rPr lang="en-GB" altLang="en-US" dirty="0"/>
              <a:t>The ability of a young person to relate to the way a topic is presented;</a:t>
            </a:r>
          </a:p>
          <a:p>
            <a:pPr marL="548640" lvl="1" indent="-274320">
              <a:lnSpc>
                <a:spcPct val="80000"/>
              </a:lnSpc>
              <a:buFont typeface="Wingdings 3"/>
              <a:buChar char=""/>
              <a:defRPr/>
            </a:pPr>
            <a:r>
              <a:rPr lang="en-GB" altLang="en-US" dirty="0"/>
              <a:t>A young person’s previous experience, confidence and self esteem;</a:t>
            </a:r>
          </a:p>
          <a:p>
            <a:pPr marL="548640" lvl="1" indent="-274320">
              <a:lnSpc>
                <a:spcPct val="80000"/>
              </a:lnSpc>
              <a:buFont typeface="Wingdings 3"/>
              <a:buChar char=""/>
              <a:defRPr/>
            </a:pPr>
            <a:r>
              <a:rPr lang="en-GB" altLang="en-US" dirty="0"/>
              <a:t>Appropriate</a:t>
            </a:r>
          </a:p>
          <a:p>
            <a:pPr marL="548640" lvl="1" indent="-274320">
              <a:lnSpc>
                <a:spcPct val="80000"/>
              </a:lnSpc>
              <a:buFont typeface="Wingdings 3"/>
              <a:buChar char=""/>
              <a:defRPr/>
            </a:pPr>
            <a:r>
              <a:rPr lang="en-GB" altLang="en-US" dirty="0"/>
              <a:t>Correct level of challenge</a:t>
            </a:r>
          </a:p>
          <a:p>
            <a:pPr marL="548640" lvl="1" indent="-274320">
              <a:lnSpc>
                <a:spcPct val="80000"/>
              </a:lnSpc>
              <a:buFont typeface="Wingdings 3"/>
              <a:buChar char=""/>
              <a:defRPr/>
            </a:pPr>
            <a:r>
              <a:rPr lang="en-GB" altLang="en-US" dirty="0"/>
              <a:t>Mindful of issues around peer pressure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9219">
                                            <p:txEl>
                                              <p:pRg st="4" end="4"/>
                                            </p:txEl>
                                          </p:spTgt>
                                        </p:tgtEl>
                                        <p:attrNameLst>
                                          <p:attrName>style.visibility</p:attrName>
                                        </p:attrNameLst>
                                      </p:cBhvr>
                                      <p:to>
                                        <p:strVal val="visible"/>
                                      </p:to>
                                    </p:set>
                                    <p:anim calcmode="lin" valueType="num">
                                      <p:cBhvr additive="base">
                                        <p:cTn id="7"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219">
                                            <p:txEl>
                                              <p:pRg st="5" end="5"/>
                                            </p:txEl>
                                          </p:spTgt>
                                        </p:tgtEl>
                                        <p:attrNameLst>
                                          <p:attrName>style.visibility</p:attrName>
                                        </p:attrNameLst>
                                      </p:cBhvr>
                                      <p:to>
                                        <p:strVal val="visible"/>
                                      </p:to>
                                    </p:set>
                                    <p:anim calcmode="lin" valueType="num">
                                      <p:cBhvr additive="base">
                                        <p:cTn id="11"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219">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219">
                                            <p:txEl>
                                              <p:pRg st="6" end="6"/>
                                            </p:txEl>
                                          </p:spTgt>
                                        </p:tgtEl>
                                        <p:attrNameLst>
                                          <p:attrName>style.visibility</p:attrName>
                                        </p:attrNameLst>
                                      </p:cBhvr>
                                      <p:to>
                                        <p:strVal val="visible"/>
                                      </p:to>
                                    </p:set>
                                    <p:anim calcmode="lin" valueType="num">
                                      <p:cBhvr additive="base">
                                        <p:cTn id="15"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219">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219">
                                            <p:txEl>
                                              <p:pRg st="7" end="7"/>
                                            </p:txEl>
                                          </p:spTgt>
                                        </p:tgtEl>
                                        <p:attrNameLst>
                                          <p:attrName>style.visibility</p:attrName>
                                        </p:attrNameLst>
                                      </p:cBhvr>
                                      <p:to>
                                        <p:strVal val="visible"/>
                                      </p:to>
                                    </p:set>
                                    <p:anim calcmode="lin" valueType="num">
                                      <p:cBhvr additive="base">
                                        <p:cTn id="19" dur="500" fill="hold"/>
                                        <p:tgtEl>
                                          <p:spTgt spid="9219">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anim calcmode="lin" valueType="num">
                                      <p:cBhvr additive="base">
                                        <p:cTn id="23"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219">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219">
                                            <p:txEl>
                                              <p:pRg st="9" end="9"/>
                                            </p:txEl>
                                          </p:spTgt>
                                        </p:tgtEl>
                                        <p:attrNameLst>
                                          <p:attrName>style.visibility</p:attrName>
                                        </p:attrNameLst>
                                      </p:cBhvr>
                                      <p:to>
                                        <p:strVal val="visible"/>
                                      </p:to>
                                    </p:set>
                                    <p:anim calcmode="lin" valueType="num">
                                      <p:cBhvr additive="base">
                                        <p:cTn id="27" dur="500" fill="hold"/>
                                        <p:tgtEl>
                                          <p:spTgt spid="9219">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219">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219">
                                            <p:txEl>
                                              <p:pRg st="10" end="10"/>
                                            </p:txEl>
                                          </p:spTgt>
                                        </p:tgtEl>
                                        <p:attrNameLst>
                                          <p:attrName>style.visibility</p:attrName>
                                        </p:attrNameLst>
                                      </p:cBhvr>
                                      <p:to>
                                        <p:strVal val="visible"/>
                                      </p:to>
                                    </p:set>
                                    <p:anim calcmode="lin" valueType="num">
                                      <p:cBhvr additive="base">
                                        <p:cTn id="31" dur="500" fill="hold"/>
                                        <p:tgtEl>
                                          <p:spTgt spid="9219">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9B31A-3C6E-3ED5-BB20-DA38C615B422}"/>
              </a:ext>
            </a:extLst>
          </p:cNvPr>
          <p:cNvSpPr>
            <a:spLocks noGrp="1"/>
          </p:cNvSpPr>
          <p:nvPr>
            <p:ph type="title"/>
          </p:nvPr>
        </p:nvSpPr>
        <p:spPr>
          <a:xfrm>
            <a:off x="218783" y="365126"/>
            <a:ext cx="11135017" cy="874643"/>
          </a:xfrm>
        </p:spPr>
        <p:txBody>
          <a:bodyPr>
            <a:normAutofit fontScale="90000"/>
          </a:bodyPr>
          <a:lstStyle/>
          <a:p>
            <a:pPr>
              <a:defRPr/>
            </a:pPr>
            <a:r>
              <a:rPr lang="en-GB" altLang="en-US" dirty="0"/>
              <a:t>Components of a good quality programme of work</a:t>
            </a:r>
            <a:endParaRPr lang="en-GB" dirty="0"/>
          </a:p>
        </p:txBody>
      </p:sp>
      <p:sp>
        <p:nvSpPr>
          <p:cNvPr id="34819" name="Content Placeholder 2">
            <a:extLst>
              <a:ext uri="{FF2B5EF4-FFF2-40B4-BE49-F238E27FC236}">
                <a16:creationId xmlns:a16="http://schemas.microsoft.com/office/drawing/2014/main" id="{9918FF37-65C1-502A-DFD0-625C2646EE05}"/>
              </a:ext>
            </a:extLst>
          </p:cNvPr>
          <p:cNvSpPr>
            <a:spLocks noGrp="1"/>
          </p:cNvSpPr>
          <p:nvPr>
            <p:ph idx="1"/>
          </p:nvPr>
        </p:nvSpPr>
        <p:spPr>
          <a:xfrm>
            <a:off x="838200" y="1743608"/>
            <a:ext cx="10679832" cy="3634882"/>
          </a:xfrm>
        </p:spPr>
        <p:txBody>
          <a:bodyPr>
            <a:normAutofit/>
          </a:bodyPr>
          <a:lstStyle/>
          <a:p>
            <a:pPr eaLnBrk="1" hangingPunct="1"/>
            <a:r>
              <a:rPr lang="en-GB" altLang="en-US" dirty="0"/>
              <a:t>To make learning interesting and appropriate for young people, youth workers have to take into account of their different needs, interests and choices and plan a programme which is differentiated.</a:t>
            </a:r>
          </a:p>
          <a:p>
            <a:pPr eaLnBrk="1" hangingPunct="1"/>
            <a:r>
              <a:rPr lang="en-GB" altLang="en-US" dirty="0"/>
              <a:t>Experiences are offered in different ways at the same time.</a:t>
            </a:r>
          </a:p>
          <a:p>
            <a:pPr eaLnBrk="1" hangingPunct="1"/>
            <a:r>
              <a:rPr lang="en-GB" altLang="en-US" dirty="0"/>
              <a:t>Through a variety of methods and activities some young people gain an interest and become aware of the topic, other might already be asking questions or seeking solutions.</a:t>
            </a:r>
          </a:p>
          <a:p>
            <a:pPr eaLnBrk="1" hangingPunct="1"/>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88DE6486-2E4F-1EE1-376B-9082797AD1A5}"/>
              </a:ext>
            </a:extLst>
          </p:cNvPr>
          <p:cNvSpPr>
            <a:spLocks noGrp="1"/>
          </p:cNvSpPr>
          <p:nvPr>
            <p:ph type="title"/>
          </p:nvPr>
        </p:nvSpPr>
        <p:spPr/>
        <p:txBody>
          <a:bodyPr/>
          <a:lstStyle/>
          <a:p>
            <a:pPr eaLnBrk="1" hangingPunct="1"/>
            <a:r>
              <a:rPr lang="en-GB" altLang="en-US"/>
              <a:t>Youth Work Methods</a:t>
            </a:r>
          </a:p>
        </p:txBody>
      </p:sp>
      <p:sp>
        <p:nvSpPr>
          <p:cNvPr id="35843" name="Content Placeholder 2">
            <a:extLst>
              <a:ext uri="{FF2B5EF4-FFF2-40B4-BE49-F238E27FC236}">
                <a16:creationId xmlns:a16="http://schemas.microsoft.com/office/drawing/2014/main" id="{300B02F3-E781-B88E-1673-5F6D80302511}"/>
              </a:ext>
            </a:extLst>
          </p:cNvPr>
          <p:cNvSpPr>
            <a:spLocks noGrp="1"/>
          </p:cNvSpPr>
          <p:nvPr>
            <p:ph idx="1"/>
          </p:nvPr>
        </p:nvSpPr>
        <p:spPr>
          <a:xfrm>
            <a:off x="630425" y="1690688"/>
            <a:ext cx="10859210" cy="4108085"/>
          </a:xfrm>
        </p:spPr>
        <p:txBody>
          <a:bodyPr/>
          <a:lstStyle/>
          <a:p>
            <a:pPr eaLnBrk="1" hangingPunct="1"/>
            <a:r>
              <a:rPr lang="en-GB" altLang="en-US" dirty="0"/>
              <a:t>Methods, as used in this context, refers primarily to the interventions and techniques which youth workers apply in the delivery of their programme.</a:t>
            </a:r>
          </a:p>
          <a:p>
            <a:pPr eaLnBrk="1" hangingPunct="1"/>
            <a:r>
              <a:rPr lang="en-GB" altLang="en-US" dirty="0"/>
              <a:t>Youth workers use a range of methods in their delivery of the youth work programme.</a:t>
            </a:r>
          </a:p>
          <a:p>
            <a:pPr eaLnBrk="1" hangingPunct="1"/>
            <a:r>
              <a:rPr lang="en-GB" altLang="en-US" dirty="0"/>
              <a:t>The method used will determine whether a learning experience is fun and whether the learning offered is both accepted ad internalised.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7BE47F60-518B-FCEE-7AE9-09C5D85A1585}"/>
              </a:ext>
            </a:extLst>
          </p:cNvPr>
          <p:cNvSpPr>
            <a:spLocks noGrp="1"/>
          </p:cNvSpPr>
          <p:nvPr>
            <p:ph type="title"/>
          </p:nvPr>
        </p:nvSpPr>
        <p:spPr/>
        <p:txBody>
          <a:bodyPr/>
          <a:lstStyle/>
          <a:p>
            <a:pPr eaLnBrk="1" hangingPunct="1"/>
            <a:r>
              <a:rPr lang="en-GB" altLang="en-US"/>
              <a:t>Youth Work Methods</a:t>
            </a:r>
          </a:p>
        </p:txBody>
      </p:sp>
      <p:sp>
        <p:nvSpPr>
          <p:cNvPr id="36867" name="Content Placeholder 2">
            <a:extLst>
              <a:ext uri="{FF2B5EF4-FFF2-40B4-BE49-F238E27FC236}">
                <a16:creationId xmlns:a16="http://schemas.microsoft.com/office/drawing/2014/main" id="{B7EECB66-811F-286A-6E6F-B74ED9FE4607}"/>
              </a:ext>
            </a:extLst>
          </p:cNvPr>
          <p:cNvSpPr>
            <a:spLocks noGrp="1"/>
          </p:cNvSpPr>
          <p:nvPr>
            <p:ph idx="1"/>
          </p:nvPr>
        </p:nvSpPr>
        <p:spPr>
          <a:xfrm>
            <a:off x="744015" y="1857198"/>
            <a:ext cx="10887607" cy="3862062"/>
          </a:xfrm>
        </p:spPr>
        <p:txBody>
          <a:bodyPr/>
          <a:lstStyle/>
          <a:p>
            <a:pPr eaLnBrk="1" hangingPunct="1"/>
            <a:r>
              <a:rPr lang="en-GB" altLang="en-US" dirty="0"/>
              <a:t>In order to ensure that young people derive the maximum benefit, the methods used in the delivery of the curriculum should be varied and, where feasible, more than one method should be used in the delivery of any one area of experience.  </a:t>
            </a:r>
          </a:p>
          <a:p>
            <a:pPr eaLnBrk="1" hangingPunct="1"/>
            <a:r>
              <a:rPr lang="en-GB" altLang="en-US" dirty="0"/>
              <a:t>Using different methods will help to provide a differentiated programme.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CB88619-5133-3E72-8558-94C2B784453A}"/>
              </a:ext>
            </a:extLst>
          </p:cNvPr>
          <p:cNvSpPr>
            <a:spLocks noGrp="1" noChangeArrowheads="1"/>
          </p:cNvSpPr>
          <p:nvPr>
            <p:ph type="title"/>
          </p:nvPr>
        </p:nvSpPr>
        <p:spPr>
          <a:xfrm>
            <a:off x="352129" y="44880"/>
            <a:ext cx="11001671" cy="891960"/>
          </a:xfrm>
        </p:spPr>
        <p:txBody>
          <a:bodyPr>
            <a:noAutofit/>
          </a:bodyPr>
          <a:lstStyle/>
          <a:p>
            <a:pPr>
              <a:defRPr/>
            </a:pPr>
            <a:r>
              <a:rPr lang="en-GB" altLang="en-US" sz="3200" b="1" i="1" dirty="0"/>
              <a:t>What methods can be used to take into account the learning styles?</a:t>
            </a:r>
          </a:p>
        </p:txBody>
      </p:sp>
      <p:sp>
        <p:nvSpPr>
          <p:cNvPr id="8196" name="Text Box 6">
            <a:extLst>
              <a:ext uri="{FF2B5EF4-FFF2-40B4-BE49-F238E27FC236}">
                <a16:creationId xmlns:a16="http://schemas.microsoft.com/office/drawing/2014/main" id="{B1A5873E-E8F2-F76B-2998-15CC59DFB879}"/>
              </a:ext>
            </a:extLst>
          </p:cNvPr>
          <p:cNvSpPr>
            <a:spLocks noGrp="1" noChangeArrowheads="1"/>
          </p:cNvSpPr>
          <p:nvPr>
            <p:ph sz="half" idx="1"/>
          </p:nvPr>
        </p:nvSpPr>
        <p:spPr>
          <a:xfrm>
            <a:off x="686027" y="981718"/>
            <a:ext cx="4038600" cy="5383164"/>
          </a:xfrm>
        </p:spPr>
        <p:txBody>
          <a:bodyPr>
            <a:normAutofit lnSpcReduction="10000"/>
          </a:bodyPr>
          <a:lstStyle/>
          <a:p>
            <a:pPr marL="274320" indent="-274320">
              <a:lnSpc>
                <a:spcPct val="80000"/>
              </a:lnSpc>
              <a:buFont typeface="Wingdings 3"/>
              <a:buChar char=""/>
              <a:defRPr/>
            </a:pPr>
            <a:r>
              <a:rPr lang="en-GB" altLang="en-US" sz="2600" dirty="0"/>
              <a:t>Action in the community –</a:t>
            </a:r>
          </a:p>
          <a:p>
            <a:pPr marL="274320" indent="-274320">
              <a:lnSpc>
                <a:spcPct val="80000"/>
              </a:lnSpc>
              <a:buNone/>
              <a:defRPr/>
            </a:pPr>
            <a:endParaRPr lang="en-GB" altLang="en-US" sz="2600" dirty="0"/>
          </a:p>
          <a:p>
            <a:pPr marL="822960" lvl="2">
              <a:lnSpc>
                <a:spcPct val="80000"/>
              </a:lnSpc>
              <a:buClr>
                <a:schemeClr val="bg1">
                  <a:shade val="50000"/>
                </a:schemeClr>
              </a:buClr>
              <a:buFont typeface="Wingdings 3"/>
              <a:buChar char=""/>
              <a:defRPr/>
            </a:pPr>
            <a:r>
              <a:rPr lang="en-GB" altLang="en-US" sz="2600" dirty="0"/>
              <a:t>Events</a:t>
            </a:r>
          </a:p>
          <a:p>
            <a:pPr marL="822960" lvl="2">
              <a:lnSpc>
                <a:spcPct val="80000"/>
              </a:lnSpc>
              <a:buClr>
                <a:schemeClr val="bg1">
                  <a:shade val="50000"/>
                </a:schemeClr>
              </a:buClr>
              <a:buFont typeface="Wingdings 3"/>
              <a:buChar char=""/>
              <a:defRPr/>
            </a:pPr>
            <a:r>
              <a:rPr lang="en-GB" altLang="en-US" sz="2600" dirty="0"/>
              <a:t>Fundraising</a:t>
            </a:r>
          </a:p>
          <a:p>
            <a:pPr marL="822960" lvl="2">
              <a:lnSpc>
                <a:spcPct val="80000"/>
              </a:lnSpc>
              <a:buClr>
                <a:schemeClr val="bg1">
                  <a:shade val="50000"/>
                </a:schemeClr>
              </a:buClr>
              <a:buFont typeface="Wingdings 3"/>
              <a:buChar char=""/>
              <a:defRPr/>
            </a:pPr>
            <a:r>
              <a:rPr lang="en-GB" altLang="en-US" sz="2600" dirty="0"/>
              <a:t>Lobbying and campaigning, </a:t>
            </a:r>
          </a:p>
          <a:p>
            <a:pPr marL="822960" lvl="2">
              <a:lnSpc>
                <a:spcPct val="80000"/>
              </a:lnSpc>
              <a:buClr>
                <a:schemeClr val="bg1">
                  <a:shade val="50000"/>
                </a:schemeClr>
              </a:buClr>
              <a:buFont typeface="Wingdings 3"/>
              <a:buChar char=""/>
              <a:defRPr/>
            </a:pPr>
            <a:r>
              <a:rPr lang="en-GB" altLang="en-US" sz="2600" dirty="0"/>
              <a:t>Youth Exchanges</a:t>
            </a:r>
          </a:p>
          <a:p>
            <a:pPr marL="274320" indent="-274320">
              <a:lnSpc>
                <a:spcPct val="80000"/>
              </a:lnSpc>
              <a:buFont typeface="Wingdings 3"/>
              <a:buChar char=""/>
              <a:defRPr/>
            </a:pPr>
            <a:endParaRPr lang="en-GB" altLang="en-US" sz="2600" dirty="0"/>
          </a:p>
          <a:p>
            <a:pPr marL="274320" indent="-274320">
              <a:lnSpc>
                <a:spcPct val="80000"/>
              </a:lnSpc>
              <a:buFont typeface="Wingdings 3"/>
              <a:buChar char=""/>
              <a:defRPr/>
            </a:pPr>
            <a:r>
              <a:rPr lang="en-GB" altLang="en-US" sz="2600" dirty="0"/>
              <a:t>Association – </a:t>
            </a:r>
          </a:p>
          <a:p>
            <a:pPr marL="822960" lvl="2">
              <a:lnSpc>
                <a:spcPct val="80000"/>
              </a:lnSpc>
              <a:buClr>
                <a:schemeClr val="bg1">
                  <a:shade val="50000"/>
                </a:schemeClr>
              </a:buClr>
              <a:buNone/>
              <a:defRPr/>
            </a:pPr>
            <a:endParaRPr lang="en-GB" altLang="en-US" sz="2600" dirty="0"/>
          </a:p>
          <a:p>
            <a:pPr marL="822960" lvl="2">
              <a:lnSpc>
                <a:spcPct val="80000"/>
              </a:lnSpc>
              <a:buClr>
                <a:schemeClr val="bg1">
                  <a:shade val="50000"/>
                </a:schemeClr>
              </a:buClr>
              <a:buFont typeface="Wingdings 3"/>
              <a:buChar char=""/>
              <a:defRPr/>
            </a:pPr>
            <a:r>
              <a:rPr lang="en-GB" altLang="en-US" sz="2600" dirty="0"/>
              <a:t>Discussion and debates</a:t>
            </a:r>
          </a:p>
          <a:p>
            <a:pPr marL="822960" lvl="2">
              <a:lnSpc>
                <a:spcPct val="80000"/>
              </a:lnSpc>
              <a:buClr>
                <a:schemeClr val="bg1">
                  <a:shade val="50000"/>
                </a:schemeClr>
              </a:buClr>
              <a:buFont typeface="Wingdings 3"/>
              <a:buChar char=""/>
              <a:defRPr/>
            </a:pPr>
            <a:r>
              <a:rPr lang="en-GB" altLang="en-US" sz="2600" dirty="0"/>
              <a:t>Group work and </a:t>
            </a:r>
          </a:p>
          <a:p>
            <a:pPr marL="822960" lvl="2">
              <a:lnSpc>
                <a:spcPct val="80000"/>
              </a:lnSpc>
              <a:buClr>
                <a:schemeClr val="bg1">
                  <a:shade val="50000"/>
                </a:schemeClr>
              </a:buClr>
              <a:buFont typeface="Wingdings 3"/>
              <a:buChar char=""/>
              <a:defRPr/>
            </a:pPr>
            <a:r>
              <a:rPr lang="en-GB" altLang="en-US" sz="2600" dirty="0"/>
              <a:t>Residentials</a:t>
            </a:r>
          </a:p>
          <a:p>
            <a:pPr marL="822960" lvl="2">
              <a:lnSpc>
                <a:spcPct val="80000"/>
              </a:lnSpc>
              <a:buClr>
                <a:schemeClr val="bg1">
                  <a:shade val="50000"/>
                </a:schemeClr>
              </a:buClr>
              <a:buFont typeface="Wingdings 3"/>
              <a:buChar char=""/>
              <a:defRPr/>
            </a:pPr>
            <a:endParaRPr lang="en-GB" altLang="en-US" dirty="0"/>
          </a:p>
          <a:p>
            <a:pPr marL="274320" indent="-274320">
              <a:lnSpc>
                <a:spcPct val="80000"/>
              </a:lnSpc>
              <a:spcBef>
                <a:spcPct val="0"/>
              </a:spcBef>
              <a:buNone/>
              <a:defRPr/>
            </a:pPr>
            <a:endParaRPr lang="en-GB" altLang="en-US" sz="1200" dirty="0"/>
          </a:p>
        </p:txBody>
      </p:sp>
      <p:sp>
        <p:nvSpPr>
          <p:cNvPr id="8195" name="Rectangle 5">
            <a:extLst>
              <a:ext uri="{FF2B5EF4-FFF2-40B4-BE49-F238E27FC236}">
                <a16:creationId xmlns:a16="http://schemas.microsoft.com/office/drawing/2014/main" id="{A5AE51C5-534B-2F8C-7B5E-1E350671B979}"/>
              </a:ext>
            </a:extLst>
          </p:cNvPr>
          <p:cNvSpPr>
            <a:spLocks noGrp="1" noChangeArrowheads="1"/>
          </p:cNvSpPr>
          <p:nvPr>
            <p:ph sz="half" idx="2"/>
          </p:nvPr>
        </p:nvSpPr>
        <p:spPr>
          <a:xfrm>
            <a:off x="6787877" y="1026596"/>
            <a:ext cx="5286747" cy="4947858"/>
          </a:xfrm>
        </p:spPr>
        <p:txBody>
          <a:bodyPr>
            <a:noAutofit/>
          </a:bodyPr>
          <a:lstStyle/>
          <a:p>
            <a:pPr marL="274320" indent="-274320">
              <a:lnSpc>
                <a:spcPct val="80000"/>
              </a:lnSpc>
              <a:buFont typeface="Wingdings 3"/>
              <a:buChar char=""/>
              <a:defRPr/>
            </a:pPr>
            <a:r>
              <a:rPr lang="en-GB" altLang="en-US" sz="2400" dirty="0"/>
              <a:t>Activities -</a:t>
            </a:r>
          </a:p>
          <a:p>
            <a:pPr marL="822960" lvl="2">
              <a:lnSpc>
                <a:spcPct val="80000"/>
              </a:lnSpc>
              <a:buClr>
                <a:schemeClr val="bg1">
                  <a:shade val="50000"/>
                </a:schemeClr>
              </a:buClr>
              <a:buFont typeface="Wingdings 3"/>
              <a:buChar char=""/>
              <a:defRPr/>
            </a:pPr>
            <a:r>
              <a:rPr lang="en-GB" altLang="en-US" sz="2400" dirty="0"/>
              <a:t>Creative activities</a:t>
            </a:r>
          </a:p>
          <a:p>
            <a:pPr marL="822960" lvl="2">
              <a:lnSpc>
                <a:spcPct val="80000"/>
              </a:lnSpc>
              <a:buClr>
                <a:schemeClr val="bg1">
                  <a:shade val="50000"/>
                </a:schemeClr>
              </a:buClr>
              <a:buFont typeface="Wingdings 3"/>
              <a:buChar char=""/>
              <a:defRPr/>
            </a:pPr>
            <a:r>
              <a:rPr lang="en-GB" altLang="en-US" sz="2400" dirty="0"/>
              <a:t>Games and exercises </a:t>
            </a:r>
          </a:p>
          <a:p>
            <a:pPr marL="822960" lvl="2">
              <a:lnSpc>
                <a:spcPct val="80000"/>
              </a:lnSpc>
              <a:buClr>
                <a:schemeClr val="bg1">
                  <a:shade val="50000"/>
                </a:schemeClr>
              </a:buClr>
              <a:buFont typeface="Wingdings 3"/>
              <a:buChar char=""/>
              <a:defRPr/>
            </a:pPr>
            <a:r>
              <a:rPr lang="en-GB" altLang="en-US" sz="2400" dirty="0"/>
              <a:t>Outdoor activities and camping</a:t>
            </a:r>
          </a:p>
          <a:p>
            <a:pPr marL="822960" lvl="2">
              <a:lnSpc>
                <a:spcPct val="80000"/>
              </a:lnSpc>
              <a:buClr>
                <a:schemeClr val="bg1">
                  <a:shade val="50000"/>
                </a:schemeClr>
              </a:buClr>
              <a:buFont typeface="Wingdings 3"/>
              <a:buChar char=""/>
              <a:defRPr/>
            </a:pPr>
            <a:r>
              <a:rPr lang="en-GB" altLang="en-US" sz="2400" dirty="0"/>
              <a:t>Trips</a:t>
            </a:r>
          </a:p>
          <a:p>
            <a:pPr marL="822960" lvl="2">
              <a:lnSpc>
                <a:spcPct val="80000"/>
              </a:lnSpc>
              <a:buClr>
                <a:schemeClr val="bg1">
                  <a:shade val="50000"/>
                </a:schemeClr>
              </a:buClr>
              <a:buFont typeface="Wingdings 3"/>
              <a:buChar char=""/>
              <a:defRPr/>
            </a:pPr>
            <a:r>
              <a:rPr lang="en-GB" altLang="en-US" sz="2400" dirty="0"/>
              <a:t>Competition and quizzes</a:t>
            </a:r>
          </a:p>
          <a:p>
            <a:pPr marL="274320" indent="-274320">
              <a:lnSpc>
                <a:spcPct val="80000"/>
              </a:lnSpc>
              <a:buFont typeface="Wingdings 3"/>
              <a:buChar char=""/>
              <a:defRPr/>
            </a:pPr>
            <a:r>
              <a:rPr lang="en-GB" altLang="en-US" sz="2400" dirty="0"/>
              <a:t>Advice – </a:t>
            </a:r>
          </a:p>
          <a:p>
            <a:pPr marL="822960" lvl="2">
              <a:lnSpc>
                <a:spcPct val="80000"/>
              </a:lnSpc>
              <a:buClr>
                <a:schemeClr val="bg1">
                  <a:shade val="50000"/>
                </a:schemeClr>
              </a:buClr>
              <a:buFont typeface="Wingdings 3"/>
              <a:buChar char=""/>
              <a:defRPr/>
            </a:pPr>
            <a:r>
              <a:rPr lang="en-GB" altLang="en-US" sz="2400" dirty="0"/>
              <a:t>Counselling</a:t>
            </a:r>
          </a:p>
          <a:p>
            <a:pPr marL="822960" lvl="2">
              <a:lnSpc>
                <a:spcPct val="80000"/>
              </a:lnSpc>
              <a:buClr>
                <a:schemeClr val="bg1">
                  <a:shade val="50000"/>
                </a:schemeClr>
              </a:buClr>
              <a:buFont typeface="Wingdings 3"/>
              <a:buChar char=""/>
              <a:defRPr/>
            </a:pPr>
            <a:r>
              <a:rPr lang="en-GB" altLang="en-US" sz="2400" dirty="0"/>
              <a:t>Information and advice</a:t>
            </a:r>
          </a:p>
          <a:p>
            <a:pPr marL="274320" indent="-274320">
              <a:lnSpc>
                <a:spcPct val="80000"/>
              </a:lnSpc>
              <a:buFont typeface="Wingdings 3"/>
              <a:buChar char=""/>
              <a:defRPr/>
            </a:pPr>
            <a:r>
              <a:rPr lang="en-GB" altLang="en-US" sz="2400" dirty="0"/>
              <a:t>Access to life and vocational skills – </a:t>
            </a:r>
          </a:p>
          <a:p>
            <a:pPr marL="822960" lvl="2">
              <a:lnSpc>
                <a:spcPct val="80000"/>
              </a:lnSpc>
              <a:buClr>
                <a:schemeClr val="bg1">
                  <a:shade val="50000"/>
                </a:schemeClr>
              </a:buClr>
              <a:buFont typeface="Wingdings 3"/>
              <a:buChar char=""/>
              <a:defRPr/>
            </a:pPr>
            <a:r>
              <a:rPr lang="en-GB" altLang="en-US" sz="2400" dirty="0"/>
              <a:t>Peer education, </a:t>
            </a:r>
          </a:p>
          <a:p>
            <a:pPr marL="822960" lvl="2">
              <a:lnSpc>
                <a:spcPct val="80000"/>
              </a:lnSpc>
              <a:buClr>
                <a:schemeClr val="bg1">
                  <a:shade val="50000"/>
                </a:schemeClr>
              </a:buClr>
              <a:buFont typeface="Wingdings 3"/>
              <a:buChar char=""/>
              <a:defRPr/>
            </a:pPr>
            <a:r>
              <a:rPr lang="en-GB" altLang="en-US" sz="2400" dirty="0"/>
              <a:t>Skills training and </a:t>
            </a:r>
          </a:p>
          <a:p>
            <a:pPr marL="822960" lvl="2">
              <a:lnSpc>
                <a:spcPct val="80000"/>
              </a:lnSpc>
              <a:buClr>
                <a:schemeClr val="bg1">
                  <a:shade val="50000"/>
                </a:schemeClr>
              </a:buClr>
              <a:buFont typeface="Wingdings 3"/>
              <a:buChar char=""/>
              <a:defRPr/>
            </a:pPr>
            <a:r>
              <a:rPr lang="en-GB" altLang="en-US" sz="2400" dirty="0"/>
              <a:t>Volunteering</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3234856-4FDC-421E-C66E-B4A2424AC1A2}"/>
              </a:ext>
            </a:extLst>
          </p:cNvPr>
          <p:cNvSpPr>
            <a:spLocks noGrp="1" noChangeArrowheads="1"/>
          </p:cNvSpPr>
          <p:nvPr>
            <p:ph type="title"/>
          </p:nvPr>
        </p:nvSpPr>
        <p:spPr>
          <a:xfrm>
            <a:off x="61708" y="0"/>
            <a:ext cx="11292092" cy="1093915"/>
          </a:xfrm>
        </p:spPr>
        <p:txBody>
          <a:bodyPr>
            <a:normAutofit/>
          </a:bodyPr>
          <a:lstStyle/>
          <a:p>
            <a:pPr>
              <a:defRPr/>
            </a:pPr>
            <a:r>
              <a:rPr lang="en-GB" altLang="en-US" sz="3600" b="1" i="1" dirty="0"/>
              <a:t>How should you start off planning your work programme?</a:t>
            </a:r>
          </a:p>
        </p:txBody>
      </p:sp>
      <p:sp>
        <p:nvSpPr>
          <p:cNvPr id="13315" name="Rectangle 3">
            <a:extLst>
              <a:ext uri="{FF2B5EF4-FFF2-40B4-BE49-F238E27FC236}">
                <a16:creationId xmlns:a16="http://schemas.microsoft.com/office/drawing/2014/main" id="{7D95BEDF-94EE-FA60-B399-D1E575951F54}"/>
              </a:ext>
            </a:extLst>
          </p:cNvPr>
          <p:cNvSpPr>
            <a:spLocks noGrp="1" noChangeArrowheads="1"/>
          </p:cNvSpPr>
          <p:nvPr>
            <p:ph idx="1"/>
          </p:nvPr>
        </p:nvSpPr>
        <p:spPr>
          <a:xfrm>
            <a:off x="196344" y="992938"/>
            <a:ext cx="11831101" cy="4822874"/>
          </a:xfrm>
        </p:spPr>
        <p:txBody>
          <a:bodyPr>
            <a:noAutofit/>
          </a:bodyPr>
          <a:lstStyle/>
          <a:p>
            <a:pPr marL="274320" indent="-274320">
              <a:buFont typeface="Wingdings 3"/>
              <a:buChar char=""/>
              <a:defRPr/>
            </a:pPr>
            <a:r>
              <a:rPr lang="en-GB" altLang="en-US" dirty="0"/>
              <a:t>Everything should be built on your relationship with young people:</a:t>
            </a:r>
          </a:p>
          <a:p>
            <a:pPr marL="274320" indent="-274320">
              <a:buNone/>
              <a:defRPr/>
            </a:pPr>
            <a:endParaRPr lang="en-GB" altLang="en-US" sz="1600" dirty="0"/>
          </a:p>
          <a:p>
            <a:pPr marL="548640" lvl="1" indent="-274320">
              <a:buFont typeface="Wingdings 3"/>
              <a:buChar char=""/>
              <a:defRPr/>
            </a:pPr>
            <a:r>
              <a:rPr lang="en-GB" altLang="en-US" sz="2000" dirty="0"/>
              <a:t>Build Rapport</a:t>
            </a:r>
          </a:p>
          <a:p>
            <a:pPr marL="548640" lvl="1" indent="-274320">
              <a:buNone/>
              <a:defRPr/>
            </a:pPr>
            <a:endParaRPr lang="en-GB" altLang="en-US" sz="1400" dirty="0"/>
          </a:p>
          <a:p>
            <a:pPr marL="548640" lvl="1" indent="-274320">
              <a:buFont typeface="Wingdings 3"/>
              <a:buChar char=""/>
              <a:defRPr/>
            </a:pPr>
            <a:r>
              <a:rPr lang="en-GB" altLang="en-US" sz="2000" dirty="0"/>
              <a:t>Encourage openness</a:t>
            </a:r>
          </a:p>
          <a:p>
            <a:pPr marL="548640" lvl="1" indent="-274320">
              <a:buNone/>
              <a:defRPr/>
            </a:pPr>
            <a:endParaRPr lang="en-GB" altLang="en-US" sz="1400" dirty="0"/>
          </a:p>
          <a:p>
            <a:pPr marL="548640" lvl="1" indent="-274320">
              <a:buFont typeface="Wingdings 3"/>
              <a:buChar char=""/>
              <a:defRPr/>
            </a:pPr>
            <a:r>
              <a:rPr lang="en-GB" altLang="en-US" sz="2000" dirty="0"/>
              <a:t>Clarify feelings</a:t>
            </a:r>
          </a:p>
          <a:p>
            <a:pPr marL="548640" lvl="1" indent="-274320">
              <a:buNone/>
              <a:defRPr/>
            </a:pPr>
            <a:endParaRPr lang="en-GB" altLang="en-US" sz="1400" dirty="0"/>
          </a:p>
          <a:p>
            <a:pPr marL="548640" lvl="1" indent="-274320">
              <a:buFont typeface="Wingdings 3"/>
              <a:buChar char=""/>
              <a:defRPr/>
            </a:pPr>
            <a:r>
              <a:rPr lang="en-GB" altLang="en-US" sz="2000" dirty="0"/>
              <a:t>Challenge negativity</a:t>
            </a:r>
          </a:p>
          <a:p>
            <a:pPr marL="548640" lvl="1" indent="-274320">
              <a:buNone/>
              <a:defRPr/>
            </a:pPr>
            <a:endParaRPr lang="en-GB" altLang="en-US" sz="1400" dirty="0"/>
          </a:p>
          <a:p>
            <a:pPr marL="548640" lvl="1" indent="-274320">
              <a:buFont typeface="Wingdings 3"/>
              <a:buChar char=""/>
              <a:defRPr/>
            </a:pPr>
            <a:r>
              <a:rPr lang="en-GB" altLang="en-US" sz="2000" dirty="0"/>
              <a:t>Open doors</a:t>
            </a:r>
          </a:p>
          <a:p>
            <a:pPr marL="548640" lvl="1" indent="-274320">
              <a:buNone/>
              <a:defRPr/>
            </a:pPr>
            <a:endParaRPr lang="en-GB" altLang="en-US" sz="1200" dirty="0"/>
          </a:p>
          <a:p>
            <a:pPr marL="548640" lvl="1" indent="-274320">
              <a:buFont typeface="Wingdings 3"/>
              <a:buChar char=""/>
              <a:defRPr/>
            </a:pPr>
            <a:r>
              <a:rPr lang="en-GB" altLang="en-US" sz="2000" dirty="0"/>
              <a:t>Consolidate progress</a:t>
            </a:r>
          </a:p>
          <a:p>
            <a:pPr marL="548640" lvl="1" indent="-274320">
              <a:buNone/>
              <a:defRPr/>
            </a:pPr>
            <a:endParaRPr lang="en-GB" altLang="en-US" sz="1200" dirty="0"/>
          </a:p>
          <a:p>
            <a:pPr marL="548640" lvl="1" indent="-274320">
              <a:buFont typeface="Wingdings 3"/>
              <a:buChar char=""/>
              <a:defRPr/>
            </a:pPr>
            <a:r>
              <a:rPr lang="en-GB" altLang="en-US" sz="2000" dirty="0"/>
              <a:t>Review learning and then progress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2000"/>
                                        <p:tgtEl>
                                          <p:spTgt spid="1331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3315">
                                            <p:txEl>
                                              <p:pRg st="2" end="2"/>
                                            </p:txEl>
                                          </p:spTgt>
                                        </p:tgtEl>
                                        <p:attrNameLst>
                                          <p:attrName>style.visibility</p:attrName>
                                        </p:attrNameLst>
                                      </p:cBhvr>
                                      <p:to>
                                        <p:strVal val="visible"/>
                                      </p:to>
                                    </p:set>
                                    <p:animEffect transition="in" filter="fade">
                                      <p:cBhvr>
                                        <p:cTn id="10" dur="2000"/>
                                        <p:tgtEl>
                                          <p:spTgt spid="13315">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3315">
                                            <p:txEl>
                                              <p:pRg st="4" end="4"/>
                                            </p:txEl>
                                          </p:spTgt>
                                        </p:tgtEl>
                                        <p:attrNameLst>
                                          <p:attrName>style.visibility</p:attrName>
                                        </p:attrNameLst>
                                      </p:cBhvr>
                                      <p:to>
                                        <p:strVal val="visible"/>
                                      </p:to>
                                    </p:set>
                                    <p:animEffect transition="in" filter="fade">
                                      <p:cBhvr>
                                        <p:cTn id="13" dur="2000"/>
                                        <p:tgtEl>
                                          <p:spTgt spid="13315">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3315">
                                            <p:txEl>
                                              <p:pRg st="6" end="6"/>
                                            </p:txEl>
                                          </p:spTgt>
                                        </p:tgtEl>
                                        <p:attrNameLst>
                                          <p:attrName>style.visibility</p:attrName>
                                        </p:attrNameLst>
                                      </p:cBhvr>
                                      <p:to>
                                        <p:strVal val="visible"/>
                                      </p:to>
                                    </p:set>
                                    <p:animEffect transition="in" filter="fade">
                                      <p:cBhvr>
                                        <p:cTn id="16" dur="2000"/>
                                        <p:tgtEl>
                                          <p:spTgt spid="13315">
                                            <p:txEl>
                                              <p:pRg st="6" end="6"/>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3315">
                                            <p:txEl>
                                              <p:pRg st="8" end="8"/>
                                            </p:txEl>
                                          </p:spTgt>
                                        </p:tgtEl>
                                        <p:attrNameLst>
                                          <p:attrName>style.visibility</p:attrName>
                                        </p:attrNameLst>
                                      </p:cBhvr>
                                      <p:to>
                                        <p:strVal val="visible"/>
                                      </p:to>
                                    </p:set>
                                    <p:animEffect transition="in" filter="fade">
                                      <p:cBhvr>
                                        <p:cTn id="19" dur="2000"/>
                                        <p:tgtEl>
                                          <p:spTgt spid="13315">
                                            <p:txEl>
                                              <p:pRg st="8" end="8"/>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3315">
                                            <p:txEl>
                                              <p:pRg st="10" end="10"/>
                                            </p:txEl>
                                          </p:spTgt>
                                        </p:tgtEl>
                                        <p:attrNameLst>
                                          <p:attrName>style.visibility</p:attrName>
                                        </p:attrNameLst>
                                      </p:cBhvr>
                                      <p:to>
                                        <p:strVal val="visible"/>
                                      </p:to>
                                    </p:set>
                                    <p:animEffect transition="in" filter="fade">
                                      <p:cBhvr>
                                        <p:cTn id="22" dur="2000"/>
                                        <p:tgtEl>
                                          <p:spTgt spid="13315">
                                            <p:txEl>
                                              <p:pRg st="10" end="1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3315">
                                            <p:txEl>
                                              <p:pRg st="12" end="12"/>
                                            </p:txEl>
                                          </p:spTgt>
                                        </p:tgtEl>
                                        <p:attrNameLst>
                                          <p:attrName>style.visibility</p:attrName>
                                        </p:attrNameLst>
                                      </p:cBhvr>
                                      <p:to>
                                        <p:strVal val="visible"/>
                                      </p:to>
                                    </p:set>
                                    <p:animEffect transition="in" filter="fade">
                                      <p:cBhvr>
                                        <p:cTn id="25" dur="2000"/>
                                        <p:tgtEl>
                                          <p:spTgt spid="13315">
                                            <p:txEl>
                                              <p:pRg st="12" end="12"/>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3315">
                                            <p:txEl>
                                              <p:pRg st="14" end="14"/>
                                            </p:txEl>
                                          </p:spTgt>
                                        </p:tgtEl>
                                        <p:attrNameLst>
                                          <p:attrName>style.visibility</p:attrName>
                                        </p:attrNameLst>
                                      </p:cBhvr>
                                      <p:to>
                                        <p:strVal val="visible"/>
                                      </p:to>
                                    </p:set>
                                    <p:animEffect transition="in" filter="fade">
                                      <p:cBhvr>
                                        <p:cTn id="28" dur="2000"/>
                                        <p:tgtEl>
                                          <p:spTgt spid="1331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D708053-88CF-3F44-D19C-B17F56CB7C1F}"/>
              </a:ext>
            </a:extLst>
          </p:cNvPr>
          <p:cNvSpPr>
            <a:spLocks noGrp="1" noChangeArrowheads="1"/>
          </p:cNvSpPr>
          <p:nvPr>
            <p:ph type="title"/>
          </p:nvPr>
        </p:nvSpPr>
        <p:spPr>
          <a:xfrm>
            <a:off x="157075" y="117807"/>
            <a:ext cx="11196725" cy="1006736"/>
          </a:xfrm>
        </p:spPr>
        <p:txBody>
          <a:bodyPr>
            <a:normAutofit/>
          </a:bodyPr>
          <a:lstStyle/>
          <a:p>
            <a:pPr>
              <a:defRPr/>
            </a:pPr>
            <a:r>
              <a:rPr lang="en-US" altLang="en-US" dirty="0"/>
              <a:t>What makes an interesting Work Programme?</a:t>
            </a:r>
            <a:r>
              <a:rPr lang="en-GB" altLang="en-US" sz="4000" dirty="0"/>
              <a:t> </a:t>
            </a:r>
          </a:p>
        </p:txBody>
      </p:sp>
      <p:sp>
        <p:nvSpPr>
          <p:cNvPr id="39939" name="Rectangle 3">
            <a:extLst>
              <a:ext uri="{FF2B5EF4-FFF2-40B4-BE49-F238E27FC236}">
                <a16:creationId xmlns:a16="http://schemas.microsoft.com/office/drawing/2014/main" id="{AA480E08-DCF4-A4EB-3037-35E3A1575D1D}"/>
              </a:ext>
            </a:extLst>
          </p:cNvPr>
          <p:cNvSpPr>
            <a:spLocks noGrp="1"/>
          </p:cNvSpPr>
          <p:nvPr>
            <p:ph idx="1"/>
          </p:nvPr>
        </p:nvSpPr>
        <p:spPr>
          <a:xfrm>
            <a:off x="715617" y="1408517"/>
            <a:ext cx="10183349" cy="4214191"/>
          </a:xfrm>
        </p:spPr>
        <p:txBody>
          <a:bodyPr>
            <a:normAutofit lnSpcReduction="10000"/>
          </a:bodyPr>
          <a:lstStyle/>
          <a:p>
            <a:pPr eaLnBrk="1" hangingPunct="1">
              <a:lnSpc>
                <a:spcPct val="80000"/>
              </a:lnSpc>
            </a:pPr>
            <a:r>
              <a:rPr lang="en-GB" altLang="en-US" dirty="0"/>
              <a:t>At the face-to-face level, a challenging programme of work should have:</a:t>
            </a:r>
          </a:p>
          <a:p>
            <a:pPr eaLnBrk="1" hangingPunct="1">
              <a:lnSpc>
                <a:spcPct val="80000"/>
              </a:lnSpc>
              <a:buFontTx/>
              <a:buNone/>
            </a:pPr>
            <a:endParaRPr lang="en-GB" altLang="en-US" dirty="0"/>
          </a:p>
          <a:p>
            <a:pPr lvl="1" eaLnBrk="1" hangingPunct="1">
              <a:lnSpc>
                <a:spcPct val="80000"/>
              </a:lnSpc>
            </a:pPr>
            <a:r>
              <a:rPr lang="en-GB" altLang="en-US" dirty="0"/>
              <a:t>Breadth</a:t>
            </a:r>
          </a:p>
          <a:p>
            <a:pPr lvl="1" eaLnBrk="1" hangingPunct="1">
              <a:lnSpc>
                <a:spcPct val="80000"/>
              </a:lnSpc>
              <a:buFontTx/>
              <a:buNone/>
            </a:pPr>
            <a:endParaRPr lang="en-GB" altLang="en-US" dirty="0"/>
          </a:p>
          <a:p>
            <a:pPr lvl="1" eaLnBrk="1" hangingPunct="1">
              <a:lnSpc>
                <a:spcPct val="80000"/>
              </a:lnSpc>
            </a:pPr>
            <a:r>
              <a:rPr lang="en-GB" altLang="en-US" dirty="0"/>
              <a:t>Balance</a:t>
            </a:r>
          </a:p>
          <a:p>
            <a:pPr lvl="1" eaLnBrk="1" hangingPunct="1">
              <a:lnSpc>
                <a:spcPct val="80000"/>
              </a:lnSpc>
              <a:buFontTx/>
              <a:buNone/>
            </a:pPr>
            <a:endParaRPr lang="en-GB" altLang="en-US" dirty="0"/>
          </a:p>
          <a:p>
            <a:pPr lvl="1" eaLnBrk="1" hangingPunct="1">
              <a:lnSpc>
                <a:spcPct val="80000"/>
              </a:lnSpc>
            </a:pPr>
            <a:r>
              <a:rPr lang="en-GB" altLang="en-US" dirty="0"/>
              <a:t>Relevance</a:t>
            </a:r>
          </a:p>
          <a:p>
            <a:pPr lvl="1" eaLnBrk="1" hangingPunct="1">
              <a:lnSpc>
                <a:spcPct val="80000"/>
              </a:lnSpc>
              <a:buFontTx/>
              <a:buNone/>
            </a:pPr>
            <a:endParaRPr lang="en-GB" altLang="en-US" dirty="0"/>
          </a:p>
          <a:p>
            <a:pPr lvl="1" eaLnBrk="1" hangingPunct="1">
              <a:lnSpc>
                <a:spcPct val="80000"/>
              </a:lnSpc>
            </a:pPr>
            <a:r>
              <a:rPr lang="en-GB" altLang="en-US" dirty="0"/>
              <a:t>Differentiation</a:t>
            </a:r>
          </a:p>
          <a:p>
            <a:pPr lvl="1" eaLnBrk="1" hangingPunct="1">
              <a:lnSpc>
                <a:spcPct val="80000"/>
              </a:lnSpc>
              <a:buFontTx/>
              <a:buNone/>
            </a:pPr>
            <a:endParaRPr lang="en-US" altLang="en-US" dirty="0"/>
          </a:p>
          <a:p>
            <a:pPr lvl="1" eaLnBrk="1" hangingPunct="1">
              <a:lnSpc>
                <a:spcPct val="80000"/>
              </a:lnSpc>
            </a:pPr>
            <a:r>
              <a:rPr lang="en-US" altLang="en-US" dirty="0"/>
              <a:t>Progression</a:t>
            </a:r>
            <a:r>
              <a:rPr lang="en-GB" altLang="en-US" dirty="0"/>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387E565-01FE-300A-D849-F365A9324F9F}"/>
              </a:ext>
            </a:extLst>
          </p:cNvPr>
          <p:cNvSpPr>
            <a:spLocks noGrp="1" noChangeArrowheads="1"/>
          </p:cNvSpPr>
          <p:nvPr>
            <p:ph type="title"/>
          </p:nvPr>
        </p:nvSpPr>
        <p:spPr>
          <a:xfrm>
            <a:off x="84147" y="0"/>
            <a:ext cx="11960128" cy="1692275"/>
          </a:xfrm>
        </p:spPr>
        <p:txBody>
          <a:bodyPr>
            <a:normAutofit fontScale="90000"/>
          </a:bodyPr>
          <a:lstStyle/>
          <a:p>
            <a:pPr>
              <a:defRPr/>
            </a:pPr>
            <a:r>
              <a:rPr lang="en-US" altLang="en-US" sz="4000" b="1" i="1" dirty="0"/>
              <a:t>Before starting a programme of work, Youth Workers should</a:t>
            </a:r>
            <a:br>
              <a:rPr lang="en-GB" altLang="en-US" sz="4000" b="1" i="1" dirty="0"/>
            </a:br>
            <a:endParaRPr lang="en-GB" altLang="en-US" sz="4000" b="1" i="1" dirty="0"/>
          </a:p>
        </p:txBody>
      </p:sp>
      <p:sp>
        <p:nvSpPr>
          <p:cNvPr id="40963" name="Rectangle 4">
            <a:extLst>
              <a:ext uri="{FF2B5EF4-FFF2-40B4-BE49-F238E27FC236}">
                <a16:creationId xmlns:a16="http://schemas.microsoft.com/office/drawing/2014/main" id="{18269FCC-8342-CDE6-D1EA-4DE12E4AA7EC}"/>
              </a:ext>
            </a:extLst>
          </p:cNvPr>
          <p:cNvSpPr>
            <a:spLocks noGrp="1"/>
          </p:cNvSpPr>
          <p:nvPr>
            <p:ph sz="half" idx="1"/>
          </p:nvPr>
        </p:nvSpPr>
        <p:spPr>
          <a:xfrm>
            <a:off x="708745" y="1492547"/>
            <a:ext cx="4038600" cy="4525963"/>
          </a:xfrm>
        </p:spPr>
        <p:txBody>
          <a:bodyPr/>
          <a:lstStyle/>
          <a:p>
            <a:pPr eaLnBrk="1" hangingPunct="1"/>
            <a:r>
              <a:rPr lang="en-US" altLang="en-US" sz="2400" dirty="0"/>
              <a:t>Assess the learning environment</a:t>
            </a:r>
          </a:p>
          <a:p>
            <a:pPr eaLnBrk="1" hangingPunct="1"/>
            <a:r>
              <a:rPr lang="en-US" altLang="en-US" sz="2400" dirty="0"/>
              <a:t>Identify risks and challenges and resulting actions</a:t>
            </a:r>
          </a:p>
          <a:p>
            <a:pPr eaLnBrk="1" hangingPunct="1"/>
            <a:r>
              <a:rPr lang="en-US" altLang="en-US" sz="2400" dirty="0"/>
              <a:t>Identify those who can support you</a:t>
            </a:r>
          </a:p>
          <a:p>
            <a:pPr eaLnBrk="1" hangingPunct="1"/>
            <a:r>
              <a:rPr lang="en-US" altLang="en-US" sz="2400" dirty="0"/>
              <a:t>Agree a programme with young people and others</a:t>
            </a:r>
          </a:p>
          <a:p>
            <a:pPr eaLnBrk="1" hangingPunct="1"/>
            <a:r>
              <a:rPr lang="en-US" altLang="en-US" sz="2400" dirty="0"/>
              <a:t>Review process against your objectives</a:t>
            </a:r>
          </a:p>
        </p:txBody>
      </p:sp>
      <p:sp>
        <p:nvSpPr>
          <p:cNvPr id="40964" name="Rectangle 5">
            <a:extLst>
              <a:ext uri="{FF2B5EF4-FFF2-40B4-BE49-F238E27FC236}">
                <a16:creationId xmlns:a16="http://schemas.microsoft.com/office/drawing/2014/main" id="{C9E39F98-8EBE-F5BE-8913-4F18E0856653}"/>
              </a:ext>
            </a:extLst>
          </p:cNvPr>
          <p:cNvSpPr>
            <a:spLocks noGrp="1"/>
          </p:cNvSpPr>
          <p:nvPr>
            <p:ph sz="half" idx="2"/>
          </p:nvPr>
        </p:nvSpPr>
        <p:spPr>
          <a:xfrm>
            <a:off x="7132953" y="1492547"/>
            <a:ext cx="4038600" cy="4525963"/>
          </a:xfrm>
        </p:spPr>
        <p:txBody>
          <a:bodyPr/>
          <a:lstStyle/>
          <a:p>
            <a:pPr eaLnBrk="1" hangingPunct="1"/>
            <a:r>
              <a:rPr lang="en-US" altLang="en-US" sz="2400" dirty="0"/>
              <a:t>Establish efficient recording and measuring tools</a:t>
            </a:r>
          </a:p>
          <a:p>
            <a:pPr eaLnBrk="1" hangingPunct="1"/>
            <a:r>
              <a:rPr lang="en-US" altLang="en-US" sz="2400" dirty="0"/>
              <a:t>Communicate the outcomes</a:t>
            </a:r>
          </a:p>
          <a:p>
            <a:pPr eaLnBrk="1" hangingPunct="1"/>
            <a:r>
              <a:rPr lang="en-US" altLang="en-US" sz="2400" dirty="0"/>
              <a:t>Ensure the content is relevant</a:t>
            </a:r>
          </a:p>
          <a:p>
            <a:pPr eaLnBrk="1" hangingPunct="1"/>
            <a:r>
              <a:rPr lang="en-US" altLang="en-US" sz="2400" dirty="0"/>
              <a:t>Develop your own ground rules and think about a learning contract</a:t>
            </a:r>
            <a:endParaRPr lang="en-GB" altLang="en-US" sz="2400" dirty="0"/>
          </a:p>
          <a:p>
            <a:pPr eaLnBrk="1" hangingPunct="1"/>
            <a:endParaRPr lang="en-GB" altLang="en-US" sz="2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12604453-94C6-32D3-A6CC-652CFD4539C5}"/>
              </a:ext>
            </a:extLst>
          </p:cNvPr>
          <p:cNvSpPr>
            <a:spLocks noGrp="1"/>
          </p:cNvSpPr>
          <p:nvPr>
            <p:ph type="title"/>
          </p:nvPr>
        </p:nvSpPr>
        <p:spPr>
          <a:xfrm>
            <a:off x="56098" y="0"/>
            <a:ext cx="11297702" cy="1245379"/>
          </a:xfrm>
        </p:spPr>
        <p:txBody>
          <a:bodyPr/>
          <a:lstStyle/>
          <a:p>
            <a:pPr eaLnBrk="1" hangingPunct="1"/>
            <a:r>
              <a:rPr lang="en-US" altLang="en-US" sz="3600" b="1" i="1" dirty="0"/>
              <a:t>To Sum Up: Programme Planning</a:t>
            </a:r>
            <a:endParaRPr lang="en-GB" altLang="en-US" sz="3600" b="1" i="1" dirty="0"/>
          </a:p>
        </p:txBody>
      </p:sp>
      <p:sp>
        <p:nvSpPr>
          <p:cNvPr id="41987" name="Rectangle 14">
            <a:extLst>
              <a:ext uri="{FF2B5EF4-FFF2-40B4-BE49-F238E27FC236}">
                <a16:creationId xmlns:a16="http://schemas.microsoft.com/office/drawing/2014/main" id="{6452D280-2706-64CF-865F-B2D64E3D32AC}"/>
              </a:ext>
            </a:extLst>
          </p:cNvPr>
          <p:cNvSpPr>
            <a:spLocks noGrp="1"/>
          </p:cNvSpPr>
          <p:nvPr>
            <p:ph idx="1"/>
          </p:nvPr>
        </p:nvSpPr>
        <p:spPr>
          <a:xfrm>
            <a:off x="1357401" y="1561863"/>
            <a:ext cx="9649476" cy="3958614"/>
          </a:xfrm>
        </p:spPr>
        <p:txBody>
          <a:bodyPr/>
          <a:lstStyle/>
          <a:p>
            <a:pPr eaLnBrk="1" hangingPunct="1">
              <a:lnSpc>
                <a:spcPct val="90000"/>
              </a:lnSpc>
            </a:pPr>
            <a:r>
              <a:rPr lang="en-GB" altLang="en-US" dirty="0"/>
              <a:t>The what and the why – what do young people want or need to know more about? </a:t>
            </a:r>
          </a:p>
          <a:p>
            <a:pPr eaLnBrk="1" hangingPunct="1">
              <a:lnSpc>
                <a:spcPct val="90000"/>
              </a:lnSpc>
              <a:buFontTx/>
              <a:buNone/>
            </a:pPr>
            <a:endParaRPr lang="en-GB" altLang="en-US" dirty="0"/>
          </a:p>
          <a:p>
            <a:pPr eaLnBrk="1" hangingPunct="1">
              <a:lnSpc>
                <a:spcPct val="90000"/>
              </a:lnSpc>
            </a:pPr>
            <a:r>
              <a:rPr lang="en-GB" altLang="en-US" dirty="0"/>
              <a:t>The what – defining what they want to achieve in the form of recognisable and measurable outcomes!</a:t>
            </a:r>
          </a:p>
          <a:p>
            <a:pPr eaLnBrk="1" hangingPunct="1">
              <a:lnSpc>
                <a:spcPct val="90000"/>
              </a:lnSpc>
              <a:buFontTx/>
              <a:buNone/>
            </a:pPr>
            <a:endParaRPr lang="en-GB" altLang="en-US" dirty="0"/>
          </a:p>
          <a:p>
            <a:pPr eaLnBrk="1" hangingPunct="1">
              <a:lnSpc>
                <a:spcPct val="90000"/>
              </a:lnSpc>
            </a:pPr>
            <a:r>
              <a:rPr lang="en-GB" altLang="en-US" dirty="0"/>
              <a:t>The What and the How, defining the subsequent action and progression, specifying who will do what and when!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88DC6384-6CE2-8F18-ADF3-15B53B82B87D}"/>
              </a:ext>
            </a:extLst>
          </p:cNvPr>
          <p:cNvSpPr>
            <a:spLocks noGrp="1"/>
          </p:cNvSpPr>
          <p:nvPr>
            <p:ph type="title"/>
          </p:nvPr>
        </p:nvSpPr>
        <p:spPr>
          <a:xfrm>
            <a:off x="838200" y="365126"/>
            <a:ext cx="10515600" cy="674224"/>
          </a:xfrm>
        </p:spPr>
        <p:txBody>
          <a:bodyPr>
            <a:normAutofit fontScale="90000"/>
          </a:bodyPr>
          <a:lstStyle/>
          <a:p>
            <a:pPr eaLnBrk="1" hangingPunct="1"/>
            <a:r>
              <a:rPr lang="en-GB" altLang="en-US" dirty="0"/>
              <a:t>Directed study for next time.</a:t>
            </a:r>
          </a:p>
        </p:txBody>
      </p:sp>
      <p:sp>
        <p:nvSpPr>
          <p:cNvPr id="32771" name="Content Placeholder 2">
            <a:extLst>
              <a:ext uri="{FF2B5EF4-FFF2-40B4-BE49-F238E27FC236}">
                <a16:creationId xmlns:a16="http://schemas.microsoft.com/office/drawing/2014/main" id="{44FCBA28-8305-6ADF-C50E-10CDE14DD313}"/>
              </a:ext>
            </a:extLst>
          </p:cNvPr>
          <p:cNvSpPr>
            <a:spLocks noGrp="1"/>
          </p:cNvSpPr>
          <p:nvPr>
            <p:ph idx="1"/>
          </p:nvPr>
        </p:nvSpPr>
        <p:spPr>
          <a:xfrm>
            <a:off x="761053" y="1154220"/>
            <a:ext cx="10813774" cy="4752917"/>
          </a:xfrm>
        </p:spPr>
        <p:txBody>
          <a:bodyPr>
            <a:normAutofit lnSpcReduction="10000"/>
          </a:bodyPr>
          <a:lstStyle/>
          <a:p>
            <a:pPr>
              <a:defRPr/>
            </a:pPr>
            <a:r>
              <a:rPr lang="en-GB" altLang="en-US" sz="2400" dirty="0"/>
              <a:t>Consider the Assessment Component - </a:t>
            </a:r>
            <a:r>
              <a:rPr lang="en-GB" sz="2400" dirty="0"/>
              <a:t>An in-depth analysis of student-developed practice, linked to theory and policy, that reflects the module's themes.  This could include a series of sessions or workshops or a bigger piece of practice (1000 words) </a:t>
            </a:r>
            <a:endParaRPr lang="en-GB" altLang="en-US" sz="2400" dirty="0"/>
          </a:p>
          <a:p>
            <a:pPr eaLnBrk="1" hangingPunct="1">
              <a:defRPr/>
            </a:pPr>
            <a:r>
              <a:rPr lang="en-GB" altLang="en-US" sz="2400" dirty="0"/>
              <a:t>Prepare a detailed account of your piece of work or programme and outline the planning process, your step-by-step process for your programme of work.</a:t>
            </a:r>
          </a:p>
          <a:p>
            <a:pPr marL="0" indent="0">
              <a:buNone/>
              <a:defRPr/>
            </a:pPr>
            <a:r>
              <a:rPr lang="en-GB" altLang="en-US" sz="2400" dirty="0"/>
              <a:t>You may like to reflect on:</a:t>
            </a:r>
          </a:p>
          <a:p>
            <a:pPr lvl="1" eaLnBrk="1" hangingPunct="1">
              <a:defRPr/>
            </a:pPr>
            <a:r>
              <a:rPr lang="en-GB" altLang="en-US" sz="2000" dirty="0"/>
              <a:t>The needs and interests of the participants;</a:t>
            </a:r>
          </a:p>
          <a:p>
            <a:pPr lvl="1" eaLnBrk="1" hangingPunct="1">
              <a:defRPr/>
            </a:pPr>
            <a:r>
              <a:rPr lang="en-GB" altLang="en-US" sz="2000" dirty="0"/>
              <a:t>What you need to demonstrate and achieve at level 5</a:t>
            </a:r>
          </a:p>
          <a:p>
            <a:pPr lvl="1" eaLnBrk="1" hangingPunct="1">
              <a:defRPr/>
            </a:pPr>
            <a:r>
              <a:rPr lang="en-GB" altLang="en-US" sz="2000" dirty="0"/>
              <a:t>The level of existing skills, experience and abilities of the young people;</a:t>
            </a:r>
          </a:p>
          <a:p>
            <a:pPr lvl="1" eaLnBrk="1" hangingPunct="1">
              <a:defRPr/>
            </a:pPr>
            <a:r>
              <a:rPr lang="en-GB" altLang="en-US" sz="2000" dirty="0"/>
              <a:t>The internal and external influences on the group including age, race, class, disability, gender and sexuality;</a:t>
            </a:r>
          </a:p>
          <a:p>
            <a:pPr lvl="1" eaLnBrk="1" hangingPunct="1">
              <a:defRPr/>
            </a:pPr>
            <a:r>
              <a:rPr lang="en-GB" altLang="en-US" sz="2000" dirty="0"/>
              <a:t>The resources available to carry out the activity or programme:</a:t>
            </a:r>
          </a:p>
          <a:p>
            <a:pPr lvl="1" eaLnBrk="1" hangingPunct="1">
              <a:defRPr/>
            </a:pPr>
            <a:r>
              <a:rPr lang="en-GB" altLang="en-US" sz="2000" dirty="0"/>
              <a:t>The provision of the appropriate environment and support for young people to develop as individuals.</a:t>
            </a:r>
          </a:p>
          <a:p>
            <a:pPr lvl="1" eaLnBrk="1" hangingPunct="1">
              <a:defRPr/>
            </a:pPr>
            <a:endParaRPr lang="en-GB" altLang="en-US" dirty="0"/>
          </a:p>
          <a:p>
            <a:pPr eaLnBrk="1" hangingPunct="1">
              <a:defRPr/>
            </a:pPr>
            <a:endParaRPr lang="en-GB"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0FA5-3927-9CC7-E6C2-DC764B5292C1}"/>
              </a:ext>
            </a:extLst>
          </p:cNvPr>
          <p:cNvSpPr>
            <a:spLocks noGrp="1"/>
          </p:cNvSpPr>
          <p:nvPr>
            <p:ph type="title"/>
          </p:nvPr>
        </p:nvSpPr>
        <p:spPr/>
        <p:txBody>
          <a:bodyPr/>
          <a:lstStyle/>
          <a:p>
            <a:r>
              <a:rPr lang="en-GB" dirty="0"/>
              <a:t>Lecture 5</a:t>
            </a:r>
          </a:p>
        </p:txBody>
      </p:sp>
      <p:sp>
        <p:nvSpPr>
          <p:cNvPr id="3" name="Content Placeholder 2">
            <a:extLst>
              <a:ext uri="{FF2B5EF4-FFF2-40B4-BE49-F238E27FC236}">
                <a16:creationId xmlns:a16="http://schemas.microsoft.com/office/drawing/2014/main" id="{DF8FD314-7DA2-E663-E4CA-B0ECE0439317}"/>
              </a:ext>
            </a:extLst>
          </p:cNvPr>
          <p:cNvSpPr>
            <a:spLocks noGrp="1"/>
          </p:cNvSpPr>
          <p:nvPr>
            <p:ph idx="1"/>
          </p:nvPr>
        </p:nvSpPr>
        <p:spPr/>
        <p:txBody>
          <a:bodyPr>
            <a:normAutofit/>
          </a:bodyPr>
          <a:lstStyle/>
          <a:p>
            <a:pPr algn="ctr"/>
            <a:r>
              <a:rPr lang="en-GB" sz="4000" dirty="0"/>
              <a:t>A reminder of the learning outcomes and the requirements of the placement module.</a:t>
            </a:r>
          </a:p>
        </p:txBody>
      </p:sp>
    </p:spTree>
    <p:extLst>
      <p:ext uri="{BB962C8B-B14F-4D97-AF65-F5344CB8AC3E}">
        <p14:creationId xmlns:p14="http://schemas.microsoft.com/office/powerpoint/2010/main" val="40705233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C0A79-C7BE-D1A8-EC1B-944F199F91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01A825-5681-CCB3-CA1E-C3829AFCD16E}"/>
              </a:ext>
            </a:extLst>
          </p:cNvPr>
          <p:cNvSpPr>
            <a:spLocks noGrp="1"/>
          </p:cNvSpPr>
          <p:nvPr>
            <p:ph type="title"/>
          </p:nvPr>
        </p:nvSpPr>
        <p:spPr>
          <a:xfrm>
            <a:off x="1" y="145856"/>
            <a:ext cx="2872226" cy="5678748"/>
          </a:xfrm>
        </p:spPr>
        <p:txBody>
          <a:bodyPr>
            <a:normAutofit/>
          </a:bodyPr>
          <a:lstStyle/>
          <a:p>
            <a:r>
              <a:rPr lang="en-GB" dirty="0"/>
              <a:t>Learning Outcomes</a:t>
            </a:r>
          </a:p>
        </p:txBody>
      </p:sp>
      <p:sp>
        <p:nvSpPr>
          <p:cNvPr id="3" name="Content Placeholder 2">
            <a:extLst>
              <a:ext uri="{FF2B5EF4-FFF2-40B4-BE49-F238E27FC236}">
                <a16:creationId xmlns:a16="http://schemas.microsoft.com/office/drawing/2014/main" id="{61822406-3688-BD6A-4522-D7EFA7C38F9C}"/>
              </a:ext>
            </a:extLst>
          </p:cNvPr>
          <p:cNvSpPr>
            <a:spLocks noGrp="1"/>
          </p:cNvSpPr>
          <p:nvPr>
            <p:ph idx="1"/>
          </p:nvPr>
        </p:nvSpPr>
        <p:spPr>
          <a:xfrm>
            <a:off x="2586125" y="89757"/>
            <a:ext cx="9323515" cy="5806160"/>
          </a:xfrm>
        </p:spPr>
        <p:txBody>
          <a:bodyPr anchor="t">
            <a:noAutofit/>
          </a:bodyPr>
          <a:lstStyle/>
          <a:p>
            <a:pPr>
              <a:lnSpc>
                <a:spcPct val="110000"/>
              </a:lnSpc>
            </a:pPr>
            <a:r>
              <a:rPr lang="en-GB" dirty="0"/>
              <a:t>Upon the successful completion of this module, the student should be able to:</a:t>
            </a:r>
          </a:p>
          <a:p>
            <a:pPr>
              <a:lnSpc>
                <a:spcPct val="110000"/>
              </a:lnSpc>
            </a:pPr>
            <a:r>
              <a:rPr lang="en-GB" dirty="0"/>
              <a:t>D</a:t>
            </a:r>
            <a:r>
              <a:rPr lang="en-GB" sz="2400" dirty="0"/>
              <a:t>emonstrate the successful completion of 400 hours on placement in accordance with the principles and values of Youth Work, and engaging proactively in supervision. </a:t>
            </a:r>
          </a:p>
          <a:p>
            <a:pPr>
              <a:lnSpc>
                <a:spcPct val="110000"/>
              </a:lnSpc>
            </a:pPr>
            <a:r>
              <a:rPr lang="en-GB" sz="2400" b="1" dirty="0"/>
              <a:t>Demonstrate a critical understanding of the significance of Children’s Rights in relation to youth and community work, and in ensuring the participation and empowerment of young people through Youth Work. </a:t>
            </a:r>
          </a:p>
          <a:p>
            <a:pPr>
              <a:lnSpc>
                <a:spcPct val="110000"/>
              </a:lnSpc>
            </a:pPr>
            <a:r>
              <a:rPr lang="en-GB" sz="2400" dirty="0"/>
              <a:t>Identify the development needs of young people and communities, and through Youth Work practice provide responses to these needs, taking responsibility for planning and developing programmes of work with young people.</a:t>
            </a:r>
          </a:p>
        </p:txBody>
      </p:sp>
    </p:spTree>
    <p:extLst>
      <p:ext uri="{BB962C8B-B14F-4D97-AF65-F5344CB8AC3E}">
        <p14:creationId xmlns:p14="http://schemas.microsoft.com/office/powerpoint/2010/main" val="33899542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681" y="1240076"/>
            <a:ext cx="3128815" cy="4584527"/>
          </a:xfrm>
        </p:spPr>
        <p:txBody>
          <a:bodyPr>
            <a:normAutofit/>
          </a:bodyPr>
          <a:lstStyle/>
          <a:p>
            <a:r>
              <a:rPr lang="en-GB" dirty="0"/>
              <a:t>Learning Outcomes</a:t>
            </a:r>
          </a:p>
        </p:txBody>
      </p:sp>
      <p:sp>
        <p:nvSpPr>
          <p:cNvPr id="3" name="Content Placeholder 2"/>
          <p:cNvSpPr>
            <a:spLocks noGrp="1"/>
          </p:cNvSpPr>
          <p:nvPr>
            <p:ph idx="1"/>
          </p:nvPr>
        </p:nvSpPr>
        <p:spPr>
          <a:xfrm>
            <a:off x="3018082" y="258052"/>
            <a:ext cx="8725238" cy="5637865"/>
          </a:xfrm>
        </p:spPr>
        <p:txBody>
          <a:bodyPr anchor="t">
            <a:noAutofit/>
          </a:bodyPr>
          <a:lstStyle/>
          <a:p>
            <a:pPr>
              <a:lnSpc>
                <a:spcPct val="110000"/>
              </a:lnSpc>
            </a:pPr>
            <a:r>
              <a:rPr lang="en-GB" dirty="0"/>
              <a:t>Upon the successful completion of this module, the student should be able to:</a:t>
            </a:r>
          </a:p>
          <a:p>
            <a:pPr>
              <a:lnSpc>
                <a:spcPct val="110000"/>
              </a:lnSpc>
            </a:pPr>
            <a:r>
              <a:rPr lang="en-GB" dirty="0"/>
              <a:t>Use relevant research and developments in Youth Work and related areas to analyse and inform actions, such as community profiling, and how this can be used as a tool to advocate on behalf of the needs of both young people and the community. </a:t>
            </a:r>
          </a:p>
          <a:p>
            <a:pPr>
              <a:lnSpc>
                <a:spcPct val="110000"/>
              </a:lnSpc>
            </a:pPr>
            <a:r>
              <a:rPr lang="en-GB" dirty="0"/>
              <a:t>Organise their knowledge and learning through use of a range of information resources and present their work appropriately. </a:t>
            </a:r>
          </a:p>
        </p:txBody>
      </p:sp>
    </p:spTree>
    <p:extLst>
      <p:ext uri="{BB962C8B-B14F-4D97-AF65-F5344CB8AC3E}">
        <p14:creationId xmlns:p14="http://schemas.microsoft.com/office/powerpoint/2010/main" val="37789690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E415484A-AA1C-C217-1DCC-F76E28A2166C}"/>
              </a:ext>
            </a:extLst>
          </p:cNvPr>
          <p:cNvSpPr>
            <a:spLocks noGrp="1"/>
          </p:cNvSpPr>
          <p:nvPr>
            <p:ph type="title"/>
          </p:nvPr>
        </p:nvSpPr>
        <p:spPr>
          <a:xfrm>
            <a:off x="336589" y="365125"/>
            <a:ext cx="11017211" cy="773668"/>
          </a:xfrm>
        </p:spPr>
        <p:txBody>
          <a:bodyPr>
            <a:normAutofit fontScale="90000"/>
          </a:bodyPr>
          <a:lstStyle/>
          <a:p>
            <a:pPr eaLnBrk="1" hangingPunct="1"/>
            <a:r>
              <a:rPr lang="en-GB" altLang="en-US" dirty="0"/>
              <a:t>Some final considerations for Programme Planning</a:t>
            </a:r>
          </a:p>
        </p:txBody>
      </p:sp>
      <p:sp>
        <p:nvSpPr>
          <p:cNvPr id="44035" name="Content Placeholder 2">
            <a:extLst>
              <a:ext uri="{FF2B5EF4-FFF2-40B4-BE49-F238E27FC236}">
                <a16:creationId xmlns:a16="http://schemas.microsoft.com/office/drawing/2014/main" id="{23380B41-4875-057E-C2B8-01D93622555B}"/>
              </a:ext>
            </a:extLst>
          </p:cNvPr>
          <p:cNvSpPr>
            <a:spLocks noGrp="1"/>
          </p:cNvSpPr>
          <p:nvPr>
            <p:ph idx="1"/>
          </p:nvPr>
        </p:nvSpPr>
        <p:spPr>
          <a:xfrm>
            <a:off x="465615" y="1722212"/>
            <a:ext cx="11415905" cy="3455647"/>
          </a:xfrm>
        </p:spPr>
        <p:txBody>
          <a:bodyPr/>
          <a:lstStyle/>
          <a:p>
            <a:pPr eaLnBrk="1" hangingPunct="1"/>
            <a:r>
              <a:rPr lang="en-GB" altLang="en-US" dirty="0"/>
              <a:t>An assessment of the learning environment – how conducive is the location/setting of the work to young people’s learning.</a:t>
            </a:r>
          </a:p>
          <a:p>
            <a:pPr eaLnBrk="1" hangingPunct="1"/>
            <a:r>
              <a:rPr lang="en-GB" altLang="en-US" dirty="0"/>
              <a:t>A risk assessment identifying any risks or challenges and resulting actions. </a:t>
            </a:r>
          </a:p>
          <a:p>
            <a:pPr eaLnBrk="1" hangingPunct="1"/>
            <a:r>
              <a:rPr lang="en-GB" altLang="en-US" dirty="0"/>
              <a:t>A demonstration of your knowledge and understanding of the different learning styles and how you will consider this in your work with young people.</a:t>
            </a:r>
          </a:p>
          <a:p>
            <a:pPr eaLnBrk="1" hangingPunct="1"/>
            <a:endParaRPr lang="en-GB" alt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24010-95A0-C202-A43F-71EE0962D94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AD1B1EA-21D3-EE12-7CBC-BD1FF621441B}"/>
              </a:ext>
            </a:extLst>
          </p:cNvPr>
          <p:cNvSpPr>
            <a:spLocks noGrp="1"/>
          </p:cNvSpPr>
          <p:nvPr>
            <p:ph idx="1"/>
          </p:nvPr>
        </p:nvSpPr>
        <p:spPr/>
        <p:txBody>
          <a:bodyPr/>
          <a:lstStyle/>
          <a:p>
            <a:pPr marL="0" indent="0" algn="ctr">
              <a:buNone/>
            </a:pPr>
            <a:r>
              <a:rPr lang="en-GB" sz="2800" b="1" dirty="0"/>
              <a:t>Demonstrate a critical understanding of the significance of Children’s Rights in relation to youth and community work, and in ensuring the participation and empowerment of young people through Youth Work. </a:t>
            </a:r>
          </a:p>
          <a:p>
            <a:endParaRPr lang="en-GB" dirty="0"/>
          </a:p>
        </p:txBody>
      </p:sp>
    </p:spTree>
    <p:extLst>
      <p:ext uri="{BB962C8B-B14F-4D97-AF65-F5344CB8AC3E}">
        <p14:creationId xmlns:p14="http://schemas.microsoft.com/office/powerpoint/2010/main" val="35107912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592D2-6A6D-523E-9F9A-696B51586241}"/>
              </a:ext>
            </a:extLst>
          </p:cNvPr>
          <p:cNvSpPr>
            <a:spLocks noGrp="1"/>
          </p:cNvSpPr>
          <p:nvPr>
            <p:ph type="title"/>
          </p:nvPr>
        </p:nvSpPr>
        <p:spPr/>
        <p:txBody>
          <a:bodyPr/>
          <a:lstStyle/>
          <a:p>
            <a:r>
              <a:rPr lang="en-GB" dirty="0"/>
              <a:t>Individual Reflective Task</a:t>
            </a:r>
          </a:p>
        </p:txBody>
      </p:sp>
      <p:sp>
        <p:nvSpPr>
          <p:cNvPr id="3" name="Content Placeholder 2">
            <a:extLst>
              <a:ext uri="{FF2B5EF4-FFF2-40B4-BE49-F238E27FC236}">
                <a16:creationId xmlns:a16="http://schemas.microsoft.com/office/drawing/2014/main" id="{4085C82D-F7F7-E662-818D-BA62A3BA7218}"/>
              </a:ext>
            </a:extLst>
          </p:cNvPr>
          <p:cNvSpPr>
            <a:spLocks noGrp="1"/>
          </p:cNvSpPr>
          <p:nvPr>
            <p:ph idx="1"/>
          </p:nvPr>
        </p:nvSpPr>
        <p:spPr/>
        <p:txBody>
          <a:bodyPr/>
          <a:lstStyle/>
          <a:p>
            <a:r>
              <a:rPr lang="en-GB" dirty="0"/>
              <a:t>How can I ensure my practice aligns with the principles of the UNCRC?</a:t>
            </a:r>
          </a:p>
          <a:p>
            <a:r>
              <a:rPr lang="en-GB" dirty="0"/>
              <a:t>Reflect and consider your practice with young people, write your reflections and be prepared to discuss with peers from the class.</a:t>
            </a:r>
          </a:p>
        </p:txBody>
      </p:sp>
    </p:spTree>
    <p:extLst>
      <p:ext uri="{BB962C8B-B14F-4D97-AF65-F5344CB8AC3E}">
        <p14:creationId xmlns:p14="http://schemas.microsoft.com/office/powerpoint/2010/main" val="9873868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3B7C-BE87-D14D-7AA7-0976B0DD4710}"/>
              </a:ext>
            </a:extLst>
          </p:cNvPr>
          <p:cNvSpPr>
            <a:spLocks noGrp="1"/>
          </p:cNvSpPr>
          <p:nvPr>
            <p:ph type="title"/>
          </p:nvPr>
        </p:nvSpPr>
        <p:spPr/>
        <p:txBody>
          <a:bodyPr/>
          <a:lstStyle/>
          <a:p>
            <a:r>
              <a:rPr lang="en-GB" dirty="0"/>
              <a:t>Peer Learning Sets</a:t>
            </a:r>
          </a:p>
        </p:txBody>
      </p:sp>
      <p:sp>
        <p:nvSpPr>
          <p:cNvPr id="3" name="Content Placeholder 2">
            <a:extLst>
              <a:ext uri="{FF2B5EF4-FFF2-40B4-BE49-F238E27FC236}">
                <a16:creationId xmlns:a16="http://schemas.microsoft.com/office/drawing/2014/main" id="{2EA8D28D-D280-5B22-698B-FB5FD47C50B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7692288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3F9FA-7776-4265-D3F1-A725C47955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985CBD-8244-1E2B-AEB1-60E085366913}"/>
              </a:ext>
            </a:extLst>
          </p:cNvPr>
          <p:cNvSpPr>
            <a:spLocks noGrp="1"/>
          </p:cNvSpPr>
          <p:nvPr>
            <p:ph idx="1"/>
          </p:nvPr>
        </p:nvSpPr>
        <p:spPr/>
        <p:txBody>
          <a:bodyPr/>
          <a:lstStyle/>
          <a:p>
            <a:r>
              <a:rPr lang="en-GB" dirty="0"/>
              <a:t>To ensure your practice aligns with the principles of the UNCRC, you can take the following key steps grounded in the Convention’s core principles and practical frameworks:</a:t>
            </a:r>
          </a:p>
        </p:txBody>
      </p:sp>
    </p:spTree>
    <p:extLst>
      <p:ext uri="{BB962C8B-B14F-4D97-AF65-F5344CB8AC3E}">
        <p14:creationId xmlns:p14="http://schemas.microsoft.com/office/powerpoint/2010/main" val="12759194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CD2F1-79F8-E4B0-DB24-205E7C560A92}"/>
              </a:ext>
            </a:extLst>
          </p:cNvPr>
          <p:cNvSpPr>
            <a:spLocks noGrp="1"/>
          </p:cNvSpPr>
          <p:nvPr>
            <p:ph type="title"/>
          </p:nvPr>
        </p:nvSpPr>
        <p:spPr>
          <a:xfrm>
            <a:off x="235612" y="246832"/>
            <a:ext cx="11118188" cy="1443857"/>
          </a:xfrm>
        </p:spPr>
        <p:txBody>
          <a:bodyPr>
            <a:normAutofit fontScale="90000"/>
          </a:bodyPr>
          <a:lstStyle/>
          <a:p>
            <a:r>
              <a:rPr lang="en-GB" dirty="0"/>
              <a:t>Understand and Embed the Four Core UNCRC Principles</a:t>
            </a:r>
            <a:br>
              <a:rPr lang="en-GB" dirty="0"/>
            </a:br>
            <a:endParaRPr lang="en-GB" dirty="0"/>
          </a:p>
        </p:txBody>
      </p:sp>
      <p:sp>
        <p:nvSpPr>
          <p:cNvPr id="3" name="Content Placeholder 2">
            <a:extLst>
              <a:ext uri="{FF2B5EF4-FFF2-40B4-BE49-F238E27FC236}">
                <a16:creationId xmlns:a16="http://schemas.microsoft.com/office/drawing/2014/main" id="{806FCEE2-BC77-DB96-0724-98826C6EB052}"/>
              </a:ext>
            </a:extLst>
          </p:cNvPr>
          <p:cNvSpPr>
            <a:spLocks noGrp="1"/>
          </p:cNvSpPr>
          <p:nvPr>
            <p:ph idx="1"/>
          </p:nvPr>
        </p:nvSpPr>
        <p:spPr/>
        <p:txBody>
          <a:bodyPr>
            <a:normAutofit/>
          </a:bodyPr>
          <a:lstStyle/>
          <a:p>
            <a:pPr>
              <a:lnSpc>
                <a:spcPct val="115000"/>
              </a:lnSpc>
              <a:spcAft>
                <a:spcPts val="800"/>
              </a:spcAft>
              <a:buSzPts val="1000"/>
              <a:tabLst>
                <a:tab pos="457200" algn="l"/>
              </a:tabLst>
            </a:pPr>
            <a:r>
              <a:rPr lang="en-GB" sz="2000" b="1"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Non-Discrimination</a:t>
            </a:r>
            <a:r>
              <a:rPr lang="en-GB" sz="20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Treat all children equally, regardless of their background or circumstances.</a:t>
            </a:r>
            <a:endParaRPr lang="en-GB" sz="20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SzPts val="1000"/>
              <a:tabLst>
                <a:tab pos="457200" algn="l"/>
              </a:tabLst>
            </a:pPr>
            <a:r>
              <a:rPr lang="en-GB" sz="2000" b="1"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Best Interests of the Child</a:t>
            </a:r>
            <a:r>
              <a:rPr lang="en-GB" sz="20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Always consider what will benefit the child most in your decisions.</a:t>
            </a:r>
            <a:endParaRPr lang="en-GB" sz="20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SzPts val="1000"/>
              <a:tabLst>
                <a:tab pos="457200" algn="l"/>
              </a:tabLst>
            </a:pPr>
            <a:r>
              <a:rPr lang="en-GB" sz="2000" b="1"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Right to Survival and Development</a:t>
            </a:r>
            <a:r>
              <a:rPr lang="en-GB" sz="20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Support children’s growth physically, mentally, socially, and culturally.</a:t>
            </a:r>
            <a:endParaRPr lang="en-GB" sz="20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r>
              <a:rPr lang="en-GB" sz="2000" b="1" kern="0" dirty="0">
                <a:solidFill>
                  <a:srgbClr val="000000"/>
                </a:solidFill>
                <a:effectLst/>
                <a:latin typeface="Segoe UI" panose="020B0502040204020203" pitchFamily="34" charset="0"/>
                <a:ea typeface="Times New Roman" panose="02020603050405020304" pitchFamily="18" charset="0"/>
              </a:rPr>
              <a:t>Respect for the Views of the Child</a:t>
            </a:r>
            <a:r>
              <a:rPr lang="en-GB" sz="2000" kern="0" dirty="0">
                <a:solidFill>
                  <a:srgbClr val="000000"/>
                </a:solidFill>
                <a:effectLst/>
                <a:latin typeface="Segoe UI" panose="020B0502040204020203" pitchFamily="34" charset="0"/>
                <a:ea typeface="Times New Roman" panose="02020603050405020304" pitchFamily="18" charset="0"/>
              </a:rPr>
              <a:t>: Actively listen to children’s opinions and take them seriously in all matters affecting them</a:t>
            </a:r>
            <a:endParaRPr lang="en-GB" sz="3200" dirty="0"/>
          </a:p>
        </p:txBody>
      </p:sp>
    </p:spTree>
    <p:extLst>
      <p:ext uri="{BB962C8B-B14F-4D97-AF65-F5344CB8AC3E}">
        <p14:creationId xmlns:p14="http://schemas.microsoft.com/office/powerpoint/2010/main" val="7338917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E44A-A6AD-F6AE-D318-DCE55552A7E4}"/>
              </a:ext>
            </a:extLst>
          </p:cNvPr>
          <p:cNvSpPr>
            <a:spLocks noGrp="1"/>
          </p:cNvSpPr>
          <p:nvPr>
            <p:ph type="title"/>
          </p:nvPr>
        </p:nvSpPr>
        <p:spPr/>
        <p:txBody>
          <a:bodyPr>
            <a:normAutofit fontScale="90000"/>
          </a:bodyPr>
          <a:lstStyle/>
          <a:p>
            <a:r>
              <a:rPr lang="en-GB" dirty="0"/>
              <a:t>Familiarise Yourself with the UNCRC Articles Relevant to Your Work</a:t>
            </a:r>
            <a:br>
              <a:rPr lang="en-GB" dirty="0"/>
            </a:br>
            <a:endParaRPr lang="en-GB" dirty="0"/>
          </a:p>
        </p:txBody>
      </p:sp>
      <p:sp>
        <p:nvSpPr>
          <p:cNvPr id="3" name="Content Placeholder 2">
            <a:extLst>
              <a:ext uri="{FF2B5EF4-FFF2-40B4-BE49-F238E27FC236}">
                <a16:creationId xmlns:a16="http://schemas.microsoft.com/office/drawing/2014/main" id="{97A7DD0A-BD57-A503-BE38-996E8FEE0B2B}"/>
              </a:ext>
            </a:extLst>
          </p:cNvPr>
          <p:cNvSpPr>
            <a:spLocks noGrp="1"/>
          </p:cNvSpPr>
          <p:nvPr>
            <p:ph idx="1"/>
          </p:nvPr>
        </p:nvSpPr>
        <p:spPr>
          <a:xfrm>
            <a:off x="838200" y="1825626"/>
            <a:ext cx="10515600" cy="4002973"/>
          </a:xfrm>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Study the 54 articles of the Convention to understand the full scope of children’s rights across civil, political, economic, social, and cultural areas.</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solidFill>
                  <a:srgbClr val="000000"/>
                </a:solidFill>
                <a:latin typeface="Segoe UI" panose="020B0502040204020203" pitchFamily="34" charset="0"/>
                <a:ea typeface="DengXian" panose="02010600030101010101" pitchFamily="2" charset="-122"/>
                <a:cs typeface="Arial" panose="020B0604020202020204" pitchFamily="34" charset="0"/>
              </a:rPr>
              <a:t>Study the articles most appropriate for your setting (not forgetting that they are all important)</a:t>
            </a:r>
            <a:endParaRPr lang="en-GB" sz="24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Use resources from UNICEF UK and other organisations to deepen your knowledge and practical understanding.</a:t>
            </a:r>
          </a:p>
          <a:p>
            <a:pPr marL="0" lvl="0" indent="0">
              <a:lnSpc>
                <a:spcPct val="115000"/>
              </a:lnSpc>
              <a:spcAft>
                <a:spcPts val="800"/>
              </a:spcAft>
              <a:buSzPts val="1000"/>
              <a:buNone/>
              <a:tabLst>
                <a:tab pos="457200" algn="l"/>
              </a:tabLst>
            </a:pPr>
            <a:endParaRPr lang="en-GB" sz="24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5198756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13FF4-8474-F4C6-2B54-E8B6527E4044}"/>
              </a:ext>
            </a:extLst>
          </p:cNvPr>
          <p:cNvSpPr>
            <a:spLocks noGrp="1"/>
          </p:cNvSpPr>
          <p:nvPr>
            <p:ph type="title"/>
          </p:nvPr>
        </p:nvSpPr>
        <p:spPr/>
        <p:txBody>
          <a:bodyPr>
            <a:normAutofit fontScale="90000"/>
          </a:bodyPr>
          <a:lstStyle/>
          <a:p>
            <a:r>
              <a:rPr lang="en-GB" dirty="0"/>
              <a:t>Review and Adapt Your Policies and Procedures</a:t>
            </a:r>
            <a:br>
              <a:rPr lang="en-GB" dirty="0"/>
            </a:br>
            <a:endParaRPr lang="en-GB" dirty="0"/>
          </a:p>
        </p:txBody>
      </p:sp>
      <p:sp>
        <p:nvSpPr>
          <p:cNvPr id="3" name="Content Placeholder 2">
            <a:extLst>
              <a:ext uri="{FF2B5EF4-FFF2-40B4-BE49-F238E27FC236}">
                <a16:creationId xmlns:a16="http://schemas.microsoft.com/office/drawing/2014/main" id="{5E284000-456E-8F36-903E-33E861608407}"/>
              </a:ext>
            </a:extLst>
          </p:cNvPr>
          <p:cNvSpPr>
            <a:spLocks noGrp="1"/>
          </p:cNvSpPr>
          <p:nvPr>
            <p:ph idx="1"/>
          </p:nvPr>
        </p:nvSpPr>
        <p:spPr/>
        <p:txBody>
          <a:bodyPr/>
          <a:lstStyle/>
          <a:p>
            <a:r>
              <a:rPr lang="en-GB" dirty="0"/>
              <a:t>Regularly assess your organisation’s policies to ensure they comply with the UNCRC and remove any barriers to children’s rights being fulfilled.</a:t>
            </a:r>
          </a:p>
          <a:p>
            <a:r>
              <a:rPr lang="en-GB" dirty="0"/>
              <a:t>Conduct rights impact assessments to evaluate how your policies affect children and young people and identify gaps or areas for improvement.</a:t>
            </a:r>
          </a:p>
          <a:p>
            <a:r>
              <a:rPr lang="en-GB" dirty="0"/>
              <a:t>Do the same from an individual perspective – use self assessment tools to help you in practice.</a:t>
            </a:r>
          </a:p>
          <a:p>
            <a:endParaRPr lang="en-GB" dirty="0"/>
          </a:p>
        </p:txBody>
      </p:sp>
    </p:spTree>
    <p:extLst>
      <p:ext uri="{BB962C8B-B14F-4D97-AF65-F5344CB8AC3E}">
        <p14:creationId xmlns:p14="http://schemas.microsoft.com/office/powerpoint/2010/main" val="14996765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3E9DF-74C7-82D7-F429-7E01E2894053}"/>
              </a:ext>
            </a:extLst>
          </p:cNvPr>
          <p:cNvSpPr>
            <a:spLocks noGrp="1"/>
          </p:cNvSpPr>
          <p:nvPr>
            <p:ph type="title"/>
          </p:nvPr>
        </p:nvSpPr>
        <p:spPr>
          <a:xfrm>
            <a:off x="454394" y="365126"/>
            <a:ext cx="10899405" cy="1325563"/>
          </a:xfrm>
        </p:spPr>
        <p:txBody>
          <a:bodyPr/>
          <a:lstStyle/>
          <a:p>
            <a:r>
              <a:rPr lang="en-GB" dirty="0"/>
              <a:t>Promote Meaningful Participation of Children and Young People</a:t>
            </a:r>
          </a:p>
        </p:txBody>
      </p:sp>
      <p:sp>
        <p:nvSpPr>
          <p:cNvPr id="3" name="Content Placeholder 2">
            <a:extLst>
              <a:ext uri="{FF2B5EF4-FFF2-40B4-BE49-F238E27FC236}">
                <a16:creationId xmlns:a16="http://schemas.microsoft.com/office/drawing/2014/main" id="{5103FA4D-FAE9-B717-F637-6D254AF80E72}"/>
              </a:ext>
            </a:extLst>
          </p:cNvPr>
          <p:cNvSpPr>
            <a:spLocks noGrp="1"/>
          </p:cNvSpPr>
          <p:nvPr>
            <p:ph idx="1"/>
          </p:nvPr>
        </p:nvSpPr>
        <p:spPr/>
        <p:txBody>
          <a:bodyPr/>
          <a:lstStyle/>
          <a:p>
            <a:pPr marL="0" indent="0">
              <a:buNone/>
            </a:pPr>
            <a:endParaRPr lang="en-GB" dirty="0"/>
          </a:p>
          <a:p>
            <a:r>
              <a:rPr lang="en-GB" dirty="0"/>
              <a:t>Create safe, accessible spaces and opportunities for children to express their views on decisions that affect them, from individual support plans to organisational policies.</a:t>
            </a:r>
          </a:p>
          <a:p>
            <a:r>
              <a:rPr lang="en-GB" dirty="0"/>
              <a:t>Ensure participation is inclusive, removing barriers so all children, including those less confident or from marginalized groups, can be involved.</a:t>
            </a:r>
          </a:p>
          <a:p>
            <a:endParaRPr lang="en-GB" dirty="0"/>
          </a:p>
        </p:txBody>
      </p:sp>
    </p:spTree>
    <p:extLst>
      <p:ext uri="{BB962C8B-B14F-4D97-AF65-F5344CB8AC3E}">
        <p14:creationId xmlns:p14="http://schemas.microsoft.com/office/powerpoint/2010/main" val="11287374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6BD5-9873-74B7-AEF4-4DD046D3327B}"/>
              </a:ext>
            </a:extLst>
          </p:cNvPr>
          <p:cNvSpPr>
            <a:spLocks noGrp="1"/>
          </p:cNvSpPr>
          <p:nvPr>
            <p:ph type="title"/>
          </p:nvPr>
        </p:nvSpPr>
        <p:spPr/>
        <p:txBody>
          <a:bodyPr/>
          <a:lstStyle/>
          <a:p>
            <a:r>
              <a:rPr lang="en-GB" dirty="0"/>
              <a:t>Raise Awareness and Build Capacity</a:t>
            </a:r>
            <a:br>
              <a:rPr lang="en-GB" dirty="0"/>
            </a:br>
            <a:endParaRPr lang="en-GB" dirty="0"/>
          </a:p>
        </p:txBody>
      </p:sp>
      <p:sp>
        <p:nvSpPr>
          <p:cNvPr id="3" name="Content Placeholder 2">
            <a:extLst>
              <a:ext uri="{FF2B5EF4-FFF2-40B4-BE49-F238E27FC236}">
                <a16:creationId xmlns:a16="http://schemas.microsoft.com/office/drawing/2014/main" id="{6CA18CBB-75C2-8EF3-EE53-9ACEE7C366A5}"/>
              </a:ext>
            </a:extLst>
          </p:cNvPr>
          <p:cNvSpPr>
            <a:spLocks noGrp="1"/>
          </p:cNvSpPr>
          <p:nvPr>
            <p:ph idx="1"/>
          </p:nvPr>
        </p:nvSpPr>
        <p:spPr/>
        <p:txBody>
          <a:bodyPr/>
          <a:lstStyle/>
          <a:p>
            <a:r>
              <a:rPr lang="en-GB" dirty="0"/>
              <a:t>Ensure all staff are trained and confident in children’s rights principles and how to apply them in daily practice.</a:t>
            </a:r>
          </a:p>
          <a:p>
            <a:r>
              <a:rPr lang="en-GB" dirty="0"/>
              <a:t>Provide children and young people with child-friendly information about their rights and how to exercise them.</a:t>
            </a:r>
          </a:p>
          <a:p>
            <a:endParaRPr lang="en-GB" dirty="0"/>
          </a:p>
        </p:txBody>
      </p:sp>
    </p:spTree>
    <p:extLst>
      <p:ext uri="{BB962C8B-B14F-4D97-AF65-F5344CB8AC3E}">
        <p14:creationId xmlns:p14="http://schemas.microsoft.com/office/powerpoint/2010/main" val="38088889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1B41B-82CE-71D7-ED05-BB4ACE232500}"/>
              </a:ext>
            </a:extLst>
          </p:cNvPr>
          <p:cNvSpPr>
            <a:spLocks noGrp="1"/>
          </p:cNvSpPr>
          <p:nvPr>
            <p:ph type="title"/>
          </p:nvPr>
        </p:nvSpPr>
        <p:spPr/>
        <p:txBody>
          <a:bodyPr>
            <a:normAutofit fontScale="90000"/>
          </a:bodyPr>
          <a:lstStyle/>
          <a:p>
            <a:r>
              <a:rPr lang="en-GB" dirty="0"/>
              <a:t>Monitor, Evaluate, and Report on Children’s Rights</a:t>
            </a:r>
            <a:br>
              <a:rPr lang="en-GB" dirty="0"/>
            </a:br>
            <a:endParaRPr lang="en-GB" dirty="0"/>
          </a:p>
        </p:txBody>
      </p:sp>
      <p:sp>
        <p:nvSpPr>
          <p:cNvPr id="3" name="Content Placeholder 2">
            <a:extLst>
              <a:ext uri="{FF2B5EF4-FFF2-40B4-BE49-F238E27FC236}">
                <a16:creationId xmlns:a16="http://schemas.microsoft.com/office/drawing/2014/main" id="{EB9BD306-FE40-F426-5244-E1963954B88F}"/>
              </a:ext>
            </a:extLst>
          </p:cNvPr>
          <p:cNvSpPr>
            <a:spLocks noGrp="1"/>
          </p:cNvSpPr>
          <p:nvPr>
            <p:ph idx="1"/>
          </p:nvPr>
        </p:nvSpPr>
        <p:spPr/>
        <p:txBody>
          <a:bodyPr/>
          <a:lstStyle/>
          <a:p>
            <a:r>
              <a:rPr lang="en-GB" dirty="0"/>
              <a:t>Collect data and feedback to monitor how well children’s rights are being upheld in your practice.</a:t>
            </a:r>
          </a:p>
          <a:p>
            <a:r>
              <a:rPr lang="en-GB" dirty="0"/>
              <a:t>Use this information to improve services and be transparent about progress and challenges.</a:t>
            </a:r>
          </a:p>
          <a:p>
            <a:endParaRPr lang="en-GB" dirty="0"/>
          </a:p>
        </p:txBody>
      </p:sp>
    </p:spTree>
    <p:extLst>
      <p:ext uri="{BB962C8B-B14F-4D97-AF65-F5344CB8AC3E}">
        <p14:creationId xmlns:p14="http://schemas.microsoft.com/office/powerpoint/2010/main" val="33237563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2A2A1-6131-4B51-27B4-22E534F84C4A}"/>
              </a:ext>
            </a:extLst>
          </p:cNvPr>
          <p:cNvSpPr>
            <a:spLocks noGrp="1"/>
          </p:cNvSpPr>
          <p:nvPr>
            <p:ph type="title"/>
          </p:nvPr>
        </p:nvSpPr>
        <p:spPr/>
        <p:txBody>
          <a:bodyPr/>
          <a:lstStyle/>
          <a:p>
            <a:r>
              <a:rPr lang="en-GB" dirty="0"/>
              <a:t>Leadership and Organisational Commitment</a:t>
            </a:r>
            <a:br>
              <a:rPr lang="en-GB" dirty="0"/>
            </a:br>
            <a:endParaRPr lang="en-GB" dirty="0"/>
          </a:p>
        </p:txBody>
      </p:sp>
      <p:sp>
        <p:nvSpPr>
          <p:cNvPr id="3" name="Content Placeholder 2">
            <a:extLst>
              <a:ext uri="{FF2B5EF4-FFF2-40B4-BE49-F238E27FC236}">
                <a16:creationId xmlns:a16="http://schemas.microsoft.com/office/drawing/2014/main" id="{1C325D6C-744C-8956-C2E6-DBF41138166E}"/>
              </a:ext>
            </a:extLst>
          </p:cNvPr>
          <p:cNvSpPr>
            <a:spLocks noGrp="1"/>
          </p:cNvSpPr>
          <p:nvPr>
            <p:ph idx="1"/>
          </p:nvPr>
        </p:nvSpPr>
        <p:spPr/>
        <p:txBody>
          <a:bodyPr/>
          <a:lstStyle/>
          <a:p>
            <a:r>
              <a:rPr lang="en-GB" dirty="0"/>
              <a:t>Ensure leaders at all levels champion children’s rights and embed these commitments into strategic plans, budgets, and partnerships.</a:t>
            </a:r>
          </a:p>
          <a:p>
            <a:r>
              <a:rPr lang="en-GB" dirty="0"/>
              <a:t>Develop and implement an action plan to progressively embed the UNCRC across your organisation.</a:t>
            </a:r>
          </a:p>
          <a:p>
            <a:pPr marL="0" indent="0">
              <a:buNone/>
            </a:pPr>
            <a:endParaRPr lang="en-GB" dirty="0"/>
          </a:p>
        </p:txBody>
      </p:sp>
    </p:spTree>
    <p:extLst>
      <p:ext uri="{BB962C8B-B14F-4D97-AF65-F5344CB8AC3E}">
        <p14:creationId xmlns:p14="http://schemas.microsoft.com/office/powerpoint/2010/main" val="41781418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FA1FD-1500-9283-E8EF-8800239DE2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7890B3F-148F-D465-28AB-9193628E9843}"/>
              </a:ext>
            </a:extLst>
          </p:cNvPr>
          <p:cNvSpPr>
            <a:spLocks noGrp="1"/>
          </p:cNvSpPr>
          <p:nvPr>
            <p:ph idx="1"/>
          </p:nvPr>
        </p:nvSpPr>
        <p:spPr/>
        <p:txBody>
          <a:bodyPr/>
          <a:lstStyle/>
          <a:p>
            <a:r>
              <a:rPr lang="en-GB" dirty="0"/>
              <a:t>By following these steps, you will create a culture and practice that respects, protects, and fulfils children’s rights, ensuring your work is fully aligned with the UNCRC’s principles and legal expectations</a:t>
            </a:r>
          </a:p>
        </p:txBody>
      </p:sp>
      <p:pic>
        <p:nvPicPr>
          <p:cNvPr id="4" name="Picture 3">
            <a:extLst>
              <a:ext uri="{FF2B5EF4-FFF2-40B4-BE49-F238E27FC236}">
                <a16:creationId xmlns:a16="http://schemas.microsoft.com/office/drawing/2014/main" id="{F28058F4-99EA-1A6F-97F5-356689C88F00}"/>
              </a:ext>
            </a:extLst>
          </p:cNvPr>
          <p:cNvPicPr>
            <a:picLocks noChangeAspect="1"/>
          </p:cNvPicPr>
          <p:nvPr/>
        </p:nvPicPr>
        <p:blipFill>
          <a:blip r:embed="rId2"/>
          <a:stretch>
            <a:fillRect/>
          </a:stretch>
        </p:blipFill>
        <p:spPr>
          <a:xfrm>
            <a:off x="8617335" y="3429000"/>
            <a:ext cx="2815469" cy="2295525"/>
          </a:xfrm>
          <a:prstGeom prst="rect">
            <a:avLst/>
          </a:prstGeom>
        </p:spPr>
      </p:pic>
      <p:pic>
        <p:nvPicPr>
          <p:cNvPr id="5" name="Picture 4">
            <a:extLst>
              <a:ext uri="{FF2B5EF4-FFF2-40B4-BE49-F238E27FC236}">
                <a16:creationId xmlns:a16="http://schemas.microsoft.com/office/drawing/2014/main" id="{BECBBE2D-6B11-2A5B-6505-4D2EF8ABEACF}"/>
              </a:ext>
            </a:extLst>
          </p:cNvPr>
          <p:cNvPicPr>
            <a:picLocks noChangeAspect="1"/>
          </p:cNvPicPr>
          <p:nvPr/>
        </p:nvPicPr>
        <p:blipFill>
          <a:blip r:embed="rId3"/>
          <a:stretch>
            <a:fillRect/>
          </a:stretch>
        </p:blipFill>
        <p:spPr>
          <a:xfrm>
            <a:off x="452969" y="3375276"/>
            <a:ext cx="2940970" cy="2164556"/>
          </a:xfrm>
          <a:prstGeom prst="rect">
            <a:avLst/>
          </a:prstGeom>
        </p:spPr>
      </p:pic>
      <p:pic>
        <p:nvPicPr>
          <p:cNvPr id="1026" name="Picture 2" descr="CEO blog: What the year ahead will bring - OnSide">
            <a:extLst>
              <a:ext uri="{FF2B5EF4-FFF2-40B4-BE49-F238E27FC236}">
                <a16:creationId xmlns:a16="http://schemas.microsoft.com/office/drawing/2014/main" id="{B1434B13-35DD-CECD-A046-28F36B28F8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2486" y="3375276"/>
            <a:ext cx="3012471" cy="2356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7051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1CCD6-55DE-CAA2-4795-9B28BBE7619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E76F155-0114-1A07-F158-C1A8028DE7D9}"/>
              </a:ext>
            </a:extLst>
          </p:cNvPr>
          <p:cNvSpPr>
            <a:spLocks noGrp="1"/>
          </p:cNvSpPr>
          <p:nvPr>
            <p:ph idx="1"/>
          </p:nvPr>
        </p:nvSpPr>
        <p:spPr>
          <a:xfrm>
            <a:off x="838200" y="1408064"/>
            <a:ext cx="10515600" cy="4229801"/>
          </a:xfrm>
        </p:spPr>
        <p:txBody>
          <a:bodyPr>
            <a:normAutofit fontScale="92500" lnSpcReduction="20000"/>
          </a:bodyPr>
          <a:lstStyle/>
          <a:p>
            <a:pPr>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6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Know the UNCRC and its core principles.</a:t>
            </a:r>
            <a:endParaRPr lang="en-GB" sz="26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6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Review and update policies regularly.</a:t>
            </a:r>
            <a:endParaRPr lang="en-GB" sz="26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6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Involve children meaningfully in decisions.</a:t>
            </a:r>
            <a:endParaRPr lang="en-GB" sz="26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6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Train staff and inform children about their rights.</a:t>
            </a:r>
            <a:endParaRPr lang="en-GB" sz="26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6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Monitor progress and report transparently.</a:t>
            </a:r>
            <a:endParaRPr lang="en-GB" sz="26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6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Secure leadership commitment and embed rights in all organisational levels</a:t>
            </a:r>
            <a:r>
              <a:rPr lang="en-GB" sz="18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a:t>
            </a:r>
            <a:endParaRPr lang="en-GB" sz="1800" kern="100" dirty="0">
              <a:solidFill>
                <a:srgbClr val="000000"/>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516135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D46D1-F64A-5E40-3F6C-41E7EDCE50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6FC92E-A07C-3C79-3BCC-17605C7D1DA8}"/>
              </a:ext>
            </a:extLst>
          </p:cNvPr>
          <p:cNvSpPr>
            <a:spLocks noGrp="1"/>
          </p:cNvSpPr>
          <p:nvPr>
            <p:ph idx="1"/>
          </p:nvPr>
        </p:nvSpPr>
        <p:spPr/>
        <p:txBody>
          <a:bodyPr/>
          <a:lstStyle/>
          <a:p>
            <a:r>
              <a:rPr lang="en-GB" sz="2800" kern="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This approach is supported by frameworks and guidance from UNICEF, government resources, and child rights organisations to help you embed the UNCRC effectively in your practice</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r>
              <a:rPr lang="en-GB" dirty="0"/>
              <a:t>Self Assessment Checklist – on Moodle to complete. </a:t>
            </a:r>
          </a:p>
          <a:p>
            <a:r>
              <a:rPr lang="en-GB" dirty="0"/>
              <a:t>Please consider your approach to the UNCRC and a rights-based approach to practice when completing the Self assessment checklist. </a:t>
            </a:r>
          </a:p>
        </p:txBody>
      </p:sp>
    </p:spTree>
    <p:extLst>
      <p:ext uri="{BB962C8B-B14F-4D97-AF65-F5344CB8AC3E}">
        <p14:creationId xmlns:p14="http://schemas.microsoft.com/office/powerpoint/2010/main" val="16295069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36B85647-6172-18EF-D7EB-EB90035C7046}"/>
              </a:ext>
            </a:extLst>
          </p:cNvPr>
          <p:cNvSpPr>
            <a:spLocks noGrp="1"/>
          </p:cNvSpPr>
          <p:nvPr>
            <p:ph type="title"/>
          </p:nvPr>
        </p:nvSpPr>
        <p:spPr/>
        <p:txBody>
          <a:bodyPr/>
          <a:lstStyle/>
          <a:p>
            <a:pPr eaLnBrk="1" hangingPunct="1"/>
            <a:r>
              <a:rPr lang="en-GB" altLang="en-US"/>
              <a:t>Any Questions</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3622</Words>
  <Application>Microsoft Office PowerPoint</Application>
  <PresentationFormat>Widescreen</PresentationFormat>
  <Paragraphs>303</Paragraphs>
  <Slides>54</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54</vt:i4>
      </vt:variant>
    </vt:vector>
  </HeadingPairs>
  <TitlesOfParts>
    <vt:vector size="65" baseType="lpstr">
      <vt:lpstr>fkGrotesk</vt:lpstr>
      <vt:lpstr>fkGroteskNeue</vt:lpstr>
      <vt:lpstr>Aptos</vt:lpstr>
      <vt:lpstr>Arial</vt:lpstr>
      <vt:lpstr>Calibri</vt:lpstr>
      <vt:lpstr>Calibri Light</vt:lpstr>
      <vt:lpstr>Segoe UI</vt:lpstr>
      <vt:lpstr>Symbol</vt:lpstr>
      <vt:lpstr>Wingdings 3</vt:lpstr>
      <vt:lpstr>Holding PAge</vt:lpstr>
      <vt:lpstr>Accessible 2</vt:lpstr>
      <vt:lpstr>Planning a Youth Work Programme</vt:lpstr>
      <vt:lpstr>Planning</vt:lpstr>
      <vt:lpstr>Planning</vt:lpstr>
      <vt:lpstr>Planning</vt:lpstr>
      <vt:lpstr>Planning </vt:lpstr>
      <vt:lpstr>Planning</vt:lpstr>
      <vt:lpstr>Planning</vt:lpstr>
      <vt:lpstr>NAOMIE</vt:lpstr>
      <vt:lpstr>Identifying and Meeting young people’s needs.</vt:lpstr>
      <vt:lpstr>Identifying and meeting the needs</vt:lpstr>
      <vt:lpstr>NAOMIE – 30/40 minutes</vt:lpstr>
      <vt:lpstr>  </vt:lpstr>
      <vt:lpstr> Task Brief: Planning a Youth Club Project on the UNCRC  </vt:lpstr>
      <vt:lpstr>Brief: Enhancing Youth Participation in Your Organisation </vt:lpstr>
      <vt:lpstr>Brief: Supporting a Young Person Leaving Care—Empowering Participation and Voice </vt:lpstr>
      <vt:lpstr>Feedback</vt:lpstr>
      <vt:lpstr>Comfort Break</vt:lpstr>
      <vt:lpstr>Examples from the Group 15mins</vt:lpstr>
      <vt:lpstr>Programme Planning</vt:lpstr>
      <vt:lpstr>Support Themes Some of this support/areas around </vt:lpstr>
      <vt:lpstr>Important Considerations </vt:lpstr>
      <vt:lpstr>Important Considerations </vt:lpstr>
      <vt:lpstr>Experiential Learning Approach</vt:lpstr>
      <vt:lpstr>Becoming Aware</vt:lpstr>
      <vt:lpstr> Different Learning Styles </vt:lpstr>
      <vt:lpstr>Components of a good quality programme of work </vt:lpstr>
      <vt:lpstr>Components of a good quality programme of work</vt:lpstr>
      <vt:lpstr>Youth Work Methods</vt:lpstr>
      <vt:lpstr>Youth Work Methods</vt:lpstr>
      <vt:lpstr>What methods can be used to take into account the learning styles?</vt:lpstr>
      <vt:lpstr>How should you start off planning your work programme?</vt:lpstr>
      <vt:lpstr>What makes an interesting Work Programme? </vt:lpstr>
      <vt:lpstr>Before starting a programme of work, Youth Workers should </vt:lpstr>
      <vt:lpstr>To Sum Up: Programme Planning</vt:lpstr>
      <vt:lpstr>Directed study for next time.</vt:lpstr>
      <vt:lpstr>Lecture 5</vt:lpstr>
      <vt:lpstr>Learning Outcomes</vt:lpstr>
      <vt:lpstr>Learning Outcomes</vt:lpstr>
      <vt:lpstr>Some final considerations for Programme Planning</vt:lpstr>
      <vt:lpstr>PowerPoint Presentation</vt:lpstr>
      <vt:lpstr>Individual Reflective Task</vt:lpstr>
      <vt:lpstr>Peer Learning Sets</vt:lpstr>
      <vt:lpstr>PowerPoint Presentation</vt:lpstr>
      <vt:lpstr>Understand and Embed the Four Core UNCRC Principles </vt:lpstr>
      <vt:lpstr>Familiarise Yourself with the UNCRC Articles Relevant to Your Work </vt:lpstr>
      <vt:lpstr>Review and Adapt Your Policies and Procedures </vt:lpstr>
      <vt:lpstr>Promote Meaningful Participation of Children and Young People</vt:lpstr>
      <vt:lpstr>Raise Awareness and Build Capacity </vt:lpstr>
      <vt:lpstr>Monitor, Evaluate, and Report on Children’s Rights </vt:lpstr>
      <vt:lpstr>Leadership and Organisational Commitment </vt:lpstr>
      <vt:lpstr>PowerPoint Presentation</vt:lpstr>
      <vt:lpstr>Summary</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6</cp:revision>
  <dcterms:created xsi:type="dcterms:W3CDTF">2022-06-22T10:03:12Z</dcterms:created>
  <dcterms:modified xsi:type="dcterms:W3CDTF">2025-06-17T11:55:08Z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