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embeddedFontLst>
    <p:embeddedFont>
      <p:font typeface="Lato" panose="020F0502020204030203" pitchFamily="34" charset="0"/>
      <p:regular r:id="rId12"/>
      <p:bold r:id="rId13"/>
      <p:italic r:id="rId14"/>
      <p:boldItalic r:id="rId15"/>
    </p:embeddedFont>
    <p:embeddedFont>
      <p:font typeface="Lato Black" panose="020F0502020204030203" pitchFamily="34" charset="0"/>
      <p:bold r:id="rId16"/>
      <p:boldItalic r:id="rId17"/>
    </p:embeddedFont>
    <p:embeddedFont>
      <p:font typeface="Poppins" pitchFamily="2" charset="77"/>
      <p:regular r:id="rId18"/>
      <p:bold r:id="rId19"/>
      <p:italic r:id="rId20"/>
      <p:boldItalic r:id="rId21"/>
    </p:embeddedFont>
    <p:embeddedFont>
      <p:font typeface="Poppins SemiBold" panose="00000700000000000000" pitchFamily="2" charset="77"/>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251" autoAdjust="0"/>
  </p:normalViewPr>
  <p:slideViewPr>
    <p:cSldViewPr snapToGrid="0">
      <p:cViewPr varScale="1">
        <p:scale>
          <a:sx n="71" d="100"/>
          <a:sy n="71" d="100"/>
        </p:scale>
        <p:origin x="460"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Good morning. My presentation today focuses on the application of lifespan psychological development theories in a health and social care context. Specifically, I will be examining the case of Jenny, a 16-year-old young carer, assessing her developmental needs, and proposing an evidence-based support plan.</a:t>
            </a: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Jenny is currently 16 years old and has been acting as a primary carer for her mother since the age of 11, following the traumatic loss of her father. Her mother requires extensive practical assistance due to mobility issues, as well as administrative help stemming from cognitive difficulties and low mood. The objective of this presentation is to understand the psychological impact of this heavy burden on Jenny's development during a critical transitional period, and to develop a targeted community support plan that promotes her well-being.</a:t>
            </a:r>
            <a:endParaRPr dirty="0"/>
          </a:p>
        </p:txBody>
      </p:sp>
      <p:sp>
        <p:nvSpPr>
          <p:cNvPr id="96" name="Google Shape;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To understand Jenny's experiences, I have chosen John Bowlby's Attachment Theory. Bowlby posits that children require a 'secure base', a reliable and responsive caregiver, to develop healthily and form a positive 'internal working model' for future relationships. For Jenny, this theory is highly relevant. The sudden death of her father 5 years ago represents a severe attachment disruption. Furthermore, her mother's low mood and dependency mean she is no longer able to provide that secure base, fundamentally altering Jenny's attachment dynamic.</a:t>
            </a:r>
            <a:endParaRPr dirty="0"/>
          </a:p>
        </p:txBody>
      </p:sp>
      <p:sp>
        <p:nvSpPr>
          <p:cNvPr id="118" name="Google Shape;11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Applying this theory to the past 5 years, we see a profound impact on Jenny's development. At age 11, just as she was entering adolescence, Jenny experienced 'parentification', a role reversal where she became the caregiver. Without a secure base to process her grief over her father, and faced with her mother's physical and psychological unavailability, Jenny is at high risk of developing an insecure attachment style. This chronic stress likely impedes her ability to form peer relationships, limits her social exploration, and negatively impacts her emotional well-being and identity formation.</a:t>
            </a:r>
            <a:endParaRPr dirty="0"/>
          </a:p>
        </p:txBody>
      </p:sp>
      <p:sp>
        <p:nvSpPr>
          <p:cNvPr id="142" name="Google Shape;14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Jenny's psychological development is shaped by the complex interplay of nature and nurture. Biologically, at 16, she is undergoing significant neurological and hormonal changes typical of puberty, which can naturally heighten emotional reactivity. Environmentally, the trauma of losing her father and the relentless daily pressures of caring for a mother with mobility and memory problems create a highly stressful 'nurture' environment. The chronic environmental stress can biologically alter her stress-response systems, demonstrating how deeply interconnected nature and nurture are in shaping her current vulnerability.</a:t>
            </a:r>
            <a:endParaRPr dirty="0"/>
          </a:p>
        </p:txBody>
      </p:sp>
      <p:sp>
        <p:nvSpPr>
          <p:cNvPr id="166" name="Google Shape;166;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Based on Attachment Theory, the primary goal of Jenny's support plan must be to restore a sense of security and reduce her excessive level of responsibility. First, we must implement formal respite care and home help for her mother. By managing the practical and administrative tasks, we allow Jenny the space to be a 16-year-old. Secondly, I propose bereavement and attachment-focused counselling. A therapist can act as a temporary secure base, helping Jenny process her complex grief. Finally, integrating Jenny into a Young Carers Support Group will foster secondary attachments with peers who understand her experiences, reducing her isolation.</a:t>
            </a:r>
            <a:endParaRPr dirty="0"/>
          </a:p>
        </p:txBody>
      </p:sp>
      <p:sp>
        <p:nvSpPr>
          <p:cNvPr id="194" name="Google Shape;19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Critically evaluating Bowlby's theory, it proves highly useful in this health and social care context by providing a framework to understand the profound emotional damage caused by the disruption of Jenny's secure base. It clearly links her father's death and her mother's illness to her developmental risks. However, the theory has limitations. Bowlby's work heavily </a:t>
            </a:r>
            <a:r>
              <a:rPr lang="en-US" dirty="0" err="1"/>
              <a:t>emphasises</a:t>
            </a:r>
            <a:r>
              <a:rPr lang="en-US" dirty="0"/>
              <a:t> early childhood attachments, whereas Jenny's major disruption occurred later, at age 11. Additionally, it may underplay adolescent resilience and does not fully capture the broader socio-economic pressures of being a young carer, which other theories, like ecological systems theory, might address better.</a:t>
            </a:r>
            <a:endParaRPr dirty="0"/>
          </a:p>
        </p:txBody>
      </p:sp>
      <p:sp>
        <p:nvSpPr>
          <p:cNvPr id="215" name="Google Shape;21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conclusion, the past five years have placed an unsustainable burden on Jenny, significantly impacting her lifespan development. By viewing her situation through the lens of Attachment Theory, we </a:t>
            </a:r>
            <a:r>
              <a:rPr lang="en-US" dirty="0" err="1"/>
              <a:t>recognise</a:t>
            </a:r>
            <a:r>
              <a:rPr lang="en-US" dirty="0"/>
              <a:t> that she has lost her secure base. A robust, evidence-based community support plan that provides practical relief for her mother and targeted emotional support for Jenny is vital to ensuring she can successfully navigate the remainder of her adolescence and protect her long-term well-being. Thank you for listening.</a:t>
            </a:r>
            <a:endParaRPr dirty="0"/>
          </a:p>
        </p:txBody>
      </p:sp>
      <p:sp>
        <p:nvSpPr>
          <p:cNvPr id="242" name="Google Shape;24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Here is the reference list containing the academic sources used to inform this presentation.</a:t>
            </a:r>
            <a:endParaRPr dirty="0"/>
          </a:p>
        </p:txBody>
      </p:sp>
      <p:sp>
        <p:nvSpPr>
          <p:cNvPr id="261" name="Google Shape;26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10.png"/><Relationship Id="rId12"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295275" y="0"/>
            <a:ext cx="12192000" cy="6858000"/>
          </a:xfrm>
          <a:prstGeom prst="rect">
            <a:avLst/>
          </a:prstGeom>
          <a:noFill/>
          <a:ln>
            <a:noFill/>
          </a:ln>
        </p:spPr>
      </p:pic>
      <p:pic>
        <p:nvPicPr>
          <p:cNvPr id="85" name="Google Shape;85;p13" descr="image.png"/>
          <p:cNvPicPr preferRelativeResize="0"/>
          <p:nvPr/>
        </p:nvPicPr>
        <p:blipFill rotWithShape="1">
          <a:blip r:embed="rId4">
            <a:alphaModFix/>
          </a:blip>
          <a:srcRect/>
          <a:stretch/>
        </p:blipFill>
        <p:spPr>
          <a:xfrm>
            <a:off x="3238500" y="3611909"/>
            <a:ext cx="5715000" cy="2419201"/>
          </a:xfrm>
          <a:prstGeom prst="rect">
            <a:avLst/>
          </a:prstGeom>
          <a:noFill/>
          <a:ln>
            <a:noFill/>
          </a:ln>
        </p:spPr>
      </p:pic>
      <p:sp>
        <p:nvSpPr>
          <p:cNvPr id="86" name="Google Shape;86;p13"/>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7" name="Google Shape;87;p13"/>
          <p:cNvSpPr txBox="1"/>
          <p:nvPr/>
        </p:nvSpPr>
        <p:spPr>
          <a:xfrm>
            <a:off x="295275" y="922139"/>
            <a:ext cx="11601450" cy="1371600"/>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500" b="1" i="0" u="none" strike="noStrike" cap="none">
                <a:solidFill>
                  <a:srgbClr val="1E3A8A"/>
                </a:solidFill>
                <a:latin typeface="Poppins"/>
                <a:ea typeface="Poppins"/>
                <a:cs typeface="Poppins"/>
                <a:sym typeface="Poppins"/>
              </a:rPr>
              <a:t>Lifespan Development and Support Planning</a:t>
            </a:r>
            <a:endParaRPr/>
          </a:p>
        </p:txBody>
      </p:sp>
      <p:sp>
        <p:nvSpPr>
          <p:cNvPr id="88" name="Google Shape;88;p13"/>
          <p:cNvSpPr txBox="1"/>
          <p:nvPr/>
        </p:nvSpPr>
        <p:spPr>
          <a:xfrm>
            <a:off x="5000625" y="2674739"/>
            <a:ext cx="2190750" cy="365670"/>
          </a:xfrm>
          <a:prstGeom prst="rect">
            <a:avLst/>
          </a:prstGeom>
          <a:noFill/>
          <a:ln>
            <a:noFill/>
          </a:ln>
        </p:spPr>
        <p:txBody>
          <a:bodyPr spcFirstLastPara="1" wrap="square" lIns="0" tIns="0" rIns="0" bIns="0" anchor="t" anchorCtr="0">
            <a:spAutoFit/>
          </a:bodyPr>
          <a:lstStyle/>
          <a:p>
            <a:pPr marL="0" marR="0" lvl="0" indent="0" algn="ctr" rtl="0">
              <a:lnSpc>
                <a:spcPct val="159944"/>
              </a:lnSpc>
              <a:spcBef>
                <a:spcPts val="0"/>
              </a:spcBef>
              <a:spcAft>
                <a:spcPts val="0"/>
              </a:spcAft>
              <a:buNone/>
            </a:pPr>
            <a:r>
              <a:rPr lang="en-US" sz="1800" b="0" i="0" u="none" strike="noStrike" cap="none">
                <a:solidFill>
                  <a:srgbClr val="475569"/>
                </a:solidFill>
                <a:latin typeface="Lato"/>
                <a:ea typeface="Lato"/>
                <a:cs typeface="Lato"/>
                <a:sym typeface="Lato"/>
              </a:rPr>
              <a:t>A Case Study of Jenny</a:t>
            </a:r>
            <a:endParaRPr/>
          </a:p>
        </p:txBody>
      </p:sp>
      <p:sp>
        <p:nvSpPr>
          <p:cNvPr id="89" name="Google Shape;89;p13"/>
          <p:cNvSpPr txBox="1"/>
          <p:nvPr/>
        </p:nvSpPr>
        <p:spPr>
          <a:xfrm>
            <a:off x="3771900" y="3897659"/>
            <a:ext cx="4705350" cy="27429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a:solidFill>
                  <a:srgbClr val="1E3A8A"/>
                </a:solidFill>
                <a:latin typeface="Lato"/>
                <a:ea typeface="Lato"/>
                <a:cs typeface="Lato"/>
                <a:sym typeface="Lato"/>
              </a:rPr>
              <a:t>Module:</a:t>
            </a:r>
            <a:r>
              <a:rPr lang="en-US" sz="1350" b="0" i="0" u="none" strike="noStrike" cap="none">
                <a:solidFill>
                  <a:srgbClr val="334155"/>
                </a:solidFill>
                <a:latin typeface="Lato"/>
                <a:ea typeface="Lato"/>
                <a:cs typeface="Lato"/>
                <a:sym typeface="Lato"/>
              </a:rPr>
              <a:t> LCHS4010 - Psychology in Health &amp; Social Care</a:t>
            </a:r>
            <a:endParaRPr/>
          </a:p>
        </p:txBody>
      </p:sp>
      <p:sp>
        <p:nvSpPr>
          <p:cNvPr id="90" name="Google Shape;90;p13"/>
          <p:cNvSpPr txBox="1"/>
          <p:nvPr/>
        </p:nvSpPr>
        <p:spPr>
          <a:xfrm>
            <a:off x="3771900" y="4267200"/>
            <a:ext cx="4705350" cy="332399"/>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dirty="0">
                <a:solidFill>
                  <a:srgbClr val="1E3A8A"/>
                </a:solidFill>
                <a:latin typeface="Lato"/>
                <a:ea typeface="Lato"/>
                <a:cs typeface="Lato"/>
                <a:sym typeface="Lato"/>
              </a:rPr>
              <a:t>Assessment</a:t>
            </a:r>
            <a:r>
              <a:rPr lang="en-GB" sz="1350" b="1" i="0" u="none" strike="noStrike" cap="none">
                <a:solidFill>
                  <a:srgbClr val="1E3A8A"/>
                </a:solidFill>
                <a:latin typeface="Lato"/>
                <a:ea typeface="Lato"/>
                <a:cs typeface="Lato"/>
                <a:sym typeface="Lato"/>
              </a:rPr>
              <a:t> 1:</a:t>
            </a:r>
            <a:r>
              <a:rPr lang="en-US" sz="1350" b="0" i="0" u="none" strike="noStrike" cap="none">
                <a:solidFill>
                  <a:srgbClr val="334155"/>
                </a:solidFill>
                <a:latin typeface="Lato"/>
                <a:ea typeface="Lato"/>
                <a:cs typeface="Lato"/>
                <a:sym typeface="Lato"/>
              </a:rPr>
              <a:t> Individual Presentation</a:t>
            </a:r>
            <a:endParaRPr/>
          </a:p>
        </p:txBody>
      </p:sp>
      <p:sp>
        <p:nvSpPr>
          <p:cNvPr id="91" name="Google Shape;91;p13"/>
          <p:cNvSpPr txBox="1"/>
          <p:nvPr/>
        </p:nvSpPr>
        <p:spPr>
          <a:xfrm>
            <a:off x="3771900" y="4636740"/>
            <a:ext cx="4705350" cy="27429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a:solidFill>
                  <a:srgbClr val="1E3A8A"/>
                </a:solidFill>
                <a:latin typeface="Lato"/>
                <a:ea typeface="Lato"/>
                <a:cs typeface="Lato"/>
                <a:sym typeface="Lato"/>
              </a:rPr>
              <a:t>Topic:</a:t>
            </a:r>
            <a:r>
              <a:rPr lang="en-US" sz="1350" b="0" i="0" u="none" strike="noStrike" cap="none">
                <a:solidFill>
                  <a:srgbClr val="334155"/>
                </a:solidFill>
                <a:latin typeface="Lato"/>
                <a:ea typeface="Lato"/>
                <a:cs typeface="Lato"/>
                <a:sym typeface="Lato"/>
              </a:rPr>
              <a:t> Lifespan Development Theory &amp; Support Planning</a:t>
            </a:r>
            <a:endParaRPr/>
          </a:p>
        </p:txBody>
      </p:sp>
      <p:sp>
        <p:nvSpPr>
          <p:cNvPr id="92" name="Google Shape;92;p13"/>
          <p:cNvSpPr txBox="1"/>
          <p:nvPr/>
        </p:nvSpPr>
        <p:spPr>
          <a:xfrm>
            <a:off x="3771900" y="5006280"/>
            <a:ext cx="4705350" cy="332399"/>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dirty="0">
                <a:solidFill>
                  <a:srgbClr val="1E3A8A"/>
                </a:solidFill>
                <a:latin typeface="Lato"/>
                <a:ea typeface="Lato"/>
                <a:cs typeface="Lato"/>
                <a:sym typeface="Lato"/>
              </a:rPr>
              <a:t>Student Name:</a:t>
            </a:r>
            <a:r>
              <a:rPr lang="en-US" sz="1350" b="0" i="0" u="none" strike="noStrike" cap="none" dirty="0">
                <a:solidFill>
                  <a:srgbClr val="334155"/>
                </a:solidFill>
                <a:latin typeface="Lato"/>
                <a:ea typeface="Lato"/>
                <a:cs typeface="Lato"/>
                <a:sym typeface="Lato"/>
              </a:rPr>
              <a:t> </a:t>
            </a:r>
            <a:r>
              <a:rPr lang="en-GB" sz="1350" dirty="0">
                <a:solidFill>
                  <a:srgbClr val="334155"/>
                </a:solidFill>
                <a:latin typeface="Lato"/>
                <a:ea typeface="Lato"/>
                <a:cs typeface="Lato"/>
                <a:sym typeface="Lato"/>
              </a:rPr>
              <a:t>Sabbir Ahmed</a:t>
            </a:r>
            <a:endParaRPr dirty="0"/>
          </a:p>
        </p:txBody>
      </p:sp>
      <p:sp>
        <p:nvSpPr>
          <p:cNvPr id="93" name="Google Shape;93;p13"/>
          <p:cNvSpPr txBox="1"/>
          <p:nvPr/>
        </p:nvSpPr>
        <p:spPr>
          <a:xfrm>
            <a:off x="3771900" y="5375820"/>
            <a:ext cx="4705350" cy="332399"/>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dirty="0">
                <a:solidFill>
                  <a:srgbClr val="1E3A8A"/>
                </a:solidFill>
                <a:latin typeface="Lato"/>
                <a:ea typeface="Lato"/>
                <a:cs typeface="Lato"/>
                <a:sym typeface="Lato"/>
              </a:rPr>
              <a:t>Student ID:</a:t>
            </a:r>
            <a:r>
              <a:rPr lang="en-US" sz="1350" b="0" i="0" u="none" strike="noStrike" cap="none" dirty="0">
                <a:solidFill>
                  <a:srgbClr val="334155"/>
                </a:solidFill>
                <a:latin typeface="Lato"/>
                <a:ea typeface="Lato"/>
                <a:cs typeface="Lato"/>
                <a:sym typeface="Lato"/>
              </a:rPr>
              <a:t> </a:t>
            </a:r>
            <a:r>
              <a:rPr lang="en-GB" sz="1350" dirty="0">
                <a:solidFill>
                  <a:srgbClr val="334155"/>
                </a:solidFill>
                <a:latin typeface="Lato"/>
                <a:ea typeface="Lato"/>
                <a:cs typeface="Lato"/>
                <a:sym typeface="Lato"/>
              </a:rPr>
              <a:t>2435269</a:t>
            </a:r>
            <a:endParaRPr dirty="0"/>
          </a:p>
        </p:txBody>
      </p:sp>
      <p:sp>
        <p:nvSpPr>
          <p:cNvPr id="3" name="Google Shape;93;p13">
            <a:extLst>
              <a:ext uri="{FF2B5EF4-FFF2-40B4-BE49-F238E27FC236}">
                <a16:creationId xmlns:a16="http://schemas.microsoft.com/office/drawing/2014/main" id="{A2017AC1-3C10-2DC9-7208-10A1B74174DC}"/>
              </a:ext>
            </a:extLst>
          </p:cNvPr>
          <p:cNvSpPr txBox="1"/>
          <p:nvPr/>
        </p:nvSpPr>
        <p:spPr>
          <a:xfrm>
            <a:off x="3771900" y="5638454"/>
            <a:ext cx="4705350" cy="3447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GB" sz="1350" b="1" dirty="0">
                <a:solidFill>
                  <a:srgbClr val="1E3A8A"/>
                </a:solidFill>
                <a:latin typeface="Lato"/>
                <a:ea typeface="Lato"/>
                <a:cs typeface="Lato"/>
                <a:sym typeface="Lato"/>
              </a:rPr>
              <a:t>Lecturer: </a:t>
            </a:r>
            <a:r>
              <a:rPr lang="en-GB" sz="1350" dirty="0">
                <a:solidFill>
                  <a:schemeClr val="bg1">
                    <a:lumMod val="25000"/>
                  </a:schemeClr>
                </a:solidFill>
                <a:latin typeface="Lato"/>
                <a:ea typeface="Lato"/>
                <a:cs typeface="Lato"/>
                <a:sym typeface="Lato"/>
              </a:rPr>
              <a:t>Farah </a:t>
            </a:r>
            <a:r>
              <a:rPr lang="en-GB" sz="1350" dirty="0" err="1">
                <a:solidFill>
                  <a:schemeClr val="bg1">
                    <a:lumMod val="25000"/>
                  </a:schemeClr>
                </a:solidFill>
                <a:latin typeface="Lato"/>
                <a:ea typeface="Lato"/>
                <a:cs typeface="Lato"/>
                <a:sym typeface="Lato"/>
              </a:rPr>
              <a:t>Wilta</a:t>
            </a:r>
            <a:endParaRPr dirty="0">
              <a:solidFill>
                <a:schemeClr val="bg1">
                  <a:lumMod val="2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7"/>
        <p:cNvGrpSpPr/>
        <p:nvPr/>
      </p:nvGrpSpPr>
      <p:grpSpPr>
        <a:xfrm>
          <a:off x="0" y="0"/>
          <a:ext cx="0" cy="0"/>
          <a:chOff x="0" y="0"/>
          <a:chExt cx="0" cy="0"/>
        </a:xfrm>
      </p:grpSpPr>
      <p:pic>
        <p:nvPicPr>
          <p:cNvPr id="98" name="Google Shape;98;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9" name="Google Shape;99;p14" descr="image.png"/>
          <p:cNvPicPr preferRelativeResize="0"/>
          <p:nvPr/>
        </p:nvPicPr>
        <p:blipFill rotWithShape="1">
          <a:blip r:embed="rId4">
            <a:alphaModFix/>
          </a:blip>
          <a:srcRect/>
          <a:stretch/>
        </p:blipFill>
        <p:spPr>
          <a:xfrm>
            <a:off x="571500" y="5473683"/>
            <a:ext cx="5238750" cy="1295400"/>
          </a:xfrm>
          <a:prstGeom prst="rect">
            <a:avLst/>
          </a:prstGeom>
          <a:noFill/>
          <a:ln>
            <a:noFill/>
          </a:ln>
        </p:spPr>
      </p:pic>
      <p:pic>
        <p:nvPicPr>
          <p:cNvPr id="100" name="Google Shape;100;p14" descr="image.png"/>
          <p:cNvPicPr preferRelativeResize="0"/>
          <p:nvPr/>
        </p:nvPicPr>
        <p:blipFill rotWithShape="1">
          <a:blip r:embed="rId5">
            <a:alphaModFix/>
          </a:blip>
          <a:srcRect/>
          <a:stretch/>
        </p:blipFill>
        <p:spPr>
          <a:xfrm>
            <a:off x="6381750" y="1828800"/>
            <a:ext cx="5238750" cy="3810000"/>
          </a:xfrm>
          <a:prstGeom prst="rect">
            <a:avLst/>
          </a:prstGeom>
          <a:noFill/>
          <a:ln>
            <a:noFill/>
          </a:ln>
        </p:spPr>
      </p:pic>
      <p:sp>
        <p:nvSpPr>
          <p:cNvPr id="101" name="Google Shape;101;p14"/>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2" name="Google Shape;102;p14"/>
          <p:cNvSpPr txBox="1"/>
          <p:nvPr/>
        </p:nvSpPr>
        <p:spPr>
          <a:xfrm>
            <a:off x="571500" y="1396983"/>
            <a:ext cx="5500687"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dirty="0">
                <a:solidFill>
                  <a:srgbClr val="1E3A8A"/>
                </a:solidFill>
                <a:latin typeface="Poppins SemiBold"/>
                <a:ea typeface="Poppins SemiBold"/>
                <a:cs typeface="Poppins SemiBold"/>
                <a:sym typeface="Poppins SemiBold"/>
              </a:rPr>
              <a:t>Background Profile</a:t>
            </a:r>
            <a:endParaRPr dirty="0"/>
          </a:p>
        </p:txBody>
      </p:sp>
      <p:sp>
        <p:nvSpPr>
          <p:cNvPr id="103" name="Google Shape;103;p14"/>
          <p:cNvSpPr txBox="1"/>
          <p:nvPr/>
        </p:nvSpPr>
        <p:spPr>
          <a:xfrm>
            <a:off x="571500" y="3330558"/>
            <a:ext cx="5500687"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a:solidFill>
                  <a:srgbClr val="1E3A8A"/>
                </a:solidFill>
                <a:latin typeface="Poppins SemiBold"/>
                <a:ea typeface="Poppins SemiBold"/>
                <a:cs typeface="Poppins SemiBold"/>
                <a:sym typeface="Poppins SemiBold"/>
              </a:rPr>
              <a:t>Caregiving Demands</a:t>
            </a:r>
            <a:endParaRPr/>
          </a:p>
        </p:txBody>
      </p:sp>
      <p:sp>
        <p:nvSpPr>
          <p:cNvPr id="104" name="Google Shape;104;p14"/>
          <p:cNvSpPr txBox="1"/>
          <p:nvPr/>
        </p:nvSpPr>
        <p:spPr>
          <a:xfrm>
            <a:off x="857250" y="1855238"/>
            <a:ext cx="4953000" cy="3447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b="1" i="0" u="none" strike="noStrike" cap="none" dirty="0">
                <a:solidFill>
                  <a:srgbClr val="334155"/>
                </a:solidFill>
                <a:latin typeface="Lato"/>
                <a:ea typeface="Lato"/>
                <a:cs typeface="Lato"/>
                <a:sym typeface="Lato"/>
              </a:rPr>
              <a:t>Age:</a:t>
            </a:r>
            <a:r>
              <a:rPr lang="en-US" b="0" i="0" u="none" strike="noStrike" cap="none" dirty="0">
                <a:solidFill>
                  <a:srgbClr val="334155"/>
                </a:solidFill>
                <a:latin typeface="Lato"/>
                <a:ea typeface="Lato"/>
                <a:cs typeface="Lato"/>
                <a:sym typeface="Lato"/>
              </a:rPr>
              <a:t> 16 years old.</a:t>
            </a:r>
            <a:endParaRPr sz="1200" dirty="0"/>
          </a:p>
        </p:txBody>
      </p:sp>
      <p:sp>
        <p:nvSpPr>
          <p:cNvPr id="105" name="Google Shape;105;p14"/>
          <p:cNvSpPr txBox="1"/>
          <p:nvPr/>
        </p:nvSpPr>
        <p:spPr>
          <a:xfrm>
            <a:off x="857250" y="2350538"/>
            <a:ext cx="4953000" cy="68942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b="1" i="0" u="none" strike="noStrike" cap="none" dirty="0">
                <a:solidFill>
                  <a:srgbClr val="334155"/>
                </a:solidFill>
                <a:latin typeface="Lato"/>
                <a:ea typeface="Lato"/>
                <a:cs typeface="Lato"/>
                <a:sym typeface="Lato"/>
              </a:rPr>
              <a:t>Context:</a:t>
            </a:r>
            <a:r>
              <a:rPr lang="en-US" b="0" i="0" u="none" strike="noStrike" cap="none" dirty="0">
                <a:solidFill>
                  <a:srgbClr val="334155"/>
                </a:solidFill>
                <a:latin typeface="Lato"/>
                <a:ea typeface="Lato"/>
                <a:cs typeface="Lato"/>
                <a:sym typeface="Lato"/>
              </a:rPr>
              <a:t> Primary caregiver for her mother for the past 5 years following the tragic death of her father.</a:t>
            </a:r>
            <a:endParaRPr sz="1200" dirty="0"/>
          </a:p>
        </p:txBody>
      </p:sp>
      <p:sp>
        <p:nvSpPr>
          <p:cNvPr id="106" name="Google Shape;106;p14"/>
          <p:cNvSpPr txBox="1"/>
          <p:nvPr/>
        </p:nvSpPr>
        <p:spPr>
          <a:xfrm>
            <a:off x="857250" y="3788813"/>
            <a:ext cx="4953000" cy="68942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b="1" i="0" u="none" strike="noStrike" cap="none" dirty="0">
                <a:solidFill>
                  <a:srgbClr val="334155"/>
                </a:solidFill>
                <a:latin typeface="Lato"/>
                <a:ea typeface="Lato"/>
                <a:cs typeface="Lato"/>
                <a:sym typeface="Lato"/>
              </a:rPr>
              <a:t>Practical Help:</a:t>
            </a:r>
            <a:r>
              <a:rPr lang="en-US" b="0" i="0" u="none" strike="noStrike" cap="none" dirty="0">
                <a:solidFill>
                  <a:srgbClr val="334155"/>
                </a:solidFill>
                <a:latin typeface="Lato"/>
                <a:ea typeface="Lato"/>
                <a:cs typeface="Lato"/>
                <a:sym typeface="Lato"/>
              </a:rPr>
              <a:t> Assisting with cooking, cleaning, and shopping due to mother's severe mobility issues.</a:t>
            </a:r>
            <a:endParaRPr sz="1200" dirty="0"/>
          </a:p>
        </p:txBody>
      </p:sp>
      <p:sp>
        <p:nvSpPr>
          <p:cNvPr id="107" name="Google Shape;107;p14"/>
          <p:cNvSpPr txBox="1"/>
          <p:nvPr/>
        </p:nvSpPr>
        <p:spPr>
          <a:xfrm>
            <a:off x="857250" y="4588913"/>
            <a:ext cx="4953000" cy="68942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b="1" i="0" u="none" strike="noStrike" cap="none" dirty="0">
                <a:solidFill>
                  <a:srgbClr val="334155"/>
                </a:solidFill>
                <a:latin typeface="Lato"/>
                <a:ea typeface="Lato"/>
                <a:cs typeface="Lato"/>
                <a:sym typeface="Lato"/>
              </a:rPr>
              <a:t>Administrative Support:</a:t>
            </a:r>
            <a:r>
              <a:rPr lang="en-US" b="0" i="0" u="none" strike="noStrike" cap="none" dirty="0">
                <a:solidFill>
                  <a:srgbClr val="334155"/>
                </a:solidFill>
                <a:latin typeface="Lato"/>
                <a:ea typeface="Lato"/>
                <a:cs typeface="Lato"/>
                <a:sym typeface="Lato"/>
              </a:rPr>
              <a:t> Managing household affairs due to mother's memory problems, forgetfulness, and low mood.</a:t>
            </a:r>
            <a:endParaRPr sz="1200" dirty="0"/>
          </a:p>
        </p:txBody>
      </p:sp>
      <p:sp>
        <p:nvSpPr>
          <p:cNvPr id="108" name="Google Shape;108;p14"/>
          <p:cNvSpPr txBox="1"/>
          <p:nvPr/>
        </p:nvSpPr>
        <p:spPr>
          <a:xfrm>
            <a:off x="895350" y="5571046"/>
            <a:ext cx="4629150" cy="1034129"/>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b="1" i="0" u="none" strike="noStrike" cap="none" dirty="0">
                <a:solidFill>
                  <a:srgbClr val="1E3A8A"/>
                </a:solidFill>
                <a:latin typeface="Lato"/>
                <a:ea typeface="Lato"/>
                <a:cs typeface="Lato"/>
                <a:sym typeface="Lato"/>
              </a:rPr>
              <a:t>Objective: Assess the psychological impact of the last 5 years on Jenny's development and design a community support plan.</a:t>
            </a:r>
            <a:endParaRPr sz="1200" dirty="0"/>
          </a:p>
        </p:txBody>
      </p:sp>
      <p:pic>
        <p:nvPicPr>
          <p:cNvPr id="109" name="Google Shape;109;p14" descr="image.png"/>
          <p:cNvPicPr preferRelativeResize="0"/>
          <p:nvPr/>
        </p:nvPicPr>
        <p:blipFill rotWithShape="1">
          <a:blip r:embed="rId6">
            <a:alphaModFix/>
          </a:blip>
          <a:srcRect/>
          <a:stretch/>
        </p:blipFill>
        <p:spPr>
          <a:xfrm>
            <a:off x="6381750" y="1828800"/>
            <a:ext cx="5238750" cy="3810000"/>
          </a:xfrm>
          <a:prstGeom prst="rect">
            <a:avLst/>
          </a:prstGeom>
          <a:noFill/>
          <a:ln>
            <a:noFill/>
          </a:ln>
        </p:spPr>
      </p:pic>
      <p:sp>
        <p:nvSpPr>
          <p:cNvPr id="110" name="Google Shape;110;p14"/>
          <p:cNvSpPr txBox="1"/>
          <p:nvPr/>
        </p:nvSpPr>
        <p:spPr>
          <a:xfrm>
            <a:off x="571500" y="505877"/>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dirty="0">
                <a:solidFill>
                  <a:srgbClr val="1E3A8A"/>
                </a:solidFill>
                <a:latin typeface="Poppins SemiBold"/>
                <a:ea typeface="Poppins SemiBold"/>
                <a:cs typeface="Poppins SemiBold"/>
                <a:sym typeface="Poppins SemiBold"/>
              </a:rPr>
              <a:t>Case Study Overview: Jenny</a:t>
            </a:r>
            <a:endParaRPr dirty="0"/>
          </a:p>
        </p:txBody>
      </p:sp>
      <p:sp>
        <p:nvSpPr>
          <p:cNvPr id="111" name="Google Shape;111;p14"/>
          <p:cNvSpPr/>
          <p:nvPr/>
        </p:nvSpPr>
        <p:spPr>
          <a:xfrm>
            <a:off x="571500" y="1234009"/>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12" name="Google Shape;112;p14" descr="image.png"/>
          <p:cNvPicPr preferRelativeResize="0"/>
          <p:nvPr/>
        </p:nvPicPr>
        <p:blipFill rotWithShape="1">
          <a:blip r:embed="rId7">
            <a:alphaModFix/>
          </a:blip>
          <a:srcRect/>
          <a:stretch/>
        </p:blipFill>
        <p:spPr>
          <a:xfrm>
            <a:off x="571500" y="1958958"/>
            <a:ext cx="114300" cy="200025"/>
          </a:xfrm>
          <a:prstGeom prst="rect">
            <a:avLst/>
          </a:prstGeom>
          <a:noFill/>
          <a:ln>
            <a:noFill/>
          </a:ln>
        </p:spPr>
      </p:pic>
      <p:pic>
        <p:nvPicPr>
          <p:cNvPr id="113" name="Google Shape;113;p14" descr="image.png"/>
          <p:cNvPicPr preferRelativeResize="0"/>
          <p:nvPr/>
        </p:nvPicPr>
        <p:blipFill rotWithShape="1">
          <a:blip r:embed="rId7">
            <a:alphaModFix/>
          </a:blip>
          <a:srcRect/>
          <a:stretch/>
        </p:blipFill>
        <p:spPr>
          <a:xfrm>
            <a:off x="571500" y="2462742"/>
            <a:ext cx="114300" cy="200025"/>
          </a:xfrm>
          <a:prstGeom prst="rect">
            <a:avLst/>
          </a:prstGeom>
          <a:noFill/>
          <a:ln>
            <a:noFill/>
          </a:ln>
        </p:spPr>
      </p:pic>
      <p:pic>
        <p:nvPicPr>
          <p:cNvPr id="114" name="Google Shape;114;p14" descr="image.png"/>
          <p:cNvPicPr preferRelativeResize="0"/>
          <p:nvPr/>
        </p:nvPicPr>
        <p:blipFill rotWithShape="1">
          <a:blip r:embed="rId7">
            <a:alphaModFix/>
          </a:blip>
          <a:srcRect/>
          <a:stretch/>
        </p:blipFill>
        <p:spPr>
          <a:xfrm>
            <a:off x="571500" y="3892533"/>
            <a:ext cx="114300" cy="200025"/>
          </a:xfrm>
          <a:prstGeom prst="rect">
            <a:avLst/>
          </a:prstGeom>
          <a:noFill/>
          <a:ln>
            <a:noFill/>
          </a:ln>
        </p:spPr>
      </p:pic>
      <p:pic>
        <p:nvPicPr>
          <p:cNvPr id="115" name="Google Shape;115;p14" descr="image.png"/>
          <p:cNvPicPr preferRelativeResize="0"/>
          <p:nvPr/>
        </p:nvPicPr>
        <p:blipFill rotWithShape="1">
          <a:blip r:embed="rId7">
            <a:alphaModFix/>
          </a:blip>
          <a:srcRect/>
          <a:stretch/>
        </p:blipFill>
        <p:spPr>
          <a:xfrm>
            <a:off x="571500" y="4692633"/>
            <a:ext cx="114300" cy="2000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9"/>
        <p:cNvGrpSpPr/>
        <p:nvPr/>
      </p:nvGrpSpPr>
      <p:grpSpPr>
        <a:xfrm>
          <a:off x="0" y="0"/>
          <a:ext cx="0" cy="0"/>
          <a:chOff x="0" y="0"/>
          <a:chExt cx="0" cy="0"/>
        </a:xfrm>
      </p:grpSpPr>
      <p:pic>
        <p:nvPicPr>
          <p:cNvPr id="120" name="Google Shape;120;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21" name="Google Shape;121;p15" descr="image.png"/>
          <p:cNvPicPr preferRelativeResize="0"/>
          <p:nvPr/>
        </p:nvPicPr>
        <p:blipFill rotWithShape="1">
          <a:blip r:embed="rId4">
            <a:alphaModFix/>
          </a:blip>
          <a:srcRect/>
          <a:stretch/>
        </p:blipFill>
        <p:spPr>
          <a:xfrm>
            <a:off x="571500" y="2514600"/>
            <a:ext cx="3492549" cy="4181475"/>
          </a:xfrm>
          <a:prstGeom prst="rect">
            <a:avLst/>
          </a:prstGeom>
          <a:noFill/>
          <a:ln>
            <a:noFill/>
          </a:ln>
        </p:spPr>
      </p:pic>
      <p:pic>
        <p:nvPicPr>
          <p:cNvPr id="122" name="Google Shape;122;p15" descr="image.png"/>
          <p:cNvPicPr preferRelativeResize="0"/>
          <p:nvPr/>
        </p:nvPicPr>
        <p:blipFill rotWithShape="1">
          <a:blip r:embed="rId5">
            <a:alphaModFix/>
          </a:blip>
          <a:srcRect/>
          <a:stretch/>
        </p:blipFill>
        <p:spPr>
          <a:xfrm>
            <a:off x="4349799" y="2514600"/>
            <a:ext cx="3492549" cy="4181475"/>
          </a:xfrm>
          <a:prstGeom prst="rect">
            <a:avLst/>
          </a:prstGeom>
          <a:noFill/>
          <a:ln>
            <a:noFill/>
          </a:ln>
        </p:spPr>
      </p:pic>
      <p:pic>
        <p:nvPicPr>
          <p:cNvPr id="123" name="Google Shape;123;p15" descr="image.png"/>
          <p:cNvPicPr preferRelativeResize="0"/>
          <p:nvPr/>
        </p:nvPicPr>
        <p:blipFill rotWithShape="1">
          <a:blip r:embed="rId6">
            <a:alphaModFix/>
          </a:blip>
          <a:srcRect/>
          <a:stretch/>
        </p:blipFill>
        <p:spPr>
          <a:xfrm>
            <a:off x="8128099" y="2514600"/>
            <a:ext cx="3492549" cy="4181475"/>
          </a:xfrm>
          <a:prstGeom prst="rect">
            <a:avLst/>
          </a:prstGeom>
          <a:noFill/>
          <a:ln>
            <a:noFill/>
          </a:ln>
        </p:spPr>
      </p:pic>
      <p:sp>
        <p:nvSpPr>
          <p:cNvPr id="124" name="Google Shape;124;p15"/>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5" name="Google Shape;125;p15"/>
          <p:cNvSpPr txBox="1"/>
          <p:nvPr/>
        </p:nvSpPr>
        <p:spPr>
          <a:xfrm>
            <a:off x="571500" y="1828800"/>
            <a:ext cx="11049000" cy="369332"/>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Applying John Bowlby's (1969) foundational concepts to understand Jenny's developmental challenges.</a:t>
            </a:r>
            <a:endParaRPr dirty="0"/>
          </a:p>
        </p:txBody>
      </p:sp>
      <p:pic>
        <p:nvPicPr>
          <p:cNvPr id="126" name="Google Shape;126;p15" descr="image.png"/>
          <p:cNvPicPr preferRelativeResize="0"/>
          <p:nvPr/>
        </p:nvPicPr>
        <p:blipFill rotWithShape="1">
          <a:blip r:embed="rId7">
            <a:alphaModFix/>
          </a:blip>
          <a:srcRect/>
          <a:stretch/>
        </p:blipFill>
        <p:spPr>
          <a:xfrm>
            <a:off x="1841450" y="2905125"/>
            <a:ext cx="952500" cy="952500"/>
          </a:xfrm>
          <a:prstGeom prst="rect">
            <a:avLst/>
          </a:prstGeom>
          <a:noFill/>
          <a:ln>
            <a:noFill/>
          </a:ln>
        </p:spPr>
      </p:pic>
      <p:sp>
        <p:nvSpPr>
          <p:cNvPr id="127" name="Google Shape;127;p15"/>
          <p:cNvSpPr txBox="1"/>
          <p:nvPr/>
        </p:nvSpPr>
        <p:spPr>
          <a:xfrm>
            <a:off x="1447591" y="4095750"/>
            <a:ext cx="1740217" cy="4000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100" b="0" i="0" u="none" strike="noStrike" cap="none">
                <a:solidFill>
                  <a:srgbClr val="1E3A8A"/>
                </a:solidFill>
                <a:latin typeface="Poppins SemiBold"/>
                <a:ea typeface="Poppins SemiBold"/>
                <a:cs typeface="Poppins SemiBold"/>
                <a:sym typeface="Poppins SemiBold"/>
              </a:rPr>
              <a:t>Secure Base</a:t>
            </a:r>
            <a:endParaRPr/>
          </a:p>
        </p:txBody>
      </p:sp>
      <p:sp>
        <p:nvSpPr>
          <p:cNvPr id="128" name="Google Shape;128;p15"/>
          <p:cNvSpPr txBox="1"/>
          <p:nvPr/>
        </p:nvSpPr>
        <p:spPr>
          <a:xfrm>
            <a:off x="866775" y="4638675"/>
            <a:ext cx="2901999" cy="1846659"/>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A reliable, emotionally available caregiver provides safety necessary for exploring the world. Jenny lacks this due to her mother's illness.</a:t>
            </a:r>
            <a:endParaRPr dirty="0"/>
          </a:p>
        </p:txBody>
      </p:sp>
      <p:pic>
        <p:nvPicPr>
          <p:cNvPr id="129" name="Google Shape;129;p15" descr="image.png"/>
          <p:cNvPicPr preferRelativeResize="0"/>
          <p:nvPr/>
        </p:nvPicPr>
        <p:blipFill rotWithShape="1">
          <a:blip r:embed="rId8">
            <a:alphaModFix/>
          </a:blip>
          <a:srcRect/>
          <a:stretch/>
        </p:blipFill>
        <p:spPr>
          <a:xfrm>
            <a:off x="5619750" y="2905125"/>
            <a:ext cx="952500" cy="952500"/>
          </a:xfrm>
          <a:prstGeom prst="rect">
            <a:avLst/>
          </a:prstGeom>
          <a:noFill/>
          <a:ln>
            <a:noFill/>
          </a:ln>
        </p:spPr>
      </p:pic>
      <p:sp>
        <p:nvSpPr>
          <p:cNvPr id="130" name="Google Shape;130;p15"/>
          <p:cNvSpPr txBox="1"/>
          <p:nvPr/>
        </p:nvSpPr>
        <p:spPr>
          <a:xfrm>
            <a:off x="5020865" y="4095750"/>
            <a:ext cx="2150268" cy="4000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100" b="0" i="0" u="none" strike="noStrike" cap="none">
                <a:solidFill>
                  <a:srgbClr val="1E3A8A"/>
                </a:solidFill>
                <a:latin typeface="Poppins SemiBold"/>
                <a:ea typeface="Poppins SemiBold"/>
                <a:cs typeface="Poppins SemiBold"/>
                <a:sym typeface="Poppins SemiBold"/>
              </a:rPr>
              <a:t>Working Model</a:t>
            </a:r>
            <a:endParaRPr/>
          </a:p>
        </p:txBody>
      </p:sp>
      <p:sp>
        <p:nvSpPr>
          <p:cNvPr id="131" name="Google Shape;131;p15"/>
          <p:cNvSpPr txBox="1"/>
          <p:nvPr/>
        </p:nvSpPr>
        <p:spPr>
          <a:xfrm>
            <a:off x="4645074" y="4638675"/>
            <a:ext cx="2901999" cy="12192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Cognitive frameworks shaping future relationships based on early attachments. Current stress may distort her relational expectations.</a:t>
            </a:r>
            <a:endParaRPr/>
          </a:p>
        </p:txBody>
      </p:sp>
      <p:pic>
        <p:nvPicPr>
          <p:cNvPr id="132" name="Google Shape;132;p15" descr="image.png"/>
          <p:cNvPicPr preferRelativeResize="0"/>
          <p:nvPr/>
        </p:nvPicPr>
        <p:blipFill rotWithShape="1">
          <a:blip r:embed="rId9">
            <a:alphaModFix/>
          </a:blip>
          <a:srcRect/>
          <a:stretch/>
        </p:blipFill>
        <p:spPr>
          <a:xfrm>
            <a:off x="9398049" y="2905125"/>
            <a:ext cx="952500" cy="952500"/>
          </a:xfrm>
          <a:prstGeom prst="rect">
            <a:avLst/>
          </a:prstGeom>
          <a:noFill/>
          <a:ln>
            <a:noFill/>
          </a:ln>
        </p:spPr>
      </p:pic>
      <p:sp>
        <p:nvSpPr>
          <p:cNvPr id="133" name="Google Shape;133;p15"/>
          <p:cNvSpPr txBox="1"/>
          <p:nvPr/>
        </p:nvSpPr>
        <p:spPr>
          <a:xfrm>
            <a:off x="8654147" y="4095750"/>
            <a:ext cx="2440305" cy="4000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100" b="0" i="0" u="none" strike="noStrike" cap="none">
                <a:solidFill>
                  <a:srgbClr val="1E3A8A"/>
                </a:solidFill>
                <a:latin typeface="Poppins SemiBold"/>
                <a:ea typeface="Poppins SemiBold"/>
                <a:cs typeface="Poppins SemiBold"/>
                <a:sym typeface="Poppins SemiBold"/>
              </a:rPr>
              <a:t>Attachment Loss</a:t>
            </a:r>
            <a:endParaRPr/>
          </a:p>
        </p:txBody>
      </p:sp>
      <p:sp>
        <p:nvSpPr>
          <p:cNvPr id="134" name="Google Shape;134;p15"/>
          <p:cNvSpPr txBox="1"/>
          <p:nvPr/>
        </p:nvSpPr>
        <p:spPr>
          <a:xfrm>
            <a:off x="8423374" y="4638675"/>
            <a:ext cx="2901999" cy="12192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The severe psychological impact of losing a primary attachment figure. Jenny experienced this acutely with the death of her father.</a:t>
            </a:r>
            <a:endParaRPr/>
          </a:p>
        </p:txBody>
      </p:sp>
      <p:pic>
        <p:nvPicPr>
          <p:cNvPr id="135" name="Google Shape;135;p15" descr="image.png"/>
          <p:cNvPicPr preferRelativeResize="0"/>
          <p:nvPr/>
        </p:nvPicPr>
        <p:blipFill rotWithShape="1">
          <a:blip r:embed="rId10">
            <a:alphaModFix/>
          </a:blip>
          <a:srcRect/>
          <a:stretch/>
        </p:blipFill>
        <p:spPr>
          <a:xfrm>
            <a:off x="2079575" y="3143250"/>
            <a:ext cx="476250" cy="476250"/>
          </a:xfrm>
          <a:prstGeom prst="rect">
            <a:avLst/>
          </a:prstGeom>
          <a:noFill/>
          <a:ln>
            <a:noFill/>
          </a:ln>
        </p:spPr>
      </p:pic>
      <p:pic>
        <p:nvPicPr>
          <p:cNvPr id="136" name="Google Shape;136;p15" descr="image.png"/>
          <p:cNvPicPr preferRelativeResize="0"/>
          <p:nvPr/>
        </p:nvPicPr>
        <p:blipFill rotWithShape="1">
          <a:blip r:embed="rId11">
            <a:alphaModFix/>
          </a:blip>
          <a:srcRect/>
          <a:stretch/>
        </p:blipFill>
        <p:spPr>
          <a:xfrm>
            <a:off x="5857875" y="3143250"/>
            <a:ext cx="476250" cy="476250"/>
          </a:xfrm>
          <a:prstGeom prst="rect">
            <a:avLst/>
          </a:prstGeom>
          <a:noFill/>
          <a:ln>
            <a:noFill/>
          </a:ln>
        </p:spPr>
      </p:pic>
      <p:pic>
        <p:nvPicPr>
          <p:cNvPr id="137" name="Google Shape;137;p15" descr="image.png"/>
          <p:cNvPicPr preferRelativeResize="0"/>
          <p:nvPr/>
        </p:nvPicPr>
        <p:blipFill rotWithShape="1">
          <a:blip r:embed="rId12">
            <a:alphaModFix/>
          </a:blip>
          <a:srcRect/>
          <a:stretch/>
        </p:blipFill>
        <p:spPr>
          <a:xfrm>
            <a:off x="9636174" y="3143250"/>
            <a:ext cx="476250" cy="476250"/>
          </a:xfrm>
          <a:prstGeom prst="rect">
            <a:avLst/>
          </a:prstGeom>
          <a:noFill/>
          <a:ln>
            <a:noFill/>
          </a:ln>
        </p:spPr>
      </p:pic>
      <p:sp>
        <p:nvSpPr>
          <p:cNvPr id="138" name="Google Shape;138;p15"/>
          <p:cNvSpPr txBox="1"/>
          <p:nvPr/>
        </p:nvSpPr>
        <p:spPr>
          <a:xfrm>
            <a:off x="571500" y="666750"/>
            <a:ext cx="11601450" cy="5078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dirty="0">
                <a:solidFill>
                  <a:srgbClr val="1E3A8A"/>
                </a:solidFill>
                <a:latin typeface="Poppins SemiBold"/>
                <a:ea typeface="Poppins SemiBold"/>
                <a:cs typeface="Poppins SemiBold"/>
                <a:sym typeface="Poppins SemiBold"/>
              </a:rPr>
              <a:t>Bowlby's Attachment Theory</a:t>
            </a:r>
            <a:endParaRPr dirty="0"/>
          </a:p>
        </p:txBody>
      </p:sp>
      <p:sp>
        <p:nvSpPr>
          <p:cNvPr id="139" name="Google Shape;139;p15"/>
          <p:cNvSpPr/>
          <p:nvPr/>
        </p:nvSpPr>
        <p:spPr>
          <a:xfrm>
            <a:off x="571500" y="1428750"/>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3"/>
        <p:cNvGrpSpPr/>
        <p:nvPr/>
      </p:nvGrpSpPr>
      <p:grpSpPr>
        <a:xfrm>
          <a:off x="0" y="0"/>
          <a:ext cx="0" cy="0"/>
          <a:chOff x="0" y="0"/>
          <a:chExt cx="0" cy="0"/>
        </a:xfrm>
      </p:grpSpPr>
      <p:pic>
        <p:nvPicPr>
          <p:cNvPr id="144" name="Google Shape;144;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45" name="Google Shape;145;p16"/>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46" name="Google Shape;146;p16"/>
          <p:cNvSpPr/>
          <p:nvPr/>
        </p:nvSpPr>
        <p:spPr>
          <a:xfrm>
            <a:off x="571500" y="1828800"/>
            <a:ext cx="5381625" cy="1821060"/>
          </a:xfrm>
          <a:prstGeom prst="roundRect">
            <a:avLst>
              <a:gd name="adj" fmla="val 4184"/>
            </a:avLst>
          </a:prstGeom>
          <a:solidFill>
            <a:srgbClr val="F8FAFC"/>
          </a:solidFill>
          <a:ln w="9525" cap="flat" cmpd="sng">
            <a:solidFill>
              <a:srgbClr val="E2E8F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47" name="Google Shape;147;p16"/>
          <p:cNvSpPr txBox="1"/>
          <p:nvPr/>
        </p:nvSpPr>
        <p:spPr>
          <a:xfrm>
            <a:off x="1238250" y="2033057"/>
            <a:ext cx="4476750" cy="13448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1E3A8A"/>
                </a:solidFill>
                <a:latin typeface="Lato"/>
                <a:ea typeface="Lato"/>
                <a:cs typeface="Lato"/>
                <a:sym typeface="Lato"/>
              </a:rPr>
              <a:t>Role Reversal (Parentification)</a:t>
            </a:r>
            <a:r>
              <a:rPr lang="en-US" sz="1500" b="0" i="0" u="none" strike="noStrike" cap="none" dirty="0">
                <a:solidFill>
                  <a:srgbClr val="334155"/>
                </a:solidFill>
                <a:latin typeface="Lato"/>
                <a:ea typeface="Lato"/>
                <a:cs typeface="Lato"/>
                <a:sym typeface="Lato"/>
              </a:rPr>
              <a:t> Jenny has assumed the adult caregiver role, fundamentally suppressing her own normative developmental needs during early adolescence.</a:t>
            </a:r>
            <a:endParaRPr dirty="0"/>
          </a:p>
        </p:txBody>
      </p:sp>
      <p:sp>
        <p:nvSpPr>
          <p:cNvPr id="148" name="Google Shape;148;p16"/>
          <p:cNvSpPr/>
          <p:nvPr/>
        </p:nvSpPr>
        <p:spPr>
          <a:xfrm>
            <a:off x="6238875" y="1828800"/>
            <a:ext cx="5381625" cy="1821060"/>
          </a:xfrm>
          <a:prstGeom prst="roundRect">
            <a:avLst>
              <a:gd name="adj" fmla="val 4184"/>
            </a:avLst>
          </a:prstGeom>
          <a:solidFill>
            <a:srgbClr val="F8FAFC"/>
          </a:solidFill>
          <a:ln w="9525" cap="flat" cmpd="sng">
            <a:solidFill>
              <a:srgbClr val="E2E8F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49" name="Google Shape;149;p16"/>
          <p:cNvSpPr txBox="1"/>
          <p:nvPr/>
        </p:nvSpPr>
        <p:spPr>
          <a:xfrm>
            <a:off x="6905625" y="2016123"/>
            <a:ext cx="4476750" cy="13448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1E3A8A"/>
                </a:solidFill>
                <a:latin typeface="Lato"/>
                <a:ea typeface="Lato"/>
                <a:cs typeface="Lato"/>
                <a:sym typeface="Lato"/>
              </a:rPr>
              <a:t>Emotional Impact</a:t>
            </a:r>
            <a:r>
              <a:rPr lang="en-US" sz="1500" b="0" i="0" u="none" strike="noStrike" cap="none" dirty="0">
                <a:solidFill>
                  <a:srgbClr val="334155"/>
                </a:solidFill>
                <a:latin typeface="Lato"/>
                <a:ea typeface="Lato"/>
                <a:cs typeface="Lato"/>
                <a:sym typeface="Lato"/>
              </a:rPr>
              <a:t> Exposure to chronic stress increases the potential development of insecure, avoidant, or anxious attachment styles (Ainsworth, 1979).</a:t>
            </a:r>
            <a:endParaRPr dirty="0"/>
          </a:p>
        </p:txBody>
      </p:sp>
      <p:sp>
        <p:nvSpPr>
          <p:cNvPr id="150" name="Google Shape;150;p16"/>
          <p:cNvSpPr/>
          <p:nvPr/>
        </p:nvSpPr>
        <p:spPr>
          <a:xfrm>
            <a:off x="571500" y="3935610"/>
            <a:ext cx="5381625" cy="1821060"/>
          </a:xfrm>
          <a:prstGeom prst="roundRect">
            <a:avLst>
              <a:gd name="adj" fmla="val 4184"/>
            </a:avLst>
          </a:prstGeom>
          <a:solidFill>
            <a:srgbClr val="F8FAFC"/>
          </a:solidFill>
          <a:ln w="9525" cap="flat" cmpd="sng">
            <a:solidFill>
              <a:srgbClr val="E2E8F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1" name="Google Shape;151;p16"/>
          <p:cNvSpPr txBox="1"/>
          <p:nvPr/>
        </p:nvSpPr>
        <p:spPr>
          <a:xfrm>
            <a:off x="1238250" y="4105999"/>
            <a:ext cx="4476750" cy="13448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1E3A8A"/>
                </a:solidFill>
                <a:latin typeface="Lato"/>
                <a:ea typeface="Lato"/>
                <a:cs typeface="Lato"/>
                <a:sym typeface="Lato"/>
              </a:rPr>
              <a:t>Social &amp; Cognitive Impact</a:t>
            </a:r>
            <a:r>
              <a:rPr lang="en-US" sz="1500" b="0" i="0" u="none" strike="noStrike" cap="none" dirty="0">
                <a:solidFill>
                  <a:srgbClr val="334155"/>
                </a:solidFill>
                <a:latin typeface="Lato"/>
                <a:ea typeface="Lato"/>
                <a:cs typeface="Lato"/>
                <a:sym typeface="Lato"/>
              </a:rPr>
              <a:t> Severely reduced time for peer socialization places her at high risk of delayed identity formation, a crucial adolescent developmental task.</a:t>
            </a:r>
            <a:endParaRPr dirty="0"/>
          </a:p>
        </p:txBody>
      </p:sp>
      <p:sp>
        <p:nvSpPr>
          <p:cNvPr id="152" name="Google Shape;152;p16"/>
          <p:cNvSpPr/>
          <p:nvPr/>
        </p:nvSpPr>
        <p:spPr>
          <a:xfrm>
            <a:off x="6238875" y="3935610"/>
            <a:ext cx="5381625" cy="1821060"/>
          </a:xfrm>
          <a:prstGeom prst="roundRect">
            <a:avLst>
              <a:gd name="adj" fmla="val 4184"/>
            </a:avLst>
          </a:prstGeom>
          <a:solidFill>
            <a:srgbClr val="F8FAFC"/>
          </a:solidFill>
          <a:ln w="9525" cap="flat" cmpd="sng">
            <a:solidFill>
              <a:srgbClr val="E2E8F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3" name="Google Shape;153;p16"/>
          <p:cNvSpPr txBox="1"/>
          <p:nvPr/>
        </p:nvSpPr>
        <p:spPr>
          <a:xfrm>
            <a:off x="6905625" y="4122933"/>
            <a:ext cx="4476750" cy="13448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1E3A8A"/>
                </a:solidFill>
                <a:latin typeface="Lato"/>
                <a:ea typeface="Lato"/>
                <a:cs typeface="Lato"/>
                <a:sym typeface="Lato"/>
              </a:rPr>
              <a:t>Impact on Well-being</a:t>
            </a:r>
            <a:r>
              <a:rPr lang="en-US" sz="1500" b="0" i="0" u="none" strike="noStrike" cap="none" dirty="0">
                <a:solidFill>
                  <a:srgbClr val="334155"/>
                </a:solidFill>
                <a:latin typeface="Lato"/>
                <a:ea typeface="Lato"/>
                <a:cs typeface="Lato"/>
                <a:sym typeface="Lato"/>
              </a:rPr>
              <a:t> Without intervention, the ongoing burden creates a severe risk for chronic anxiety, depression, and long-term social isolation.</a:t>
            </a:r>
            <a:endParaRPr dirty="0"/>
          </a:p>
        </p:txBody>
      </p:sp>
      <p:sp>
        <p:nvSpPr>
          <p:cNvPr id="154" name="Google Shape;154;p16"/>
          <p:cNvSpPr/>
          <p:nvPr/>
        </p:nvSpPr>
        <p:spPr>
          <a:xfrm>
            <a:off x="571500" y="3640335"/>
            <a:ext cx="5381625"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5" name="Google Shape;155;p16"/>
          <p:cNvSpPr/>
          <p:nvPr/>
        </p:nvSpPr>
        <p:spPr>
          <a:xfrm>
            <a:off x="6238875" y="3640335"/>
            <a:ext cx="5381625"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6" name="Google Shape;156;p16"/>
          <p:cNvSpPr/>
          <p:nvPr/>
        </p:nvSpPr>
        <p:spPr>
          <a:xfrm>
            <a:off x="571500" y="5747146"/>
            <a:ext cx="5381625"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57" name="Google Shape;157;p16"/>
          <p:cNvSpPr/>
          <p:nvPr/>
        </p:nvSpPr>
        <p:spPr>
          <a:xfrm>
            <a:off x="6238875" y="5747146"/>
            <a:ext cx="5381625"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58" name="Google Shape;158;p16" descr="image.png"/>
          <p:cNvPicPr preferRelativeResize="0"/>
          <p:nvPr/>
        </p:nvPicPr>
        <p:blipFill rotWithShape="1">
          <a:blip r:embed="rId4">
            <a:alphaModFix/>
          </a:blip>
          <a:srcRect/>
          <a:stretch/>
        </p:blipFill>
        <p:spPr>
          <a:xfrm>
            <a:off x="819150" y="2071687"/>
            <a:ext cx="238125" cy="276225"/>
          </a:xfrm>
          <a:prstGeom prst="rect">
            <a:avLst/>
          </a:prstGeom>
          <a:noFill/>
          <a:ln>
            <a:noFill/>
          </a:ln>
        </p:spPr>
      </p:pic>
      <p:pic>
        <p:nvPicPr>
          <p:cNvPr id="159" name="Google Shape;159;p16" descr="image.png"/>
          <p:cNvPicPr preferRelativeResize="0"/>
          <p:nvPr/>
        </p:nvPicPr>
        <p:blipFill rotWithShape="1">
          <a:blip r:embed="rId5">
            <a:alphaModFix/>
          </a:blip>
          <a:srcRect/>
          <a:stretch/>
        </p:blipFill>
        <p:spPr>
          <a:xfrm>
            <a:off x="6486525" y="2071687"/>
            <a:ext cx="266700" cy="276225"/>
          </a:xfrm>
          <a:prstGeom prst="rect">
            <a:avLst/>
          </a:prstGeom>
          <a:noFill/>
          <a:ln>
            <a:noFill/>
          </a:ln>
        </p:spPr>
      </p:pic>
      <p:pic>
        <p:nvPicPr>
          <p:cNvPr id="160" name="Google Shape;160;p16" descr="image.png"/>
          <p:cNvPicPr preferRelativeResize="0"/>
          <p:nvPr/>
        </p:nvPicPr>
        <p:blipFill rotWithShape="1">
          <a:blip r:embed="rId6">
            <a:alphaModFix/>
          </a:blip>
          <a:srcRect/>
          <a:stretch/>
        </p:blipFill>
        <p:spPr>
          <a:xfrm>
            <a:off x="819150" y="4178498"/>
            <a:ext cx="333375" cy="276225"/>
          </a:xfrm>
          <a:prstGeom prst="rect">
            <a:avLst/>
          </a:prstGeom>
          <a:noFill/>
          <a:ln>
            <a:noFill/>
          </a:ln>
        </p:spPr>
      </p:pic>
      <p:pic>
        <p:nvPicPr>
          <p:cNvPr id="161" name="Google Shape;161;p16" descr="image.png"/>
          <p:cNvPicPr preferRelativeResize="0"/>
          <p:nvPr/>
        </p:nvPicPr>
        <p:blipFill rotWithShape="1">
          <a:blip r:embed="rId7">
            <a:alphaModFix/>
          </a:blip>
          <a:srcRect/>
          <a:stretch/>
        </p:blipFill>
        <p:spPr>
          <a:xfrm>
            <a:off x="6486525" y="4178498"/>
            <a:ext cx="266700" cy="276225"/>
          </a:xfrm>
          <a:prstGeom prst="rect">
            <a:avLst/>
          </a:prstGeom>
          <a:noFill/>
          <a:ln>
            <a:noFill/>
          </a:ln>
        </p:spPr>
      </p:pic>
      <p:sp>
        <p:nvSpPr>
          <p:cNvPr id="162" name="Google Shape;162;p16"/>
          <p:cNvSpPr txBox="1"/>
          <p:nvPr/>
        </p:nvSpPr>
        <p:spPr>
          <a:xfrm>
            <a:off x="571500" y="666750"/>
            <a:ext cx="11601450" cy="507831"/>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dirty="0">
                <a:solidFill>
                  <a:srgbClr val="1E3A8A"/>
                </a:solidFill>
                <a:latin typeface="Poppins SemiBold"/>
                <a:ea typeface="Poppins SemiBold"/>
                <a:cs typeface="Poppins SemiBold"/>
                <a:sym typeface="Poppins SemiBold"/>
              </a:rPr>
              <a:t>Impact on Jenny's Development</a:t>
            </a:r>
            <a:endParaRPr dirty="0"/>
          </a:p>
        </p:txBody>
      </p:sp>
      <p:sp>
        <p:nvSpPr>
          <p:cNvPr id="163" name="Google Shape;163;p16"/>
          <p:cNvSpPr/>
          <p:nvPr/>
        </p:nvSpPr>
        <p:spPr>
          <a:xfrm>
            <a:off x="571500" y="1428750"/>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7"/>
        <p:cNvGrpSpPr/>
        <p:nvPr/>
      </p:nvGrpSpPr>
      <p:grpSpPr>
        <a:xfrm>
          <a:off x="0" y="0"/>
          <a:ext cx="0" cy="0"/>
          <a:chOff x="0" y="0"/>
          <a:chExt cx="0" cy="0"/>
        </a:xfrm>
      </p:grpSpPr>
      <p:pic>
        <p:nvPicPr>
          <p:cNvPr id="168" name="Google Shape;168;p17" descr="image.png"/>
          <p:cNvPicPr preferRelativeResize="0"/>
          <p:nvPr/>
        </p:nvPicPr>
        <p:blipFill rotWithShape="1">
          <a:blip r:embed="rId3">
            <a:alphaModFix/>
          </a:blip>
          <a:srcRect/>
          <a:stretch/>
        </p:blipFill>
        <p:spPr>
          <a:xfrm>
            <a:off x="-19050" y="0"/>
            <a:ext cx="12192000" cy="6858000"/>
          </a:xfrm>
          <a:prstGeom prst="rect">
            <a:avLst/>
          </a:prstGeom>
          <a:noFill/>
          <a:ln>
            <a:noFill/>
          </a:ln>
        </p:spPr>
      </p:pic>
      <p:pic>
        <p:nvPicPr>
          <p:cNvPr id="169" name="Google Shape;169;p17" descr="image.png"/>
          <p:cNvPicPr preferRelativeResize="0"/>
          <p:nvPr/>
        </p:nvPicPr>
        <p:blipFill rotWithShape="1">
          <a:blip r:embed="rId4">
            <a:alphaModFix/>
          </a:blip>
          <a:srcRect/>
          <a:stretch/>
        </p:blipFill>
        <p:spPr>
          <a:xfrm>
            <a:off x="571500" y="5368921"/>
            <a:ext cx="11049000" cy="990600"/>
          </a:xfrm>
          <a:prstGeom prst="rect">
            <a:avLst/>
          </a:prstGeom>
          <a:noFill/>
          <a:ln>
            <a:noFill/>
          </a:ln>
        </p:spPr>
      </p:pic>
      <p:sp>
        <p:nvSpPr>
          <p:cNvPr id="172" name="Google Shape;172;p17"/>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3" name="Google Shape;173;p17"/>
          <p:cNvSpPr txBox="1"/>
          <p:nvPr/>
        </p:nvSpPr>
        <p:spPr>
          <a:xfrm>
            <a:off x="895350" y="5559421"/>
            <a:ext cx="10439400" cy="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0" u="none" strike="noStrike" cap="none" dirty="0">
                <a:solidFill>
                  <a:srgbClr val="1E3A8A"/>
                </a:solidFill>
                <a:latin typeface="Lato Black"/>
                <a:ea typeface="Lato Black"/>
                <a:cs typeface="Lato Black"/>
                <a:sym typeface="Lato Black"/>
              </a:rPr>
              <a:t>Critical Interaction:</a:t>
            </a:r>
            <a:r>
              <a:rPr lang="en-US" sz="1500" b="1" i="0" u="none" strike="noStrike" cap="none" dirty="0">
                <a:solidFill>
                  <a:srgbClr val="1E3A8A"/>
                </a:solidFill>
                <a:latin typeface="Lato"/>
                <a:ea typeface="Lato"/>
                <a:cs typeface="Lato"/>
                <a:sym typeface="Lato"/>
              </a:rPr>
              <a:t> Severe environmental stressors (nurture) are exacerbating natural biological vulnerabilities (nature) during a critical developmental window (Schore, 2001).</a:t>
            </a:r>
            <a:endParaRPr dirty="0"/>
          </a:p>
        </p:txBody>
      </p:sp>
      <p:sp>
        <p:nvSpPr>
          <p:cNvPr id="184" name="Google Shape;184;p17"/>
          <p:cNvSpPr txBox="1"/>
          <p:nvPr/>
        </p:nvSpPr>
        <p:spPr>
          <a:xfrm>
            <a:off x="571500" y="429682"/>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a:solidFill>
                  <a:srgbClr val="1E3A8A"/>
                </a:solidFill>
                <a:latin typeface="Poppins SemiBold"/>
                <a:ea typeface="Poppins SemiBold"/>
                <a:cs typeface="Poppins SemiBold"/>
                <a:sym typeface="Poppins SemiBold"/>
              </a:rPr>
              <a:t>The Role of Nature and Nurture</a:t>
            </a:r>
            <a:endParaRPr/>
          </a:p>
        </p:txBody>
      </p:sp>
      <p:sp>
        <p:nvSpPr>
          <p:cNvPr id="185" name="Google Shape;185;p17"/>
          <p:cNvSpPr/>
          <p:nvPr/>
        </p:nvSpPr>
        <p:spPr>
          <a:xfrm>
            <a:off x="571500" y="996950"/>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70" name="Google Shape;170;p17" descr="image.png"/>
          <p:cNvPicPr preferRelativeResize="0"/>
          <p:nvPr/>
        </p:nvPicPr>
        <p:blipFill rotWithShape="1">
          <a:blip r:embed="rId5">
            <a:alphaModFix/>
          </a:blip>
          <a:srcRect/>
          <a:stretch/>
        </p:blipFill>
        <p:spPr>
          <a:xfrm>
            <a:off x="571500" y="1100656"/>
            <a:ext cx="5238750" cy="4148677"/>
          </a:xfrm>
          <a:prstGeom prst="rect">
            <a:avLst/>
          </a:prstGeom>
          <a:noFill/>
          <a:ln>
            <a:noFill/>
          </a:ln>
        </p:spPr>
      </p:pic>
      <p:pic>
        <p:nvPicPr>
          <p:cNvPr id="171" name="Google Shape;171;p17" descr="image.png"/>
          <p:cNvPicPr preferRelativeResize="0"/>
          <p:nvPr/>
        </p:nvPicPr>
        <p:blipFill rotWithShape="1">
          <a:blip r:embed="rId6">
            <a:alphaModFix/>
          </a:blip>
          <a:srcRect/>
          <a:stretch/>
        </p:blipFill>
        <p:spPr>
          <a:xfrm>
            <a:off x="6381750" y="1100656"/>
            <a:ext cx="5238750" cy="4148677"/>
          </a:xfrm>
          <a:prstGeom prst="rect">
            <a:avLst/>
          </a:prstGeom>
          <a:noFill/>
          <a:ln>
            <a:noFill/>
          </a:ln>
        </p:spPr>
      </p:pic>
      <p:sp>
        <p:nvSpPr>
          <p:cNvPr id="174" name="Google Shape;174;p17"/>
          <p:cNvSpPr txBox="1"/>
          <p:nvPr/>
        </p:nvSpPr>
        <p:spPr>
          <a:xfrm>
            <a:off x="962025" y="1519756"/>
            <a:ext cx="4680585" cy="4000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a:solidFill>
                  <a:srgbClr val="1E3A8A"/>
                </a:solidFill>
                <a:latin typeface="Poppins SemiBold"/>
                <a:ea typeface="Poppins SemiBold"/>
                <a:cs typeface="Poppins SemiBold"/>
                <a:sym typeface="Poppins SemiBold"/>
              </a:rPr>
              <a:t>Biological Influences (Nature)</a:t>
            </a:r>
            <a:endParaRPr/>
          </a:p>
        </p:txBody>
      </p:sp>
      <p:sp>
        <p:nvSpPr>
          <p:cNvPr id="176" name="Google Shape;176;p17"/>
          <p:cNvSpPr txBox="1"/>
          <p:nvPr/>
        </p:nvSpPr>
        <p:spPr>
          <a:xfrm>
            <a:off x="6772275" y="1519756"/>
            <a:ext cx="4848225"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0" i="0" u="none" strike="noStrike" cap="none" dirty="0">
                <a:solidFill>
                  <a:srgbClr val="1E3A8A"/>
                </a:solidFill>
                <a:latin typeface="Poppins SemiBold"/>
                <a:ea typeface="Poppins SemiBold"/>
                <a:cs typeface="Poppins SemiBold"/>
                <a:sym typeface="Poppins SemiBold"/>
              </a:rPr>
              <a:t>Environmental Influences (Nurture)</a:t>
            </a:r>
            <a:endParaRPr dirty="0"/>
          </a:p>
        </p:txBody>
      </p:sp>
      <p:grpSp>
        <p:nvGrpSpPr>
          <p:cNvPr id="2" name="Group 1">
            <a:extLst>
              <a:ext uri="{FF2B5EF4-FFF2-40B4-BE49-F238E27FC236}">
                <a16:creationId xmlns:a16="http://schemas.microsoft.com/office/drawing/2014/main" id="{12AA6A08-509A-2447-4184-C5E517DB03F2}"/>
              </a:ext>
            </a:extLst>
          </p:cNvPr>
          <p:cNvGrpSpPr/>
          <p:nvPr/>
        </p:nvGrpSpPr>
        <p:grpSpPr>
          <a:xfrm>
            <a:off x="962025" y="1969544"/>
            <a:ext cx="4457700" cy="2962275"/>
            <a:chOff x="962025" y="1969544"/>
            <a:chExt cx="4457700" cy="2962275"/>
          </a:xfrm>
        </p:grpSpPr>
        <p:sp>
          <p:nvSpPr>
            <p:cNvPr id="175" name="Google Shape;175;p17"/>
            <p:cNvSpPr txBox="1"/>
            <p:nvPr/>
          </p:nvSpPr>
          <p:spPr>
            <a:xfrm>
              <a:off x="962025" y="1969544"/>
              <a:ext cx="4457700" cy="738664"/>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Internal factors affecting Jenny's resilience and vulnerability:</a:t>
              </a:r>
              <a:endParaRPr dirty="0"/>
            </a:p>
          </p:txBody>
        </p:sp>
        <p:sp>
          <p:nvSpPr>
            <p:cNvPr id="178" name="Google Shape;178;p17"/>
            <p:cNvSpPr txBox="1"/>
            <p:nvPr/>
          </p:nvSpPr>
          <p:spPr>
            <a:xfrm>
              <a:off x="1247775" y="2722019"/>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Potential genetic predispositions to stress reactivity or mood disorders.</a:t>
              </a:r>
              <a:endParaRPr dirty="0"/>
            </a:p>
          </p:txBody>
        </p:sp>
        <p:sp>
          <p:nvSpPr>
            <p:cNvPr id="179" name="Google Shape;179;p17"/>
            <p:cNvSpPr txBox="1"/>
            <p:nvPr/>
          </p:nvSpPr>
          <p:spPr>
            <a:xfrm>
              <a:off x="1247775" y="3522119"/>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Significant neurological and hormonal changes inherent to adolescence (puberty at 16).</a:t>
              </a:r>
              <a:endParaRPr/>
            </a:p>
          </p:txBody>
        </p:sp>
        <p:sp>
          <p:nvSpPr>
            <p:cNvPr id="180" name="Google Shape;180;p17"/>
            <p:cNvSpPr txBox="1"/>
            <p:nvPr/>
          </p:nvSpPr>
          <p:spPr>
            <a:xfrm>
              <a:off x="1247775" y="4322219"/>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Ongoing brain maturation, particularly in areas regulating emotion and decision making.</a:t>
              </a:r>
              <a:endParaRPr/>
            </a:p>
          </p:txBody>
        </p:sp>
      </p:grpSp>
      <p:grpSp>
        <p:nvGrpSpPr>
          <p:cNvPr id="3" name="Group 2">
            <a:extLst>
              <a:ext uri="{FF2B5EF4-FFF2-40B4-BE49-F238E27FC236}">
                <a16:creationId xmlns:a16="http://schemas.microsoft.com/office/drawing/2014/main" id="{9BAE298A-3B2A-1D28-9EDF-644DC457EBF4}"/>
              </a:ext>
            </a:extLst>
          </p:cNvPr>
          <p:cNvGrpSpPr/>
          <p:nvPr/>
        </p:nvGrpSpPr>
        <p:grpSpPr>
          <a:xfrm>
            <a:off x="6772275" y="2013990"/>
            <a:ext cx="4457700" cy="2962275"/>
            <a:chOff x="6772275" y="2013990"/>
            <a:chExt cx="4457700" cy="2962275"/>
          </a:xfrm>
        </p:grpSpPr>
        <p:sp>
          <p:nvSpPr>
            <p:cNvPr id="177" name="Google Shape;177;p17"/>
            <p:cNvSpPr txBox="1"/>
            <p:nvPr/>
          </p:nvSpPr>
          <p:spPr>
            <a:xfrm>
              <a:off x="6772275" y="2013990"/>
              <a:ext cx="44577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External factors shaping her developmental context:</a:t>
              </a:r>
              <a:endParaRPr dirty="0"/>
            </a:p>
          </p:txBody>
        </p:sp>
        <p:sp>
          <p:nvSpPr>
            <p:cNvPr id="181" name="Google Shape;181;p17"/>
            <p:cNvSpPr txBox="1"/>
            <p:nvPr/>
          </p:nvSpPr>
          <p:spPr>
            <a:xfrm>
              <a:off x="7058025" y="2461665"/>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The highly demanding, non-normative caregiving environment at home.</a:t>
              </a:r>
              <a:endParaRPr dirty="0"/>
            </a:p>
          </p:txBody>
        </p:sp>
        <p:sp>
          <p:nvSpPr>
            <p:cNvPr id="182" name="Google Shape;182;p17"/>
            <p:cNvSpPr txBox="1"/>
            <p:nvPr/>
          </p:nvSpPr>
          <p:spPr>
            <a:xfrm>
              <a:off x="7058025" y="3261765"/>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The traumatic event of losing her father at a pivotal age.</a:t>
              </a:r>
              <a:endParaRPr/>
            </a:p>
          </p:txBody>
        </p:sp>
        <p:sp>
          <p:nvSpPr>
            <p:cNvPr id="183" name="Google Shape;183;p17"/>
            <p:cNvSpPr txBox="1"/>
            <p:nvPr/>
          </p:nvSpPr>
          <p:spPr>
            <a:xfrm>
              <a:off x="7058025" y="4061865"/>
              <a:ext cx="4171950" cy="914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334155"/>
                  </a:solidFill>
                  <a:latin typeface="Lato"/>
                  <a:ea typeface="Lato"/>
                  <a:cs typeface="Lato"/>
                  <a:sym typeface="Lato"/>
                </a:rPr>
                <a:t>Pervasive social isolation and lack of traditional adolescent support systems (friends, extracurriculars).</a:t>
              </a:r>
              <a:endParaRPr/>
            </a:p>
          </p:txBody>
        </p:sp>
      </p:grpSp>
      <p:pic>
        <p:nvPicPr>
          <p:cNvPr id="186" name="Google Shape;186;p17" descr="image.png"/>
          <p:cNvPicPr preferRelativeResize="0"/>
          <p:nvPr/>
        </p:nvPicPr>
        <p:blipFill rotWithShape="1">
          <a:blip r:embed="rId7">
            <a:alphaModFix/>
          </a:blip>
          <a:srcRect/>
          <a:stretch/>
        </p:blipFill>
        <p:spPr>
          <a:xfrm>
            <a:off x="962025" y="2834206"/>
            <a:ext cx="114300" cy="200025"/>
          </a:xfrm>
          <a:prstGeom prst="rect">
            <a:avLst/>
          </a:prstGeom>
          <a:noFill/>
          <a:ln>
            <a:noFill/>
          </a:ln>
        </p:spPr>
      </p:pic>
      <p:pic>
        <p:nvPicPr>
          <p:cNvPr id="187" name="Google Shape;187;p17" descr="image.png"/>
          <p:cNvPicPr preferRelativeResize="0"/>
          <p:nvPr/>
        </p:nvPicPr>
        <p:blipFill rotWithShape="1">
          <a:blip r:embed="rId7">
            <a:alphaModFix/>
          </a:blip>
          <a:srcRect/>
          <a:stretch/>
        </p:blipFill>
        <p:spPr>
          <a:xfrm>
            <a:off x="962025" y="3634306"/>
            <a:ext cx="114300" cy="200025"/>
          </a:xfrm>
          <a:prstGeom prst="rect">
            <a:avLst/>
          </a:prstGeom>
          <a:noFill/>
          <a:ln>
            <a:noFill/>
          </a:ln>
        </p:spPr>
      </p:pic>
      <p:pic>
        <p:nvPicPr>
          <p:cNvPr id="188" name="Google Shape;188;p17" descr="image.png"/>
          <p:cNvPicPr preferRelativeResize="0"/>
          <p:nvPr/>
        </p:nvPicPr>
        <p:blipFill rotWithShape="1">
          <a:blip r:embed="rId7">
            <a:alphaModFix/>
          </a:blip>
          <a:srcRect/>
          <a:stretch/>
        </p:blipFill>
        <p:spPr>
          <a:xfrm>
            <a:off x="962025" y="4434406"/>
            <a:ext cx="114300" cy="200025"/>
          </a:xfrm>
          <a:prstGeom prst="rect">
            <a:avLst/>
          </a:prstGeom>
          <a:noFill/>
          <a:ln>
            <a:noFill/>
          </a:ln>
        </p:spPr>
      </p:pic>
      <p:pic>
        <p:nvPicPr>
          <p:cNvPr id="189" name="Google Shape;189;p17" descr="image.png"/>
          <p:cNvPicPr preferRelativeResize="0"/>
          <p:nvPr/>
        </p:nvPicPr>
        <p:blipFill rotWithShape="1">
          <a:blip r:embed="rId7">
            <a:alphaModFix/>
          </a:blip>
          <a:srcRect/>
          <a:stretch/>
        </p:blipFill>
        <p:spPr>
          <a:xfrm>
            <a:off x="6772275" y="2582322"/>
            <a:ext cx="114300" cy="200025"/>
          </a:xfrm>
          <a:prstGeom prst="rect">
            <a:avLst/>
          </a:prstGeom>
          <a:noFill/>
          <a:ln>
            <a:noFill/>
          </a:ln>
        </p:spPr>
      </p:pic>
      <p:pic>
        <p:nvPicPr>
          <p:cNvPr id="190" name="Google Shape;190;p17" descr="image.png"/>
          <p:cNvPicPr preferRelativeResize="0"/>
          <p:nvPr/>
        </p:nvPicPr>
        <p:blipFill rotWithShape="1">
          <a:blip r:embed="rId7">
            <a:alphaModFix/>
          </a:blip>
          <a:srcRect/>
          <a:stretch/>
        </p:blipFill>
        <p:spPr>
          <a:xfrm>
            <a:off x="6772275" y="3382418"/>
            <a:ext cx="114300" cy="200025"/>
          </a:xfrm>
          <a:prstGeom prst="rect">
            <a:avLst/>
          </a:prstGeom>
          <a:noFill/>
          <a:ln>
            <a:noFill/>
          </a:ln>
        </p:spPr>
      </p:pic>
      <p:pic>
        <p:nvPicPr>
          <p:cNvPr id="191" name="Google Shape;191;p17" descr="image.png"/>
          <p:cNvPicPr preferRelativeResize="0"/>
          <p:nvPr/>
        </p:nvPicPr>
        <p:blipFill rotWithShape="1">
          <a:blip r:embed="rId7">
            <a:alphaModFix/>
          </a:blip>
          <a:srcRect/>
          <a:stretch/>
        </p:blipFill>
        <p:spPr>
          <a:xfrm>
            <a:off x="6772275" y="4174052"/>
            <a:ext cx="114300" cy="200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95"/>
        <p:cNvGrpSpPr/>
        <p:nvPr/>
      </p:nvGrpSpPr>
      <p:grpSpPr>
        <a:xfrm>
          <a:off x="0" y="0"/>
          <a:ext cx="0" cy="0"/>
          <a:chOff x="0" y="0"/>
          <a:chExt cx="0" cy="0"/>
        </a:xfrm>
      </p:grpSpPr>
      <p:pic>
        <p:nvPicPr>
          <p:cNvPr id="196" name="Google Shape;196;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7" name="Google Shape;197;p18" descr="image.png"/>
          <p:cNvPicPr preferRelativeResize="0"/>
          <p:nvPr/>
        </p:nvPicPr>
        <p:blipFill rotWithShape="1">
          <a:blip r:embed="rId4">
            <a:alphaModFix/>
          </a:blip>
          <a:srcRect/>
          <a:stretch/>
        </p:blipFill>
        <p:spPr>
          <a:xfrm>
            <a:off x="571500" y="2419350"/>
            <a:ext cx="3492549" cy="3703141"/>
          </a:xfrm>
          <a:prstGeom prst="rect">
            <a:avLst/>
          </a:prstGeom>
          <a:noFill/>
          <a:ln>
            <a:noFill/>
          </a:ln>
        </p:spPr>
      </p:pic>
      <p:pic>
        <p:nvPicPr>
          <p:cNvPr id="198" name="Google Shape;198;p18" descr="image.png"/>
          <p:cNvPicPr preferRelativeResize="0"/>
          <p:nvPr/>
        </p:nvPicPr>
        <p:blipFill rotWithShape="1">
          <a:blip r:embed="rId5">
            <a:alphaModFix/>
          </a:blip>
          <a:srcRect/>
          <a:stretch/>
        </p:blipFill>
        <p:spPr>
          <a:xfrm>
            <a:off x="4349799" y="2419350"/>
            <a:ext cx="3492549" cy="3703141"/>
          </a:xfrm>
          <a:prstGeom prst="rect">
            <a:avLst/>
          </a:prstGeom>
          <a:noFill/>
          <a:ln>
            <a:noFill/>
          </a:ln>
        </p:spPr>
      </p:pic>
      <p:pic>
        <p:nvPicPr>
          <p:cNvPr id="199" name="Google Shape;199;p18" descr="image.png"/>
          <p:cNvPicPr preferRelativeResize="0"/>
          <p:nvPr/>
        </p:nvPicPr>
        <p:blipFill rotWithShape="1">
          <a:blip r:embed="rId6">
            <a:alphaModFix/>
          </a:blip>
          <a:srcRect/>
          <a:stretch/>
        </p:blipFill>
        <p:spPr>
          <a:xfrm>
            <a:off x="8128099" y="2419350"/>
            <a:ext cx="3492549" cy="3703141"/>
          </a:xfrm>
          <a:prstGeom prst="rect">
            <a:avLst/>
          </a:prstGeom>
          <a:noFill/>
          <a:ln>
            <a:noFill/>
          </a:ln>
        </p:spPr>
      </p:pic>
      <p:sp>
        <p:nvSpPr>
          <p:cNvPr id="200" name="Google Shape;200;p18"/>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01" name="Google Shape;201;p18"/>
          <p:cNvSpPr txBox="1"/>
          <p:nvPr/>
        </p:nvSpPr>
        <p:spPr>
          <a:xfrm>
            <a:off x="571500" y="1828800"/>
            <a:ext cx="11049000" cy="3048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1" i="0" u="none" strike="noStrike" cap="none">
                <a:solidFill>
                  <a:srgbClr val="334155"/>
                </a:solidFill>
                <a:latin typeface="Lato"/>
                <a:ea typeface="Lato"/>
                <a:cs typeface="Lato"/>
                <a:sym typeface="Lato"/>
              </a:rPr>
              <a:t>Primary Goal:</a:t>
            </a:r>
            <a:r>
              <a:rPr lang="en-US" sz="1500" b="0" i="0" u="none" strike="noStrike" cap="none">
                <a:solidFill>
                  <a:srgbClr val="334155"/>
                </a:solidFill>
                <a:latin typeface="Lato"/>
                <a:ea typeface="Lato"/>
                <a:cs typeface="Lato"/>
                <a:sym typeface="Lato"/>
              </a:rPr>
              <a:t> Re-establish a sense of security and significantly reduce the caregiving burden.</a:t>
            </a:r>
            <a:endParaRPr/>
          </a:p>
        </p:txBody>
      </p:sp>
      <p:pic>
        <p:nvPicPr>
          <p:cNvPr id="202" name="Google Shape;202;p18" descr="image.png"/>
          <p:cNvPicPr preferRelativeResize="0"/>
          <p:nvPr/>
        </p:nvPicPr>
        <p:blipFill rotWithShape="1">
          <a:blip r:embed="rId7">
            <a:alphaModFix/>
          </a:blip>
          <a:srcRect/>
          <a:stretch/>
        </p:blipFill>
        <p:spPr>
          <a:xfrm>
            <a:off x="581025" y="2428875"/>
            <a:ext cx="3473499" cy="2095500"/>
          </a:xfrm>
          <a:prstGeom prst="rect">
            <a:avLst/>
          </a:prstGeom>
          <a:noFill/>
          <a:ln>
            <a:noFill/>
          </a:ln>
        </p:spPr>
      </p:pic>
      <p:sp>
        <p:nvSpPr>
          <p:cNvPr id="203" name="Google Shape;203;p18"/>
          <p:cNvSpPr txBox="1"/>
          <p:nvPr/>
        </p:nvSpPr>
        <p:spPr>
          <a:xfrm>
            <a:off x="819150" y="4762500"/>
            <a:ext cx="3147112" cy="2857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0" i="0" u="none" strike="noStrike" cap="none">
                <a:solidFill>
                  <a:srgbClr val="2563EB"/>
                </a:solidFill>
                <a:latin typeface="Poppins SemiBold"/>
                <a:ea typeface="Poppins SemiBold"/>
                <a:cs typeface="Poppins SemiBold"/>
                <a:sym typeface="Poppins SemiBold"/>
              </a:rPr>
              <a:t>1. Respite Care</a:t>
            </a:r>
            <a:endParaRPr/>
          </a:p>
        </p:txBody>
      </p:sp>
      <p:sp>
        <p:nvSpPr>
          <p:cNvPr id="204" name="Google Shape;204;p18"/>
          <p:cNvSpPr txBox="1"/>
          <p:nvPr/>
        </p:nvSpPr>
        <p:spPr>
          <a:xfrm>
            <a:off x="819150" y="5143500"/>
            <a:ext cx="2997249"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334155"/>
                </a:solidFill>
                <a:latin typeface="Lato"/>
                <a:ea typeface="Lato"/>
                <a:cs typeface="Lato"/>
                <a:sym typeface="Lato"/>
              </a:rPr>
              <a:t>Formal social care intervention (home help) to safely reduce practical and administrative burdens on Jenny.</a:t>
            </a:r>
            <a:endParaRPr/>
          </a:p>
        </p:txBody>
      </p:sp>
      <p:pic>
        <p:nvPicPr>
          <p:cNvPr id="205" name="Google Shape;205;p18" descr="image.png"/>
          <p:cNvPicPr preferRelativeResize="0"/>
          <p:nvPr/>
        </p:nvPicPr>
        <p:blipFill rotWithShape="1">
          <a:blip r:embed="rId8">
            <a:alphaModFix/>
          </a:blip>
          <a:srcRect/>
          <a:stretch/>
        </p:blipFill>
        <p:spPr>
          <a:xfrm>
            <a:off x="4359324" y="2428875"/>
            <a:ext cx="3473499" cy="2095500"/>
          </a:xfrm>
          <a:prstGeom prst="rect">
            <a:avLst/>
          </a:prstGeom>
          <a:noFill/>
          <a:ln>
            <a:noFill/>
          </a:ln>
        </p:spPr>
      </p:pic>
      <p:sp>
        <p:nvSpPr>
          <p:cNvPr id="206" name="Google Shape;206;p18"/>
          <p:cNvSpPr txBox="1"/>
          <p:nvPr/>
        </p:nvSpPr>
        <p:spPr>
          <a:xfrm>
            <a:off x="4597449" y="4762500"/>
            <a:ext cx="3147112" cy="2857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0" i="0" u="none" strike="noStrike" cap="none">
                <a:solidFill>
                  <a:srgbClr val="2563EB"/>
                </a:solidFill>
                <a:latin typeface="Poppins SemiBold"/>
                <a:ea typeface="Poppins SemiBold"/>
                <a:cs typeface="Poppins SemiBold"/>
                <a:sym typeface="Poppins SemiBold"/>
              </a:rPr>
              <a:t>2. Attachment Counselling</a:t>
            </a:r>
            <a:endParaRPr/>
          </a:p>
        </p:txBody>
      </p:sp>
      <p:sp>
        <p:nvSpPr>
          <p:cNvPr id="207" name="Google Shape;207;p18"/>
          <p:cNvSpPr txBox="1"/>
          <p:nvPr/>
        </p:nvSpPr>
        <p:spPr>
          <a:xfrm>
            <a:off x="4597449" y="5143500"/>
            <a:ext cx="2997249" cy="88639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dirty="0">
                <a:solidFill>
                  <a:srgbClr val="334155"/>
                </a:solidFill>
                <a:latin typeface="Lato"/>
                <a:ea typeface="Lato"/>
                <a:cs typeface="Lato"/>
                <a:sym typeface="Lato"/>
              </a:rPr>
              <a:t>Providing a therapeutic "secure base" to actively process the loss of her father and her mother's emotional absence.</a:t>
            </a:r>
            <a:endParaRPr dirty="0"/>
          </a:p>
        </p:txBody>
      </p:sp>
      <p:pic>
        <p:nvPicPr>
          <p:cNvPr id="208" name="Google Shape;208;p18" descr="image.png"/>
          <p:cNvPicPr preferRelativeResize="0"/>
          <p:nvPr/>
        </p:nvPicPr>
        <p:blipFill rotWithShape="1">
          <a:blip r:embed="rId9">
            <a:alphaModFix/>
          </a:blip>
          <a:srcRect/>
          <a:stretch/>
        </p:blipFill>
        <p:spPr>
          <a:xfrm>
            <a:off x="8137624" y="2428875"/>
            <a:ext cx="3473499" cy="2095500"/>
          </a:xfrm>
          <a:prstGeom prst="rect">
            <a:avLst/>
          </a:prstGeom>
          <a:noFill/>
          <a:ln>
            <a:noFill/>
          </a:ln>
        </p:spPr>
      </p:pic>
      <p:sp>
        <p:nvSpPr>
          <p:cNvPr id="209" name="Google Shape;209;p18"/>
          <p:cNvSpPr txBox="1"/>
          <p:nvPr/>
        </p:nvSpPr>
        <p:spPr>
          <a:xfrm>
            <a:off x="8375749" y="4762500"/>
            <a:ext cx="3147112" cy="2857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500" b="0" i="0" u="none" strike="noStrike" cap="none">
                <a:solidFill>
                  <a:srgbClr val="2563EB"/>
                </a:solidFill>
                <a:latin typeface="Poppins SemiBold"/>
                <a:ea typeface="Poppins SemiBold"/>
                <a:cs typeface="Poppins SemiBold"/>
                <a:sym typeface="Poppins SemiBold"/>
              </a:rPr>
              <a:t>3. Young Carers Group</a:t>
            </a:r>
            <a:endParaRPr/>
          </a:p>
        </p:txBody>
      </p:sp>
      <p:sp>
        <p:nvSpPr>
          <p:cNvPr id="210" name="Google Shape;210;p18"/>
          <p:cNvSpPr txBox="1"/>
          <p:nvPr/>
        </p:nvSpPr>
        <p:spPr>
          <a:xfrm>
            <a:off x="8375749" y="5143500"/>
            <a:ext cx="2997249" cy="731341"/>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334155"/>
                </a:solidFill>
                <a:latin typeface="Lato"/>
                <a:ea typeface="Lato"/>
                <a:cs typeface="Lato"/>
                <a:sym typeface="Lato"/>
              </a:rPr>
              <a:t>Facilitating secondary attachments and peer networks to rebuild identity and social confidence (Aldridge, 2018).</a:t>
            </a:r>
            <a:endParaRPr/>
          </a:p>
        </p:txBody>
      </p:sp>
      <p:sp>
        <p:nvSpPr>
          <p:cNvPr id="211" name="Google Shape;211;p18"/>
          <p:cNvSpPr txBox="1"/>
          <p:nvPr/>
        </p:nvSpPr>
        <p:spPr>
          <a:xfrm>
            <a:off x="571500" y="666750"/>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a:solidFill>
                  <a:srgbClr val="1E3A8A"/>
                </a:solidFill>
                <a:latin typeface="Poppins SemiBold"/>
                <a:ea typeface="Poppins SemiBold"/>
                <a:cs typeface="Poppins SemiBold"/>
                <a:sym typeface="Poppins SemiBold"/>
              </a:rPr>
              <a:t>Proposed Support Plan</a:t>
            </a:r>
            <a:endParaRPr/>
          </a:p>
        </p:txBody>
      </p:sp>
      <p:sp>
        <p:nvSpPr>
          <p:cNvPr id="212" name="Google Shape;212;p18"/>
          <p:cNvSpPr/>
          <p:nvPr/>
        </p:nvSpPr>
        <p:spPr>
          <a:xfrm>
            <a:off x="571500" y="1428750"/>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6"/>
        <p:cNvGrpSpPr/>
        <p:nvPr/>
      </p:nvGrpSpPr>
      <p:grpSpPr>
        <a:xfrm>
          <a:off x="0" y="0"/>
          <a:ext cx="0" cy="0"/>
          <a:chOff x="0" y="0"/>
          <a:chExt cx="0" cy="0"/>
        </a:xfrm>
      </p:grpSpPr>
      <p:pic>
        <p:nvPicPr>
          <p:cNvPr id="217" name="Google Shape;217;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18" name="Google Shape;218;p19" descr="image.png"/>
          <p:cNvPicPr preferRelativeResize="0"/>
          <p:nvPr/>
        </p:nvPicPr>
        <p:blipFill rotWithShape="1">
          <a:blip r:embed="rId4">
            <a:alphaModFix/>
          </a:blip>
          <a:srcRect/>
          <a:stretch/>
        </p:blipFill>
        <p:spPr>
          <a:xfrm>
            <a:off x="571500" y="2109251"/>
            <a:ext cx="5238750" cy="4362450"/>
          </a:xfrm>
          <a:prstGeom prst="rect">
            <a:avLst/>
          </a:prstGeom>
          <a:noFill/>
          <a:ln>
            <a:noFill/>
          </a:ln>
        </p:spPr>
      </p:pic>
      <p:pic>
        <p:nvPicPr>
          <p:cNvPr id="219" name="Google Shape;219;p19" descr="image.png"/>
          <p:cNvPicPr preferRelativeResize="0"/>
          <p:nvPr/>
        </p:nvPicPr>
        <p:blipFill rotWithShape="1">
          <a:blip r:embed="rId5">
            <a:alphaModFix/>
          </a:blip>
          <a:srcRect/>
          <a:stretch/>
        </p:blipFill>
        <p:spPr>
          <a:xfrm>
            <a:off x="6381750" y="2109251"/>
            <a:ext cx="5238750" cy="4362450"/>
          </a:xfrm>
          <a:prstGeom prst="rect">
            <a:avLst/>
          </a:prstGeom>
          <a:noFill/>
          <a:ln>
            <a:noFill/>
          </a:ln>
        </p:spPr>
      </p:pic>
      <p:sp>
        <p:nvSpPr>
          <p:cNvPr id="220" name="Google Shape;220;p19"/>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21" name="Google Shape;221;p19"/>
          <p:cNvSpPr txBox="1"/>
          <p:nvPr/>
        </p:nvSpPr>
        <p:spPr>
          <a:xfrm>
            <a:off x="571500" y="1523995"/>
            <a:ext cx="7167033" cy="369332"/>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Assessing the application of Bowlby's Attachment Theory to Jenny's specific case.</a:t>
            </a:r>
            <a:endParaRPr dirty="0"/>
          </a:p>
        </p:txBody>
      </p:sp>
      <p:sp>
        <p:nvSpPr>
          <p:cNvPr id="222" name="Google Shape;222;p19"/>
          <p:cNvSpPr txBox="1"/>
          <p:nvPr/>
        </p:nvSpPr>
        <p:spPr>
          <a:xfrm>
            <a:off x="962025" y="2528351"/>
            <a:ext cx="4680585" cy="400050"/>
          </a:xfrm>
          <a:prstGeom prst="rect">
            <a:avLst/>
          </a:prstGeom>
          <a:noFill/>
          <a:ln>
            <a:noFill/>
          </a:ln>
        </p:spPr>
        <p:txBody>
          <a:bodyPr spcFirstLastPara="1" wrap="square" lIns="361950" tIns="0" rIns="0" bIns="0" anchor="t" anchorCtr="0">
            <a:spAutoFit/>
          </a:bodyPr>
          <a:lstStyle/>
          <a:p>
            <a:pPr marL="0" marR="0" lvl="0" indent="0" algn="l" rtl="0">
              <a:spcBef>
                <a:spcPts val="0"/>
              </a:spcBef>
              <a:spcAft>
                <a:spcPts val="0"/>
              </a:spcAft>
              <a:buNone/>
            </a:pPr>
            <a:r>
              <a:rPr lang="en-US" sz="2100" b="0" i="0" u="none" strike="noStrike" cap="none">
                <a:solidFill>
                  <a:srgbClr val="059669"/>
                </a:solidFill>
                <a:latin typeface="Poppins SemiBold"/>
                <a:ea typeface="Poppins SemiBold"/>
                <a:cs typeface="Poppins SemiBold"/>
                <a:sym typeface="Poppins SemiBold"/>
              </a:rPr>
              <a:t>Usefulness in Context</a:t>
            </a:r>
            <a:endParaRPr/>
          </a:p>
        </p:txBody>
      </p:sp>
      <p:sp>
        <p:nvSpPr>
          <p:cNvPr id="223" name="Google Shape;223;p19"/>
          <p:cNvSpPr txBox="1"/>
          <p:nvPr/>
        </p:nvSpPr>
        <p:spPr>
          <a:xfrm>
            <a:off x="6772275" y="2528351"/>
            <a:ext cx="4680585" cy="400050"/>
          </a:xfrm>
          <a:prstGeom prst="rect">
            <a:avLst/>
          </a:prstGeom>
          <a:noFill/>
          <a:ln>
            <a:noFill/>
          </a:ln>
        </p:spPr>
        <p:txBody>
          <a:bodyPr spcFirstLastPara="1" wrap="square" lIns="361950" tIns="0" rIns="0" bIns="0" anchor="t" anchorCtr="0">
            <a:spAutoFit/>
          </a:bodyPr>
          <a:lstStyle/>
          <a:p>
            <a:pPr marL="0" marR="0" lvl="0" indent="0" algn="l" rtl="0">
              <a:spcBef>
                <a:spcPts val="0"/>
              </a:spcBef>
              <a:spcAft>
                <a:spcPts val="0"/>
              </a:spcAft>
              <a:buNone/>
            </a:pPr>
            <a:r>
              <a:rPr lang="en-US" sz="2100" b="0" i="0" u="none" strike="noStrike" cap="none">
                <a:solidFill>
                  <a:srgbClr val="B91C1C"/>
                </a:solidFill>
                <a:latin typeface="Poppins SemiBold"/>
                <a:ea typeface="Poppins SemiBold"/>
                <a:cs typeface="Poppins SemiBold"/>
                <a:sym typeface="Poppins SemiBold"/>
              </a:rPr>
              <a:t>Limitations</a:t>
            </a:r>
            <a:endParaRPr/>
          </a:p>
        </p:txBody>
      </p:sp>
      <p:pic>
        <p:nvPicPr>
          <p:cNvPr id="224" name="Google Shape;224;p19" descr="image.png"/>
          <p:cNvPicPr preferRelativeResize="0"/>
          <p:nvPr/>
        </p:nvPicPr>
        <p:blipFill rotWithShape="1">
          <a:blip r:embed="rId6">
            <a:alphaModFix/>
          </a:blip>
          <a:srcRect/>
          <a:stretch/>
        </p:blipFill>
        <p:spPr>
          <a:xfrm>
            <a:off x="962025" y="2543166"/>
            <a:ext cx="266700" cy="266700"/>
          </a:xfrm>
          <a:prstGeom prst="rect">
            <a:avLst/>
          </a:prstGeom>
          <a:noFill/>
          <a:ln>
            <a:noFill/>
          </a:ln>
        </p:spPr>
      </p:pic>
      <p:grpSp>
        <p:nvGrpSpPr>
          <p:cNvPr id="2" name="Group 1">
            <a:extLst>
              <a:ext uri="{FF2B5EF4-FFF2-40B4-BE49-F238E27FC236}">
                <a16:creationId xmlns:a16="http://schemas.microsoft.com/office/drawing/2014/main" id="{6B3B37ED-BD27-66D5-9D82-32886A205100}"/>
              </a:ext>
            </a:extLst>
          </p:cNvPr>
          <p:cNvGrpSpPr/>
          <p:nvPr/>
        </p:nvGrpSpPr>
        <p:grpSpPr>
          <a:xfrm>
            <a:off x="1247775" y="3071276"/>
            <a:ext cx="4171950" cy="3077528"/>
            <a:chOff x="1247775" y="3071276"/>
            <a:chExt cx="4171950" cy="3077528"/>
          </a:xfrm>
        </p:grpSpPr>
        <p:sp>
          <p:nvSpPr>
            <p:cNvPr id="225" name="Google Shape;225;p19"/>
            <p:cNvSpPr txBox="1"/>
            <p:nvPr/>
          </p:nvSpPr>
          <p:spPr>
            <a:xfrm>
              <a:off x="1247775" y="3071276"/>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Highly effective in explaining the deep trauma of parental loss and the resulting emotional void.</a:t>
              </a:r>
              <a:endParaRPr dirty="0"/>
            </a:p>
          </p:txBody>
        </p:sp>
        <p:sp>
          <p:nvSpPr>
            <p:cNvPr id="226" name="Google Shape;226;p19"/>
            <p:cNvSpPr txBox="1"/>
            <p:nvPr/>
          </p:nvSpPr>
          <p:spPr>
            <a:xfrm>
              <a:off x="1247775" y="3871376"/>
              <a:ext cx="4171950" cy="6096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Accurately identifies the psychological cost of "role reversal" where the child lacks a protector.</a:t>
              </a:r>
              <a:endParaRPr dirty="0"/>
            </a:p>
          </p:txBody>
        </p:sp>
        <p:sp>
          <p:nvSpPr>
            <p:cNvPr id="227" name="Google Shape;227;p19"/>
            <p:cNvSpPr txBox="1"/>
            <p:nvPr/>
          </p:nvSpPr>
          <p:spPr>
            <a:xfrm>
              <a:off x="1247775" y="4671476"/>
              <a:ext cx="4171950" cy="1477328"/>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Strongly highlights the absolute necessity of establishing a "secure base" for adolescent emotional regulation before other development can occur.</a:t>
              </a:r>
              <a:endParaRPr dirty="0"/>
            </a:p>
          </p:txBody>
        </p:sp>
      </p:grpSp>
      <p:pic>
        <p:nvPicPr>
          <p:cNvPr id="228" name="Google Shape;228;p19" descr="image.png"/>
          <p:cNvPicPr preferRelativeResize="0"/>
          <p:nvPr/>
        </p:nvPicPr>
        <p:blipFill rotWithShape="1">
          <a:blip r:embed="rId7">
            <a:alphaModFix/>
          </a:blip>
          <a:srcRect/>
          <a:stretch/>
        </p:blipFill>
        <p:spPr>
          <a:xfrm>
            <a:off x="6772275" y="2568567"/>
            <a:ext cx="266700" cy="266700"/>
          </a:xfrm>
          <a:prstGeom prst="rect">
            <a:avLst/>
          </a:prstGeom>
          <a:noFill/>
          <a:ln>
            <a:noFill/>
          </a:ln>
        </p:spPr>
      </p:pic>
      <p:grpSp>
        <p:nvGrpSpPr>
          <p:cNvPr id="3" name="Group 2">
            <a:extLst>
              <a:ext uri="{FF2B5EF4-FFF2-40B4-BE49-F238E27FC236}">
                <a16:creationId xmlns:a16="http://schemas.microsoft.com/office/drawing/2014/main" id="{3DB6FE46-E735-B0FB-0370-1A39AFB2610E}"/>
              </a:ext>
            </a:extLst>
          </p:cNvPr>
          <p:cNvGrpSpPr/>
          <p:nvPr/>
        </p:nvGrpSpPr>
        <p:grpSpPr>
          <a:xfrm>
            <a:off x="7058025" y="3071276"/>
            <a:ext cx="4171950" cy="3012996"/>
            <a:chOff x="7058025" y="3071276"/>
            <a:chExt cx="4171950" cy="3012996"/>
          </a:xfrm>
        </p:grpSpPr>
        <p:sp>
          <p:nvSpPr>
            <p:cNvPr id="229" name="Google Shape;229;p19"/>
            <p:cNvSpPr txBox="1"/>
            <p:nvPr/>
          </p:nvSpPr>
          <p:spPr>
            <a:xfrm>
              <a:off x="7058025" y="3071276"/>
              <a:ext cx="4171950" cy="738664"/>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Primarily focuses on infancy and early childhood; Jenny's primary trauma occurred later, at age 11.</a:t>
              </a:r>
              <a:endParaRPr dirty="0"/>
            </a:p>
          </p:txBody>
        </p:sp>
        <p:sp>
          <p:nvSpPr>
            <p:cNvPr id="230" name="Google Shape;230;p19"/>
            <p:cNvSpPr txBox="1"/>
            <p:nvPr/>
          </p:nvSpPr>
          <p:spPr>
            <a:xfrm>
              <a:off x="7058025" y="3871376"/>
              <a:ext cx="4171950" cy="914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Can take a deficit-based approach, underemphasizing the remarkable resilience adolescents can display.</a:t>
              </a:r>
              <a:endParaRPr dirty="0"/>
            </a:p>
          </p:txBody>
        </p:sp>
        <p:sp>
          <p:nvSpPr>
            <p:cNvPr id="231" name="Google Shape;231;p19"/>
            <p:cNvSpPr txBox="1"/>
            <p:nvPr/>
          </p:nvSpPr>
          <p:spPr>
            <a:xfrm>
              <a:off x="7058025" y="4976276"/>
              <a:ext cx="4171950" cy="1107996"/>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dirty="0">
                  <a:solidFill>
                    <a:srgbClr val="334155"/>
                  </a:solidFill>
                  <a:latin typeface="Lato"/>
                  <a:ea typeface="Lato"/>
                  <a:cs typeface="Lato"/>
                  <a:sym typeface="Lato"/>
                </a:rPr>
                <a:t>Does not fully account for broader socio-cultural or systemic factors impacting the family, unlike Bronfenbrenner's ecological systems theory.</a:t>
              </a:r>
              <a:endParaRPr dirty="0"/>
            </a:p>
          </p:txBody>
        </p:sp>
      </p:grpSp>
      <p:sp>
        <p:nvSpPr>
          <p:cNvPr id="232" name="Google Shape;232;p19"/>
          <p:cNvSpPr txBox="1"/>
          <p:nvPr/>
        </p:nvSpPr>
        <p:spPr>
          <a:xfrm>
            <a:off x="571500" y="531279"/>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dirty="0">
                <a:solidFill>
                  <a:srgbClr val="1E3A8A"/>
                </a:solidFill>
                <a:latin typeface="Poppins SemiBold"/>
                <a:ea typeface="Poppins SemiBold"/>
                <a:cs typeface="Poppins SemiBold"/>
                <a:sym typeface="Poppins SemiBold"/>
              </a:rPr>
              <a:t>Critical Evaluation of Theory</a:t>
            </a:r>
            <a:endParaRPr dirty="0"/>
          </a:p>
        </p:txBody>
      </p:sp>
      <p:sp>
        <p:nvSpPr>
          <p:cNvPr id="233" name="Google Shape;233;p19"/>
          <p:cNvSpPr/>
          <p:nvPr/>
        </p:nvSpPr>
        <p:spPr>
          <a:xfrm>
            <a:off x="571500" y="1267881"/>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34" name="Google Shape;234;p19" descr="image.png"/>
          <p:cNvPicPr preferRelativeResize="0"/>
          <p:nvPr/>
        </p:nvPicPr>
        <p:blipFill rotWithShape="1">
          <a:blip r:embed="rId8">
            <a:alphaModFix/>
          </a:blip>
          <a:srcRect/>
          <a:stretch/>
        </p:blipFill>
        <p:spPr>
          <a:xfrm>
            <a:off x="962025" y="3174996"/>
            <a:ext cx="114300" cy="200025"/>
          </a:xfrm>
          <a:prstGeom prst="rect">
            <a:avLst/>
          </a:prstGeom>
          <a:noFill/>
          <a:ln>
            <a:noFill/>
          </a:ln>
        </p:spPr>
      </p:pic>
      <p:pic>
        <p:nvPicPr>
          <p:cNvPr id="235" name="Google Shape;235;p19" descr="image.png"/>
          <p:cNvPicPr preferRelativeResize="0"/>
          <p:nvPr/>
        </p:nvPicPr>
        <p:blipFill rotWithShape="1">
          <a:blip r:embed="rId8">
            <a:alphaModFix/>
          </a:blip>
          <a:srcRect/>
          <a:stretch/>
        </p:blipFill>
        <p:spPr>
          <a:xfrm>
            <a:off x="962025" y="3975096"/>
            <a:ext cx="114300" cy="200025"/>
          </a:xfrm>
          <a:prstGeom prst="rect">
            <a:avLst/>
          </a:prstGeom>
          <a:noFill/>
          <a:ln>
            <a:noFill/>
          </a:ln>
        </p:spPr>
      </p:pic>
      <p:pic>
        <p:nvPicPr>
          <p:cNvPr id="236" name="Google Shape;236;p19" descr="image.png"/>
          <p:cNvPicPr preferRelativeResize="0"/>
          <p:nvPr/>
        </p:nvPicPr>
        <p:blipFill rotWithShape="1">
          <a:blip r:embed="rId8">
            <a:alphaModFix/>
          </a:blip>
          <a:srcRect/>
          <a:stretch/>
        </p:blipFill>
        <p:spPr>
          <a:xfrm>
            <a:off x="962025" y="4775196"/>
            <a:ext cx="114300" cy="200025"/>
          </a:xfrm>
          <a:prstGeom prst="rect">
            <a:avLst/>
          </a:prstGeom>
          <a:noFill/>
          <a:ln>
            <a:noFill/>
          </a:ln>
        </p:spPr>
      </p:pic>
      <p:pic>
        <p:nvPicPr>
          <p:cNvPr id="237" name="Google Shape;237;p19" descr="image.png"/>
          <p:cNvPicPr preferRelativeResize="0"/>
          <p:nvPr/>
        </p:nvPicPr>
        <p:blipFill rotWithShape="1">
          <a:blip r:embed="rId8">
            <a:alphaModFix/>
          </a:blip>
          <a:srcRect/>
          <a:stretch/>
        </p:blipFill>
        <p:spPr>
          <a:xfrm>
            <a:off x="6772275" y="3183463"/>
            <a:ext cx="114300" cy="200025"/>
          </a:xfrm>
          <a:prstGeom prst="rect">
            <a:avLst/>
          </a:prstGeom>
          <a:noFill/>
          <a:ln>
            <a:noFill/>
          </a:ln>
        </p:spPr>
      </p:pic>
      <p:pic>
        <p:nvPicPr>
          <p:cNvPr id="238" name="Google Shape;238;p19" descr="image.png"/>
          <p:cNvPicPr preferRelativeResize="0"/>
          <p:nvPr/>
        </p:nvPicPr>
        <p:blipFill rotWithShape="1">
          <a:blip r:embed="rId8">
            <a:alphaModFix/>
          </a:blip>
          <a:srcRect/>
          <a:stretch/>
        </p:blipFill>
        <p:spPr>
          <a:xfrm>
            <a:off x="6772275" y="3983563"/>
            <a:ext cx="114300" cy="200025"/>
          </a:xfrm>
          <a:prstGeom prst="rect">
            <a:avLst/>
          </a:prstGeom>
          <a:noFill/>
          <a:ln>
            <a:noFill/>
          </a:ln>
        </p:spPr>
      </p:pic>
      <p:pic>
        <p:nvPicPr>
          <p:cNvPr id="239" name="Google Shape;239;p19" descr="image.png"/>
          <p:cNvPicPr preferRelativeResize="0"/>
          <p:nvPr/>
        </p:nvPicPr>
        <p:blipFill rotWithShape="1">
          <a:blip r:embed="rId8">
            <a:alphaModFix/>
          </a:blip>
          <a:srcRect/>
          <a:stretch/>
        </p:blipFill>
        <p:spPr>
          <a:xfrm>
            <a:off x="6772275" y="5088463"/>
            <a:ext cx="114300" cy="2000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43"/>
        <p:cNvGrpSpPr/>
        <p:nvPr/>
      </p:nvGrpSpPr>
      <p:grpSpPr>
        <a:xfrm>
          <a:off x="0" y="0"/>
          <a:ext cx="0" cy="0"/>
          <a:chOff x="0" y="0"/>
          <a:chExt cx="0" cy="0"/>
        </a:xfrm>
      </p:grpSpPr>
      <p:pic>
        <p:nvPicPr>
          <p:cNvPr id="244" name="Google Shape;244;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45" name="Google Shape;245;p20"/>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46" name="Google Shape;246;p20" descr="image.png"/>
          <p:cNvPicPr preferRelativeResize="0"/>
          <p:nvPr/>
        </p:nvPicPr>
        <p:blipFill rotWithShape="1">
          <a:blip r:embed="rId4">
            <a:alphaModFix/>
          </a:blip>
          <a:srcRect/>
          <a:stretch/>
        </p:blipFill>
        <p:spPr>
          <a:xfrm>
            <a:off x="1047750" y="3050113"/>
            <a:ext cx="4286250" cy="381000"/>
          </a:xfrm>
          <a:prstGeom prst="rect">
            <a:avLst/>
          </a:prstGeom>
          <a:noFill/>
          <a:ln>
            <a:noFill/>
          </a:ln>
        </p:spPr>
      </p:pic>
      <p:sp>
        <p:nvSpPr>
          <p:cNvPr id="247" name="Google Shape;247;p20"/>
          <p:cNvSpPr txBox="1"/>
          <p:nvPr/>
        </p:nvSpPr>
        <p:spPr>
          <a:xfrm>
            <a:off x="1047750" y="3367612"/>
            <a:ext cx="4286250" cy="124649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800" b="0" i="0" u="none" strike="noStrike" cap="none" dirty="0">
                <a:solidFill>
                  <a:srgbClr val="FFFFFF"/>
                </a:solidFill>
                <a:latin typeface="Lato"/>
                <a:ea typeface="Lato"/>
                <a:cs typeface="Lato"/>
                <a:sym typeface="Lato"/>
              </a:rPr>
              <a:t>Jenny's role as a young carer for the last 5 years has fundamentally shifted her normative developmental trajectory.</a:t>
            </a:r>
            <a:endParaRPr sz="1200" dirty="0"/>
          </a:p>
        </p:txBody>
      </p:sp>
      <p:grpSp>
        <p:nvGrpSpPr>
          <p:cNvPr id="2" name="Group 1">
            <a:extLst>
              <a:ext uri="{FF2B5EF4-FFF2-40B4-BE49-F238E27FC236}">
                <a16:creationId xmlns:a16="http://schemas.microsoft.com/office/drawing/2014/main" id="{5CD8BC6C-80BB-7087-0DB7-ED8A02D2EB83}"/>
              </a:ext>
            </a:extLst>
          </p:cNvPr>
          <p:cNvGrpSpPr/>
          <p:nvPr/>
        </p:nvGrpSpPr>
        <p:grpSpPr>
          <a:xfrm>
            <a:off x="6595533" y="2268005"/>
            <a:ext cx="5024967" cy="3497716"/>
            <a:chOff x="6595533" y="2268005"/>
            <a:chExt cx="5024967" cy="3497716"/>
          </a:xfrm>
        </p:grpSpPr>
        <p:sp>
          <p:nvSpPr>
            <p:cNvPr id="248" name="Google Shape;248;p20"/>
            <p:cNvSpPr txBox="1"/>
            <p:nvPr/>
          </p:nvSpPr>
          <p:spPr>
            <a:xfrm>
              <a:off x="6595533" y="2268005"/>
              <a:ext cx="5024967" cy="1107996"/>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334155"/>
                  </a:solidFill>
                  <a:latin typeface="Lato"/>
                  <a:ea typeface="Lato"/>
                  <a:cs typeface="Lato"/>
                  <a:sym typeface="Lato"/>
                </a:rPr>
                <a:t>Theoretical Insight:</a:t>
              </a:r>
              <a:r>
                <a:rPr lang="en-US" sz="1500" b="0" i="0" u="none" strike="noStrike" cap="none" dirty="0">
                  <a:solidFill>
                    <a:srgbClr val="334155"/>
                  </a:solidFill>
                  <a:latin typeface="Lato"/>
                  <a:ea typeface="Lato"/>
                  <a:cs typeface="Lato"/>
                  <a:sym typeface="Lato"/>
                </a:rPr>
                <a:t> Attachment Theory illustrates the severe psychological impact of losing a secure base through dual bereavement and parental illness.</a:t>
              </a:r>
              <a:endParaRPr dirty="0"/>
            </a:p>
          </p:txBody>
        </p:sp>
        <p:sp>
          <p:nvSpPr>
            <p:cNvPr id="249" name="Google Shape;249;p20"/>
            <p:cNvSpPr txBox="1"/>
            <p:nvPr/>
          </p:nvSpPr>
          <p:spPr>
            <a:xfrm>
              <a:off x="6595533" y="3454398"/>
              <a:ext cx="5024967" cy="1107996"/>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334155"/>
                  </a:solidFill>
                  <a:latin typeface="Lato"/>
                  <a:ea typeface="Lato"/>
                  <a:cs typeface="Lato"/>
                  <a:sym typeface="Lato"/>
                </a:rPr>
                <a:t>Dual Intervention:</a:t>
              </a:r>
              <a:r>
                <a:rPr lang="en-US" sz="1500" b="0" i="0" u="none" strike="noStrike" cap="none" dirty="0">
                  <a:solidFill>
                    <a:srgbClr val="334155"/>
                  </a:solidFill>
                  <a:latin typeface="Lato"/>
                  <a:ea typeface="Lato"/>
                  <a:cs typeface="Lato"/>
                  <a:sym typeface="Lato"/>
                </a:rPr>
                <a:t> Effective support must address both the environmental burden (via physical respite care) and the biological/emotional impact (via therapy and peer support).</a:t>
              </a:r>
              <a:endParaRPr dirty="0"/>
            </a:p>
          </p:txBody>
        </p:sp>
        <p:sp>
          <p:nvSpPr>
            <p:cNvPr id="250" name="Google Shape;250;p20"/>
            <p:cNvSpPr txBox="1"/>
            <p:nvPr/>
          </p:nvSpPr>
          <p:spPr>
            <a:xfrm>
              <a:off x="6595533" y="4657725"/>
              <a:ext cx="5024967" cy="1107996"/>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334155"/>
                  </a:solidFill>
                  <a:latin typeface="Lato"/>
                  <a:ea typeface="Lato"/>
                  <a:cs typeface="Lato"/>
                  <a:sym typeface="Lato"/>
                </a:rPr>
                <a:t>Future Outlook:</a:t>
              </a:r>
              <a:r>
                <a:rPr lang="en-US" sz="1500" b="0" i="0" u="none" strike="noStrike" cap="none" dirty="0">
                  <a:solidFill>
                    <a:srgbClr val="334155"/>
                  </a:solidFill>
                  <a:latin typeface="Lato"/>
                  <a:ea typeface="Lato"/>
                  <a:cs typeface="Lato"/>
                  <a:sym typeface="Lato"/>
                </a:rPr>
                <a:t> Holistic, evidence-based health and social care planning is absolutely essential to safeguard her future well-being and identity formation.</a:t>
              </a:r>
              <a:endParaRPr dirty="0"/>
            </a:p>
          </p:txBody>
        </p:sp>
      </p:grpSp>
      <p:pic>
        <p:nvPicPr>
          <p:cNvPr id="251" name="Google Shape;251;p20" descr="image.png"/>
          <p:cNvPicPr preferRelativeResize="0"/>
          <p:nvPr/>
        </p:nvPicPr>
        <p:blipFill rotWithShape="1">
          <a:blip r:embed="rId5">
            <a:alphaModFix/>
          </a:blip>
          <a:srcRect/>
          <a:stretch/>
        </p:blipFill>
        <p:spPr>
          <a:xfrm>
            <a:off x="6281737" y="2390775"/>
            <a:ext cx="200025" cy="247650"/>
          </a:xfrm>
          <a:prstGeom prst="rect">
            <a:avLst/>
          </a:prstGeom>
          <a:noFill/>
          <a:ln>
            <a:noFill/>
          </a:ln>
        </p:spPr>
      </p:pic>
      <p:pic>
        <p:nvPicPr>
          <p:cNvPr id="252" name="Google Shape;252;p20" descr="image.png"/>
          <p:cNvPicPr preferRelativeResize="0"/>
          <p:nvPr/>
        </p:nvPicPr>
        <p:blipFill rotWithShape="1">
          <a:blip r:embed="rId5">
            <a:alphaModFix/>
          </a:blip>
          <a:srcRect/>
          <a:stretch/>
        </p:blipFill>
        <p:spPr>
          <a:xfrm>
            <a:off x="6281737" y="3543300"/>
            <a:ext cx="200025" cy="247650"/>
          </a:xfrm>
          <a:prstGeom prst="rect">
            <a:avLst/>
          </a:prstGeom>
          <a:noFill/>
          <a:ln>
            <a:noFill/>
          </a:ln>
        </p:spPr>
      </p:pic>
      <p:pic>
        <p:nvPicPr>
          <p:cNvPr id="253" name="Google Shape;253;p20" descr="image.png"/>
          <p:cNvPicPr preferRelativeResize="0"/>
          <p:nvPr/>
        </p:nvPicPr>
        <p:blipFill rotWithShape="1">
          <a:blip r:embed="rId5">
            <a:alphaModFix/>
          </a:blip>
          <a:srcRect/>
          <a:stretch/>
        </p:blipFill>
        <p:spPr>
          <a:xfrm>
            <a:off x="6281737" y="4713817"/>
            <a:ext cx="200025" cy="247650"/>
          </a:xfrm>
          <a:prstGeom prst="rect">
            <a:avLst/>
          </a:prstGeom>
          <a:noFill/>
          <a:ln>
            <a:noFill/>
          </a:ln>
        </p:spPr>
      </p:pic>
      <p:sp>
        <p:nvSpPr>
          <p:cNvPr id="254" name="Google Shape;254;p20"/>
          <p:cNvSpPr txBox="1"/>
          <p:nvPr/>
        </p:nvSpPr>
        <p:spPr>
          <a:xfrm>
            <a:off x="571500" y="666750"/>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0" i="0" u="none" strike="noStrike" cap="none">
                <a:solidFill>
                  <a:srgbClr val="1E3A8A"/>
                </a:solidFill>
                <a:latin typeface="Poppins SemiBold"/>
                <a:ea typeface="Poppins SemiBold"/>
                <a:cs typeface="Poppins SemiBold"/>
                <a:sym typeface="Poppins SemiBold"/>
              </a:rPr>
              <a:t>Conclusion</a:t>
            </a:r>
            <a:endParaRPr/>
          </a:p>
        </p:txBody>
      </p:sp>
      <p:sp>
        <p:nvSpPr>
          <p:cNvPr id="255" name="Google Shape;255;p20"/>
          <p:cNvSpPr/>
          <p:nvPr/>
        </p:nvSpPr>
        <p:spPr>
          <a:xfrm>
            <a:off x="571500" y="1428750"/>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62"/>
        <p:cNvGrpSpPr/>
        <p:nvPr/>
      </p:nvGrpSpPr>
      <p:grpSpPr>
        <a:xfrm>
          <a:off x="0" y="0"/>
          <a:ext cx="0" cy="0"/>
          <a:chOff x="0" y="0"/>
          <a:chExt cx="0" cy="0"/>
        </a:xfrm>
      </p:grpSpPr>
      <p:pic>
        <p:nvPicPr>
          <p:cNvPr id="263" name="Google Shape;263;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64" name="Google Shape;264;p21"/>
          <p:cNvSpPr/>
          <p:nvPr/>
        </p:nvSpPr>
        <p:spPr>
          <a:xfrm>
            <a:off x="0" y="0"/>
            <a:ext cx="12192000" cy="95250"/>
          </a:xfrm>
          <a:prstGeom prst="rect">
            <a:avLst/>
          </a:prstGeom>
          <a:solidFill>
            <a:srgbClr val="1E3A8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GB" sz="1800" b="0" i="0" u="none" strike="noStrike" cap="none" noProof="0" dirty="0">
              <a:solidFill>
                <a:schemeClr val="dk1"/>
              </a:solidFill>
              <a:latin typeface="Calibri"/>
              <a:ea typeface="Calibri"/>
              <a:cs typeface="Calibri"/>
              <a:sym typeface="Calibri"/>
            </a:endParaRPr>
          </a:p>
        </p:txBody>
      </p:sp>
      <p:grpSp>
        <p:nvGrpSpPr>
          <p:cNvPr id="3" name="Group 2">
            <a:extLst>
              <a:ext uri="{FF2B5EF4-FFF2-40B4-BE49-F238E27FC236}">
                <a16:creationId xmlns:a16="http://schemas.microsoft.com/office/drawing/2014/main" id="{C7BF61E0-D004-21DB-C752-10595D4CBBF9}"/>
              </a:ext>
            </a:extLst>
          </p:cNvPr>
          <p:cNvGrpSpPr/>
          <p:nvPr/>
        </p:nvGrpSpPr>
        <p:grpSpPr>
          <a:xfrm>
            <a:off x="952500" y="1380058"/>
            <a:ext cx="10668000" cy="2639973"/>
            <a:chOff x="952500" y="1650997"/>
            <a:chExt cx="10668000" cy="2639973"/>
          </a:xfrm>
        </p:grpSpPr>
        <p:sp>
          <p:nvSpPr>
            <p:cNvPr id="265" name="Google Shape;265;p21"/>
            <p:cNvSpPr txBox="1"/>
            <p:nvPr/>
          </p:nvSpPr>
          <p:spPr>
            <a:xfrm>
              <a:off x="952500" y="1650997"/>
              <a:ext cx="106680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Ainsworth, M. D. S. (1979), "Infant–mother attachment", </a:t>
              </a:r>
              <a:r>
                <a:rPr lang="en-GB" sz="1200" b="0" i="1" u="none" strike="noStrike" cap="none" noProof="0" dirty="0">
                  <a:solidFill>
                    <a:srgbClr val="475569"/>
                  </a:solidFill>
                  <a:latin typeface="Lato"/>
                  <a:ea typeface="Lato"/>
                  <a:cs typeface="Lato"/>
                  <a:sym typeface="Lato"/>
                </a:rPr>
                <a:t>American Psychologist</a:t>
              </a:r>
              <a:r>
                <a:rPr lang="en-GB" sz="1200" b="0" i="0" u="none" strike="noStrike" cap="none" noProof="0" dirty="0">
                  <a:solidFill>
                    <a:srgbClr val="475569"/>
                  </a:solidFill>
                  <a:latin typeface="Lato"/>
                  <a:ea typeface="Lato"/>
                  <a:cs typeface="Lato"/>
                  <a:sym typeface="Lato"/>
                </a:rPr>
                <a:t>, 34(10), pp. 932–937.</a:t>
              </a:r>
              <a:endParaRPr lang="en-GB" noProof="0" dirty="0"/>
            </a:p>
          </p:txBody>
        </p:sp>
        <p:sp>
          <p:nvSpPr>
            <p:cNvPr id="266" name="Google Shape;266;p21"/>
            <p:cNvSpPr txBox="1"/>
            <p:nvPr/>
          </p:nvSpPr>
          <p:spPr>
            <a:xfrm>
              <a:off x="952500" y="2022472"/>
              <a:ext cx="106680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Aldridge, J. (2018), "Where are we now? Twenty-five years of research, policy and practice on young carers", </a:t>
              </a:r>
              <a:r>
                <a:rPr lang="en-GB" sz="1200" b="0" i="1" u="none" strike="noStrike" cap="none" noProof="0" dirty="0">
                  <a:solidFill>
                    <a:srgbClr val="475569"/>
                  </a:solidFill>
                  <a:latin typeface="Lato"/>
                  <a:ea typeface="Lato"/>
                  <a:cs typeface="Lato"/>
                  <a:sym typeface="Lato"/>
                </a:rPr>
                <a:t>Critical Social Policy</a:t>
              </a:r>
              <a:r>
                <a:rPr lang="en-GB" sz="1200" b="0" i="0" u="none" strike="noStrike" cap="none" noProof="0" dirty="0">
                  <a:solidFill>
                    <a:srgbClr val="475569"/>
                  </a:solidFill>
                  <a:latin typeface="Lato"/>
                  <a:ea typeface="Lato"/>
                  <a:cs typeface="Lato"/>
                  <a:sym typeface="Lato"/>
                </a:rPr>
                <a:t>, 38(1), pp. 155-165.</a:t>
              </a:r>
              <a:endParaRPr lang="en-GB" noProof="0" dirty="0"/>
            </a:p>
          </p:txBody>
        </p:sp>
        <p:sp>
          <p:nvSpPr>
            <p:cNvPr id="267" name="Google Shape;267;p21"/>
            <p:cNvSpPr txBox="1"/>
            <p:nvPr/>
          </p:nvSpPr>
          <p:spPr>
            <a:xfrm>
              <a:off x="952500" y="2393947"/>
              <a:ext cx="1066800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Becker, S. (2007), "Global perspectives on children's unpaid caregiving in the family: Research and policy on ‘young carers’ in the UK, Australia, the USA and Sub-Saharan Africa", </a:t>
              </a:r>
              <a:r>
                <a:rPr lang="en-GB" sz="1200" b="0" i="1" u="none" strike="noStrike" cap="none" noProof="0" dirty="0">
                  <a:solidFill>
                    <a:srgbClr val="475569"/>
                  </a:solidFill>
                  <a:latin typeface="Lato"/>
                  <a:ea typeface="Lato"/>
                  <a:cs typeface="Lato"/>
                  <a:sym typeface="Lato"/>
                </a:rPr>
                <a:t>Global Social Policy</a:t>
              </a:r>
              <a:r>
                <a:rPr lang="en-GB" sz="1200" b="0" i="0" u="none" strike="noStrike" cap="none" noProof="0" dirty="0">
                  <a:solidFill>
                    <a:srgbClr val="475569"/>
                  </a:solidFill>
                  <a:latin typeface="Lato"/>
                  <a:ea typeface="Lato"/>
                  <a:cs typeface="Lato"/>
                  <a:sym typeface="Lato"/>
                </a:rPr>
                <a:t>, 7(1), pp. 23-50.</a:t>
              </a:r>
              <a:endParaRPr lang="en-GB" noProof="0" dirty="0"/>
            </a:p>
          </p:txBody>
        </p:sp>
        <p:sp>
          <p:nvSpPr>
            <p:cNvPr id="268" name="Google Shape;268;p21"/>
            <p:cNvSpPr txBox="1"/>
            <p:nvPr/>
          </p:nvSpPr>
          <p:spPr>
            <a:xfrm>
              <a:off x="952500" y="2994022"/>
              <a:ext cx="106680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Bowlby, J. (1969), </a:t>
              </a:r>
              <a:r>
                <a:rPr lang="en-GB" sz="1200" b="0" i="1" u="none" strike="noStrike" cap="none" noProof="0" dirty="0">
                  <a:solidFill>
                    <a:srgbClr val="475569"/>
                  </a:solidFill>
                  <a:latin typeface="Lato"/>
                  <a:ea typeface="Lato"/>
                  <a:cs typeface="Lato"/>
                  <a:sym typeface="Lato"/>
                </a:rPr>
                <a:t>Attachment and loss: Vol. 1. Attachment</a:t>
              </a:r>
              <a:r>
                <a:rPr lang="en-GB" sz="1200" b="0" i="0" u="none" strike="noStrike" cap="none" noProof="0" dirty="0">
                  <a:solidFill>
                    <a:srgbClr val="475569"/>
                  </a:solidFill>
                  <a:latin typeface="Lato"/>
                  <a:ea typeface="Lato"/>
                  <a:cs typeface="Lato"/>
                  <a:sym typeface="Lato"/>
                </a:rPr>
                <a:t>. New York: Basic Books.</a:t>
              </a:r>
              <a:endParaRPr lang="en-GB" noProof="0" dirty="0"/>
            </a:p>
          </p:txBody>
        </p:sp>
        <p:sp>
          <p:nvSpPr>
            <p:cNvPr id="269" name="Google Shape;269;p21"/>
            <p:cNvSpPr txBox="1"/>
            <p:nvPr/>
          </p:nvSpPr>
          <p:spPr>
            <a:xfrm>
              <a:off x="952500" y="3365497"/>
              <a:ext cx="106680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Cassidy, J. and Shaver, P. R. (eds.) (2016), </a:t>
              </a:r>
              <a:r>
                <a:rPr lang="en-GB" sz="1200" b="0" i="1" u="none" strike="noStrike" cap="none" noProof="0" dirty="0">
                  <a:solidFill>
                    <a:srgbClr val="475569"/>
                  </a:solidFill>
                  <a:latin typeface="Lato"/>
                  <a:ea typeface="Lato"/>
                  <a:cs typeface="Lato"/>
                  <a:sym typeface="Lato"/>
                </a:rPr>
                <a:t>Handbook of attachment: Theory, research, and clinical applications</a:t>
              </a:r>
              <a:r>
                <a:rPr lang="en-GB" sz="1200" b="0" i="0" u="none" strike="noStrike" cap="none" noProof="0" dirty="0">
                  <a:solidFill>
                    <a:srgbClr val="475569"/>
                  </a:solidFill>
                  <a:latin typeface="Lato"/>
                  <a:ea typeface="Lato"/>
                  <a:cs typeface="Lato"/>
                  <a:sym typeface="Lato"/>
                </a:rPr>
                <a:t>. 3rd </a:t>
              </a:r>
              <a:r>
                <a:rPr lang="en-GB" sz="1200" b="0" i="0" u="none" strike="noStrike" cap="none" noProof="0" dirty="0" err="1">
                  <a:solidFill>
                    <a:srgbClr val="475569"/>
                  </a:solidFill>
                  <a:latin typeface="Lato"/>
                  <a:ea typeface="Lato"/>
                  <a:cs typeface="Lato"/>
                  <a:sym typeface="Lato"/>
                </a:rPr>
                <a:t>edn</a:t>
              </a:r>
              <a:r>
                <a:rPr lang="en-GB" sz="1200" b="0" i="0" u="none" strike="noStrike" cap="none" noProof="0" dirty="0">
                  <a:solidFill>
                    <a:srgbClr val="475569"/>
                  </a:solidFill>
                  <a:latin typeface="Lato"/>
                  <a:ea typeface="Lato"/>
                  <a:cs typeface="Lato"/>
                  <a:sym typeface="Lato"/>
                </a:rPr>
                <a:t>. New York: Guilford Press.</a:t>
              </a:r>
              <a:endParaRPr lang="en-GB" noProof="0" dirty="0"/>
            </a:p>
          </p:txBody>
        </p:sp>
        <p:sp>
          <p:nvSpPr>
            <p:cNvPr id="270" name="Google Shape;270;p21"/>
            <p:cNvSpPr txBox="1"/>
            <p:nvPr/>
          </p:nvSpPr>
          <p:spPr>
            <a:xfrm>
              <a:off x="952500" y="3736972"/>
              <a:ext cx="1066800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GB" sz="1200" b="0" i="0" u="none" strike="noStrike" cap="none" noProof="0" dirty="0">
                  <a:solidFill>
                    <a:srgbClr val="475569"/>
                  </a:solidFill>
                  <a:latin typeface="Lato"/>
                  <a:ea typeface="Lato"/>
                  <a:cs typeface="Lato"/>
                  <a:sym typeface="Lato"/>
                </a:rPr>
                <a:t>Schore, A. N. (2001), "Effects of a secure attachment relationship on right brain development, affect regulation, and infant mental health", </a:t>
              </a:r>
              <a:r>
                <a:rPr lang="en-GB" sz="1200" b="0" i="1" u="none" strike="noStrike" cap="none" noProof="0" dirty="0">
                  <a:solidFill>
                    <a:srgbClr val="475569"/>
                  </a:solidFill>
                  <a:latin typeface="Lato"/>
                  <a:ea typeface="Lato"/>
                  <a:cs typeface="Lato"/>
                  <a:sym typeface="Lato"/>
                </a:rPr>
                <a:t>Infant Mental Health Journal</a:t>
              </a:r>
              <a:r>
                <a:rPr lang="en-GB" sz="1200" b="0" i="0" u="none" strike="noStrike" cap="none" noProof="0" dirty="0">
                  <a:solidFill>
                    <a:srgbClr val="475569"/>
                  </a:solidFill>
                  <a:latin typeface="Lato"/>
                  <a:ea typeface="Lato"/>
                  <a:cs typeface="Lato"/>
                  <a:sym typeface="Lato"/>
                </a:rPr>
                <a:t>, 22(1‐2), pp. 7-66.</a:t>
              </a:r>
              <a:endParaRPr lang="en-GB" noProof="0" dirty="0"/>
            </a:p>
          </p:txBody>
        </p:sp>
      </p:grpSp>
      <p:sp>
        <p:nvSpPr>
          <p:cNvPr id="271" name="Google Shape;271;p21"/>
          <p:cNvSpPr txBox="1"/>
          <p:nvPr/>
        </p:nvSpPr>
        <p:spPr>
          <a:xfrm>
            <a:off x="571500" y="438146"/>
            <a:ext cx="11601450" cy="638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3300" b="0" i="0" u="none" strike="noStrike" cap="none" noProof="0" dirty="0">
                <a:solidFill>
                  <a:srgbClr val="1E3A8A"/>
                </a:solidFill>
                <a:latin typeface="Poppins SemiBold"/>
                <a:ea typeface="Poppins SemiBold"/>
                <a:cs typeface="Poppins SemiBold"/>
                <a:sym typeface="Poppins SemiBold"/>
              </a:rPr>
              <a:t>Reference List</a:t>
            </a:r>
            <a:endParaRPr lang="en-GB" noProof="0" dirty="0"/>
          </a:p>
        </p:txBody>
      </p:sp>
      <p:sp>
        <p:nvSpPr>
          <p:cNvPr id="272" name="Google Shape;272;p21"/>
          <p:cNvSpPr/>
          <p:nvPr/>
        </p:nvSpPr>
        <p:spPr>
          <a:xfrm>
            <a:off x="571500" y="1064675"/>
            <a:ext cx="110490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GB" sz="1800" b="0" i="0" u="none" strike="noStrike" cap="none" noProof="0" dirty="0">
              <a:solidFill>
                <a:schemeClr val="dk1"/>
              </a:solidFill>
              <a:latin typeface="Calibri"/>
              <a:ea typeface="Calibri"/>
              <a:cs typeface="Calibri"/>
              <a:sym typeface="Calibri"/>
            </a:endParaRPr>
          </a:p>
        </p:txBody>
      </p:sp>
      <p:sp>
        <p:nvSpPr>
          <p:cNvPr id="2" name="Google Shape;300;p22">
            <a:extLst>
              <a:ext uri="{FF2B5EF4-FFF2-40B4-BE49-F238E27FC236}">
                <a16:creationId xmlns:a16="http://schemas.microsoft.com/office/drawing/2014/main" id="{24950F43-FD6C-700D-ED59-8B0A095A1563}"/>
              </a:ext>
            </a:extLst>
          </p:cNvPr>
          <p:cNvSpPr txBox="1"/>
          <p:nvPr/>
        </p:nvSpPr>
        <p:spPr>
          <a:xfrm>
            <a:off x="681567" y="4152366"/>
            <a:ext cx="11601450" cy="430887"/>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2800" b="0" i="0" u="none" strike="noStrike" cap="none" noProof="0" dirty="0">
                <a:solidFill>
                  <a:srgbClr val="1E3A8A"/>
                </a:solidFill>
                <a:latin typeface="Poppins SemiBold"/>
                <a:ea typeface="Poppins SemiBold"/>
                <a:cs typeface="Poppins SemiBold"/>
                <a:sym typeface="Poppins SemiBold"/>
              </a:rPr>
              <a:t>Image Sources</a:t>
            </a:r>
            <a:endParaRPr lang="en-GB" sz="1100" noProof="0" dirty="0"/>
          </a:p>
        </p:txBody>
      </p:sp>
      <p:sp>
        <p:nvSpPr>
          <p:cNvPr id="4" name="Google Shape;289;p22">
            <a:extLst>
              <a:ext uri="{FF2B5EF4-FFF2-40B4-BE49-F238E27FC236}">
                <a16:creationId xmlns:a16="http://schemas.microsoft.com/office/drawing/2014/main" id="{F7D77C28-C9D6-5F25-567F-3BFDC43EB4C6}"/>
              </a:ext>
            </a:extLst>
          </p:cNvPr>
          <p:cNvSpPr txBox="1"/>
          <p:nvPr/>
        </p:nvSpPr>
        <p:spPr>
          <a:xfrm>
            <a:off x="952500" y="4895316"/>
            <a:ext cx="9365192" cy="106490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GB" sz="975" b="0" i="0" u="none" strike="noStrike" cap="none" noProof="0" dirty="0">
                <a:solidFill>
                  <a:srgbClr val="334155"/>
                </a:solidFill>
                <a:latin typeface="Lato"/>
                <a:ea typeface="Lato"/>
                <a:cs typeface="Lato"/>
                <a:sym typeface="Lato"/>
              </a:rPr>
              <a:t>https://noorahealth.org/wp-content/uploads/2024/08/MP_MonuLalla_Bhagwanpura_Khargone_April2024-09697_resize-scaled.webp</a:t>
            </a:r>
          </a:p>
          <a:p>
            <a:pPr marL="0" marR="0" lvl="0" indent="0" algn="l" defTabSz="914400" rtl="0" eaLnBrk="1" fontAlgn="auto" latinLnBrk="0" hangingPunct="1">
              <a:lnSpc>
                <a:spcPct val="160000"/>
              </a:lnSpc>
              <a:spcBef>
                <a:spcPts val="0"/>
              </a:spcBef>
              <a:spcAft>
                <a:spcPts val="0"/>
              </a:spcAft>
              <a:buClr>
                <a:srgbClr val="000000"/>
              </a:buClr>
              <a:buSzTx/>
              <a:buFont typeface="Arial"/>
              <a:buNone/>
              <a:tabLst/>
              <a:defRPr/>
            </a:pPr>
            <a:r>
              <a:rPr kumimoji="0" lang="en-GB" sz="975" b="0" i="0" u="none" strike="noStrike" kern="0" cap="none" spc="0" normalizeH="0" baseline="0" noProof="0" dirty="0">
                <a:ln>
                  <a:noFill/>
                </a:ln>
                <a:solidFill>
                  <a:srgbClr val="334155"/>
                </a:solidFill>
                <a:effectLst/>
                <a:uLnTx/>
                <a:uFillTx/>
                <a:latin typeface="Lato"/>
                <a:ea typeface="Lato"/>
                <a:cs typeface="Lato"/>
                <a:sym typeface="Lato"/>
              </a:rPr>
              <a:t>https://mable.com.au/wp-content/uploads/2024/03/Anne-Margaret-SSDA-Domestic-Assistance-01-600x450@2x-1-1024x768.webp</a:t>
            </a:r>
            <a:endParaRPr kumimoji="0" lang="en-GB"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defTabSz="914400" rtl="0" eaLnBrk="1" fontAlgn="auto" latinLnBrk="0" hangingPunct="1">
              <a:lnSpc>
                <a:spcPct val="160000"/>
              </a:lnSpc>
              <a:spcBef>
                <a:spcPts val="0"/>
              </a:spcBef>
              <a:spcAft>
                <a:spcPts val="0"/>
              </a:spcAft>
              <a:buClr>
                <a:srgbClr val="000000"/>
              </a:buClr>
              <a:buSzTx/>
              <a:buFont typeface="Arial"/>
              <a:buNone/>
              <a:tabLst/>
              <a:defRPr/>
            </a:pPr>
            <a:r>
              <a:rPr kumimoji="0" lang="en-GB" sz="975" b="0" i="0" u="none" strike="noStrike" kern="0" cap="none" spc="0" normalizeH="0" baseline="0" noProof="0" dirty="0">
                <a:ln>
                  <a:noFill/>
                </a:ln>
                <a:solidFill>
                  <a:srgbClr val="334155"/>
                </a:solidFill>
                <a:effectLst/>
                <a:uLnTx/>
                <a:uFillTx/>
                <a:latin typeface="Lato"/>
                <a:ea typeface="Lato"/>
                <a:cs typeface="Lato"/>
                <a:sym typeface="Lato"/>
              </a:rPr>
              <a:t>https://positivereseteatontown.com/wp-content/uploads/2024/08/A-teenage-girl-at-meeting-with-her-psychologist-in-office-during-adolescent-therapy-session-.jpg</a:t>
            </a:r>
            <a:endParaRPr kumimoji="0" lang="en-GB" sz="1400" b="0" i="0" u="none" strike="noStrike" kern="0" cap="none" spc="0" normalizeH="0" baseline="0" noProof="0" dirty="0">
              <a:ln>
                <a:noFill/>
              </a:ln>
              <a:solidFill>
                <a:srgbClr val="000000"/>
              </a:solidFill>
              <a:effectLst/>
              <a:uLnTx/>
              <a:uFillTx/>
              <a:latin typeface="Arial"/>
              <a:cs typeface="Arial"/>
              <a:sym typeface="Arial"/>
            </a:endParaRPr>
          </a:p>
          <a:p>
            <a:pPr marL="0" marR="0" lvl="0" indent="0" algn="l" rtl="0">
              <a:lnSpc>
                <a:spcPct val="160000"/>
              </a:lnSpc>
              <a:spcBef>
                <a:spcPts val="0"/>
              </a:spcBef>
              <a:spcAft>
                <a:spcPts val="0"/>
              </a:spcAft>
              <a:buNone/>
            </a:pPr>
            <a:endParaRPr lang="en-GB" noProof="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1795</Words>
  <Application>Microsoft Office PowerPoint</Application>
  <PresentationFormat>Widescreen</PresentationFormat>
  <Paragraphs>83</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dc:creator>
  <cp:lastModifiedBy>sabbir ahmed</cp:lastModifiedBy>
  <cp:revision>6</cp:revision>
  <dcterms:modified xsi:type="dcterms:W3CDTF">2026-03-16T08:23:37Z</dcterms:modified>
</cp:coreProperties>
</file>