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8"/>
  </p:notesMasterIdLst>
  <p:sldIdLst>
    <p:sldId id="256" r:id="rId5"/>
    <p:sldId id="278" r:id="rId6"/>
    <p:sldId id="279" r:id="rId7"/>
    <p:sldId id="261" r:id="rId8"/>
    <p:sldId id="297" r:id="rId9"/>
    <p:sldId id="307" r:id="rId10"/>
    <p:sldId id="304" r:id="rId11"/>
    <p:sldId id="258" r:id="rId12"/>
    <p:sldId id="303" r:id="rId13"/>
    <p:sldId id="294" r:id="rId14"/>
    <p:sldId id="295" r:id="rId15"/>
    <p:sldId id="282" r:id="rId16"/>
    <p:sldId id="30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067F81-BA07-4C45-B253-C0DA53DF80D3}" v="4" dt="2024-12-09T09:50:22.6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Presentation, 20minutes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80CD01-7FEE-4F1F-BAE6-E5DEE5CA6A12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789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12/9/2024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mailto:https://moodle.uwtsd.ac.uk/course/view.php?id=12876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ECCS6004: REFLECTIVE Skills in counselling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engage in reflective and reflexive practice and monitor own personal and professional development and well-being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endParaRPr lang="en-GB" sz="2400" dirty="0">
              <a:solidFill>
                <a:schemeClr val="accent5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Consider, challenge, and reflect on own values, beliefs, attitudes and behaviour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 impact on relationship with others 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romote equality, diversity and inclusivity in practice 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endParaRPr lang="en-GB" sz="24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1828800" algn="l"/>
              </a:tabLst>
            </a:pP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Challenge discrimination and prejudice on a professional, organizational, and systematic level.</a:t>
            </a:r>
            <a:endParaRPr lang="en-GB" sz="2400" dirty="0">
              <a:solidFill>
                <a:schemeClr val="accent5">
                  <a:lumMod val="20000"/>
                  <a:lumOff val="8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12775" indent="-342900" algn="just" fontAlgn="auto" hangingPunct="1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</a:t>
            </a:r>
            <a:endParaRPr lang="en-GB" sz="2400" dirty="0">
              <a:solidFill>
                <a:schemeClr val="accent5">
                  <a:lumMod val="20000"/>
                  <a:lumOff val="8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57975-1EC7-4887-A975-BECE012340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5917" r="45915" b="-2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786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module, the student should be able to: </a:t>
            </a: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emonstrate reflective and reflexive practices within the context of counselling skills, drawing upon ethical and principal values within the counselling tradition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ritically evaluate and apply relevant professional ethical codes of practice, including those respecting diversity, equality and anti-discriminatory practice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ritically reflect on own values, beliefs, attitudes and </a:t>
            </a:r>
            <a:r>
              <a:rPr lang="en-US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be consciously aware of one’s own bias and unconscious bias,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relation to social context, gender, age, ethnicity, national or ethnic origin, culture, class, ability, sexual orientation, religion and beliefs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ritically demonstrate reflective and reflexive practices that supports professional and personal development, drawing on research-informed therapeutic responses, strategies and interventions to inform practice</a:t>
            </a: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Recognise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own personal and professional strengths and limitations that may affect practice and develop appropriate self-support and self-care strategies;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ake responsibility for own learning and skill development and use self-reflection and self-appraisal to critically review own use of skills, personal and professional development and personal planning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40" y="559723"/>
            <a:ext cx="9875520" cy="1356360"/>
          </a:xfrm>
        </p:spPr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1206732" y="212805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Predefined Process 8"/>
          <p:cNvSpPr/>
          <p:nvPr/>
        </p:nvSpPr>
        <p:spPr>
          <a:xfrm>
            <a:off x="1695797" y="2128058"/>
            <a:ext cx="8512232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2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50%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Coursework: Reflective Essay 3,000 words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 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11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February 2025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9DE9E-6C55-43E6-890A-BB5F77C3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78693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Assessment Component Two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A90B2-C377-4910-9B76-3A0A0A98B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24" y="1291244"/>
            <a:ext cx="11087614" cy="532057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Assessment Task: Reflective Essay</a:t>
            </a:r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Word count: 3,000 words (10% -/+)</a:t>
            </a:r>
          </a:p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• Essay Title:</a:t>
            </a:r>
          </a:p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Critically reflect on your own values and beliefs and consider how these align with a professional code of practice (such as the BACP Ethical Framework, 2018)</a:t>
            </a:r>
          </a:p>
          <a:p>
            <a:pPr marL="45720" indent="0">
              <a:buNone/>
            </a:pP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Submission Details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: via Turnitin.</a:t>
            </a:r>
          </a:p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•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Submission Date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: 11th February 2025 no later than 23:59</a:t>
            </a:r>
          </a:p>
        </p:txBody>
      </p:sp>
    </p:spTree>
    <p:extLst>
      <p:ext uri="{BB962C8B-B14F-4D97-AF65-F5344CB8AC3E}">
        <p14:creationId xmlns:p14="http://schemas.microsoft.com/office/powerpoint/2010/main" val="2555139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A997F-12C2-40D7-9B1C-F007B27DC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C604E-E505-4296-AB4F-3FA6616D1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Consider how your own values and beliefs align with a professional code of Counselling practice (such as the BACP Ethical Framework, 2018)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Within this assignment, you will also need to identify a reflective model or framework that resonates with your own experience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Demonstrate an understanding of how the model applies to your own reflective process.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Underpin your writing with research informed theory and critically reflect and critically evaluate the relevance of your chosen theoretical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455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005C2-BB76-4FD2-88A6-6514910A7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1FAB4-7E47-44CE-901F-9B7F9B550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17" y="1676401"/>
            <a:ext cx="12011891" cy="5133108"/>
          </a:xfrm>
        </p:spPr>
        <p:txBody>
          <a:bodyPr>
            <a:normAutofit/>
          </a:bodyPr>
          <a:lstStyle/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Support your discussion with appropriate sources and academic references.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Your work should demonstrate: Critical analysis informed by relevant contemporary research. 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Self-awareness, highlighting your own understanding and experience of reflective practice.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Understanding and reflection of relevance of theoretical model 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Harvard Referencing</a:t>
            </a:r>
          </a:p>
          <a:p>
            <a:pPr fontAlgn="base">
              <a:lnSpc>
                <a:spcPct val="17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Academic structure. 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Academic Font – size 12-14,  double- line space.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Paragraph structure and transition ( Double space between paragraphs. Indent first sentence)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Title page - ID number on the paper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1630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DBAF6-D397-42DF-88D0-D09F23F53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Reflective Practice Essay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7EAC417-3036-47A6-ABE7-0DC61DA29A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0271725"/>
              </p:ext>
            </p:extLst>
          </p:nvPr>
        </p:nvGraphicFramePr>
        <p:xfrm>
          <a:off x="609600" y="1345938"/>
          <a:ext cx="10446606" cy="516451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422442">
                  <a:extLst>
                    <a:ext uri="{9D8B030D-6E8A-4147-A177-3AD203B41FA5}">
                      <a16:colId xmlns:a16="http://schemas.microsoft.com/office/drawing/2014/main" val="1286263194"/>
                    </a:ext>
                  </a:extLst>
                </a:gridCol>
                <a:gridCol w="8024164">
                  <a:extLst>
                    <a:ext uri="{9D8B030D-6E8A-4147-A177-3AD203B41FA5}">
                      <a16:colId xmlns:a16="http://schemas.microsoft.com/office/drawing/2014/main" val="1767151099"/>
                    </a:ext>
                  </a:extLst>
                </a:gridCol>
              </a:tblGrid>
              <a:tr h="538110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Word Count: 3,000 words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Title Page: Reflective Practice Essay</a:t>
                      </a:r>
                    </a:p>
                    <a:p>
                      <a:r>
                        <a:rPr lang="en-GB" sz="1700" b="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Include module code and title</a:t>
                      </a:r>
                    </a:p>
                    <a:p>
                      <a:r>
                        <a:rPr lang="en-GB" sz="1700" b="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Student name and ID number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2169499408"/>
                  </a:ext>
                </a:extLst>
              </a:tr>
              <a:tr h="942107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10% of wordcount: 300 words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Introduction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The introduction sets the scene for the viewer.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In your introduction you will give the reader an idea of what to expect within your essay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2566626059"/>
                  </a:ext>
                </a:extLst>
              </a:tr>
              <a:tr h="2568760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75 – 80 % of wordcount: 2,400- 2,250 words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Main Body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Critically reflect on your own values and beliefs and consider how these align with a professional code of practice (such as the BACP Ethical Framework, 2018)</a:t>
                      </a:r>
                    </a:p>
                    <a:p>
                      <a:pPr>
                        <a:lnSpc>
                          <a:spcPct val="170000"/>
                        </a:lnSpc>
                        <a:spcBef>
                          <a:spcPts val="0"/>
                        </a:spcBef>
                      </a:pPr>
                      <a:r>
                        <a:rPr lang="en-GB" sz="1600" dirty="0"/>
                        <a:t>This will be where you really tell the reader about your understanding of reflective practice and critically reflect on how this might be applied to your own values and beliefs.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Journal entries can be used as an example of your own understanding of reflective practice.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Support your writing with Harvard Referencing conventions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1370388871"/>
                  </a:ext>
                </a:extLst>
              </a:tr>
              <a:tr h="5381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10-15% of wordcount: 300 to 450 words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1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Conclusion</a:t>
                      </a:r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. Draw together and summarise the main points of your discussion</a:t>
                      </a:r>
                    </a:p>
                    <a:p>
                      <a:pPr lvl="0">
                        <a:buNone/>
                      </a:pPr>
                      <a:r>
                        <a:rPr lang="en-GB" sz="1700" dirty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*Include Reference list and Note section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97303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6349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FB3278-3984-4B28-9C34-FA4DCAE0A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Turnitin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0C7DB1-4139-484F-BD89-B72CB1A311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Read the assessment specification pro forma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Be certain of submission date and time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Use the Draft submission portal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Give yourself plenty of time</a:t>
            </a:r>
          </a:p>
        </p:txBody>
      </p:sp>
      <p:pic>
        <p:nvPicPr>
          <p:cNvPr id="8" name="Content Placeholder 7" descr="Logo, company name&#10;&#10;Description automatically generated">
            <a:extLst>
              <a:ext uri="{FF2B5EF4-FFF2-40B4-BE49-F238E27FC236}">
                <a16:creationId xmlns:a16="http://schemas.microsoft.com/office/drawing/2014/main" id="{A8465151-AADD-4F34-84AD-C14C28A325F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04149" y="2057399"/>
            <a:ext cx="3800475" cy="1990725"/>
          </a:xfrm>
        </p:spPr>
      </p:pic>
    </p:spTree>
    <p:extLst>
      <p:ext uri="{BB962C8B-B14F-4D97-AF65-F5344CB8AC3E}">
        <p14:creationId xmlns:p14="http://schemas.microsoft.com/office/powerpoint/2010/main" val="739619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00B23-57A3-41B7-8B7F-CF17F4029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Submission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AA042-6BA6-48C7-A2CE-14244BB67B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Late submission of the assessment will result in a late penalty mark.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Penalties for late submission: Up to one week late, maximum mark of 40%.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Over one week late, 0%.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Only the Extenuating Circumstances Panel may approve a change to submission dates. </a:t>
            </a:r>
          </a:p>
        </p:txBody>
      </p:sp>
      <p:pic>
        <p:nvPicPr>
          <p:cNvPr id="6" name="Content Placeholder 5" descr="A person using a computer&#10;&#10;Description automatically generated with medium confidence">
            <a:extLst>
              <a:ext uri="{FF2B5EF4-FFF2-40B4-BE49-F238E27FC236}">
                <a16:creationId xmlns:a16="http://schemas.microsoft.com/office/drawing/2014/main" id="{EB311F67-C918-4817-9D29-044A89E1C8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190113"/>
            <a:ext cx="4754563" cy="3757298"/>
          </a:xfrm>
        </p:spPr>
      </p:pic>
    </p:spTree>
    <p:extLst>
      <p:ext uri="{BB962C8B-B14F-4D97-AF65-F5344CB8AC3E}">
        <p14:creationId xmlns:p14="http://schemas.microsoft.com/office/powerpoint/2010/main" val="726227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2E809-3FFF-4ABC-86D4-02C5C6234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BBC74-6069-41D4-B582-98CC3C7262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dirty="0">
              <a:solidFill>
                <a:srgbClr val="F59E00"/>
              </a:solidFill>
              <a:hlinkClick r:id="rId2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 Assignment Proforma in Assessment tile in Reflective Practice Moodle page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Take a look at the Library Skills on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GCert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Programme page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*Harvard Referencing Handbook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8C1ED6-05CC-81A8-73A7-968A5599E7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67450" y="1943765"/>
            <a:ext cx="4754563" cy="317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551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Interactive Task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 dirty="0"/>
          </a:p>
          <a:p>
            <a:pPr marL="45720" indent="0">
              <a:buNone/>
            </a:pPr>
            <a:r>
              <a:rPr lang="en-GB" sz="3600" dirty="0"/>
              <a:t>Working in small groups</a:t>
            </a:r>
          </a:p>
          <a:p>
            <a:pPr marL="45720" indent="0">
              <a:buNone/>
            </a:pPr>
            <a:r>
              <a:rPr lang="en-GB" sz="3600" dirty="0"/>
              <a:t>Consider how you will approach this assignment 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60B875F-22C2-4C0A-B543-FC36839A17CF}"/>
              </a:ext>
            </a:extLst>
          </p:cNvPr>
          <p:cNvSpPr/>
          <p:nvPr/>
        </p:nvSpPr>
        <p:spPr>
          <a:xfrm>
            <a:off x="2532611" y="1485207"/>
            <a:ext cx="7536873" cy="37906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15209667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825</Words>
  <Application>Microsoft Office PowerPoint</Application>
  <PresentationFormat>Widescreen</PresentationFormat>
  <Paragraphs>90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Corbel</vt:lpstr>
      <vt:lpstr>Symbol</vt:lpstr>
      <vt:lpstr>Times New Roman</vt:lpstr>
      <vt:lpstr>Wingdings</vt:lpstr>
      <vt:lpstr>Basis</vt:lpstr>
      <vt:lpstr>ECCS6004: REFLECTIVE Skills in counselling Module Lead: Andrea Williams</vt:lpstr>
      <vt:lpstr>Module Aims</vt:lpstr>
      <vt:lpstr>Module Learning Outcomes</vt:lpstr>
      <vt:lpstr>Module Assessment</vt:lpstr>
      <vt:lpstr>Assessment Component Two  </vt:lpstr>
      <vt:lpstr>Consider:</vt:lpstr>
      <vt:lpstr>Essay Guidance</vt:lpstr>
      <vt:lpstr>Reflective Practice Essay Plan</vt:lpstr>
      <vt:lpstr>Turnitin</vt:lpstr>
      <vt:lpstr>Late Submission </vt:lpstr>
      <vt:lpstr>MOODLE</vt:lpstr>
      <vt:lpstr>Interactive Task 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2024-12-09T09:52:16Z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