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6"/>
  </p:notesMasterIdLst>
  <p:sldIdLst>
    <p:sldId id="256" r:id="rId2"/>
    <p:sldId id="258" r:id="rId3"/>
    <p:sldId id="259" r:id="rId4"/>
    <p:sldId id="260" r:id="rId5"/>
    <p:sldId id="261" r:id="rId6"/>
    <p:sldId id="263" r:id="rId7"/>
    <p:sldId id="264" r:id="rId8"/>
    <p:sldId id="265" r:id="rId9"/>
    <p:sldId id="266" r:id="rId10"/>
    <p:sldId id="270" r:id="rId11"/>
    <p:sldId id="271" r:id="rId12"/>
    <p:sldId id="274" r:id="rId13"/>
    <p:sldId id="272" r:id="rId14"/>
    <p:sldId id="273" r:id="rId15"/>
  </p:sldIdLst>
  <p:sldSz cx="12192000" cy="6858000"/>
  <p:notesSz cx="6858000" cy="9144000"/>
  <p:embeddedFontLst>
    <p:embeddedFont>
      <p:font typeface="DM Serif Display" pitchFamily="2" charset="0"/>
      <p:regular r:id="rId17"/>
      <p:italic r:id="rId18"/>
    </p:embeddedFont>
    <p:embeddedFont>
      <p:font typeface="Montserrat"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199" autoAdjust="0"/>
  </p:normalViewPr>
  <p:slideViewPr>
    <p:cSldViewPr snapToGrid="0">
      <p:cViewPr varScale="1">
        <p:scale>
          <a:sx n="54" d="100"/>
          <a:sy n="54" d="100"/>
        </p:scale>
        <p:origin x="1236" y="4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98958109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7649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6fd8ccc017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6fd8ccc017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Incentives encompass of all financial offerings that organizations offer to workers, including cash payments and other incentives. Concessions can further encompass of wider offerings for workers, which might encompass of non-wage incentives (</a:t>
            </a:r>
            <a:r>
              <a:rPr lang="en-US" sz="1100" b="0" i="0" u="none" strike="noStrike" cap="none" dirty="0" err="1">
                <a:solidFill>
                  <a:srgbClr val="000000"/>
                </a:solidFill>
                <a:effectLst/>
                <a:latin typeface="Arial"/>
                <a:ea typeface="Arial"/>
                <a:cs typeface="Arial"/>
                <a:sym typeface="Arial"/>
              </a:rPr>
              <a:t>Rohim</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Budhiasa</a:t>
            </a:r>
            <a:r>
              <a:rPr lang="en-US" sz="1100" b="0" i="0" u="none" strike="noStrike" cap="none" dirty="0">
                <a:solidFill>
                  <a:srgbClr val="000000"/>
                </a:solidFill>
                <a:effectLst/>
                <a:latin typeface="Arial"/>
                <a:ea typeface="Arial"/>
                <a:cs typeface="Arial"/>
                <a:sym typeface="Arial"/>
              </a:rPr>
              <a:t>, 2019)</a:t>
            </a:r>
            <a:r>
              <a:rPr lang="en-GB" sz="1100" b="0" i="0" u="none" strike="noStrike" cap="none" dirty="0">
                <a:solidFill>
                  <a:srgbClr val="000000"/>
                </a:solidFill>
                <a:effectLst/>
                <a:latin typeface="Arial"/>
                <a:ea typeface="Arial"/>
                <a:cs typeface="Arial"/>
                <a:sym typeface="Arial"/>
              </a:rPr>
              <a:t>. In terms of payment, it can encompass of fixed wages, which are ensured cash payments or wages paid to workers after working a set number of hours per week. On the other hand, variable compensation can encompass of bonuses, benefits, and overtime pay. There are different reward strategies that must serve as guidelines for the organization (</a:t>
            </a:r>
            <a:r>
              <a:rPr lang="en-US" sz="1100" b="0" i="0" u="none" strike="noStrike" cap="none" dirty="0" err="1">
                <a:solidFill>
                  <a:srgbClr val="000000"/>
                </a:solidFill>
                <a:effectLst/>
                <a:latin typeface="Arial"/>
                <a:ea typeface="Arial"/>
                <a:cs typeface="Arial"/>
                <a:sym typeface="Arial"/>
              </a:rPr>
              <a:t>Widarko</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Anwarodin</a:t>
            </a:r>
            <a:r>
              <a:rPr lang="en-US" sz="1100" b="0" i="0" u="none" strike="noStrike" cap="none" dirty="0">
                <a:solidFill>
                  <a:srgbClr val="000000"/>
                </a:solidFill>
                <a:effectLst/>
                <a:latin typeface="Arial"/>
                <a:ea typeface="Arial"/>
                <a:cs typeface="Arial"/>
                <a:sym typeface="Arial"/>
              </a:rPr>
              <a:t>, 2022)</a:t>
            </a:r>
            <a:r>
              <a:rPr lang="en-GB" sz="1100" b="0" i="0" u="none" strike="noStrike" cap="none" dirty="0">
                <a:solidFill>
                  <a:srgbClr val="000000"/>
                </a:solidFill>
                <a:effectLst/>
                <a:latin typeface="Arial"/>
                <a:ea typeface="Arial"/>
                <a:cs typeface="Arial"/>
                <a:sym typeface="Arial"/>
              </a:rPr>
              <a:t>. Firstly, the reward system must prepare an affirmative and naturally rewarding experience for the organization and workers. Therefore, workers are more potentially to react if reward strategies are devised and offered with respect to their strategies. For example, informal rewards including donor appreciation can be just as essential as formal rewards (</a:t>
            </a:r>
            <a:r>
              <a:rPr lang="en-US" sz="1100" b="0" i="0" u="none" strike="noStrike" cap="none" dirty="0" err="1">
                <a:solidFill>
                  <a:srgbClr val="000000"/>
                </a:solidFill>
                <a:effectLst/>
                <a:latin typeface="Arial"/>
                <a:ea typeface="Arial"/>
                <a:cs typeface="Arial"/>
                <a:sym typeface="Arial"/>
              </a:rPr>
              <a:t>Shahi</a:t>
            </a:r>
            <a:r>
              <a:rPr lang="en-US" sz="1100" b="0" i="0" u="none" strike="noStrike" cap="none" dirty="0">
                <a:solidFill>
                  <a:srgbClr val="000000"/>
                </a:solidFill>
                <a:effectLst/>
                <a:latin typeface="Arial"/>
                <a:ea typeface="Arial"/>
                <a:cs typeface="Arial"/>
                <a:sym typeface="Arial"/>
              </a:rPr>
              <a:t> et al., 2020)</a:t>
            </a:r>
            <a:r>
              <a:rPr lang="en-GB" sz="1100" b="0" i="0" u="none" strike="noStrike" cap="none" dirty="0">
                <a:solidFill>
                  <a:srgbClr val="000000"/>
                </a:solidFill>
                <a:effectLst/>
                <a:latin typeface="Arial"/>
                <a:ea typeface="Arial"/>
                <a:cs typeface="Arial"/>
                <a:sym typeface="Arial"/>
              </a:rPr>
              <a:t>. Second, rewards must be allocated with organisational objectives to form a winning partnership. When an organization rewards individuals or teams for their direct motivation and accomplishments that benefit the organization and the company.</a:t>
            </a:r>
            <a:endParaRPr dirty="0"/>
          </a:p>
        </p:txBody>
      </p:sp>
    </p:spTree>
    <p:extLst>
      <p:ext uri="{BB962C8B-B14F-4D97-AF65-F5344CB8AC3E}">
        <p14:creationId xmlns:p14="http://schemas.microsoft.com/office/powerpoint/2010/main" val="1837275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7348951a4e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7348951a4e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When developing a compensation policy, the compensation policy should be modest with the external labour market to maintain the organization's competent talent for success. The organization can undertake salary arrangements and propose a model that values jobs and understands their relationship within the organization and with the external labour market (</a:t>
            </a:r>
            <a:r>
              <a:rPr lang="en-US" sz="1100" b="0" i="0" u="none" strike="noStrike" cap="none" dirty="0">
                <a:solidFill>
                  <a:srgbClr val="000000"/>
                </a:solidFill>
                <a:effectLst/>
                <a:latin typeface="Arial"/>
                <a:ea typeface="Arial"/>
                <a:cs typeface="Arial"/>
                <a:sym typeface="Arial"/>
              </a:rPr>
              <a:t>Saeed et al., 2019)</a:t>
            </a:r>
            <a:r>
              <a:rPr lang="en-GB" sz="1100" b="0" i="0" u="none" strike="noStrike" cap="none" dirty="0">
                <a:solidFill>
                  <a:srgbClr val="000000"/>
                </a:solidFill>
                <a:effectLst/>
                <a:latin typeface="Arial"/>
                <a:ea typeface="Arial"/>
                <a:cs typeface="Arial"/>
                <a:sym typeface="Arial"/>
              </a:rPr>
              <a:t>. Wage levels are also an essential construct for undertaking when establishing policies. In this regard, wage policy must be relied on job evaluation in the case of government agencies, and market pricing in the case of the private sector. Therefore, managers have an obligation to consider pay levels and assure that they must be based on the media's mid-quarter cap or amount (</a:t>
            </a:r>
            <a:r>
              <a:rPr lang="en-US" sz="1100" b="0" i="0" u="none" strike="noStrike" cap="none" dirty="0" err="1">
                <a:solidFill>
                  <a:srgbClr val="000000"/>
                </a:solidFill>
                <a:effectLst/>
                <a:latin typeface="Arial"/>
                <a:ea typeface="Arial"/>
                <a:cs typeface="Arial"/>
                <a:sym typeface="Arial"/>
              </a:rPr>
              <a:t>Leidner</a:t>
            </a:r>
            <a:r>
              <a:rPr lang="en-US" sz="1100" b="0" i="0" u="none" strike="noStrike" cap="none" dirty="0">
                <a:solidFill>
                  <a:srgbClr val="000000"/>
                </a:solidFill>
                <a:effectLst/>
                <a:latin typeface="Arial"/>
                <a:ea typeface="Arial"/>
                <a:cs typeface="Arial"/>
                <a:sym typeface="Arial"/>
              </a:rPr>
              <a:t>, Baden &amp; Ashleigh, 2019)</a:t>
            </a:r>
            <a:r>
              <a:rPr lang="en-GB" sz="1100" b="0" i="0" u="none" strike="noStrike" cap="none" dirty="0">
                <a:solidFill>
                  <a:srgbClr val="000000"/>
                </a:solidFill>
                <a:effectLst/>
                <a:latin typeface="Arial"/>
                <a:ea typeface="Arial"/>
                <a:cs typeface="Arial"/>
                <a:sym typeface="Arial"/>
              </a:rPr>
              <a:t>. With respect to pay incentives, it is core to review the annual pay plan and formulate a policy that encompasses a performance-based approach to pay increases. Institutions should ensure that benefits are formulated based on competency for paying, considering inflation and adjust for modifications in market interest rates (</a:t>
            </a:r>
            <a:r>
              <a:rPr lang="en-US" sz="1100" b="0" i="0" u="none" strike="noStrike" cap="none" dirty="0" err="1">
                <a:solidFill>
                  <a:srgbClr val="000000"/>
                </a:solidFill>
                <a:effectLst/>
                <a:latin typeface="Arial"/>
                <a:ea typeface="Arial"/>
                <a:cs typeface="Arial"/>
                <a:sym typeface="Arial"/>
              </a:rPr>
              <a:t>Mazzucato</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Kattel</a:t>
            </a:r>
            <a:r>
              <a:rPr lang="en-US" sz="1100" b="0" i="0" u="none" strike="noStrike" cap="none" dirty="0">
                <a:solidFill>
                  <a:srgbClr val="000000"/>
                </a:solidFill>
                <a:effectLst/>
                <a:latin typeface="Arial"/>
                <a:ea typeface="Arial"/>
                <a:cs typeface="Arial"/>
                <a:sym typeface="Arial"/>
              </a:rPr>
              <a:t> &amp; Ryan-Collins, 2020)</a:t>
            </a:r>
            <a:r>
              <a:rPr lang="en-GB" sz="1100" b="0" i="0" u="none" strike="noStrike" cap="none" dirty="0">
                <a:solidFill>
                  <a:srgbClr val="000000"/>
                </a:solidFill>
                <a:effectLst/>
                <a:latin typeface="Arial"/>
                <a:ea typeface="Arial"/>
                <a:cs typeface="Arial"/>
                <a:sym typeface="Arial"/>
              </a:rPr>
              <a:t>.</a:t>
            </a:r>
            <a:endParaRPr dirty="0"/>
          </a:p>
        </p:txBody>
      </p:sp>
    </p:spTree>
    <p:extLst>
      <p:ext uri="{BB962C8B-B14F-4D97-AF65-F5344CB8AC3E}">
        <p14:creationId xmlns:p14="http://schemas.microsoft.com/office/powerpoint/2010/main" val="3972828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7348951a4e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7348951a4e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Employers might be impacted by organisational or individual performance when developing reward systems. The core purpose of rewards is to impact individuals for joining an organization and keep them while performing competitively in the company (</a:t>
            </a:r>
            <a:r>
              <a:rPr lang="en-US" sz="1100" b="0" i="0" u="none" strike="noStrike" cap="none" dirty="0">
                <a:solidFill>
                  <a:srgbClr val="000000"/>
                </a:solidFill>
                <a:effectLst/>
                <a:latin typeface="Arial"/>
                <a:ea typeface="Arial"/>
                <a:cs typeface="Arial"/>
                <a:sym typeface="Arial"/>
              </a:rPr>
              <a:t>Wang, </a:t>
            </a:r>
            <a:r>
              <a:rPr lang="en-US" sz="1100" b="0" i="0" u="none" strike="noStrike" cap="none" dirty="0" err="1">
                <a:solidFill>
                  <a:srgbClr val="000000"/>
                </a:solidFill>
                <a:effectLst/>
                <a:latin typeface="Arial"/>
                <a:ea typeface="Arial"/>
                <a:cs typeface="Arial"/>
                <a:sym typeface="Arial"/>
              </a:rPr>
              <a:t>Guchait</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Pasamehmetoglu</a:t>
            </a:r>
            <a:r>
              <a:rPr lang="en-US" sz="1100" b="0" i="0" u="none" strike="noStrike" cap="none" dirty="0">
                <a:solidFill>
                  <a:srgbClr val="000000"/>
                </a:solidFill>
                <a:effectLst/>
                <a:latin typeface="Arial"/>
                <a:ea typeface="Arial"/>
                <a:cs typeface="Arial"/>
                <a:sym typeface="Arial"/>
              </a:rPr>
              <a:t>, 2020)</a:t>
            </a:r>
            <a:r>
              <a:rPr lang="en-GB" sz="1100" b="0" i="0" u="none" strike="noStrike" cap="none" dirty="0">
                <a:solidFill>
                  <a:srgbClr val="000000"/>
                </a:solidFill>
                <a:effectLst/>
                <a:latin typeface="Arial"/>
                <a:ea typeface="Arial"/>
                <a:cs typeface="Arial"/>
                <a:sym typeface="Arial"/>
              </a:rPr>
              <a:t>. Therefore, people's behaviour can influence individuals for making specific decisions about reward strategies. For example, previously, salaries were utilized as a way to attract individuals to an organization, whereas incentives facilitated for retaining them and bonuses and benefits were incentives for them (Rose, 2018). On the contrary, this might be different today as individuals have turned to other incentives as rewards, not just financial benefits.</a:t>
            </a:r>
            <a:endParaRPr dirty="0"/>
          </a:p>
        </p:txBody>
      </p:sp>
    </p:spTree>
    <p:extLst>
      <p:ext uri="{BB962C8B-B14F-4D97-AF65-F5344CB8AC3E}">
        <p14:creationId xmlns:p14="http://schemas.microsoft.com/office/powerpoint/2010/main" val="1228763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7348951a4e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7348951a4e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Employers can offer paid holidays and annual leave, some of which go to great lengths to exceed the minimal amount needed by law. Few statutory rights encompass of birth, paternity, adoption and bereavement. The advantage of this way is that it constructs a sense of belonging to workers and facilitates them to renew themselves for effective productivity (</a:t>
            </a:r>
            <a:r>
              <a:rPr lang="en-US" sz="1100" b="0" i="0" u="none" strike="noStrike" cap="none" dirty="0" err="1">
                <a:solidFill>
                  <a:srgbClr val="000000"/>
                </a:solidFill>
                <a:effectLst/>
                <a:latin typeface="Arial"/>
                <a:ea typeface="Arial"/>
                <a:cs typeface="Arial"/>
                <a:sym typeface="Arial"/>
              </a:rPr>
              <a:t>Nayak</a:t>
            </a:r>
            <a:r>
              <a:rPr lang="en-US" sz="1100" b="0" i="0" u="none" strike="noStrike" cap="none" dirty="0">
                <a:solidFill>
                  <a:srgbClr val="000000"/>
                </a:solidFill>
                <a:effectLst/>
                <a:latin typeface="Arial"/>
                <a:ea typeface="Arial"/>
                <a:cs typeface="Arial"/>
                <a:sym typeface="Arial"/>
              </a:rPr>
              <a:t> &amp; Narayan, 2019)</a:t>
            </a:r>
            <a:r>
              <a:rPr lang="en-GB" sz="1100" b="0" i="0" u="none" strike="noStrike" cap="none" dirty="0">
                <a:solidFill>
                  <a:srgbClr val="000000"/>
                </a:solidFill>
                <a:effectLst/>
                <a:latin typeface="Arial"/>
                <a:ea typeface="Arial"/>
                <a:cs typeface="Arial"/>
                <a:sym typeface="Arial"/>
              </a:rPr>
              <a:t>.</a:t>
            </a:r>
          </a:p>
          <a:p>
            <a:r>
              <a:rPr lang="en-GB" sz="1100" b="0" i="0" u="none" strike="noStrike" cap="none" dirty="0">
                <a:solidFill>
                  <a:srgbClr val="000000"/>
                </a:solidFill>
                <a:effectLst/>
                <a:latin typeface="Arial"/>
                <a:ea typeface="Arial"/>
                <a:cs typeface="Arial"/>
                <a:sym typeface="Arial"/>
              </a:rPr>
              <a:t>These are advantages offered to workers for ensuring their well-being and performance. Standard advantages in this classification encompass of “sick pay, employee assistance programs, life insurance, eye protection programs, and gym discount programs”. Such strategies facilitate in ensuring that employee welfare is secured for effective productivity</a:t>
            </a:r>
          </a:p>
          <a:p>
            <a:r>
              <a:rPr lang="en-GB" sz="1100" b="0" i="0" u="none" strike="noStrike" cap="none" dirty="0">
                <a:solidFill>
                  <a:srgbClr val="000000"/>
                </a:solidFill>
                <a:effectLst/>
                <a:latin typeface="Arial"/>
                <a:ea typeface="Arial"/>
                <a:cs typeface="Arial"/>
                <a:sym typeface="Arial"/>
              </a:rPr>
              <a:t>Some organizations provide benefits to their workers, including housing or car benefits. This type of benefit facilitates in relieving workers of the stress of buying a car or paying rent, thereby greatly impacting employee retention and engagement. For example, when an employee receives a company car, it constructs a greater sense of belonging to the firm, which promotes engagement and retention.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12745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7348951a4e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7348951a4e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Extrinsic rewards are tangible and financial rewards provided to workers, which may encompass of salary increases, bonuses and other benefits. They are considered external as they are outside the work itself and are controlled by others rather than the employee. Extrinsic rewards are important when people purchase in or participate in the initial phases of being ready to impact change (</a:t>
            </a:r>
            <a:r>
              <a:rPr lang="en-US" sz="1100" b="0" i="0" u="none" strike="noStrike" cap="none" dirty="0" err="1">
                <a:solidFill>
                  <a:srgbClr val="000000"/>
                </a:solidFill>
                <a:effectLst/>
                <a:latin typeface="Arial"/>
                <a:ea typeface="Arial"/>
                <a:cs typeface="Arial"/>
                <a:sym typeface="Arial"/>
              </a:rPr>
              <a:t>Ibitomi</a:t>
            </a:r>
            <a:r>
              <a:rPr lang="en-US" sz="1100" b="0" i="0" u="none" strike="noStrike" cap="none" dirty="0">
                <a:solidFill>
                  <a:srgbClr val="000000"/>
                </a:solidFill>
                <a:effectLst/>
                <a:latin typeface="Arial"/>
                <a:ea typeface="Arial"/>
                <a:cs typeface="Arial"/>
                <a:sym typeface="Arial"/>
              </a:rPr>
              <a:t> et al., 2022)</a:t>
            </a:r>
            <a:r>
              <a:rPr lang="en-GB" sz="1100" b="0" i="0" u="none" strike="noStrike" cap="none" dirty="0">
                <a:solidFill>
                  <a:srgbClr val="000000"/>
                </a:solidFill>
                <a:effectLst/>
                <a:latin typeface="Arial"/>
                <a:ea typeface="Arial"/>
                <a:cs typeface="Arial"/>
                <a:sym typeface="Arial"/>
              </a:rPr>
              <a:t>. In this regard, they are utilized as a preliminary tool to motivate workers for enhancing their productivity and contribute additionally to the organization. In addition, they have a restricted effect over time if they are not enhanced. For instance, the salary of employee has increased in a predefined year (</a:t>
            </a:r>
            <a:r>
              <a:rPr lang="en-US" sz="1100" b="0" i="0" u="none" strike="noStrike" cap="none" dirty="0" err="1">
                <a:solidFill>
                  <a:srgbClr val="000000"/>
                </a:solidFill>
                <a:effectLst/>
                <a:latin typeface="Arial"/>
                <a:ea typeface="Arial"/>
                <a:cs typeface="Arial"/>
                <a:sym typeface="Arial"/>
              </a:rPr>
              <a:t>Mdhlalose</a:t>
            </a:r>
            <a:r>
              <a:rPr lang="en-US" sz="1100" b="0" i="0" u="none" strike="noStrike" cap="none" dirty="0">
                <a:solidFill>
                  <a:srgbClr val="000000"/>
                </a:solidFill>
                <a:effectLst/>
                <a:latin typeface="Arial"/>
                <a:ea typeface="Arial"/>
                <a:cs typeface="Arial"/>
                <a:sym typeface="Arial"/>
              </a:rPr>
              <a:t>, 2022)</a:t>
            </a:r>
            <a:r>
              <a:rPr lang="en-GB" sz="1100" b="0" i="0" u="none" strike="noStrike" cap="none" dirty="0">
                <a:solidFill>
                  <a:srgbClr val="000000"/>
                </a:solidFill>
                <a:effectLst/>
                <a:latin typeface="Arial"/>
                <a:ea typeface="Arial"/>
                <a:cs typeface="Arial"/>
                <a:sym typeface="Arial"/>
              </a:rPr>
              <a:t>. If the salary does not increase, it is likely that the employee has no motivation. This means they could not continuously improve organisational performance. On the contrary, external rewards are a cohesive tool for reinforcing and promoting behaviour in line with cultural norms, but do not construct norms. Therefore, firms can utilize them to facilitate in strengthening organisational performance regardless of necessarily impacting corporate culture (</a:t>
            </a:r>
            <a:r>
              <a:rPr lang="en-US" sz="1100" b="0" i="0" u="none" strike="noStrike" cap="none" dirty="0">
                <a:solidFill>
                  <a:srgbClr val="000000"/>
                </a:solidFill>
                <a:effectLst/>
                <a:latin typeface="Arial"/>
                <a:ea typeface="Arial"/>
                <a:cs typeface="Arial"/>
                <a:sym typeface="Arial"/>
              </a:rPr>
              <a:t>Ali &amp; Anwar, 2021)</a:t>
            </a:r>
            <a:r>
              <a:rPr lang="en-GB" sz="1100" b="0" i="0" u="none" strike="noStrike" cap="none" dirty="0">
                <a:solidFill>
                  <a:srgbClr val="000000"/>
                </a:solidFill>
                <a:effectLst/>
                <a:latin typeface="Arial"/>
                <a:ea typeface="Arial"/>
                <a:cs typeface="Arial"/>
                <a:sym typeface="Arial"/>
              </a:rPr>
              <a:t>.</a:t>
            </a:r>
          </a:p>
          <a:p>
            <a:r>
              <a:rPr lang="en-GB" sz="1100" b="0" i="0" u="none" strike="noStrike" cap="none" dirty="0">
                <a:solidFill>
                  <a:srgbClr val="000000"/>
                </a:solidFill>
                <a:effectLst/>
                <a:latin typeface="Arial"/>
                <a:ea typeface="Arial"/>
                <a:cs typeface="Arial"/>
                <a:sym typeface="Arial"/>
              </a:rPr>
              <a:t>In addition, intrinsic rewards are emotional rewards that workers get when they do significant work and perform effectively. They are undertaken inherent since they are within the employer and largely rely on the initiatives of workers. This shows that reward levels are largely impacted by personal employee performance (</a:t>
            </a:r>
            <a:r>
              <a:rPr lang="en-US" sz="1100" b="0" i="0" u="none" strike="noStrike" cap="none" dirty="0" err="1">
                <a:solidFill>
                  <a:srgbClr val="000000"/>
                </a:solidFill>
                <a:effectLst/>
                <a:latin typeface="Arial"/>
                <a:ea typeface="Arial"/>
                <a:cs typeface="Arial"/>
                <a:sym typeface="Arial"/>
              </a:rPr>
              <a:t>Atapattu</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Huybers</a:t>
            </a:r>
            <a:r>
              <a:rPr lang="en-US" sz="1100" b="0" i="0" u="none" strike="noStrike" cap="none" dirty="0">
                <a:solidFill>
                  <a:srgbClr val="000000"/>
                </a:solidFill>
                <a:effectLst/>
                <a:latin typeface="Arial"/>
                <a:ea typeface="Arial"/>
                <a:cs typeface="Arial"/>
                <a:sym typeface="Arial"/>
              </a:rPr>
              <a:t>, 2021)</a:t>
            </a:r>
            <a:r>
              <a:rPr lang="en-GB" sz="1100" b="0" i="0" u="none" strike="noStrike" cap="none" dirty="0">
                <a:solidFill>
                  <a:srgbClr val="000000"/>
                </a:solidFill>
                <a:effectLst/>
                <a:latin typeface="Arial"/>
                <a:ea typeface="Arial"/>
                <a:cs typeface="Arial"/>
                <a:sym typeface="Arial"/>
              </a:rPr>
              <a:t>. </a:t>
            </a:r>
            <a:endParaRPr dirty="0"/>
          </a:p>
        </p:txBody>
      </p:sp>
    </p:spTree>
    <p:extLst>
      <p:ext uri="{BB962C8B-B14F-4D97-AF65-F5344CB8AC3E}">
        <p14:creationId xmlns:p14="http://schemas.microsoft.com/office/powerpoint/2010/main" val="767194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g7348951a4e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0" name="Google Shape;270;g7348951a4e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It has been observed that performance management is an initiative of a company for maximizing its value formation by assuring that workers contribute to business objectives. The purpose of performance management is to adapt organisational strategy to the type of work in focus (</a:t>
            </a:r>
            <a:r>
              <a:rPr lang="en-US" sz="1100" b="0" i="0" u="none" strike="noStrike" cap="none" dirty="0">
                <a:solidFill>
                  <a:srgbClr val="000000"/>
                </a:solidFill>
                <a:effectLst/>
                <a:latin typeface="Arial"/>
                <a:ea typeface="Arial"/>
                <a:cs typeface="Arial"/>
                <a:sym typeface="Arial"/>
              </a:rPr>
              <a:t>Murphy, 2020)</a:t>
            </a:r>
            <a:r>
              <a:rPr lang="en-GB" sz="1100" b="0" i="0" u="none" strike="noStrike" cap="none" dirty="0">
                <a:solidFill>
                  <a:srgbClr val="000000"/>
                </a:solidFill>
                <a:effectLst/>
                <a:latin typeface="Arial"/>
                <a:ea typeface="Arial"/>
                <a:cs typeface="Arial"/>
                <a:sym typeface="Arial"/>
              </a:rPr>
              <a:t>. The objective of performance management is to enable workers to see themselves as an important aspect of the mission and strategy of organization, and performance management is observed as an approach of improving team, organisational, and individual performance. Performance management further enables possess individuals liable for their performance as it is related to career development and rewards (</a:t>
            </a:r>
            <a:r>
              <a:rPr lang="en-US" sz="1100" b="0" i="0" u="none" strike="noStrike" cap="none" dirty="0" err="1">
                <a:solidFill>
                  <a:srgbClr val="000000"/>
                </a:solidFill>
                <a:effectLst/>
                <a:latin typeface="Arial"/>
                <a:ea typeface="Arial"/>
                <a:cs typeface="Arial"/>
                <a:sym typeface="Arial"/>
              </a:rPr>
              <a:t>Aguinis</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Burgi-Tian</a:t>
            </a:r>
            <a:r>
              <a:rPr lang="en-US" sz="1100" b="0" i="0" u="none" strike="noStrike" cap="none" dirty="0">
                <a:solidFill>
                  <a:srgbClr val="000000"/>
                </a:solidFill>
                <a:effectLst/>
                <a:latin typeface="Arial"/>
                <a:ea typeface="Arial"/>
                <a:cs typeface="Arial"/>
                <a:sym typeface="Arial"/>
              </a:rPr>
              <a:t>, 2021)</a:t>
            </a:r>
            <a:r>
              <a:rPr lang="en-GB" sz="1100" b="0" i="0" u="none" strike="noStrike" cap="none" dirty="0">
                <a:solidFill>
                  <a:srgbClr val="000000"/>
                </a:solidFill>
                <a:effectLst/>
                <a:latin typeface="Arial"/>
                <a:ea typeface="Arial"/>
                <a:cs typeface="Arial"/>
                <a:sym typeface="Arial"/>
              </a:rPr>
              <a:t>.</a:t>
            </a:r>
          </a:p>
          <a:p>
            <a:r>
              <a:rPr lang="en-GB" sz="1100" b="0" i="0" u="none" strike="noStrike" cap="none" dirty="0">
                <a:solidFill>
                  <a:srgbClr val="000000"/>
                </a:solidFill>
                <a:effectLst/>
                <a:latin typeface="Arial"/>
                <a:ea typeface="Arial"/>
                <a:cs typeface="Arial"/>
                <a:sym typeface="Arial"/>
              </a:rPr>
              <a:t>Performance management is a completely different approach. Firstly, the organization must undertake key goals related to the organization, individual or team. It is a good idea for creating a correlated performance objective that connects the job role of an individual, the organization, and the team comprehensively (</a:t>
            </a:r>
            <a:r>
              <a:rPr lang="en-US" sz="1100" b="0" i="0" u="none" strike="noStrike" cap="none" dirty="0">
                <a:solidFill>
                  <a:srgbClr val="000000"/>
                </a:solidFill>
                <a:effectLst/>
                <a:latin typeface="Arial"/>
                <a:ea typeface="Arial"/>
                <a:cs typeface="Arial"/>
                <a:sym typeface="Arial"/>
              </a:rPr>
              <a:t>Rudman, 2020)</a:t>
            </a:r>
            <a:r>
              <a:rPr lang="en-GB" sz="1100" b="0" i="0" u="none" strike="noStrike" cap="none" dirty="0">
                <a:solidFill>
                  <a:srgbClr val="000000"/>
                </a:solidFill>
                <a:effectLst/>
                <a:latin typeface="Arial"/>
                <a:ea typeface="Arial"/>
                <a:cs typeface="Arial"/>
                <a:sym typeface="Arial"/>
              </a:rPr>
              <a:t>. This might encompass of the utilization of “key performance indicators (KPIs), smart targets, SWOT analysis” as an indicator of readiness of an organization for managing its activities. Secondly, firms can involve in current dialogue to coach or mentor for stimulating strengthening their development.</a:t>
            </a:r>
            <a:endParaRPr dirty="0"/>
          </a:p>
        </p:txBody>
      </p:sp>
    </p:spTree>
    <p:extLst>
      <p:ext uri="{BB962C8B-B14F-4D97-AF65-F5344CB8AC3E}">
        <p14:creationId xmlns:p14="http://schemas.microsoft.com/office/powerpoint/2010/main" val="2781771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7348951a4e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7348951a4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Organizations are usually faced with the task to manage employee compensation. From a traditional perspective, they have emphasized to attract, retain, and motivate workers for fulfilling the requirements of the organization, but they have to depend on line managers as human beings for evaluating the talent of workers (</a:t>
            </a:r>
            <a:r>
              <a:rPr lang="en-US" sz="1100" b="0" i="0" u="none" strike="noStrike" cap="none" dirty="0">
                <a:solidFill>
                  <a:srgbClr val="000000"/>
                </a:solidFill>
                <a:effectLst/>
                <a:latin typeface="Arial"/>
                <a:ea typeface="Arial"/>
                <a:cs typeface="Arial"/>
                <a:sym typeface="Arial"/>
              </a:rPr>
              <a:t>Lemieux et al., 2020)</a:t>
            </a:r>
            <a:r>
              <a:rPr lang="en-GB" sz="1100" b="0" i="0" u="none" strike="noStrike" cap="none" dirty="0">
                <a:solidFill>
                  <a:srgbClr val="000000"/>
                </a:solidFill>
                <a:effectLst/>
                <a:latin typeface="Arial"/>
                <a:ea typeface="Arial"/>
                <a:cs typeface="Arial"/>
                <a:sym typeface="Arial"/>
              </a:rPr>
              <a:t>. If line managers want to accomplish their objectives, they should be properly motivated so that they make persistent and adequate judgments about rewards. For instance, line managers must be given the essential training for managing staff, developing adequate communication competencies, dealing with complex transitions and making decisions. Secondly, they require an atmosphere created by top management that encourages and rewards individuals for managing responsibility (</a:t>
            </a:r>
            <a:r>
              <a:rPr lang="en-US" sz="1100" b="0" i="0" u="none" strike="noStrike" cap="none" dirty="0" err="1">
                <a:solidFill>
                  <a:srgbClr val="000000"/>
                </a:solidFill>
                <a:effectLst/>
                <a:latin typeface="Arial"/>
                <a:ea typeface="Arial"/>
                <a:cs typeface="Arial"/>
                <a:sym typeface="Arial"/>
              </a:rPr>
              <a:t>Orishev</a:t>
            </a:r>
            <a:r>
              <a:rPr lang="en-US" sz="1100" b="0" i="0" u="none" strike="noStrike" cap="none" dirty="0">
                <a:solidFill>
                  <a:srgbClr val="000000"/>
                </a:solidFill>
                <a:effectLst/>
                <a:latin typeface="Arial"/>
                <a:ea typeface="Arial"/>
                <a:cs typeface="Arial"/>
                <a:sym typeface="Arial"/>
              </a:rPr>
              <a:t> &amp; </a:t>
            </a:r>
            <a:r>
              <a:rPr lang="en-US" sz="1100" b="0" i="0" u="none" strike="noStrike" cap="none" dirty="0" err="1">
                <a:solidFill>
                  <a:srgbClr val="000000"/>
                </a:solidFill>
                <a:effectLst/>
                <a:latin typeface="Arial"/>
                <a:ea typeface="Arial"/>
                <a:cs typeface="Arial"/>
                <a:sym typeface="Arial"/>
              </a:rPr>
              <a:t>Burkhonov</a:t>
            </a:r>
            <a:r>
              <a:rPr lang="en-US" sz="1100" b="0" i="0" u="none" strike="noStrike" cap="none" dirty="0">
                <a:solidFill>
                  <a:srgbClr val="000000"/>
                </a:solidFill>
                <a:effectLst/>
                <a:latin typeface="Arial"/>
                <a:ea typeface="Arial"/>
                <a:cs typeface="Arial"/>
                <a:sym typeface="Arial"/>
              </a:rPr>
              <a:t>, 2021)</a:t>
            </a:r>
            <a:r>
              <a:rPr lang="en-GB" sz="1100" b="0" i="0" u="none" strike="noStrike" cap="none" dirty="0">
                <a:solidFill>
                  <a:srgbClr val="000000"/>
                </a:solidFill>
                <a:effectLst/>
                <a:latin typeface="Arial"/>
                <a:ea typeface="Arial"/>
                <a:cs typeface="Arial"/>
                <a:sym typeface="Arial"/>
              </a:rPr>
              <a:t>.</a:t>
            </a:r>
            <a:endParaRPr dirty="0"/>
          </a:p>
        </p:txBody>
      </p:sp>
    </p:spTree>
    <p:extLst>
      <p:ext uri="{BB962C8B-B14F-4D97-AF65-F5344CB8AC3E}">
        <p14:creationId xmlns:p14="http://schemas.microsoft.com/office/powerpoint/2010/main" val="3026537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g7348951a4e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2" name="Google Shape;292;g7348951a4e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Line managers take award judgments in different ways. Initially, they engage in periodic or annual evaluations, where they interact with staff for understanding their competencies and evaluate their performance (Russell et al., 2018). It has been observed that they can further collect employee data utilizing different resources and tools associated to performance reviews. For instance, they assess performance in contradiction to key performance metrics, which estimate employee productivity based on predefined objectives. They further utilize other tools, including 360-degree feedback, which facilitates for a comprehensive and all-inclusive review of employee capabilities and performance (</a:t>
            </a:r>
            <a:r>
              <a:rPr lang="en-US" sz="1100" b="0" i="0" u="none" strike="noStrike" cap="none" dirty="0" err="1">
                <a:solidFill>
                  <a:srgbClr val="000000"/>
                </a:solidFill>
                <a:effectLst/>
                <a:latin typeface="Arial"/>
                <a:ea typeface="Arial"/>
                <a:cs typeface="Arial"/>
                <a:sym typeface="Arial"/>
              </a:rPr>
              <a:t>Hunziker</a:t>
            </a:r>
            <a:r>
              <a:rPr lang="en-US" sz="1100" b="0" i="0" u="none" strike="noStrike" cap="none" dirty="0">
                <a:solidFill>
                  <a:srgbClr val="000000"/>
                </a:solidFill>
                <a:effectLst/>
                <a:latin typeface="Arial"/>
                <a:ea typeface="Arial"/>
                <a:cs typeface="Arial"/>
                <a:sym typeface="Arial"/>
              </a:rPr>
              <a:t>, 2021)</a:t>
            </a:r>
            <a:r>
              <a:rPr lang="en-GB" sz="1100" b="0" i="0" u="none" strike="noStrike" cap="none" dirty="0">
                <a:solidFill>
                  <a:srgbClr val="000000"/>
                </a:solidFill>
                <a:effectLst/>
                <a:latin typeface="Arial"/>
                <a:ea typeface="Arial"/>
                <a:cs typeface="Arial"/>
                <a:sym typeface="Arial"/>
              </a:rPr>
              <a:t>. They further offer regular feedback to staff, which is a key approach for making essential reward judgments. For example, they review the performance of each worker under their monitoring, which is important in judging workers. They further constantly check in on staff to identify those who are encountering challenges, so they can exercise appropriate judgment.</a:t>
            </a:r>
            <a:endParaRPr dirty="0"/>
          </a:p>
        </p:txBody>
      </p:sp>
    </p:spTree>
    <p:extLst>
      <p:ext uri="{BB962C8B-B14F-4D97-AF65-F5344CB8AC3E}">
        <p14:creationId xmlns:p14="http://schemas.microsoft.com/office/powerpoint/2010/main" val="2114373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7348951a4e_0_3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7348951a4e_0_3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86382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7348951a4e_0_3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7348951a4e_0_3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Incentive projects are relied on the pre-requisites of the law, which must be strictly followed. For instance, the Equality Act 2010 indicates that men and women must receive equivalent pay for the same work and for the same work, unless a difference could be demonstrated. The law clearly states that the similar kind of work is, widely speaking, similar work, which can include the same kind of tasks that require uniform skills and competencies (</a:t>
            </a:r>
            <a:r>
              <a:rPr lang="en-US" sz="1100" b="0" i="0" u="none" strike="noStrike" cap="none" dirty="0" err="1">
                <a:solidFill>
                  <a:srgbClr val="000000"/>
                </a:solidFill>
                <a:effectLst/>
                <a:latin typeface="Arial"/>
                <a:ea typeface="Arial"/>
                <a:cs typeface="Arial"/>
                <a:sym typeface="Arial"/>
              </a:rPr>
              <a:t>Bennedsen</a:t>
            </a:r>
            <a:r>
              <a:rPr lang="en-US" sz="1100" b="0" i="0" u="none" strike="noStrike" cap="none" dirty="0">
                <a:solidFill>
                  <a:srgbClr val="000000"/>
                </a:solidFill>
                <a:effectLst/>
                <a:latin typeface="Arial"/>
                <a:ea typeface="Arial"/>
                <a:cs typeface="Arial"/>
                <a:sym typeface="Arial"/>
              </a:rPr>
              <a:t> et al., 2022)</a:t>
            </a:r>
            <a:r>
              <a:rPr lang="en-GB" sz="1100" b="0" i="0" u="none" strike="noStrike" cap="none" dirty="0">
                <a:solidFill>
                  <a:srgbClr val="000000"/>
                </a:solidFill>
                <a:effectLst/>
                <a:latin typeface="Arial"/>
                <a:ea typeface="Arial"/>
                <a:cs typeface="Arial"/>
                <a:sym typeface="Arial"/>
              </a:rPr>
              <a:t>. The works can be undertaken similar if any difference between the works does not construct practical significance. Secondly, a job can be equal if it is assessed as having equivalent value after a job assessment. Thirdly, a job is undertaken equal if it provides equal value with respect to demands for initiative, information, competencies, and decision-making (</a:t>
            </a:r>
            <a:r>
              <a:rPr lang="en-US" sz="1100" b="0" i="0" u="none" strike="noStrike" cap="none" dirty="0">
                <a:solidFill>
                  <a:srgbClr val="000000"/>
                </a:solidFill>
                <a:effectLst/>
                <a:latin typeface="Arial"/>
                <a:ea typeface="Arial"/>
                <a:cs typeface="Arial"/>
                <a:sym typeface="Arial"/>
              </a:rPr>
              <a:t>Keller &amp; Kirsch, 2020)</a:t>
            </a:r>
            <a:r>
              <a:rPr lang="en-GB" sz="1100" b="0" i="0" u="none" strike="noStrike" cap="none" dirty="0">
                <a:solidFill>
                  <a:srgbClr val="000000"/>
                </a:solidFill>
                <a:effectLst/>
                <a:latin typeface="Arial"/>
                <a:ea typeface="Arial"/>
                <a:cs typeface="Arial"/>
                <a:sym typeface="Arial"/>
              </a:rPr>
              <a:t>. In short, individuals who work in all three circumstances must obtain the same rewards irrespective of gender or classifications.</a:t>
            </a:r>
            <a:endParaRPr dirty="0"/>
          </a:p>
        </p:txBody>
      </p:sp>
    </p:spTree>
    <p:extLst>
      <p:ext uri="{BB962C8B-B14F-4D97-AF65-F5344CB8AC3E}">
        <p14:creationId xmlns:p14="http://schemas.microsoft.com/office/powerpoint/2010/main" val="1807045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From a business insight, incentives exist for attracting and retaining the competitive talent. Since participation has cost implications, organizations must execute a cost-benefit analysis. In this case, management considers advantages including performance versus cost. Analysis can be measured by cost accountants for creating a picture of expectations. </a:t>
            </a:r>
            <a:r>
              <a:rPr lang="en-GB" sz="1100" b="0" i="0" u="none" strike="noStrike" cap="none">
                <a:solidFill>
                  <a:srgbClr val="000000"/>
                </a:solidFill>
                <a:effectLst/>
                <a:latin typeface="Arial"/>
                <a:ea typeface="Arial"/>
                <a:cs typeface="Arial"/>
                <a:sym typeface="Arial"/>
              </a:rPr>
              <a:t>Finally, communication that takes into account reward systems can also have a commercial effect, particularly when the intention is to enhance performance.</a:t>
            </a:r>
            <a:endParaRPr lang="en-GB"/>
          </a:p>
        </p:txBody>
      </p:sp>
    </p:spTree>
    <p:extLst>
      <p:ext uri="{BB962C8B-B14F-4D97-AF65-F5344CB8AC3E}">
        <p14:creationId xmlns:p14="http://schemas.microsoft.com/office/powerpoint/2010/main" val="2481485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692299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p:cSld name="CUSTOM">
    <p:bg>
      <p:bgPr>
        <a:blipFill>
          <a:blip r:embed="rId2">
            <a:alphaModFix/>
          </a:blip>
          <a:stretch>
            <a:fillRect/>
          </a:stretch>
        </a:blipFill>
        <a:effectLst/>
      </p:bgPr>
    </p:bg>
    <p:spTree>
      <p:nvGrpSpPr>
        <p:cNvPr id="1" name="Shape 10"/>
        <p:cNvGrpSpPr/>
        <p:nvPr/>
      </p:nvGrpSpPr>
      <p:grpSpPr>
        <a:xfrm>
          <a:off x="0" y="0"/>
          <a:ext cx="0" cy="0"/>
          <a:chOff x="0" y="0"/>
          <a:chExt cx="0" cy="0"/>
        </a:xfrm>
      </p:grpSpPr>
      <p:pic>
        <p:nvPicPr>
          <p:cNvPr id="11" name="Google Shape;11;p2"/>
          <p:cNvPicPr preferRelativeResize="0"/>
          <p:nvPr/>
        </p:nvPicPr>
        <p:blipFill rotWithShape="1">
          <a:blip r:embed="rId3">
            <a:alphaModFix amt="24000"/>
          </a:blip>
          <a:srcRect/>
          <a:stretch/>
        </p:blipFill>
        <p:spPr>
          <a:xfrm>
            <a:off x="6911574" y="-27"/>
            <a:ext cx="5280437" cy="6858000"/>
          </a:xfrm>
          <a:prstGeom prst="rect">
            <a:avLst/>
          </a:prstGeom>
          <a:noFill/>
          <a:ln>
            <a:noFill/>
          </a:ln>
        </p:spPr>
      </p:pic>
      <p:sp>
        <p:nvSpPr>
          <p:cNvPr id="12" name="Google Shape;12;p2"/>
          <p:cNvSpPr/>
          <p:nvPr/>
        </p:nvSpPr>
        <p:spPr>
          <a:xfrm rot="-5400000">
            <a:off x="2080863" y="-2080891"/>
            <a:ext cx="6872904" cy="11034630"/>
          </a:xfrm>
          <a:prstGeom prst="flowChartDocument">
            <a:avLst/>
          </a:prstGeom>
          <a:solidFill>
            <a:srgbClr val="FBFBFB"/>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0" y="138625"/>
            <a:ext cx="6400800" cy="605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0" y="997813"/>
            <a:ext cx="5486400" cy="605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0" y="1857000"/>
            <a:ext cx="4572000" cy="605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0" y="2716188"/>
            <a:ext cx="3657600" cy="6057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0" y="3575375"/>
            <a:ext cx="2743200" cy="6057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txBox="1">
            <a:spLocks noGrp="1"/>
          </p:cNvSpPr>
          <p:nvPr>
            <p:ph type="ctrTitle"/>
          </p:nvPr>
        </p:nvSpPr>
        <p:spPr>
          <a:xfrm>
            <a:off x="3968411" y="2716175"/>
            <a:ext cx="6801000" cy="2736900"/>
          </a:xfrm>
          <a:prstGeom prst="rect">
            <a:avLst/>
          </a:prstGeom>
        </p:spPr>
        <p:txBody>
          <a:bodyPr spcFirstLastPara="1" wrap="square" lIns="121900" tIns="121900" rIns="121900" bIns="121900" anchor="b" anchorCtr="0">
            <a:noAutofit/>
          </a:bodyPr>
          <a:lstStyle>
            <a:lvl1pPr lvl="0" rtl="0">
              <a:lnSpc>
                <a:spcPct val="70000"/>
              </a:lnSpc>
              <a:spcBef>
                <a:spcPts val="0"/>
              </a:spcBef>
              <a:spcAft>
                <a:spcPts val="0"/>
              </a:spcAft>
              <a:buSzPts val="6000"/>
              <a:buNone/>
              <a:defRPr sz="6000"/>
            </a:lvl1pPr>
            <a:lvl2pPr lvl="1" rtl="0">
              <a:lnSpc>
                <a:spcPct val="70000"/>
              </a:lnSpc>
              <a:spcBef>
                <a:spcPts val="0"/>
              </a:spcBef>
              <a:spcAft>
                <a:spcPts val="0"/>
              </a:spcAft>
              <a:buSzPts val="6000"/>
              <a:buNone/>
              <a:defRPr sz="6000"/>
            </a:lvl2pPr>
            <a:lvl3pPr lvl="2" rtl="0">
              <a:lnSpc>
                <a:spcPct val="70000"/>
              </a:lnSpc>
              <a:spcBef>
                <a:spcPts val="0"/>
              </a:spcBef>
              <a:spcAft>
                <a:spcPts val="0"/>
              </a:spcAft>
              <a:buSzPts val="6000"/>
              <a:buNone/>
              <a:defRPr sz="6000"/>
            </a:lvl3pPr>
            <a:lvl4pPr lvl="3" rtl="0">
              <a:lnSpc>
                <a:spcPct val="70000"/>
              </a:lnSpc>
              <a:spcBef>
                <a:spcPts val="0"/>
              </a:spcBef>
              <a:spcAft>
                <a:spcPts val="0"/>
              </a:spcAft>
              <a:buSzPts val="6000"/>
              <a:buNone/>
              <a:defRPr sz="6000"/>
            </a:lvl4pPr>
            <a:lvl5pPr lvl="4" rtl="0">
              <a:lnSpc>
                <a:spcPct val="70000"/>
              </a:lnSpc>
              <a:spcBef>
                <a:spcPts val="0"/>
              </a:spcBef>
              <a:spcAft>
                <a:spcPts val="0"/>
              </a:spcAft>
              <a:buSzPts val="6000"/>
              <a:buNone/>
              <a:defRPr sz="6000"/>
            </a:lvl5pPr>
            <a:lvl6pPr lvl="5" rtl="0">
              <a:lnSpc>
                <a:spcPct val="70000"/>
              </a:lnSpc>
              <a:spcBef>
                <a:spcPts val="0"/>
              </a:spcBef>
              <a:spcAft>
                <a:spcPts val="0"/>
              </a:spcAft>
              <a:buSzPts val="6000"/>
              <a:buNone/>
              <a:defRPr sz="6000"/>
            </a:lvl6pPr>
            <a:lvl7pPr lvl="6" rtl="0">
              <a:lnSpc>
                <a:spcPct val="70000"/>
              </a:lnSpc>
              <a:spcBef>
                <a:spcPts val="0"/>
              </a:spcBef>
              <a:spcAft>
                <a:spcPts val="0"/>
              </a:spcAft>
              <a:buSzPts val="6000"/>
              <a:buNone/>
              <a:defRPr sz="6000"/>
            </a:lvl7pPr>
            <a:lvl8pPr lvl="7" rtl="0">
              <a:lnSpc>
                <a:spcPct val="70000"/>
              </a:lnSpc>
              <a:spcBef>
                <a:spcPts val="0"/>
              </a:spcBef>
              <a:spcAft>
                <a:spcPts val="0"/>
              </a:spcAft>
              <a:buSzPts val="6000"/>
              <a:buNone/>
              <a:defRPr sz="6000"/>
            </a:lvl8pPr>
            <a:lvl9pPr lvl="8" rtl="0">
              <a:lnSpc>
                <a:spcPct val="70000"/>
              </a:lnSpc>
              <a:spcBef>
                <a:spcPts val="0"/>
              </a:spcBef>
              <a:spcAft>
                <a:spcPts val="0"/>
              </a:spcAft>
              <a:buSzPts val="6000"/>
              <a:buNone/>
              <a:defRPr sz="6000"/>
            </a:lvl9pPr>
          </a:lstStyle>
          <a:p>
            <a:endParaRPr/>
          </a:p>
        </p:txBody>
      </p:sp>
      <p:sp>
        <p:nvSpPr>
          <p:cNvPr id="19" name="Google Shape;19;p2"/>
          <p:cNvSpPr txBox="1">
            <a:spLocks noGrp="1"/>
          </p:cNvSpPr>
          <p:nvPr>
            <p:ph type="subTitle" idx="1"/>
          </p:nvPr>
        </p:nvSpPr>
        <p:spPr>
          <a:xfrm>
            <a:off x="3968404" y="5349830"/>
            <a:ext cx="6801000" cy="1056900"/>
          </a:xfrm>
          <a:prstGeom prst="rect">
            <a:avLst/>
          </a:prstGeom>
        </p:spPr>
        <p:txBody>
          <a:bodyPr spcFirstLastPara="1" wrap="square" lIns="121900" tIns="121900" rIns="121900" bIns="121900" anchor="t" anchorCtr="0">
            <a:noAutofit/>
          </a:bodyPr>
          <a:lstStyle>
            <a:lvl1pPr lvl="0" rtl="0">
              <a:lnSpc>
                <a:spcPct val="100000"/>
              </a:lnSpc>
              <a:spcBef>
                <a:spcPts val="0"/>
              </a:spcBef>
              <a:spcAft>
                <a:spcPts val="0"/>
              </a:spcAft>
              <a:buClr>
                <a:schemeClr val="lt2"/>
              </a:buClr>
              <a:buSzPts val="2400"/>
              <a:buNone/>
              <a:defRPr>
                <a:solidFill>
                  <a:schemeClr val="lt2"/>
                </a:solidFill>
              </a:defRPr>
            </a:lvl1pPr>
            <a:lvl2pPr lvl="1" rtl="0">
              <a:lnSpc>
                <a:spcPct val="100000"/>
              </a:lnSpc>
              <a:spcBef>
                <a:spcPts val="0"/>
              </a:spcBef>
              <a:spcAft>
                <a:spcPts val="0"/>
              </a:spcAft>
              <a:buClr>
                <a:schemeClr val="lt2"/>
              </a:buClr>
              <a:buSzPts val="2400"/>
              <a:buNone/>
              <a:defRPr sz="2400">
                <a:solidFill>
                  <a:schemeClr val="lt2"/>
                </a:solidFill>
              </a:defRPr>
            </a:lvl2pPr>
            <a:lvl3pPr lvl="2" rtl="0">
              <a:lnSpc>
                <a:spcPct val="100000"/>
              </a:lnSpc>
              <a:spcBef>
                <a:spcPts val="0"/>
              </a:spcBef>
              <a:spcAft>
                <a:spcPts val="0"/>
              </a:spcAft>
              <a:buClr>
                <a:schemeClr val="lt2"/>
              </a:buClr>
              <a:buSzPts val="2400"/>
              <a:buNone/>
              <a:defRPr sz="2400">
                <a:solidFill>
                  <a:schemeClr val="lt2"/>
                </a:solidFill>
              </a:defRPr>
            </a:lvl3pPr>
            <a:lvl4pPr lvl="3" rtl="0">
              <a:lnSpc>
                <a:spcPct val="100000"/>
              </a:lnSpc>
              <a:spcBef>
                <a:spcPts val="0"/>
              </a:spcBef>
              <a:spcAft>
                <a:spcPts val="0"/>
              </a:spcAft>
              <a:buClr>
                <a:schemeClr val="lt2"/>
              </a:buClr>
              <a:buSzPts val="2400"/>
              <a:buNone/>
              <a:defRPr sz="2400">
                <a:solidFill>
                  <a:schemeClr val="lt2"/>
                </a:solidFill>
              </a:defRPr>
            </a:lvl4pPr>
            <a:lvl5pPr lvl="4" rtl="0">
              <a:lnSpc>
                <a:spcPct val="100000"/>
              </a:lnSpc>
              <a:spcBef>
                <a:spcPts val="0"/>
              </a:spcBef>
              <a:spcAft>
                <a:spcPts val="0"/>
              </a:spcAft>
              <a:buClr>
                <a:schemeClr val="lt2"/>
              </a:buClr>
              <a:buSzPts val="2400"/>
              <a:buNone/>
              <a:defRPr sz="2400">
                <a:solidFill>
                  <a:schemeClr val="lt2"/>
                </a:solidFill>
              </a:defRPr>
            </a:lvl5pPr>
            <a:lvl6pPr lvl="5" rtl="0">
              <a:lnSpc>
                <a:spcPct val="100000"/>
              </a:lnSpc>
              <a:spcBef>
                <a:spcPts val="0"/>
              </a:spcBef>
              <a:spcAft>
                <a:spcPts val="0"/>
              </a:spcAft>
              <a:buClr>
                <a:schemeClr val="lt2"/>
              </a:buClr>
              <a:buSzPts val="2400"/>
              <a:buNone/>
              <a:defRPr sz="2400">
                <a:solidFill>
                  <a:schemeClr val="lt2"/>
                </a:solidFill>
              </a:defRPr>
            </a:lvl6pPr>
            <a:lvl7pPr lvl="6" rtl="0">
              <a:lnSpc>
                <a:spcPct val="100000"/>
              </a:lnSpc>
              <a:spcBef>
                <a:spcPts val="0"/>
              </a:spcBef>
              <a:spcAft>
                <a:spcPts val="0"/>
              </a:spcAft>
              <a:buClr>
                <a:schemeClr val="lt2"/>
              </a:buClr>
              <a:buSzPts val="2400"/>
              <a:buNone/>
              <a:defRPr sz="2400">
                <a:solidFill>
                  <a:schemeClr val="lt2"/>
                </a:solidFill>
              </a:defRPr>
            </a:lvl7pPr>
            <a:lvl8pPr lvl="7" rtl="0">
              <a:lnSpc>
                <a:spcPct val="100000"/>
              </a:lnSpc>
              <a:spcBef>
                <a:spcPts val="0"/>
              </a:spcBef>
              <a:spcAft>
                <a:spcPts val="0"/>
              </a:spcAft>
              <a:buClr>
                <a:schemeClr val="lt2"/>
              </a:buClr>
              <a:buSzPts val="2400"/>
              <a:buNone/>
              <a:defRPr sz="2400">
                <a:solidFill>
                  <a:schemeClr val="lt2"/>
                </a:solidFill>
              </a:defRPr>
            </a:lvl8pPr>
            <a:lvl9pPr lvl="8" rtl="0">
              <a:lnSpc>
                <a:spcPct val="100000"/>
              </a:lnSpc>
              <a:spcBef>
                <a:spcPts val="0"/>
              </a:spcBef>
              <a:spcAft>
                <a:spcPts val="0"/>
              </a:spcAft>
              <a:buClr>
                <a:schemeClr val="lt2"/>
              </a:buClr>
              <a:buSzPts val="2400"/>
              <a:buNone/>
              <a:defRPr sz="2400">
                <a:solidFill>
                  <a:schemeClr val="lt2"/>
                </a:solidFill>
              </a:defRPr>
            </a:lvl9pPr>
          </a:lstStyle>
          <a:p>
            <a:endParaRPr/>
          </a:p>
        </p:txBody>
      </p:sp>
      <p:sp>
        <p:nvSpPr>
          <p:cNvPr id="20" name="Google Shape;20;p2"/>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Unit 1 | Lesson Layout">
  <p:cSld name="CUSTOM_10">
    <p:spTree>
      <p:nvGrpSpPr>
        <p:cNvPr id="1" name="Shape 112"/>
        <p:cNvGrpSpPr/>
        <p:nvPr/>
      </p:nvGrpSpPr>
      <p:grpSpPr>
        <a:xfrm>
          <a:off x="0" y="0"/>
          <a:ext cx="0" cy="0"/>
          <a:chOff x="0" y="0"/>
          <a:chExt cx="0" cy="0"/>
        </a:xfrm>
      </p:grpSpPr>
      <p:sp>
        <p:nvSpPr>
          <p:cNvPr id="113" name="Google Shape;113;p8"/>
          <p:cNvSpPr/>
          <p:nvPr/>
        </p:nvSpPr>
        <p:spPr>
          <a:xfrm rot="-5400000">
            <a:off x="2739906" y="-2739935"/>
            <a:ext cx="6872904" cy="12352716"/>
          </a:xfrm>
          <a:prstGeom prst="flowChartDocument">
            <a:avLst/>
          </a:prstGeom>
          <a:solidFill>
            <a:srgbClr val="FBFBFB"/>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14" name="Google Shape;114;p8"/>
          <p:cNvSpPr/>
          <p:nvPr/>
        </p:nvSpPr>
        <p:spPr>
          <a:xfrm>
            <a:off x="0" y="138625"/>
            <a:ext cx="6400800" cy="605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8"/>
          <p:cNvSpPr/>
          <p:nvPr/>
        </p:nvSpPr>
        <p:spPr>
          <a:xfrm>
            <a:off x="0" y="997825"/>
            <a:ext cx="640800" cy="6057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a:off x="0" y="1857000"/>
            <a:ext cx="640800" cy="605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a:off x="0" y="2716200"/>
            <a:ext cx="640800" cy="6057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8"/>
          <p:cNvSpPr/>
          <p:nvPr/>
        </p:nvSpPr>
        <p:spPr>
          <a:xfrm>
            <a:off x="0" y="3575375"/>
            <a:ext cx="640800" cy="6057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8"/>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lvl1pPr marL="457200" lvl="0" indent="-342900" rtl="0">
              <a:spcBef>
                <a:spcPts val="0"/>
              </a:spcBef>
              <a:spcAft>
                <a:spcPts val="0"/>
              </a:spcAft>
              <a:buSzPts val="1800"/>
              <a:buChar char="●"/>
              <a:defRPr sz="1800"/>
            </a:lvl1pPr>
            <a:lvl2pPr marL="914400" lvl="1" indent="-342900" rtl="0">
              <a:spcBef>
                <a:spcPts val="2100"/>
              </a:spcBef>
              <a:spcAft>
                <a:spcPts val="0"/>
              </a:spcAft>
              <a:buSzPts val="1800"/>
              <a:buChar char="○"/>
              <a:defRPr sz="1800"/>
            </a:lvl2pPr>
            <a:lvl3pPr marL="1371600" lvl="2" indent="-342900" rtl="0">
              <a:spcBef>
                <a:spcPts val="2100"/>
              </a:spcBef>
              <a:spcAft>
                <a:spcPts val="0"/>
              </a:spcAft>
              <a:buSzPts val="1800"/>
              <a:buChar char="■"/>
              <a:defRPr sz="1800"/>
            </a:lvl3pPr>
            <a:lvl4pPr marL="1828800" lvl="3" indent="-342900" rtl="0">
              <a:spcBef>
                <a:spcPts val="2100"/>
              </a:spcBef>
              <a:spcAft>
                <a:spcPts val="0"/>
              </a:spcAft>
              <a:buSzPts val="1800"/>
              <a:buChar char="●"/>
              <a:defRPr sz="1800"/>
            </a:lvl4pPr>
            <a:lvl5pPr marL="2286000" lvl="4" indent="-342900" rtl="0">
              <a:spcBef>
                <a:spcPts val="2100"/>
              </a:spcBef>
              <a:spcAft>
                <a:spcPts val="0"/>
              </a:spcAft>
              <a:buSzPts val="1800"/>
              <a:buChar char="○"/>
              <a:defRPr sz="1800"/>
            </a:lvl5pPr>
            <a:lvl6pPr marL="2743200" lvl="5" indent="-342900" rtl="0">
              <a:spcBef>
                <a:spcPts val="2100"/>
              </a:spcBef>
              <a:spcAft>
                <a:spcPts val="0"/>
              </a:spcAft>
              <a:buSzPts val="1800"/>
              <a:buChar char="■"/>
              <a:defRPr sz="1800"/>
            </a:lvl6pPr>
            <a:lvl7pPr marL="3200400" lvl="6" indent="-342900" rtl="0">
              <a:spcBef>
                <a:spcPts val="2100"/>
              </a:spcBef>
              <a:spcAft>
                <a:spcPts val="0"/>
              </a:spcAft>
              <a:buSzPts val="1800"/>
              <a:buChar char="●"/>
              <a:defRPr sz="1800"/>
            </a:lvl7pPr>
            <a:lvl8pPr marL="3657600" lvl="7" indent="-342900" rtl="0">
              <a:spcBef>
                <a:spcPts val="2100"/>
              </a:spcBef>
              <a:spcAft>
                <a:spcPts val="0"/>
              </a:spcAft>
              <a:buSzPts val="1800"/>
              <a:buChar char="○"/>
              <a:defRPr sz="1800"/>
            </a:lvl8pPr>
            <a:lvl9pPr marL="4114800" lvl="8" indent="-342900" rtl="0">
              <a:spcBef>
                <a:spcPts val="2100"/>
              </a:spcBef>
              <a:spcAft>
                <a:spcPts val="2100"/>
              </a:spcAft>
              <a:buSzPts val="1800"/>
              <a:buChar char="■"/>
              <a:defRPr sz="1800"/>
            </a:lvl9pPr>
          </a:lstStyle>
          <a:p>
            <a:endParaRPr/>
          </a:p>
        </p:txBody>
      </p:sp>
      <p:sp>
        <p:nvSpPr>
          <p:cNvPr id="120" name="Google Shape;120;p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21" name="Google Shape;121;p8"/>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dk1"/>
              </a:buClr>
              <a:buSzPts val="4000"/>
              <a:buNone/>
              <a:defRPr sz="4000">
                <a:solidFill>
                  <a:schemeClr val="dk1"/>
                </a:solidFill>
              </a:defRPr>
            </a:lvl1pPr>
            <a:lvl2pPr lvl="1" rtl="0">
              <a:spcBef>
                <a:spcPts val="0"/>
              </a:spcBef>
              <a:spcAft>
                <a:spcPts val="0"/>
              </a:spcAft>
              <a:buClr>
                <a:schemeClr val="dk1"/>
              </a:buClr>
              <a:buSzPts val="4000"/>
              <a:buNone/>
              <a:defRPr sz="4000">
                <a:solidFill>
                  <a:schemeClr val="dk1"/>
                </a:solidFill>
              </a:defRPr>
            </a:lvl2pPr>
            <a:lvl3pPr lvl="2" rtl="0">
              <a:spcBef>
                <a:spcPts val="0"/>
              </a:spcBef>
              <a:spcAft>
                <a:spcPts val="0"/>
              </a:spcAft>
              <a:buClr>
                <a:schemeClr val="dk1"/>
              </a:buClr>
              <a:buSzPts val="4000"/>
              <a:buNone/>
              <a:defRPr sz="4000">
                <a:solidFill>
                  <a:schemeClr val="dk1"/>
                </a:solidFill>
              </a:defRPr>
            </a:lvl3pPr>
            <a:lvl4pPr lvl="3" rtl="0">
              <a:spcBef>
                <a:spcPts val="0"/>
              </a:spcBef>
              <a:spcAft>
                <a:spcPts val="0"/>
              </a:spcAft>
              <a:buClr>
                <a:schemeClr val="dk1"/>
              </a:buClr>
              <a:buSzPts val="4000"/>
              <a:buNone/>
              <a:defRPr sz="4000">
                <a:solidFill>
                  <a:schemeClr val="dk1"/>
                </a:solidFill>
              </a:defRPr>
            </a:lvl4pPr>
            <a:lvl5pPr lvl="4" rtl="0">
              <a:spcBef>
                <a:spcPts val="0"/>
              </a:spcBef>
              <a:spcAft>
                <a:spcPts val="0"/>
              </a:spcAft>
              <a:buClr>
                <a:schemeClr val="dk1"/>
              </a:buClr>
              <a:buSzPts val="4000"/>
              <a:buNone/>
              <a:defRPr sz="4000">
                <a:solidFill>
                  <a:schemeClr val="dk1"/>
                </a:solidFill>
              </a:defRPr>
            </a:lvl5pPr>
            <a:lvl6pPr lvl="5" rtl="0">
              <a:spcBef>
                <a:spcPts val="0"/>
              </a:spcBef>
              <a:spcAft>
                <a:spcPts val="0"/>
              </a:spcAft>
              <a:buClr>
                <a:schemeClr val="dk1"/>
              </a:buClr>
              <a:buSzPts val="4000"/>
              <a:buNone/>
              <a:defRPr sz="4000">
                <a:solidFill>
                  <a:schemeClr val="dk1"/>
                </a:solidFill>
              </a:defRPr>
            </a:lvl6pPr>
            <a:lvl7pPr lvl="6" rtl="0">
              <a:spcBef>
                <a:spcPts val="0"/>
              </a:spcBef>
              <a:spcAft>
                <a:spcPts val="0"/>
              </a:spcAft>
              <a:buClr>
                <a:schemeClr val="dk1"/>
              </a:buClr>
              <a:buSzPts val="4000"/>
              <a:buNone/>
              <a:defRPr sz="4000">
                <a:solidFill>
                  <a:schemeClr val="dk1"/>
                </a:solidFill>
              </a:defRPr>
            </a:lvl7pPr>
            <a:lvl8pPr lvl="7" rtl="0">
              <a:spcBef>
                <a:spcPts val="0"/>
              </a:spcBef>
              <a:spcAft>
                <a:spcPts val="0"/>
              </a:spcAft>
              <a:buClr>
                <a:schemeClr val="dk1"/>
              </a:buClr>
              <a:buSzPts val="4000"/>
              <a:buNone/>
              <a:defRPr sz="4000">
                <a:solidFill>
                  <a:schemeClr val="dk1"/>
                </a:solidFill>
              </a:defRPr>
            </a:lvl8pPr>
            <a:lvl9pPr lvl="8" rtl="0">
              <a:spcBef>
                <a:spcPts val="0"/>
              </a:spcBef>
              <a:spcAft>
                <a:spcPts val="0"/>
              </a:spcAft>
              <a:buClr>
                <a:schemeClr val="dk1"/>
              </a:buClr>
              <a:buSzPts val="4000"/>
              <a:buNone/>
              <a:defRPr sz="4000">
                <a:solidFill>
                  <a:schemeClr val="dk1"/>
                </a:solidFill>
              </a:defRPr>
            </a:lvl9pPr>
          </a:lstStyle>
          <a:p>
            <a:endParaRPr/>
          </a:p>
        </p:txBody>
      </p:sp>
      <p:sp>
        <p:nvSpPr>
          <p:cNvPr id="122" name="Google Shape;122;p8"/>
          <p:cNvSpPr/>
          <p:nvPr/>
        </p:nvSpPr>
        <p:spPr>
          <a:xfrm>
            <a:off x="11605925" y="46300"/>
            <a:ext cx="512100" cy="512100"/>
          </a:xfrm>
          <a:prstGeom prst="ellipse">
            <a:avLst/>
          </a:prstGeom>
          <a:solidFill>
            <a:srgbClr val="FFFFFF"/>
          </a:solidFill>
          <a:ln w="12700" cap="flat" cmpd="sng">
            <a:solidFill>
              <a:srgbClr val="FFFFFF"/>
            </a:solidFill>
            <a:prstDash val="solid"/>
            <a:miter lim="800000"/>
            <a:headEnd type="none" w="sm" len="sm"/>
            <a:tailEnd type="none" w="sm" len="sm"/>
          </a:ln>
          <a:effectLst>
            <a:outerShdw blurRad="63500" sx="102000" sy="102000" algn="ctr"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p>
        </p:txBody>
      </p:sp>
      <p:sp>
        <p:nvSpPr>
          <p:cNvPr id="123" name="Google Shape;123;p8"/>
          <p:cNvSpPr/>
          <p:nvPr/>
        </p:nvSpPr>
        <p:spPr>
          <a:xfrm>
            <a:off x="11725775" y="238600"/>
            <a:ext cx="272400" cy="127500"/>
          </a:xfrm>
          <a:prstGeom prst="leftArrow">
            <a:avLst>
              <a:gd name="adj1" fmla="val 50000"/>
              <a:gd name="adj2" fmla="val 50000"/>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Unit 2 | Lesson Layout">
  <p:cSld name="CUSTOM_10_1">
    <p:spTree>
      <p:nvGrpSpPr>
        <p:cNvPr id="1" name="Shape 125"/>
        <p:cNvGrpSpPr/>
        <p:nvPr/>
      </p:nvGrpSpPr>
      <p:grpSpPr>
        <a:xfrm>
          <a:off x="0" y="0"/>
          <a:ext cx="0" cy="0"/>
          <a:chOff x="0" y="0"/>
          <a:chExt cx="0" cy="0"/>
        </a:xfrm>
      </p:grpSpPr>
      <p:sp>
        <p:nvSpPr>
          <p:cNvPr id="126" name="Google Shape;126;p9"/>
          <p:cNvSpPr/>
          <p:nvPr/>
        </p:nvSpPr>
        <p:spPr>
          <a:xfrm rot="-5400000">
            <a:off x="2739906" y="-2739935"/>
            <a:ext cx="6872904" cy="12352716"/>
          </a:xfrm>
          <a:prstGeom prst="flowChartDocument">
            <a:avLst/>
          </a:prstGeom>
          <a:solidFill>
            <a:srgbClr val="FBFBFB"/>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27" name="Google Shape;127;p9"/>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lvl1pPr marL="457200" lvl="0" indent="-342900" rtl="0">
              <a:spcBef>
                <a:spcPts val="0"/>
              </a:spcBef>
              <a:spcAft>
                <a:spcPts val="0"/>
              </a:spcAft>
              <a:buSzPts val="1800"/>
              <a:buChar char="●"/>
              <a:defRPr sz="1800"/>
            </a:lvl1pPr>
            <a:lvl2pPr marL="914400" lvl="1" indent="-342900" rtl="0">
              <a:spcBef>
                <a:spcPts val="2100"/>
              </a:spcBef>
              <a:spcAft>
                <a:spcPts val="0"/>
              </a:spcAft>
              <a:buSzPts val="1800"/>
              <a:buChar char="○"/>
              <a:defRPr sz="1800"/>
            </a:lvl2pPr>
            <a:lvl3pPr marL="1371600" lvl="2" indent="-342900" rtl="0">
              <a:spcBef>
                <a:spcPts val="2100"/>
              </a:spcBef>
              <a:spcAft>
                <a:spcPts val="0"/>
              </a:spcAft>
              <a:buSzPts val="1800"/>
              <a:buChar char="■"/>
              <a:defRPr sz="1800"/>
            </a:lvl3pPr>
            <a:lvl4pPr marL="1828800" lvl="3" indent="-342900" rtl="0">
              <a:spcBef>
                <a:spcPts val="2100"/>
              </a:spcBef>
              <a:spcAft>
                <a:spcPts val="0"/>
              </a:spcAft>
              <a:buSzPts val="1800"/>
              <a:buChar char="●"/>
              <a:defRPr sz="1800"/>
            </a:lvl4pPr>
            <a:lvl5pPr marL="2286000" lvl="4" indent="-342900" rtl="0">
              <a:spcBef>
                <a:spcPts val="2100"/>
              </a:spcBef>
              <a:spcAft>
                <a:spcPts val="0"/>
              </a:spcAft>
              <a:buSzPts val="1800"/>
              <a:buChar char="○"/>
              <a:defRPr sz="1800"/>
            </a:lvl5pPr>
            <a:lvl6pPr marL="2743200" lvl="5" indent="-342900" rtl="0">
              <a:spcBef>
                <a:spcPts val="2100"/>
              </a:spcBef>
              <a:spcAft>
                <a:spcPts val="0"/>
              </a:spcAft>
              <a:buSzPts val="1800"/>
              <a:buChar char="■"/>
              <a:defRPr sz="1800"/>
            </a:lvl6pPr>
            <a:lvl7pPr marL="3200400" lvl="6" indent="-342900" rtl="0">
              <a:spcBef>
                <a:spcPts val="2100"/>
              </a:spcBef>
              <a:spcAft>
                <a:spcPts val="0"/>
              </a:spcAft>
              <a:buSzPts val="1800"/>
              <a:buChar char="●"/>
              <a:defRPr sz="1800"/>
            </a:lvl7pPr>
            <a:lvl8pPr marL="3657600" lvl="7" indent="-342900" rtl="0">
              <a:spcBef>
                <a:spcPts val="2100"/>
              </a:spcBef>
              <a:spcAft>
                <a:spcPts val="0"/>
              </a:spcAft>
              <a:buSzPts val="1800"/>
              <a:buChar char="○"/>
              <a:defRPr sz="1800"/>
            </a:lvl8pPr>
            <a:lvl9pPr marL="4114800" lvl="8" indent="-342900" rtl="0">
              <a:spcBef>
                <a:spcPts val="2100"/>
              </a:spcBef>
              <a:spcAft>
                <a:spcPts val="2100"/>
              </a:spcAft>
              <a:buSzPts val="1800"/>
              <a:buChar char="■"/>
              <a:defRPr sz="1800"/>
            </a:lvl9pPr>
          </a:lstStyle>
          <a:p>
            <a:endParaRPr/>
          </a:p>
        </p:txBody>
      </p:sp>
      <p:sp>
        <p:nvSpPr>
          <p:cNvPr id="128" name="Google Shape;128;p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29" name="Google Shape;129;p9"/>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dk1"/>
              </a:buClr>
              <a:buSzPts val="4000"/>
              <a:buNone/>
              <a:defRPr sz="4000">
                <a:solidFill>
                  <a:schemeClr val="dk1"/>
                </a:solidFill>
              </a:defRPr>
            </a:lvl1pPr>
            <a:lvl2pPr lvl="1" rtl="0">
              <a:spcBef>
                <a:spcPts val="0"/>
              </a:spcBef>
              <a:spcAft>
                <a:spcPts val="0"/>
              </a:spcAft>
              <a:buClr>
                <a:schemeClr val="dk1"/>
              </a:buClr>
              <a:buSzPts val="4000"/>
              <a:buNone/>
              <a:defRPr sz="4000">
                <a:solidFill>
                  <a:schemeClr val="dk1"/>
                </a:solidFill>
              </a:defRPr>
            </a:lvl2pPr>
            <a:lvl3pPr lvl="2" rtl="0">
              <a:spcBef>
                <a:spcPts val="0"/>
              </a:spcBef>
              <a:spcAft>
                <a:spcPts val="0"/>
              </a:spcAft>
              <a:buClr>
                <a:schemeClr val="dk1"/>
              </a:buClr>
              <a:buSzPts val="4000"/>
              <a:buNone/>
              <a:defRPr sz="4000">
                <a:solidFill>
                  <a:schemeClr val="dk1"/>
                </a:solidFill>
              </a:defRPr>
            </a:lvl3pPr>
            <a:lvl4pPr lvl="3" rtl="0">
              <a:spcBef>
                <a:spcPts val="0"/>
              </a:spcBef>
              <a:spcAft>
                <a:spcPts val="0"/>
              </a:spcAft>
              <a:buClr>
                <a:schemeClr val="dk1"/>
              </a:buClr>
              <a:buSzPts val="4000"/>
              <a:buNone/>
              <a:defRPr sz="4000">
                <a:solidFill>
                  <a:schemeClr val="dk1"/>
                </a:solidFill>
              </a:defRPr>
            </a:lvl4pPr>
            <a:lvl5pPr lvl="4" rtl="0">
              <a:spcBef>
                <a:spcPts val="0"/>
              </a:spcBef>
              <a:spcAft>
                <a:spcPts val="0"/>
              </a:spcAft>
              <a:buClr>
                <a:schemeClr val="dk1"/>
              </a:buClr>
              <a:buSzPts val="4000"/>
              <a:buNone/>
              <a:defRPr sz="4000">
                <a:solidFill>
                  <a:schemeClr val="dk1"/>
                </a:solidFill>
              </a:defRPr>
            </a:lvl5pPr>
            <a:lvl6pPr lvl="5" rtl="0">
              <a:spcBef>
                <a:spcPts val="0"/>
              </a:spcBef>
              <a:spcAft>
                <a:spcPts val="0"/>
              </a:spcAft>
              <a:buClr>
                <a:schemeClr val="dk1"/>
              </a:buClr>
              <a:buSzPts val="4000"/>
              <a:buNone/>
              <a:defRPr sz="4000">
                <a:solidFill>
                  <a:schemeClr val="dk1"/>
                </a:solidFill>
              </a:defRPr>
            </a:lvl6pPr>
            <a:lvl7pPr lvl="6" rtl="0">
              <a:spcBef>
                <a:spcPts val="0"/>
              </a:spcBef>
              <a:spcAft>
                <a:spcPts val="0"/>
              </a:spcAft>
              <a:buClr>
                <a:schemeClr val="dk1"/>
              </a:buClr>
              <a:buSzPts val="4000"/>
              <a:buNone/>
              <a:defRPr sz="4000">
                <a:solidFill>
                  <a:schemeClr val="dk1"/>
                </a:solidFill>
              </a:defRPr>
            </a:lvl7pPr>
            <a:lvl8pPr lvl="7" rtl="0">
              <a:spcBef>
                <a:spcPts val="0"/>
              </a:spcBef>
              <a:spcAft>
                <a:spcPts val="0"/>
              </a:spcAft>
              <a:buClr>
                <a:schemeClr val="dk1"/>
              </a:buClr>
              <a:buSzPts val="4000"/>
              <a:buNone/>
              <a:defRPr sz="4000">
                <a:solidFill>
                  <a:schemeClr val="dk1"/>
                </a:solidFill>
              </a:defRPr>
            </a:lvl8pPr>
            <a:lvl9pPr lvl="8" rtl="0">
              <a:spcBef>
                <a:spcPts val="0"/>
              </a:spcBef>
              <a:spcAft>
                <a:spcPts val="0"/>
              </a:spcAft>
              <a:buClr>
                <a:schemeClr val="dk1"/>
              </a:buClr>
              <a:buSzPts val="4000"/>
              <a:buNone/>
              <a:defRPr sz="4000">
                <a:solidFill>
                  <a:schemeClr val="dk1"/>
                </a:solidFill>
              </a:defRPr>
            </a:lvl9pPr>
          </a:lstStyle>
          <a:p>
            <a:endParaRPr/>
          </a:p>
        </p:txBody>
      </p:sp>
      <p:sp>
        <p:nvSpPr>
          <p:cNvPr id="130" name="Google Shape;130;p9"/>
          <p:cNvSpPr/>
          <p:nvPr/>
        </p:nvSpPr>
        <p:spPr>
          <a:xfrm>
            <a:off x="0" y="138625"/>
            <a:ext cx="6400800" cy="605700"/>
          </a:xfrm>
          <a:prstGeom prst="rect">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1" name="Google Shape;131;p9"/>
          <p:cNvSpPr/>
          <p:nvPr/>
        </p:nvSpPr>
        <p:spPr>
          <a:xfrm>
            <a:off x="0" y="997825"/>
            <a:ext cx="640800" cy="6057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2" name="Google Shape;132;p9"/>
          <p:cNvSpPr/>
          <p:nvPr/>
        </p:nvSpPr>
        <p:spPr>
          <a:xfrm>
            <a:off x="0" y="1857000"/>
            <a:ext cx="640800" cy="6057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3" name="Google Shape;133;p9"/>
          <p:cNvSpPr/>
          <p:nvPr/>
        </p:nvSpPr>
        <p:spPr>
          <a:xfrm>
            <a:off x="0" y="2716200"/>
            <a:ext cx="640800" cy="6057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 name="Google Shape;134;p9"/>
          <p:cNvSpPr/>
          <p:nvPr/>
        </p:nvSpPr>
        <p:spPr>
          <a:xfrm>
            <a:off x="11605925" y="46300"/>
            <a:ext cx="512100" cy="512100"/>
          </a:xfrm>
          <a:prstGeom prst="ellipse">
            <a:avLst/>
          </a:prstGeom>
          <a:solidFill>
            <a:srgbClr val="FFFFFF"/>
          </a:solidFill>
          <a:ln w="12700" cap="flat" cmpd="sng">
            <a:solidFill>
              <a:srgbClr val="FFFFFF"/>
            </a:solidFill>
            <a:prstDash val="solid"/>
            <a:miter lim="800000"/>
            <a:headEnd type="none" w="sm" len="sm"/>
            <a:tailEnd type="none" w="sm" len="sm"/>
          </a:ln>
          <a:effectLst>
            <a:outerShdw blurRad="63500" sx="102000" sy="102000" algn="ctr"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p>
        </p:txBody>
      </p:sp>
      <p:sp>
        <p:nvSpPr>
          <p:cNvPr id="135" name="Google Shape;135;p9"/>
          <p:cNvSpPr/>
          <p:nvPr/>
        </p:nvSpPr>
        <p:spPr>
          <a:xfrm>
            <a:off x="11725775" y="238600"/>
            <a:ext cx="272400" cy="127500"/>
          </a:xfrm>
          <a:prstGeom prst="leftArrow">
            <a:avLst>
              <a:gd name="adj1" fmla="val 50000"/>
              <a:gd name="adj2" fmla="val 50000"/>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Unit 3 | Lesson Layout">
  <p:cSld name="CUSTOM_10_1_1">
    <p:spTree>
      <p:nvGrpSpPr>
        <p:cNvPr id="1" name="Shape 137"/>
        <p:cNvGrpSpPr/>
        <p:nvPr/>
      </p:nvGrpSpPr>
      <p:grpSpPr>
        <a:xfrm>
          <a:off x="0" y="0"/>
          <a:ext cx="0" cy="0"/>
          <a:chOff x="0" y="0"/>
          <a:chExt cx="0" cy="0"/>
        </a:xfrm>
      </p:grpSpPr>
      <p:sp>
        <p:nvSpPr>
          <p:cNvPr id="138" name="Google Shape;138;p10"/>
          <p:cNvSpPr/>
          <p:nvPr/>
        </p:nvSpPr>
        <p:spPr>
          <a:xfrm rot="-5400000">
            <a:off x="2739906" y="-2739935"/>
            <a:ext cx="6872904" cy="12352716"/>
          </a:xfrm>
          <a:prstGeom prst="flowChartDocument">
            <a:avLst/>
          </a:prstGeom>
          <a:solidFill>
            <a:srgbClr val="FBFBFB"/>
          </a:solidFill>
          <a:ln>
            <a:noFill/>
          </a:ln>
          <a:effectLst>
            <a:outerShdw blurRad="57150" dist="19050" dir="5400000" algn="bl" rotWithShape="0">
              <a:srgbClr val="000000">
                <a:alpha val="5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9" name="Google Shape;139;p10"/>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lvl1pPr marL="457200" lvl="0" indent="-342900" rtl="0">
              <a:spcBef>
                <a:spcPts val="0"/>
              </a:spcBef>
              <a:spcAft>
                <a:spcPts val="0"/>
              </a:spcAft>
              <a:buSzPts val="1800"/>
              <a:buChar char="●"/>
              <a:defRPr sz="1800"/>
            </a:lvl1pPr>
            <a:lvl2pPr marL="914400" lvl="1" indent="-342900" rtl="0">
              <a:spcBef>
                <a:spcPts val="2100"/>
              </a:spcBef>
              <a:spcAft>
                <a:spcPts val="0"/>
              </a:spcAft>
              <a:buSzPts val="1800"/>
              <a:buChar char="○"/>
              <a:defRPr sz="1800"/>
            </a:lvl2pPr>
            <a:lvl3pPr marL="1371600" lvl="2" indent="-342900" rtl="0">
              <a:spcBef>
                <a:spcPts val="2100"/>
              </a:spcBef>
              <a:spcAft>
                <a:spcPts val="0"/>
              </a:spcAft>
              <a:buSzPts val="1800"/>
              <a:buChar char="■"/>
              <a:defRPr sz="1800"/>
            </a:lvl3pPr>
            <a:lvl4pPr marL="1828800" lvl="3" indent="-342900" rtl="0">
              <a:spcBef>
                <a:spcPts val="2100"/>
              </a:spcBef>
              <a:spcAft>
                <a:spcPts val="0"/>
              </a:spcAft>
              <a:buSzPts val="1800"/>
              <a:buChar char="●"/>
              <a:defRPr sz="1800"/>
            </a:lvl4pPr>
            <a:lvl5pPr marL="2286000" lvl="4" indent="-342900" rtl="0">
              <a:spcBef>
                <a:spcPts val="2100"/>
              </a:spcBef>
              <a:spcAft>
                <a:spcPts val="0"/>
              </a:spcAft>
              <a:buSzPts val="1800"/>
              <a:buChar char="○"/>
              <a:defRPr sz="1800"/>
            </a:lvl5pPr>
            <a:lvl6pPr marL="2743200" lvl="5" indent="-342900" rtl="0">
              <a:spcBef>
                <a:spcPts val="2100"/>
              </a:spcBef>
              <a:spcAft>
                <a:spcPts val="0"/>
              </a:spcAft>
              <a:buSzPts val="1800"/>
              <a:buChar char="■"/>
              <a:defRPr sz="1800"/>
            </a:lvl6pPr>
            <a:lvl7pPr marL="3200400" lvl="6" indent="-342900" rtl="0">
              <a:spcBef>
                <a:spcPts val="2100"/>
              </a:spcBef>
              <a:spcAft>
                <a:spcPts val="0"/>
              </a:spcAft>
              <a:buSzPts val="1800"/>
              <a:buChar char="●"/>
              <a:defRPr sz="1800"/>
            </a:lvl7pPr>
            <a:lvl8pPr marL="3657600" lvl="7" indent="-342900" rtl="0">
              <a:spcBef>
                <a:spcPts val="2100"/>
              </a:spcBef>
              <a:spcAft>
                <a:spcPts val="0"/>
              </a:spcAft>
              <a:buSzPts val="1800"/>
              <a:buChar char="○"/>
              <a:defRPr sz="1800"/>
            </a:lvl8pPr>
            <a:lvl9pPr marL="4114800" lvl="8" indent="-342900" rtl="0">
              <a:spcBef>
                <a:spcPts val="2100"/>
              </a:spcBef>
              <a:spcAft>
                <a:spcPts val="2100"/>
              </a:spcAft>
              <a:buSzPts val="1800"/>
              <a:buChar char="■"/>
              <a:defRPr sz="1800"/>
            </a:lvl9pPr>
          </a:lstStyle>
          <a:p>
            <a:endParaRPr/>
          </a:p>
        </p:txBody>
      </p:sp>
      <p:sp>
        <p:nvSpPr>
          <p:cNvPr id="140" name="Google Shape;140;p1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41" name="Google Shape;141;p10"/>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dk1"/>
              </a:buClr>
              <a:buSzPts val="4000"/>
              <a:buNone/>
              <a:defRPr sz="4000">
                <a:solidFill>
                  <a:schemeClr val="dk1"/>
                </a:solidFill>
              </a:defRPr>
            </a:lvl1pPr>
            <a:lvl2pPr lvl="1" rtl="0">
              <a:spcBef>
                <a:spcPts val="0"/>
              </a:spcBef>
              <a:spcAft>
                <a:spcPts val="0"/>
              </a:spcAft>
              <a:buClr>
                <a:schemeClr val="dk1"/>
              </a:buClr>
              <a:buSzPts val="4000"/>
              <a:buNone/>
              <a:defRPr sz="4000">
                <a:solidFill>
                  <a:schemeClr val="dk1"/>
                </a:solidFill>
              </a:defRPr>
            </a:lvl2pPr>
            <a:lvl3pPr lvl="2" rtl="0">
              <a:spcBef>
                <a:spcPts val="0"/>
              </a:spcBef>
              <a:spcAft>
                <a:spcPts val="0"/>
              </a:spcAft>
              <a:buClr>
                <a:schemeClr val="dk1"/>
              </a:buClr>
              <a:buSzPts val="4000"/>
              <a:buNone/>
              <a:defRPr sz="4000">
                <a:solidFill>
                  <a:schemeClr val="dk1"/>
                </a:solidFill>
              </a:defRPr>
            </a:lvl3pPr>
            <a:lvl4pPr lvl="3" rtl="0">
              <a:spcBef>
                <a:spcPts val="0"/>
              </a:spcBef>
              <a:spcAft>
                <a:spcPts val="0"/>
              </a:spcAft>
              <a:buClr>
                <a:schemeClr val="dk1"/>
              </a:buClr>
              <a:buSzPts val="4000"/>
              <a:buNone/>
              <a:defRPr sz="4000">
                <a:solidFill>
                  <a:schemeClr val="dk1"/>
                </a:solidFill>
              </a:defRPr>
            </a:lvl4pPr>
            <a:lvl5pPr lvl="4" rtl="0">
              <a:spcBef>
                <a:spcPts val="0"/>
              </a:spcBef>
              <a:spcAft>
                <a:spcPts val="0"/>
              </a:spcAft>
              <a:buClr>
                <a:schemeClr val="dk1"/>
              </a:buClr>
              <a:buSzPts val="4000"/>
              <a:buNone/>
              <a:defRPr sz="4000">
                <a:solidFill>
                  <a:schemeClr val="dk1"/>
                </a:solidFill>
              </a:defRPr>
            </a:lvl5pPr>
            <a:lvl6pPr lvl="5" rtl="0">
              <a:spcBef>
                <a:spcPts val="0"/>
              </a:spcBef>
              <a:spcAft>
                <a:spcPts val="0"/>
              </a:spcAft>
              <a:buClr>
                <a:schemeClr val="dk1"/>
              </a:buClr>
              <a:buSzPts val="4000"/>
              <a:buNone/>
              <a:defRPr sz="4000">
                <a:solidFill>
                  <a:schemeClr val="dk1"/>
                </a:solidFill>
              </a:defRPr>
            </a:lvl6pPr>
            <a:lvl7pPr lvl="6" rtl="0">
              <a:spcBef>
                <a:spcPts val="0"/>
              </a:spcBef>
              <a:spcAft>
                <a:spcPts val="0"/>
              </a:spcAft>
              <a:buClr>
                <a:schemeClr val="dk1"/>
              </a:buClr>
              <a:buSzPts val="4000"/>
              <a:buNone/>
              <a:defRPr sz="4000">
                <a:solidFill>
                  <a:schemeClr val="dk1"/>
                </a:solidFill>
              </a:defRPr>
            </a:lvl7pPr>
            <a:lvl8pPr lvl="7" rtl="0">
              <a:spcBef>
                <a:spcPts val="0"/>
              </a:spcBef>
              <a:spcAft>
                <a:spcPts val="0"/>
              </a:spcAft>
              <a:buClr>
                <a:schemeClr val="dk1"/>
              </a:buClr>
              <a:buSzPts val="4000"/>
              <a:buNone/>
              <a:defRPr sz="4000">
                <a:solidFill>
                  <a:schemeClr val="dk1"/>
                </a:solidFill>
              </a:defRPr>
            </a:lvl8pPr>
            <a:lvl9pPr lvl="8" rtl="0">
              <a:spcBef>
                <a:spcPts val="0"/>
              </a:spcBef>
              <a:spcAft>
                <a:spcPts val="0"/>
              </a:spcAft>
              <a:buClr>
                <a:schemeClr val="dk1"/>
              </a:buClr>
              <a:buSzPts val="4000"/>
              <a:buNone/>
              <a:defRPr sz="4000">
                <a:solidFill>
                  <a:schemeClr val="dk1"/>
                </a:solidFill>
              </a:defRPr>
            </a:lvl9pPr>
          </a:lstStyle>
          <a:p>
            <a:endParaRPr/>
          </a:p>
        </p:txBody>
      </p:sp>
      <p:sp>
        <p:nvSpPr>
          <p:cNvPr id="142" name="Google Shape;142;p10"/>
          <p:cNvSpPr/>
          <p:nvPr/>
        </p:nvSpPr>
        <p:spPr>
          <a:xfrm>
            <a:off x="0" y="138625"/>
            <a:ext cx="6400800" cy="6057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43" name="Google Shape;143;p10"/>
          <p:cNvSpPr/>
          <p:nvPr/>
        </p:nvSpPr>
        <p:spPr>
          <a:xfrm>
            <a:off x="0" y="997825"/>
            <a:ext cx="640800" cy="6057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44" name="Google Shape;144;p10"/>
          <p:cNvSpPr/>
          <p:nvPr/>
        </p:nvSpPr>
        <p:spPr>
          <a:xfrm>
            <a:off x="0" y="1857000"/>
            <a:ext cx="640800" cy="6057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45" name="Google Shape;145;p10"/>
          <p:cNvSpPr/>
          <p:nvPr/>
        </p:nvSpPr>
        <p:spPr>
          <a:xfrm>
            <a:off x="11605925" y="46300"/>
            <a:ext cx="512100" cy="512100"/>
          </a:xfrm>
          <a:prstGeom prst="ellipse">
            <a:avLst/>
          </a:prstGeom>
          <a:solidFill>
            <a:srgbClr val="FFFFFF"/>
          </a:solidFill>
          <a:ln w="12700" cap="flat" cmpd="sng">
            <a:solidFill>
              <a:srgbClr val="FFFFFF"/>
            </a:solidFill>
            <a:prstDash val="solid"/>
            <a:miter lim="800000"/>
            <a:headEnd type="none" w="sm" len="sm"/>
            <a:tailEnd type="none" w="sm" len="sm"/>
          </a:ln>
          <a:effectLst>
            <a:outerShdw blurRad="63500" sx="102000" sy="102000" algn="ctr"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a:p>
        </p:txBody>
      </p:sp>
      <p:sp>
        <p:nvSpPr>
          <p:cNvPr id="146" name="Google Shape;146;p10"/>
          <p:cNvSpPr/>
          <p:nvPr/>
        </p:nvSpPr>
        <p:spPr>
          <a:xfrm>
            <a:off x="11725775" y="238600"/>
            <a:ext cx="272400" cy="127500"/>
          </a:xfrm>
          <a:prstGeom prst="leftArrow">
            <a:avLst>
              <a:gd name="adj1" fmla="val 50000"/>
              <a:gd name="adj2" fmla="val 50000"/>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subtitle">
  <p:cSld name="CUSTOM_4">
    <p:spTree>
      <p:nvGrpSpPr>
        <p:cNvPr id="1" name="Shape 167"/>
        <p:cNvGrpSpPr/>
        <p:nvPr/>
      </p:nvGrpSpPr>
      <p:grpSpPr>
        <a:xfrm>
          <a:off x="0" y="0"/>
          <a:ext cx="0" cy="0"/>
          <a:chOff x="0" y="0"/>
          <a:chExt cx="0" cy="0"/>
        </a:xfrm>
      </p:grpSpPr>
      <p:sp>
        <p:nvSpPr>
          <p:cNvPr id="168" name="Google Shape;168;p13"/>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lgn="r" rtl="0">
              <a:buNone/>
              <a:defRPr sz="1300">
                <a:solidFill>
                  <a:schemeClr val="dk2"/>
                </a:solidFill>
              </a:defRPr>
            </a:lvl1pPr>
            <a:lvl2pPr lvl="1" algn="r" rtl="0">
              <a:buNone/>
              <a:defRPr sz="1300">
                <a:solidFill>
                  <a:schemeClr val="dk2"/>
                </a:solidFill>
              </a:defRPr>
            </a:lvl2pPr>
            <a:lvl3pPr lvl="2" algn="r" rtl="0">
              <a:buNone/>
              <a:defRPr sz="1300">
                <a:solidFill>
                  <a:schemeClr val="dk2"/>
                </a:solidFill>
              </a:defRPr>
            </a:lvl3pPr>
            <a:lvl4pPr lvl="3" algn="r" rtl="0">
              <a:buNone/>
              <a:defRPr sz="1300">
                <a:solidFill>
                  <a:schemeClr val="dk2"/>
                </a:solidFill>
              </a:defRPr>
            </a:lvl4pPr>
            <a:lvl5pPr lvl="4" algn="r" rtl="0">
              <a:buNone/>
              <a:defRPr sz="1300">
                <a:solidFill>
                  <a:schemeClr val="dk2"/>
                </a:solidFill>
              </a:defRPr>
            </a:lvl5pPr>
            <a:lvl6pPr lvl="5" algn="r" rtl="0">
              <a:buNone/>
              <a:defRPr sz="1300">
                <a:solidFill>
                  <a:schemeClr val="dk2"/>
                </a:solidFill>
              </a:defRPr>
            </a:lvl6pPr>
            <a:lvl7pPr lvl="6" algn="r" rtl="0">
              <a:buNone/>
              <a:defRPr sz="1300">
                <a:solidFill>
                  <a:schemeClr val="dk2"/>
                </a:solidFill>
              </a:defRPr>
            </a:lvl7pPr>
            <a:lvl8pPr lvl="7" algn="r" rtl="0">
              <a:buNone/>
              <a:defRPr sz="1300">
                <a:solidFill>
                  <a:schemeClr val="dk2"/>
                </a:solidFill>
              </a:defRPr>
            </a:lvl8pPr>
            <a:lvl9pPr lvl="8" algn="r" rtl="0">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69" name="Google Shape;169;p13"/>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dk1"/>
              </a:buClr>
              <a:buSzPts val="4800"/>
              <a:buNone/>
              <a:defRPr sz="4800">
                <a:solidFill>
                  <a:schemeClr val="dk1"/>
                </a:solidFill>
              </a:defRPr>
            </a:lvl1pPr>
            <a:lvl2pPr lvl="1" rtl="0">
              <a:spcBef>
                <a:spcPts val="0"/>
              </a:spcBef>
              <a:spcAft>
                <a:spcPts val="0"/>
              </a:spcAft>
              <a:buClr>
                <a:schemeClr val="dk1"/>
              </a:buClr>
              <a:buSzPts val="4800"/>
              <a:buNone/>
              <a:defRPr sz="4800">
                <a:solidFill>
                  <a:schemeClr val="dk1"/>
                </a:solidFill>
              </a:defRPr>
            </a:lvl2pPr>
            <a:lvl3pPr lvl="2" rtl="0">
              <a:spcBef>
                <a:spcPts val="0"/>
              </a:spcBef>
              <a:spcAft>
                <a:spcPts val="0"/>
              </a:spcAft>
              <a:buClr>
                <a:schemeClr val="dk1"/>
              </a:buClr>
              <a:buSzPts val="4800"/>
              <a:buNone/>
              <a:defRPr sz="4800">
                <a:solidFill>
                  <a:schemeClr val="dk1"/>
                </a:solidFill>
              </a:defRPr>
            </a:lvl3pPr>
            <a:lvl4pPr lvl="3" rtl="0">
              <a:spcBef>
                <a:spcPts val="0"/>
              </a:spcBef>
              <a:spcAft>
                <a:spcPts val="0"/>
              </a:spcAft>
              <a:buClr>
                <a:schemeClr val="dk1"/>
              </a:buClr>
              <a:buSzPts val="4800"/>
              <a:buNone/>
              <a:defRPr sz="4800">
                <a:solidFill>
                  <a:schemeClr val="dk1"/>
                </a:solidFill>
              </a:defRPr>
            </a:lvl4pPr>
            <a:lvl5pPr lvl="4" rtl="0">
              <a:spcBef>
                <a:spcPts val="0"/>
              </a:spcBef>
              <a:spcAft>
                <a:spcPts val="0"/>
              </a:spcAft>
              <a:buClr>
                <a:schemeClr val="dk1"/>
              </a:buClr>
              <a:buSzPts val="4800"/>
              <a:buNone/>
              <a:defRPr sz="4800">
                <a:solidFill>
                  <a:schemeClr val="dk1"/>
                </a:solidFill>
              </a:defRPr>
            </a:lvl5pPr>
            <a:lvl6pPr lvl="5" rtl="0">
              <a:spcBef>
                <a:spcPts val="0"/>
              </a:spcBef>
              <a:spcAft>
                <a:spcPts val="0"/>
              </a:spcAft>
              <a:buClr>
                <a:schemeClr val="dk1"/>
              </a:buClr>
              <a:buSzPts val="4800"/>
              <a:buNone/>
              <a:defRPr sz="4800">
                <a:solidFill>
                  <a:schemeClr val="dk1"/>
                </a:solidFill>
              </a:defRPr>
            </a:lvl6pPr>
            <a:lvl7pPr lvl="6" rtl="0">
              <a:spcBef>
                <a:spcPts val="0"/>
              </a:spcBef>
              <a:spcAft>
                <a:spcPts val="0"/>
              </a:spcAft>
              <a:buClr>
                <a:schemeClr val="dk1"/>
              </a:buClr>
              <a:buSzPts val="4800"/>
              <a:buNone/>
              <a:defRPr sz="4800">
                <a:solidFill>
                  <a:schemeClr val="dk1"/>
                </a:solidFill>
              </a:defRPr>
            </a:lvl7pPr>
            <a:lvl8pPr lvl="7" rtl="0">
              <a:spcBef>
                <a:spcPts val="0"/>
              </a:spcBef>
              <a:spcAft>
                <a:spcPts val="0"/>
              </a:spcAft>
              <a:buClr>
                <a:schemeClr val="dk1"/>
              </a:buClr>
              <a:buSzPts val="4800"/>
              <a:buNone/>
              <a:defRPr sz="4800">
                <a:solidFill>
                  <a:schemeClr val="dk1"/>
                </a:solidFill>
              </a:defRPr>
            </a:lvl8pPr>
            <a:lvl9pPr lvl="8" rtl="0">
              <a:spcBef>
                <a:spcPts val="0"/>
              </a:spcBef>
              <a:spcAft>
                <a:spcPts val="0"/>
              </a:spcAft>
              <a:buClr>
                <a:schemeClr val="dk1"/>
              </a:buClr>
              <a:buSzPts val="4800"/>
              <a:buNone/>
              <a:defRPr sz="4800">
                <a:solidFill>
                  <a:schemeClr val="dk1"/>
                </a:solidFill>
              </a:defRPr>
            </a:lvl9pPr>
          </a:lstStyle>
          <a:p>
            <a:endParaRPr/>
          </a:p>
        </p:txBody>
      </p:sp>
      <p:sp>
        <p:nvSpPr>
          <p:cNvPr id="170" name="Google Shape;170;p13"/>
          <p:cNvSpPr txBox="1">
            <a:spLocks noGrp="1"/>
          </p:cNvSpPr>
          <p:nvPr>
            <p:ph type="subTitle" idx="1"/>
          </p:nvPr>
        </p:nvSpPr>
        <p:spPr>
          <a:xfrm>
            <a:off x="287475" y="6083375"/>
            <a:ext cx="7370700" cy="659100"/>
          </a:xfrm>
          <a:prstGeom prst="rect">
            <a:avLst/>
          </a:prstGeom>
        </p:spPr>
        <p:txBody>
          <a:bodyPr spcFirstLastPara="1" wrap="square" lIns="121900" tIns="121900" rIns="121900" bIns="121900" anchor="t" anchorCtr="0">
            <a:noAutofit/>
          </a:bodyPr>
          <a:lstStyle>
            <a:lvl1pPr lvl="0" rtl="0">
              <a:spcBef>
                <a:spcPts val="0"/>
              </a:spcBef>
              <a:spcAft>
                <a:spcPts val="0"/>
              </a:spcAft>
              <a:buNone/>
              <a:defRPr/>
            </a:lvl1pPr>
            <a:lvl2pPr lvl="1" rtl="0">
              <a:spcBef>
                <a:spcPts val="2100"/>
              </a:spcBef>
              <a:spcAft>
                <a:spcPts val="0"/>
              </a:spcAft>
              <a:buNone/>
              <a:defRPr/>
            </a:lvl2pPr>
            <a:lvl3pPr lvl="2" rtl="0">
              <a:spcBef>
                <a:spcPts val="2100"/>
              </a:spcBef>
              <a:spcAft>
                <a:spcPts val="0"/>
              </a:spcAft>
              <a:buNone/>
              <a:defRPr/>
            </a:lvl3pPr>
            <a:lvl4pPr lvl="3" rtl="0">
              <a:spcBef>
                <a:spcPts val="2100"/>
              </a:spcBef>
              <a:spcAft>
                <a:spcPts val="0"/>
              </a:spcAft>
              <a:buNone/>
              <a:defRPr/>
            </a:lvl4pPr>
            <a:lvl5pPr lvl="4" rtl="0">
              <a:spcBef>
                <a:spcPts val="2100"/>
              </a:spcBef>
              <a:spcAft>
                <a:spcPts val="0"/>
              </a:spcAft>
              <a:buNone/>
              <a:defRPr/>
            </a:lvl5pPr>
            <a:lvl6pPr lvl="5" rtl="0">
              <a:spcBef>
                <a:spcPts val="2100"/>
              </a:spcBef>
              <a:spcAft>
                <a:spcPts val="0"/>
              </a:spcAft>
              <a:buNone/>
              <a:defRPr/>
            </a:lvl6pPr>
            <a:lvl7pPr lvl="6" rtl="0">
              <a:spcBef>
                <a:spcPts val="2100"/>
              </a:spcBef>
              <a:spcAft>
                <a:spcPts val="0"/>
              </a:spcAft>
              <a:buNone/>
              <a:defRPr/>
            </a:lvl7pPr>
            <a:lvl8pPr lvl="7" rtl="0">
              <a:spcBef>
                <a:spcPts val="2100"/>
              </a:spcBef>
              <a:spcAft>
                <a:spcPts val="0"/>
              </a:spcAft>
              <a:buNone/>
              <a:defRPr/>
            </a:lvl8pPr>
            <a:lvl9pPr lvl="8" rtl="0">
              <a:spcBef>
                <a:spcPts val="2100"/>
              </a:spcBef>
              <a:spcAft>
                <a:spcPts val="2100"/>
              </a:spcAft>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theme" Target="../theme/theme1.xml" /><Relationship Id="rId5" Type="http://schemas.openxmlformats.org/officeDocument/2006/relationships/slideLayout" Target="../slideLayouts/slideLayout5.xml" /><Relationship Id="rId4" Type="http://schemas.openxmlformats.org/officeDocument/2006/relationships/slideLayout" Target="../slideLayouts/slideLayout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FFFFFF"/>
            </a:gs>
            <a:gs pos="100000">
              <a:srgbClr val="BEBEBE"/>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1pPr>
            <a:lvl2pPr lvl="1">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2pPr>
            <a:lvl3pPr lvl="2">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3pPr>
            <a:lvl4pPr lvl="3">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4pPr>
            <a:lvl5pPr lvl="4">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5pPr>
            <a:lvl6pPr lvl="5">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6pPr>
            <a:lvl7pPr lvl="6">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7pPr>
            <a:lvl8pPr lvl="7">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8pPr>
            <a:lvl9pPr lvl="8">
              <a:spcBef>
                <a:spcPts val="0"/>
              </a:spcBef>
              <a:spcAft>
                <a:spcPts val="0"/>
              </a:spcAft>
              <a:buClr>
                <a:schemeClr val="dk1"/>
              </a:buClr>
              <a:buSzPts val="3700"/>
              <a:buFont typeface="DM Serif Display"/>
              <a:buNone/>
              <a:defRPr sz="3700">
                <a:solidFill>
                  <a:schemeClr val="dk1"/>
                </a:solidFill>
                <a:latin typeface="DM Serif Display"/>
                <a:ea typeface="DM Serif Display"/>
                <a:cs typeface="DM Serif Display"/>
                <a:sym typeface="DM Serif Display"/>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81000">
              <a:lnSpc>
                <a:spcPct val="115000"/>
              </a:lnSpc>
              <a:spcBef>
                <a:spcPts val="0"/>
              </a:spcBef>
              <a:spcAft>
                <a:spcPts val="0"/>
              </a:spcAft>
              <a:buClr>
                <a:schemeClr val="dk2"/>
              </a:buClr>
              <a:buSzPts val="2400"/>
              <a:buFont typeface="Montserrat"/>
              <a:buChar char="●"/>
              <a:defRPr sz="2400">
                <a:solidFill>
                  <a:schemeClr val="dk2"/>
                </a:solidFill>
                <a:latin typeface="Montserrat"/>
                <a:ea typeface="Montserrat"/>
                <a:cs typeface="Montserrat"/>
                <a:sym typeface="Montserrat"/>
              </a:defRPr>
            </a:lvl1pPr>
            <a:lvl2pPr marL="914400" lvl="1"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2pPr>
            <a:lvl3pPr marL="1371600" lvl="2"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3pPr>
            <a:lvl4pPr marL="1828800" lvl="3"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4pPr>
            <a:lvl5pPr marL="2286000" lvl="4"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5pPr>
            <a:lvl6pPr marL="2743200" lvl="5"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6pPr>
            <a:lvl7pPr marL="3200400" lvl="6"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7pPr>
            <a:lvl8pPr marL="3657600" lvl="7" indent="-349250">
              <a:lnSpc>
                <a:spcPct val="115000"/>
              </a:lnSpc>
              <a:spcBef>
                <a:spcPts val="2100"/>
              </a:spcBef>
              <a:spcAft>
                <a:spcPts val="0"/>
              </a:spcAft>
              <a:buClr>
                <a:schemeClr val="dk2"/>
              </a:buClr>
              <a:buSzPts val="1900"/>
              <a:buFont typeface="Montserrat"/>
              <a:buChar char="○"/>
              <a:defRPr sz="1900">
                <a:solidFill>
                  <a:schemeClr val="dk2"/>
                </a:solidFill>
                <a:latin typeface="Montserrat"/>
                <a:ea typeface="Montserrat"/>
                <a:cs typeface="Montserrat"/>
                <a:sym typeface="Montserrat"/>
              </a:defRPr>
            </a:lvl8pPr>
            <a:lvl9pPr marL="4114800" lvl="8" indent="-349250">
              <a:lnSpc>
                <a:spcPct val="115000"/>
              </a:lnSpc>
              <a:spcBef>
                <a:spcPts val="2100"/>
              </a:spcBef>
              <a:spcAft>
                <a:spcPts val="2100"/>
              </a:spcAft>
              <a:buClr>
                <a:schemeClr val="dk2"/>
              </a:buClr>
              <a:buSzPts val="1900"/>
              <a:buFont typeface="Montserrat"/>
              <a:buChar char="■"/>
              <a:defRPr sz="1900">
                <a:solidFill>
                  <a:schemeClr val="dk2"/>
                </a:solidFill>
                <a:latin typeface="Montserrat"/>
                <a:ea typeface="Montserrat"/>
                <a:cs typeface="Montserrat"/>
                <a:sym typeface="Montserrat"/>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4" r:id="rId2"/>
    <p:sldLayoutId id="2147483655" r:id="rId3"/>
    <p:sldLayoutId id="2147483656" r:id="rId4"/>
    <p:sldLayoutId id="2147483659"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slide" Target="slide2.xml"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slide" Target="slide2.xml"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slide" Target="slide2.xml"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slide" Target="slide2.xml"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slide" Target="slide7.xml"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slide" Target="slide7.xml"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slide" Target="slide7.xml"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slide" Target="slide7.xml"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slide" Target="slide10.xml"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slide" Target="slide10.xml"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15"/>
          <p:cNvSpPr txBox="1">
            <a:spLocks noGrp="1"/>
          </p:cNvSpPr>
          <p:nvPr>
            <p:ph type="ctrTitle"/>
          </p:nvPr>
        </p:nvSpPr>
        <p:spPr>
          <a:xfrm>
            <a:off x="3968400" y="2716175"/>
            <a:ext cx="6801000" cy="2736900"/>
          </a:xfrm>
          <a:prstGeom prst="rect">
            <a:avLst/>
          </a:prstGeom>
        </p:spPr>
        <p:txBody>
          <a:bodyPr spcFirstLastPara="1" wrap="square" lIns="121900" tIns="121900" rIns="121900" bIns="121900" anchor="b" anchorCtr="0">
            <a:noAutofit/>
          </a:bodyPr>
          <a:lstStyle/>
          <a:p>
            <a:pPr marL="0" lvl="0" indent="0" algn="l" rtl="0">
              <a:spcBef>
                <a:spcPts val="0"/>
              </a:spcBef>
              <a:spcAft>
                <a:spcPts val="0"/>
              </a:spcAft>
              <a:buNone/>
            </a:pPr>
            <a:r>
              <a:rPr lang="en-GB" dirty="0"/>
              <a:t>M</a:t>
            </a:r>
            <a:r>
              <a:rPr lang="en" dirty="0"/>
              <a:t>anaging People</a:t>
            </a:r>
            <a:endParaRPr dirty="0"/>
          </a:p>
        </p:txBody>
      </p:sp>
      <p:sp>
        <p:nvSpPr>
          <p:cNvPr id="187" name="Google Shape;187;p15"/>
          <p:cNvSpPr txBox="1">
            <a:spLocks noGrp="1"/>
          </p:cNvSpPr>
          <p:nvPr>
            <p:ph type="subTitle" idx="1"/>
          </p:nvPr>
        </p:nvSpPr>
        <p:spPr>
          <a:xfrm>
            <a:off x="3968400" y="5349827"/>
            <a:ext cx="6801000" cy="6963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US" dirty="0"/>
              <a:t>LCBB5004</a:t>
            </a:r>
            <a:endParaRPr lang="en-GB" dirty="0"/>
          </a:p>
          <a:p>
            <a:pPr marL="0" lvl="0" indent="0" algn="l" rtl="0">
              <a:spcBef>
                <a:spcPts val="0"/>
              </a:spcBef>
              <a:spcAft>
                <a:spcPts val="0"/>
              </a:spcAft>
              <a:buNone/>
            </a:pPr>
            <a:r>
              <a:rPr lang="en-GB" dirty="0"/>
              <a:t>By Elena </a:t>
            </a:r>
            <a:r>
              <a:rPr lang="en-GB" dirty="0" err="1"/>
              <a:t>Muscinschi</a:t>
            </a:r>
            <a:r>
              <a:rPr lang="en-GB" dirty="0"/>
              <a:t>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7"/>
          <p:cNvSpPr txBox="1">
            <a:spLocks noGrp="1"/>
          </p:cNvSpPr>
          <p:nvPr>
            <p:ph type="body" idx="1"/>
          </p:nvPr>
        </p:nvSpPr>
        <p:spPr>
          <a:xfrm>
            <a:off x="1092925" y="1769400"/>
            <a:ext cx="9520800" cy="3760800"/>
          </a:xfrm>
          <a:prstGeom prst="rect">
            <a:avLst/>
          </a:prstGeom>
        </p:spPr>
        <p:txBody>
          <a:bodyPr spcFirstLastPara="1" wrap="square" lIns="121900" tIns="121900" rIns="121900" bIns="121900" anchor="t" anchorCtr="0">
            <a:noAutofit/>
          </a:bodyPr>
          <a:lstStyle/>
          <a:p>
            <a:pPr marL="0" lvl="0" indent="0">
              <a:buNone/>
            </a:pPr>
            <a:r>
              <a:rPr lang="en-GB" dirty="0"/>
              <a:t>Incentives encompass of all financial offerings that organizations offer to workers, including cash payments and other incentives.</a:t>
            </a:r>
          </a:p>
          <a:p>
            <a:pPr marL="0" lvl="0" indent="0">
              <a:buNone/>
            </a:pPr>
            <a:r>
              <a:rPr lang="en-GB" dirty="0"/>
              <a:t>There are different reward strategies that must be served as guidelines by the HR manager (</a:t>
            </a:r>
            <a:r>
              <a:rPr lang="en-US" dirty="0" err="1"/>
              <a:t>Widarko</a:t>
            </a:r>
            <a:r>
              <a:rPr lang="en-US" dirty="0"/>
              <a:t> &amp; </a:t>
            </a:r>
            <a:r>
              <a:rPr lang="en-US" dirty="0" err="1"/>
              <a:t>Anwarodin</a:t>
            </a:r>
            <a:r>
              <a:rPr lang="en-US" dirty="0"/>
              <a:t>, 2022)</a:t>
            </a:r>
            <a:r>
              <a:rPr lang="en-GB" dirty="0"/>
              <a:t>.</a:t>
            </a:r>
          </a:p>
          <a:p>
            <a:pPr marL="0" lvl="0" indent="0">
              <a:buNone/>
            </a:pPr>
            <a:r>
              <a:rPr lang="en-GB" dirty="0"/>
              <a:t>When an organization rewards individuals or teams for their direct motivation and accomplishments that benefit the organization and the company.</a:t>
            </a:r>
            <a:endParaRPr dirty="0"/>
          </a:p>
        </p:txBody>
      </p:sp>
      <p:sp>
        <p:nvSpPr>
          <p:cNvPr id="208" name="Google Shape;208;p17"/>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t>Introduction</a:t>
            </a:r>
            <a:endParaRPr dirty="0"/>
          </a:p>
        </p:txBody>
      </p:sp>
      <p:sp>
        <p:nvSpPr>
          <p:cNvPr id="213" name="Google Shape;213;p17">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8"/>
          <p:cNvSpPr txBox="1">
            <a:spLocks noGrp="1"/>
          </p:cNvSpPr>
          <p:nvPr>
            <p:ph type="body" idx="1"/>
          </p:nvPr>
        </p:nvSpPr>
        <p:spPr>
          <a:xfrm>
            <a:off x="1092925" y="1769400"/>
            <a:ext cx="9520800" cy="3760800"/>
          </a:xfrm>
          <a:prstGeom prst="rect">
            <a:avLst/>
          </a:prstGeom>
        </p:spPr>
        <p:txBody>
          <a:bodyPr spcFirstLastPara="1" wrap="square" lIns="121900" tIns="121900" rIns="121900" bIns="121900" anchor="t" anchorCtr="0">
            <a:noAutofit/>
          </a:bodyPr>
          <a:lstStyle/>
          <a:p>
            <a:pPr marL="0" lvl="0" indent="0">
              <a:buNone/>
            </a:pPr>
            <a:r>
              <a:rPr lang="en-GB" dirty="0"/>
              <a:t>When developing a compensation policy, HR manager should prepare it modest with the external labour market to maintain the organization's competent talent for success.</a:t>
            </a:r>
          </a:p>
          <a:p>
            <a:pPr marL="0" lvl="0" indent="0">
              <a:buNone/>
            </a:pPr>
            <a:r>
              <a:rPr lang="en-GB" dirty="0"/>
              <a:t>With respect to pay incentives, HR manager reviews the annual pay plan and formulate a policy that encompasses a performance-based approach to pay increases. </a:t>
            </a:r>
          </a:p>
          <a:p>
            <a:pPr marL="0" lvl="0" indent="0">
              <a:buNone/>
            </a:pPr>
            <a:r>
              <a:rPr lang="en-GB" dirty="0"/>
              <a:t>HR manager should ensure that benefits are formulated based on competency for paying, considering inflation and adjust for modifications in market interest rates (</a:t>
            </a:r>
            <a:r>
              <a:rPr lang="en-US" dirty="0" err="1"/>
              <a:t>Mazzucato</a:t>
            </a:r>
            <a:r>
              <a:rPr lang="en-US" dirty="0"/>
              <a:t>, </a:t>
            </a:r>
            <a:r>
              <a:rPr lang="en-US" dirty="0" err="1"/>
              <a:t>Kattel</a:t>
            </a:r>
            <a:r>
              <a:rPr lang="en-US" dirty="0"/>
              <a:t> &amp; Ryan-Collins, 2020)</a:t>
            </a:r>
            <a:r>
              <a:rPr lang="en-GB" dirty="0"/>
              <a:t>.</a:t>
            </a:r>
            <a:endParaRPr dirty="0"/>
          </a:p>
        </p:txBody>
      </p:sp>
      <p:sp>
        <p:nvSpPr>
          <p:cNvPr id="219" name="Google Shape;219;p18"/>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t>Compensation Policies</a:t>
            </a:r>
            <a:endParaRPr dirty="0"/>
          </a:p>
        </p:txBody>
      </p:sp>
      <p:sp>
        <p:nvSpPr>
          <p:cNvPr id="221" name="Google Shape;221;p18">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9"/>
          <p:cNvSpPr txBox="1">
            <a:spLocks noGrp="1"/>
          </p:cNvSpPr>
          <p:nvPr>
            <p:ph type="body" idx="1"/>
          </p:nvPr>
        </p:nvSpPr>
        <p:spPr>
          <a:xfrm>
            <a:off x="1092925" y="1769400"/>
            <a:ext cx="9520800" cy="3760800"/>
          </a:xfrm>
          <a:prstGeom prst="rect">
            <a:avLst/>
          </a:prstGeom>
        </p:spPr>
        <p:txBody>
          <a:bodyPr spcFirstLastPara="1" wrap="square" lIns="121900" tIns="121900" rIns="121900" bIns="121900" anchor="t" anchorCtr="0">
            <a:noAutofit/>
          </a:bodyPr>
          <a:lstStyle/>
          <a:p>
            <a:pPr marL="0" lvl="0" indent="0">
              <a:buNone/>
            </a:pPr>
            <a:r>
              <a:rPr lang="en-GB" dirty="0"/>
              <a:t>People's behaviour can influence individuals for making specific decisions about reward strategies. </a:t>
            </a:r>
          </a:p>
          <a:p>
            <a:pPr marL="0" lvl="0" indent="0">
              <a:buNone/>
            </a:pPr>
            <a:r>
              <a:rPr lang="en-GB" dirty="0"/>
              <a:t>For example, previously, salaries were utilized as a way to attract individuals to an organization, whereas incentives facilitated for retaining them and bonuses and benefits were incentives for them (Rose, 2018). </a:t>
            </a:r>
          </a:p>
          <a:p>
            <a:pPr marL="0" lvl="0" indent="0">
              <a:buNone/>
            </a:pPr>
            <a:r>
              <a:rPr lang="en-GB" dirty="0"/>
              <a:t>On the contrary, this might be different today as individuals have turned to other incentives as rewards, not just financial benefits.</a:t>
            </a:r>
            <a:endParaRPr dirty="0"/>
          </a:p>
        </p:txBody>
      </p:sp>
      <p:sp>
        <p:nvSpPr>
          <p:cNvPr id="230" name="Google Shape;230;p19"/>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3600" dirty="0"/>
              <a:t>Individual and Organizational Performance</a:t>
            </a:r>
            <a:endParaRPr sz="3600" dirty="0"/>
          </a:p>
        </p:txBody>
      </p:sp>
      <p:sp>
        <p:nvSpPr>
          <p:cNvPr id="232" name="Google Shape;232;p19">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20"/>
          <p:cNvSpPr txBox="1">
            <a:spLocks noGrp="1"/>
          </p:cNvSpPr>
          <p:nvPr>
            <p:ph type="body" idx="1"/>
          </p:nvPr>
        </p:nvSpPr>
        <p:spPr>
          <a:xfrm>
            <a:off x="1092925" y="1769400"/>
            <a:ext cx="9520800" cy="3760800"/>
          </a:xfrm>
          <a:prstGeom prst="rect">
            <a:avLst/>
          </a:prstGeom>
        </p:spPr>
        <p:txBody>
          <a:bodyPr spcFirstLastPara="1" wrap="square" lIns="121900" tIns="121900" rIns="121900" bIns="121900" anchor="t" anchorCtr="0">
            <a:noAutofit/>
          </a:bodyPr>
          <a:lstStyle/>
          <a:p>
            <a:pPr marL="0" lvl="0" indent="0">
              <a:buNone/>
            </a:pPr>
            <a:r>
              <a:rPr lang="en-GB" dirty="0"/>
              <a:t>HR manager can add paid holidays and annual leave in the policy, some of which go to great lengths to exceed the minimal amount needed by law. </a:t>
            </a:r>
          </a:p>
          <a:p>
            <a:pPr marL="0" lvl="0" indent="0">
              <a:buNone/>
            </a:pPr>
            <a:r>
              <a:rPr lang="en-GB" dirty="0"/>
              <a:t>Few statutory rights encompass of birth, paternity, adoption and bereavement.</a:t>
            </a:r>
          </a:p>
        </p:txBody>
      </p:sp>
      <p:sp>
        <p:nvSpPr>
          <p:cNvPr id="241" name="Google Shape;241;p20"/>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t>Provision of Benefits</a:t>
            </a:r>
            <a:endParaRPr dirty="0"/>
          </a:p>
        </p:txBody>
      </p:sp>
      <p:sp>
        <p:nvSpPr>
          <p:cNvPr id="243" name="Google Shape;243;p20">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22"/>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p>
            <a:r>
              <a:rPr lang="en-GB" dirty="0"/>
              <a:t>Extrinsic rewards are important when people purchase in or participate in the initial phases of being ready to impact change (</a:t>
            </a:r>
            <a:r>
              <a:rPr lang="en-US" dirty="0" err="1"/>
              <a:t>Ibitomi</a:t>
            </a:r>
            <a:r>
              <a:rPr lang="en-US" dirty="0"/>
              <a:t> et al., 2022)</a:t>
            </a:r>
            <a:r>
              <a:rPr lang="en-GB" dirty="0"/>
              <a:t>. </a:t>
            </a:r>
          </a:p>
          <a:p>
            <a:r>
              <a:rPr lang="en-GB" dirty="0"/>
              <a:t>For instance, the salary of employee has increased in a predefined year (</a:t>
            </a:r>
            <a:r>
              <a:rPr lang="en-US" dirty="0" err="1"/>
              <a:t>Mdhlalose</a:t>
            </a:r>
            <a:r>
              <a:rPr lang="en-US" dirty="0"/>
              <a:t>, 2022)</a:t>
            </a:r>
            <a:r>
              <a:rPr lang="en-GB" dirty="0"/>
              <a:t>.</a:t>
            </a:r>
          </a:p>
          <a:p>
            <a:r>
              <a:rPr lang="en-GB" dirty="0"/>
              <a:t>In addition, intrinsic rewards are emotional rewards that workers get when they do significant work and perform effectively. </a:t>
            </a:r>
          </a:p>
          <a:p>
            <a:r>
              <a:rPr lang="en-GB" dirty="0"/>
              <a:t>The HR manager should prepare it by allowing workers to do more and managing themselves, innovate, improvise and solving issues</a:t>
            </a:r>
          </a:p>
        </p:txBody>
      </p:sp>
      <p:sp>
        <p:nvSpPr>
          <p:cNvPr id="262" name="Google Shape;262;p22"/>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dirty="0"/>
              <a:t>Intrinsic and Extrinsic Rewards</a:t>
            </a:r>
            <a:endParaRPr dirty="0"/>
          </a:p>
        </p:txBody>
      </p:sp>
      <p:sp>
        <p:nvSpPr>
          <p:cNvPr id="264" name="Google Shape;264;p22">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23"/>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p>
            <a:r>
              <a:rPr lang="en-GB" dirty="0"/>
              <a:t>The objective of HR is to enable workers to see themselves as an important aspect of the mission and strategy of organization, and performance management is observed as an approach of improving team, organisational, and individual performance.</a:t>
            </a:r>
          </a:p>
          <a:p>
            <a:r>
              <a:rPr lang="en-GB" dirty="0"/>
              <a:t>On the one hand, feedback on other employee characteristics (including social behaviour) via peer review offers preference within the individual's character (</a:t>
            </a:r>
            <a:r>
              <a:rPr lang="en-US" dirty="0"/>
              <a:t>Schleicher et al., 2019)</a:t>
            </a:r>
            <a:r>
              <a:rPr lang="en-GB" dirty="0"/>
              <a:t>. </a:t>
            </a:r>
          </a:p>
          <a:p>
            <a:r>
              <a:rPr lang="en-GB" dirty="0"/>
              <a:t>In this regard, some companies depend on the evaluation of HR managers who are fundamentally related to workers.</a:t>
            </a:r>
          </a:p>
        </p:txBody>
      </p:sp>
      <p:sp>
        <p:nvSpPr>
          <p:cNvPr id="273" name="Google Shape;273;p23"/>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3200" dirty="0"/>
              <a:t>R</a:t>
            </a:r>
            <a:r>
              <a:rPr lang="en" sz="3200" dirty="0"/>
              <a:t>eview Meetings on Performance Management</a:t>
            </a:r>
            <a:endParaRPr sz="3200" dirty="0"/>
          </a:p>
        </p:txBody>
      </p:sp>
      <p:sp>
        <p:nvSpPr>
          <p:cNvPr id="275" name="Google Shape;275;p23">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24"/>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p>
            <a:r>
              <a:rPr lang="en-GB" dirty="0"/>
              <a:t>Organizations are usually faced with the task to manage employee compensation.</a:t>
            </a:r>
          </a:p>
          <a:p>
            <a:r>
              <a:rPr lang="en-GB" dirty="0"/>
              <a:t>If line managers want to accomplish their objectives, they should be properly motivated so that they make persistent and adequate judgments about rewards. </a:t>
            </a:r>
          </a:p>
          <a:p>
            <a:r>
              <a:rPr lang="en-GB" dirty="0"/>
              <a:t>Secondly, they require an atmosphere created by top management that encourages and rewards individuals for managing responsibility (</a:t>
            </a:r>
            <a:r>
              <a:rPr lang="en-US" dirty="0" err="1"/>
              <a:t>Orishev</a:t>
            </a:r>
            <a:r>
              <a:rPr lang="en-US" dirty="0"/>
              <a:t> &amp; </a:t>
            </a:r>
            <a:r>
              <a:rPr lang="en-US" dirty="0" err="1"/>
              <a:t>Burkhonov</a:t>
            </a:r>
            <a:r>
              <a:rPr lang="en-US" dirty="0"/>
              <a:t>, 2021)</a:t>
            </a:r>
            <a:r>
              <a:rPr lang="en-GB" dirty="0"/>
              <a:t>.</a:t>
            </a:r>
          </a:p>
        </p:txBody>
      </p:sp>
      <p:sp>
        <p:nvSpPr>
          <p:cNvPr id="284" name="Google Shape;284;p24"/>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R</a:t>
            </a:r>
            <a:r>
              <a:rPr lang="en" dirty="0"/>
              <a:t>eward Judgments</a:t>
            </a:r>
            <a:endParaRPr dirty="0"/>
          </a:p>
        </p:txBody>
      </p:sp>
      <p:sp>
        <p:nvSpPr>
          <p:cNvPr id="286" name="Google Shape;286;p24">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25"/>
          <p:cNvSpPr txBox="1">
            <a:spLocks noGrp="1"/>
          </p:cNvSpPr>
          <p:nvPr>
            <p:ph type="body" idx="1"/>
          </p:nvPr>
        </p:nvSpPr>
        <p:spPr>
          <a:xfrm>
            <a:off x="1092925" y="1769389"/>
            <a:ext cx="9520800" cy="4555200"/>
          </a:xfrm>
          <a:prstGeom prst="rect">
            <a:avLst/>
          </a:prstGeom>
        </p:spPr>
        <p:txBody>
          <a:bodyPr spcFirstLastPara="1" wrap="square" lIns="121900" tIns="121900" rIns="121900" bIns="121900" anchor="t" anchorCtr="0">
            <a:noAutofit/>
          </a:bodyPr>
          <a:lstStyle/>
          <a:p>
            <a:r>
              <a:rPr lang="en-GB" dirty="0"/>
              <a:t>Line managers take award judgments in different ways. Initially, they engage in periodic or annual evaluations, where they interact with staff for understanding their competencies and evaluate their performance (Russell et al., 2018).</a:t>
            </a:r>
          </a:p>
          <a:p>
            <a:r>
              <a:rPr lang="en-GB" dirty="0"/>
              <a:t>HR utilize other tools, including 360-degree feedback, which facilitates for a comprehensive and all-inclusive review of employee capabilities and performance (</a:t>
            </a:r>
            <a:r>
              <a:rPr lang="en-US" dirty="0" err="1"/>
              <a:t>Hunziker</a:t>
            </a:r>
            <a:r>
              <a:rPr lang="en-US" dirty="0"/>
              <a:t>, 2021)</a:t>
            </a:r>
            <a:r>
              <a:rPr lang="en-GB" dirty="0"/>
              <a:t>.</a:t>
            </a:r>
          </a:p>
        </p:txBody>
      </p:sp>
      <p:sp>
        <p:nvSpPr>
          <p:cNvPr id="295" name="Google Shape;295;p25"/>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2800" dirty="0"/>
              <a:t>Reward Judgements and Organizational Approaches</a:t>
            </a:r>
            <a:endParaRPr sz="2800" dirty="0"/>
          </a:p>
        </p:txBody>
      </p:sp>
      <p:sp>
        <p:nvSpPr>
          <p:cNvPr id="297" name="Google Shape;297;p25">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29"/>
          <p:cNvSpPr txBox="1">
            <a:spLocks noGrp="1"/>
          </p:cNvSpPr>
          <p:nvPr>
            <p:ph type="body" idx="1"/>
          </p:nvPr>
        </p:nvSpPr>
        <p:spPr>
          <a:xfrm>
            <a:off x="1092925" y="1769399"/>
            <a:ext cx="9520800" cy="3996900"/>
          </a:xfrm>
          <a:prstGeom prst="rect">
            <a:avLst/>
          </a:prstGeom>
        </p:spPr>
        <p:txBody>
          <a:bodyPr spcFirstLastPara="1" wrap="square" lIns="121900" tIns="121900" rIns="121900" bIns="121900" anchor="t" anchorCtr="0">
            <a:noAutofit/>
          </a:bodyPr>
          <a:lstStyle/>
          <a:p>
            <a:pPr marL="114300" indent="0">
              <a:buNone/>
            </a:pPr>
            <a:r>
              <a:rPr lang="en-GB" dirty="0"/>
              <a:t>The planned incentive packages must obtain the type of a comprehensive incentive approach. </a:t>
            </a:r>
          </a:p>
          <a:p>
            <a:pPr marL="114300" indent="0">
              <a:buNone/>
            </a:pPr>
            <a:r>
              <a:rPr lang="en-GB" dirty="0"/>
              <a:t>According to this approach, it demonstrates that financial rewards or prizes are still relevant even in the existing times. </a:t>
            </a:r>
          </a:p>
          <a:p>
            <a:pPr marL="114300" indent="0">
              <a:buNone/>
            </a:pPr>
            <a:r>
              <a:rPr lang="en-GB" dirty="0"/>
              <a:t>With this in mind, the proposed awards include (</a:t>
            </a:r>
            <a:r>
              <a:rPr lang="en-US" dirty="0" err="1"/>
              <a:t>Yanindah</a:t>
            </a:r>
            <a:r>
              <a:rPr lang="en-US" dirty="0"/>
              <a:t>, 2021)</a:t>
            </a:r>
            <a:r>
              <a:rPr lang="en-GB" dirty="0"/>
              <a:t>:</a:t>
            </a:r>
          </a:p>
          <a:p>
            <a:pPr lvl="0"/>
            <a:r>
              <a:rPr lang="en-GB" dirty="0"/>
              <a:t>Performance-based and proportional salary increases</a:t>
            </a:r>
          </a:p>
          <a:p>
            <a:pPr lvl="0"/>
            <a:r>
              <a:rPr lang="en-GB" dirty="0"/>
              <a:t>Performance-based pay increases</a:t>
            </a:r>
          </a:p>
          <a:p>
            <a:pPr lvl="0"/>
            <a:r>
              <a:rPr lang="en-GB" dirty="0"/>
              <a:t>Compensation</a:t>
            </a:r>
          </a:p>
        </p:txBody>
      </p:sp>
      <p:sp>
        <p:nvSpPr>
          <p:cNvPr id="338" name="Google Shape;338;p29"/>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R</a:t>
            </a:r>
            <a:r>
              <a:rPr lang="en" dirty="0"/>
              <a:t>eward Package</a:t>
            </a:r>
            <a:endParaRPr dirty="0"/>
          </a:p>
        </p:txBody>
      </p:sp>
      <p:sp>
        <p:nvSpPr>
          <p:cNvPr id="340" name="Google Shape;340;p29">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30"/>
          <p:cNvSpPr txBox="1">
            <a:spLocks noGrp="1"/>
          </p:cNvSpPr>
          <p:nvPr>
            <p:ph type="body" idx="1"/>
          </p:nvPr>
        </p:nvSpPr>
        <p:spPr>
          <a:xfrm>
            <a:off x="1092925" y="1769399"/>
            <a:ext cx="9520800" cy="3996900"/>
          </a:xfrm>
          <a:prstGeom prst="rect">
            <a:avLst/>
          </a:prstGeom>
        </p:spPr>
        <p:txBody>
          <a:bodyPr spcFirstLastPara="1" wrap="square" lIns="121900" tIns="121900" rIns="121900" bIns="121900" anchor="t" anchorCtr="0">
            <a:noAutofit/>
          </a:bodyPr>
          <a:lstStyle/>
          <a:p>
            <a:r>
              <a:rPr lang="en-GB" dirty="0"/>
              <a:t>Incentive projects are relied on the pre-requisites of the law, which must be strictly followed. </a:t>
            </a:r>
          </a:p>
          <a:p>
            <a:r>
              <a:rPr lang="en-GB" dirty="0"/>
              <a:t>For instance, the Equality Act 2010 indicates that men and women must receive equivalent pay for the same work and for the same work, unless a difference could be demonstrated. </a:t>
            </a:r>
          </a:p>
          <a:p>
            <a:r>
              <a:rPr lang="en-GB" dirty="0"/>
              <a:t>Secondly, a job can be equal if it is assessed as having equivalent value after a job assessment. </a:t>
            </a:r>
          </a:p>
          <a:p>
            <a:r>
              <a:rPr lang="en-GB" dirty="0"/>
              <a:t>Thirdly, a job is undertaken equal if it provides equal value with respect to demands for initiative, information, competencies, and decision-making (</a:t>
            </a:r>
            <a:r>
              <a:rPr lang="en-US" dirty="0"/>
              <a:t>Keller &amp; Kirsch, 2020)</a:t>
            </a:r>
            <a:r>
              <a:rPr lang="en-GB" dirty="0"/>
              <a:t>.</a:t>
            </a:r>
          </a:p>
        </p:txBody>
      </p:sp>
      <p:sp>
        <p:nvSpPr>
          <p:cNvPr id="349" name="Google Shape;349;p30"/>
          <p:cNvSpPr txBox="1">
            <a:spLocks noGrp="1"/>
          </p:cNvSpPr>
          <p:nvPr>
            <p:ph type="title"/>
          </p:nvPr>
        </p:nvSpPr>
        <p:spPr>
          <a:xfrm>
            <a:off x="1092925" y="826125"/>
            <a:ext cx="95208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L</a:t>
            </a:r>
            <a:r>
              <a:rPr lang="en" dirty="0"/>
              <a:t>egal Requirements</a:t>
            </a:r>
            <a:endParaRPr dirty="0"/>
          </a:p>
        </p:txBody>
      </p:sp>
      <p:sp>
        <p:nvSpPr>
          <p:cNvPr id="351" name="Google Shape;351;p30">
            <a:hlinkClick r:id="rId3" action="ppaction://hlinksldjump"/>
          </p:cNvPr>
          <p:cNvSpPr/>
          <p:nvPr/>
        </p:nvSpPr>
        <p:spPr>
          <a:xfrm>
            <a:off x="11536500" y="0"/>
            <a:ext cx="655500" cy="597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a:t>Incentives exist for attracting and retaining the competitive talent.</a:t>
            </a:r>
          </a:p>
          <a:p>
            <a:r>
              <a:rPr lang="en-GB" dirty="0"/>
              <a:t>Organizations must execute a cost-benefit analysis</a:t>
            </a:r>
          </a:p>
          <a:p>
            <a:r>
              <a:rPr lang="en-GB" dirty="0"/>
              <a:t>Communication that takes into account reward systems can also have a commercial effect</a:t>
            </a:r>
          </a:p>
        </p:txBody>
      </p:sp>
      <p:sp>
        <p:nvSpPr>
          <p:cNvPr id="3" name="Title 2"/>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2935076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US" sz="1200" dirty="0" err="1"/>
              <a:t>Aguinis</a:t>
            </a:r>
            <a:r>
              <a:rPr lang="en-US" sz="1200" dirty="0"/>
              <a:t>, H., &amp; </a:t>
            </a:r>
            <a:r>
              <a:rPr lang="en-US" sz="1200" dirty="0" err="1"/>
              <a:t>Burgi-Tian</a:t>
            </a:r>
            <a:r>
              <a:rPr lang="en-US" sz="1200" dirty="0"/>
              <a:t>, J. (2021). Measuring performance during crises and beyond: The Performance Promoter Score. </a:t>
            </a:r>
            <a:r>
              <a:rPr lang="en-US" sz="1200" i="1" dirty="0"/>
              <a:t>Business Horizons</a:t>
            </a:r>
            <a:r>
              <a:rPr lang="en-US" sz="1200" dirty="0"/>
              <a:t>, </a:t>
            </a:r>
            <a:r>
              <a:rPr lang="en-US" sz="1200" i="1" dirty="0"/>
              <a:t>64</a:t>
            </a:r>
            <a:r>
              <a:rPr lang="en-US" sz="1200" dirty="0"/>
              <a:t>(1), 149-160.</a:t>
            </a:r>
            <a:endParaRPr lang="en-GB" sz="1200" dirty="0"/>
          </a:p>
          <a:p>
            <a:r>
              <a:rPr lang="en-US" sz="1200" dirty="0"/>
              <a:t>Ahmed, M., </a:t>
            </a:r>
            <a:r>
              <a:rPr lang="en-US" sz="1200" dirty="0" err="1"/>
              <a:t>Guo</a:t>
            </a:r>
            <a:r>
              <a:rPr lang="en-US" sz="1200" dirty="0"/>
              <a:t>, Q., Qureshi, M. A., </a:t>
            </a:r>
            <a:r>
              <a:rPr lang="en-US" sz="1200" dirty="0" err="1"/>
              <a:t>Raza</a:t>
            </a:r>
            <a:r>
              <a:rPr lang="en-US" sz="1200" dirty="0"/>
              <a:t>, S. A., Khan, K. A., &amp; Salam, J. (2021). Do green HR practices enhance green motivation and proactive environmental management maturity in hotel industry?. </a:t>
            </a:r>
            <a:r>
              <a:rPr lang="en-US" sz="1200" i="1" dirty="0"/>
              <a:t>International Journal of Hospitality Management</a:t>
            </a:r>
            <a:r>
              <a:rPr lang="en-US" sz="1200" dirty="0"/>
              <a:t>, </a:t>
            </a:r>
            <a:r>
              <a:rPr lang="en-US" sz="1200" i="1" dirty="0"/>
              <a:t>94</a:t>
            </a:r>
            <a:r>
              <a:rPr lang="en-US" sz="1200" dirty="0"/>
              <a:t>, 102852.</a:t>
            </a:r>
            <a:endParaRPr lang="en-GB" sz="1200" dirty="0"/>
          </a:p>
          <a:p>
            <a:r>
              <a:rPr lang="en-US" sz="1200" dirty="0"/>
              <a:t>Ali, B. J., &amp; Anwar, G. (2021). An empirical study of employees’ motivation and its influence job satisfaction. </a:t>
            </a:r>
            <a:r>
              <a:rPr lang="en-US" sz="1200" i="1" dirty="0"/>
              <a:t>Ali, BJ, &amp; Anwar, G.(2021). An Empirical Study of Employees’ Motivation and its Influence Job Satisfaction. International Journal of Engineering, Business and Management</a:t>
            </a:r>
            <a:r>
              <a:rPr lang="en-US" sz="1200" dirty="0"/>
              <a:t>, </a:t>
            </a:r>
            <a:r>
              <a:rPr lang="en-US" sz="1200" i="1" dirty="0"/>
              <a:t>5</a:t>
            </a:r>
            <a:r>
              <a:rPr lang="en-US" sz="1200" dirty="0"/>
              <a:t>(2), 21-30.</a:t>
            </a:r>
            <a:endParaRPr lang="en-GB" sz="1200" dirty="0"/>
          </a:p>
          <a:p>
            <a:r>
              <a:rPr lang="en-US" sz="1200" dirty="0" err="1"/>
              <a:t>Artuc</a:t>
            </a:r>
            <a:r>
              <a:rPr lang="en-US" sz="1200" dirty="0"/>
              <a:t>, E., Cull, R., </a:t>
            </a:r>
            <a:r>
              <a:rPr lang="en-US" sz="1200" dirty="0" err="1"/>
              <a:t>Dasgupta</a:t>
            </a:r>
            <a:r>
              <a:rPr lang="en-US" sz="1200" dirty="0"/>
              <a:t>, S., </a:t>
            </a:r>
            <a:r>
              <a:rPr lang="en-US" sz="1200" dirty="0" err="1"/>
              <a:t>Fattal</a:t>
            </a:r>
            <a:r>
              <a:rPr lang="en-US" sz="1200" dirty="0"/>
              <a:t>, R., </a:t>
            </a:r>
            <a:r>
              <a:rPr lang="en-US" sz="1200" dirty="0" err="1"/>
              <a:t>Filmer</a:t>
            </a:r>
            <a:r>
              <a:rPr lang="en-US" sz="1200" dirty="0"/>
              <a:t>, D., </a:t>
            </a:r>
            <a:r>
              <a:rPr lang="en-US" sz="1200" dirty="0" err="1"/>
              <a:t>Giné</a:t>
            </a:r>
            <a:r>
              <a:rPr lang="en-US" sz="1200" dirty="0"/>
              <a:t>, X., ... &amp; </a:t>
            </a:r>
            <a:r>
              <a:rPr lang="en-US" sz="1200" dirty="0" err="1"/>
              <a:t>Woolcock</a:t>
            </a:r>
            <a:r>
              <a:rPr lang="en-US" sz="1200" dirty="0"/>
              <a:t>, M. (2020). Toward Successful Development Policies: Insights from Research in Development Economics.</a:t>
            </a:r>
            <a:endParaRPr lang="en-GB" sz="1200" dirty="0"/>
          </a:p>
          <a:p>
            <a:r>
              <a:rPr lang="en-US" sz="1200" dirty="0" err="1"/>
              <a:t>Atapattu</a:t>
            </a:r>
            <a:r>
              <a:rPr lang="en-US" sz="1200" dirty="0"/>
              <a:t>, M. M., &amp; </a:t>
            </a:r>
            <a:r>
              <a:rPr lang="en-US" sz="1200" dirty="0" err="1"/>
              <a:t>Huybers</a:t>
            </a:r>
            <a:r>
              <a:rPr lang="en-US" sz="1200" dirty="0"/>
              <a:t>, T. (2021). Motivational antecedents, employee engagement and knowledge management performance. </a:t>
            </a:r>
            <a:r>
              <a:rPr lang="en-US" sz="1200" i="1" dirty="0"/>
              <a:t>Journal of Knowledge Management</a:t>
            </a:r>
            <a:r>
              <a:rPr lang="en-US" sz="1200" dirty="0"/>
              <a:t>.</a:t>
            </a:r>
            <a:endParaRPr lang="en-GB" sz="1200" dirty="0"/>
          </a:p>
          <a:p>
            <a:r>
              <a:rPr lang="en-US" sz="1200" dirty="0" err="1"/>
              <a:t>Hunziker</a:t>
            </a:r>
            <a:r>
              <a:rPr lang="en-US" sz="1200" dirty="0"/>
              <a:t>, S. (2021). </a:t>
            </a:r>
            <a:r>
              <a:rPr lang="en-US" sz="1200" i="1" dirty="0"/>
              <a:t>Enterprise Risk Management: Modern Approaches to Balancing Risk and Reward</a:t>
            </a:r>
            <a:r>
              <a:rPr lang="en-US" sz="1200" dirty="0"/>
              <a:t>. Springer Nature.</a:t>
            </a:r>
            <a:endParaRPr lang="en-GB" sz="1200" dirty="0"/>
          </a:p>
          <a:p>
            <a:r>
              <a:rPr lang="en-US" sz="1200" dirty="0" err="1"/>
              <a:t>Ibitomi</a:t>
            </a:r>
            <a:r>
              <a:rPr lang="en-US" sz="1200" dirty="0"/>
              <a:t>, T., </a:t>
            </a:r>
            <a:r>
              <a:rPr lang="en-US" sz="1200" dirty="0" err="1"/>
              <a:t>Ojatuwase</a:t>
            </a:r>
            <a:r>
              <a:rPr lang="en-US" sz="1200" dirty="0"/>
              <a:t>, O., </a:t>
            </a:r>
            <a:r>
              <a:rPr lang="en-US" sz="1200" dirty="0" err="1"/>
              <a:t>Emmanuella</a:t>
            </a:r>
            <a:r>
              <a:rPr lang="en-US" sz="1200" dirty="0"/>
              <a:t>, O., &amp; Eke, T. (2022). Influence of Intrinsic Reward on Employees’ Performance in Deposit Money Banks in </a:t>
            </a:r>
            <a:r>
              <a:rPr lang="en-US" sz="1200" dirty="0" err="1"/>
              <a:t>Ondo</a:t>
            </a:r>
            <a:r>
              <a:rPr lang="en-US" sz="1200" dirty="0"/>
              <a:t> State, Nigeria. </a:t>
            </a:r>
            <a:r>
              <a:rPr lang="en-US" sz="1200" i="1" dirty="0"/>
              <a:t>Journal of Human Resource and Sustainability Studies</a:t>
            </a:r>
            <a:r>
              <a:rPr lang="en-US" sz="1200" dirty="0"/>
              <a:t>, </a:t>
            </a:r>
            <a:r>
              <a:rPr lang="en-US" sz="1200" i="1" dirty="0"/>
              <a:t>10</a:t>
            </a:r>
            <a:r>
              <a:rPr lang="en-US" sz="1200" dirty="0"/>
              <a:t>(3), 528-541.</a:t>
            </a:r>
            <a:endParaRPr lang="en-GB" sz="1200" dirty="0"/>
          </a:p>
          <a:p>
            <a:r>
              <a:rPr lang="en-US" sz="1200" dirty="0"/>
              <a:t>Keller, B. K., &amp; Kirsch, A. (2020). Employment relations in Germany. </a:t>
            </a:r>
            <a:r>
              <a:rPr lang="en-US" sz="1200" i="1" dirty="0"/>
              <a:t>International and comparative employment relations</a:t>
            </a:r>
            <a:r>
              <a:rPr lang="en-US" sz="1200" dirty="0"/>
              <a:t>, 179-207.</a:t>
            </a:r>
            <a:endParaRPr lang="en-GB" sz="1200" dirty="0"/>
          </a:p>
          <a:p>
            <a:r>
              <a:rPr lang="en-US" sz="1200" dirty="0" err="1"/>
              <a:t>Leidner</a:t>
            </a:r>
            <a:r>
              <a:rPr lang="en-US" sz="1200" dirty="0"/>
              <a:t>, S., Baden, D., &amp; Ashleigh, M. J. (2019). Green (environmental) HRM: Aligning ideals with appropriate practices. </a:t>
            </a:r>
            <a:r>
              <a:rPr lang="en-US" sz="1200" i="1" dirty="0"/>
              <a:t>Personnel Review</a:t>
            </a:r>
            <a:r>
              <a:rPr lang="en-US" sz="1200" dirty="0"/>
              <a:t>.</a:t>
            </a:r>
            <a:endParaRPr lang="en-GB" sz="1200" dirty="0"/>
          </a:p>
          <a:p>
            <a:endParaRPr lang="en-GB" sz="1200" dirty="0"/>
          </a:p>
        </p:txBody>
      </p:sp>
      <p:sp>
        <p:nvSpPr>
          <p:cNvPr id="3" name="Title 2"/>
          <p:cNvSpPr>
            <a:spLocks noGrp="1"/>
          </p:cNvSpPr>
          <p:nvPr>
            <p:ph type="title"/>
          </p:nvPr>
        </p:nvSpPr>
        <p:spPr/>
        <p:txBody>
          <a:bodyPr/>
          <a:lstStyle/>
          <a:p>
            <a:r>
              <a:rPr lang="en-GB" sz="3600" dirty="0"/>
              <a:t>References</a:t>
            </a:r>
          </a:p>
        </p:txBody>
      </p:sp>
    </p:spTree>
    <p:extLst>
      <p:ext uri="{BB962C8B-B14F-4D97-AF65-F5344CB8AC3E}">
        <p14:creationId xmlns:p14="http://schemas.microsoft.com/office/powerpoint/2010/main" val="2912566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US" sz="1000" dirty="0" err="1"/>
              <a:t>Mazzucato</a:t>
            </a:r>
            <a:r>
              <a:rPr lang="en-US" sz="1000" dirty="0"/>
              <a:t>, M., </a:t>
            </a:r>
            <a:r>
              <a:rPr lang="en-US" sz="1000" dirty="0" err="1"/>
              <a:t>Kattel</a:t>
            </a:r>
            <a:r>
              <a:rPr lang="en-US" sz="1000" dirty="0"/>
              <a:t>, R., &amp; Ryan-Collins, J. (2020). Challenge-driven innovation policy: towards a new policy toolkit. </a:t>
            </a:r>
            <a:r>
              <a:rPr lang="en-US" sz="1000" i="1" dirty="0"/>
              <a:t>Journal of Industry, Competition and Trade</a:t>
            </a:r>
            <a:r>
              <a:rPr lang="en-US" sz="1000" dirty="0"/>
              <a:t>, </a:t>
            </a:r>
            <a:r>
              <a:rPr lang="en-US" sz="1000" i="1" dirty="0"/>
              <a:t>20</a:t>
            </a:r>
            <a:r>
              <a:rPr lang="en-US" sz="1000" dirty="0"/>
              <a:t>(2), 421-437.</a:t>
            </a:r>
            <a:endParaRPr lang="en-GB" sz="1000" dirty="0"/>
          </a:p>
          <a:p>
            <a:r>
              <a:rPr lang="en-US" sz="1000" dirty="0"/>
              <a:t>McPhee, M. D., </a:t>
            </a:r>
            <a:r>
              <a:rPr lang="en-US" sz="1000" dirty="0" err="1"/>
              <a:t>Keough</a:t>
            </a:r>
            <a:r>
              <a:rPr lang="en-US" sz="1000" dirty="0"/>
              <a:t>, M. T., Rundle, S., Heath, L. M., </a:t>
            </a:r>
            <a:r>
              <a:rPr lang="en-US" sz="1000" dirty="0" err="1"/>
              <a:t>Wardell</a:t>
            </a:r>
            <a:r>
              <a:rPr lang="en-US" sz="1000" dirty="0"/>
              <a:t>, J. D., &amp; </a:t>
            </a:r>
            <a:r>
              <a:rPr lang="en-US" sz="1000" dirty="0" err="1"/>
              <a:t>Hendershot</a:t>
            </a:r>
            <a:r>
              <a:rPr lang="en-US" sz="1000" dirty="0"/>
              <a:t>, C. S. (2020). Depression, environmental reward, coping motives and alcohol consumption during the COVID-19 pandemic. </a:t>
            </a:r>
            <a:r>
              <a:rPr lang="en-US" sz="1000" i="1" dirty="0"/>
              <a:t>Frontiers in psychiatry</a:t>
            </a:r>
            <a:r>
              <a:rPr lang="en-US" sz="1000" dirty="0"/>
              <a:t>, </a:t>
            </a:r>
            <a:r>
              <a:rPr lang="en-US" sz="1000" i="1" dirty="0"/>
              <a:t>11</a:t>
            </a:r>
            <a:r>
              <a:rPr lang="en-US" sz="1000" dirty="0"/>
              <a:t>, 574676.</a:t>
            </a:r>
            <a:endParaRPr lang="en-GB" sz="1000" dirty="0"/>
          </a:p>
          <a:p>
            <a:r>
              <a:rPr lang="en-US" sz="1000" dirty="0" err="1"/>
              <a:t>Mdhlalose</a:t>
            </a:r>
            <a:r>
              <a:rPr lang="en-US" sz="1000" dirty="0"/>
              <a:t>, D. (2022). The Innovative Employee: The Assessment of Reward Equity on the Predisposition to Make Creative Contributions through Literature Review. </a:t>
            </a:r>
            <a:r>
              <a:rPr lang="en-US" sz="1000" i="1" dirty="0"/>
              <a:t>Journal of Human Resource and Sustainability Studies</a:t>
            </a:r>
            <a:r>
              <a:rPr lang="en-US" sz="1000" dirty="0"/>
              <a:t>, </a:t>
            </a:r>
            <a:r>
              <a:rPr lang="en-US" sz="1000" i="1" dirty="0"/>
              <a:t>10</a:t>
            </a:r>
            <a:r>
              <a:rPr lang="en-US" sz="1000" dirty="0"/>
              <a:t>(3), 433-448.</a:t>
            </a:r>
            <a:endParaRPr lang="en-GB" sz="1000" dirty="0"/>
          </a:p>
          <a:p>
            <a:r>
              <a:rPr lang="en-US" sz="1000" dirty="0" err="1"/>
              <a:t>Nayak</a:t>
            </a:r>
            <a:r>
              <a:rPr lang="en-US" sz="1000" dirty="0"/>
              <a:t>, M. S. D. P., &amp; Narayan, K. A. (2019). Strengths and weaknesses of online surveys. </a:t>
            </a:r>
            <a:r>
              <a:rPr lang="en-US" sz="1000" i="1" dirty="0"/>
              <a:t>Technology</a:t>
            </a:r>
            <a:r>
              <a:rPr lang="en-US" sz="1000" dirty="0"/>
              <a:t>, </a:t>
            </a:r>
            <a:r>
              <a:rPr lang="en-US" sz="1000" i="1" dirty="0"/>
              <a:t>6</a:t>
            </a:r>
            <a:r>
              <a:rPr lang="en-US" sz="1000" dirty="0"/>
              <a:t>(7), 0837-2405053138.</a:t>
            </a:r>
            <a:endParaRPr lang="en-GB" sz="1000" dirty="0"/>
          </a:p>
          <a:p>
            <a:r>
              <a:rPr lang="en-US" sz="1000" dirty="0" err="1"/>
              <a:t>Orishev</a:t>
            </a:r>
            <a:r>
              <a:rPr lang="en-US" sz="1000" dirty="0"/>
              <a:t>, J., &amp; </a:t>
            </a:r>
            <a:r>
              <a:rPr lang="en-US" sz="1000" dirty="0" err="1"/>
              <a:t>Burkhonov</a:t>
            </a:r>
            <a:r>
              <a:rPr lang="en-US" sz="1000" dirty="0"/>
              <a:t>, R. (2021). Project for training professional skills for future teachers of technological education. </a:t>
            </a:r>
            <a:r>
              <a:rPr lang="en-US" sz="1000" i="1" dirty="0"/>
              <a:t>Mental Enlightenment Scientific-Methodological Journal</a:t>
            </a:r>
            <a:r>
              <a:rPr lang="en-US" sz="1000" dirty="0"/>
              <a:t>, </a:t>
            </a:r>
            <a:r>
              <a:rPr lang="en-US" sz="1000" i="1" dirty="0"/>
              <a:t>2021</a:t>
            </a:r>
            <a:r>
              <a:rPr lang="en-US" sz="1000" dirty="0"/>
              <a:t>(2), 139-150.</a:t>
            </a:r>
            <a:endParaRPr lang="en-GB" sz="1000" dirty="0"/>
          </a:p>
          <a:p>
            <a:r>
              <a:rPr lang="en-US" sz="1000" dirty="0" err="1"/>
              <a:t>Rohim</a:t>
            </a:r>
            <a:r>
              <a:rPr lang="en-US" sz="1000" dirty="0"/>
              <a:t>, A., &amp; </a:t>
            </a:r>
            <a:r>
              <a:rPr lang="en-US" sz="1000" dirty="0" err="1"/>
              <a:t>Budhiasa</a:t>
            </a:r>
            <a:r>
              <a:rPr lang="en-US" sz="1000" dirty="0"/>
              <a:t>, I. G. S. (2019). Organizational culture as moderator in the relationship between organizational reward on knowledge sharing and employee performance. </a:t>
            </a:r>
            <a:r>
              <a:rPr lang="en-US" sz="1000" i="1" dirty="0"/>
              <a:t>Journal of Management Development</a:t>
            </a:r>
            <a:r>
              <a:rPr lang="en-US" sz="1000" dirty="0"/>
              <a:t>.</a:t>
            </a:r>
            <a:endParaRPr lang="en-GB" sz="1000" dirty="0"/>
          </a:p>
          <a:p>
            <a:r>
              <a:rPr lang="en-US" sz="1000" dirty="0"/>
              <a:t>Saeed, B. B., </a:t>
            </a:r>
            <a:r>
              <a:rPr lang="en-US" sz="1000" dirty="0" err="1"/>
              <a:t>Afsar</a:t>
            </a:r>
            <a:r>
              <a:rPr lang="en-US" sz="1000" dirty="0"/>
              <a:t>, B., </a:t>
            </a:r>
            <a:r>
              <a:rPr lang="en-US" sz="1000" dirty="0" err="1"/>
              <a:t>Hafeez</a:t>
            </a:r>
            <a:r>
              <a:rPr lang="en-US" sz="1000" dirty="0"/>
              <a:t>, S., Khan, I., Tahir, M., &amp; </a:t>
            </a:r>
            <a:r>
              <a:rPr lang="en-US" sz="1000" dirty="0" err="1"/>
              <a:t>Afridi</a:t>
            </a:r>
            <a:r>
              <a:rPr lang="en-US" sz="1000" dirty="0"/>
              <a:t>, M. A. (2019). Promoting employee's </a:t>
            </a:r>
            <a:r>
              <a:rPr lang="en-US" sz="1000" dirty="0" err="1"/>
              <a:t>proenvironmental</a:t>
            </a:r>
            <a:r>
              <a:rPr lang="en-US" sz="1000" dirty="0"/>
              <a:t> behavior through green human resource management practices. </a:t>
            </a:r>
            <a:r>
              <a:rPr lang="en-US" sz="1000" i="1" dirty="0"/>
              <a:t>Corporate Social Responsibility and Environmental Management</a:t>
            </a:r>
            <a:r>
              <a:rPr lang="en-US" sz="1000" dirty="0"/>
              <a:t>, </a:t>
            </a:r>
            <a:r>
              <a:rPr lang="en-US" sz="1000" i="1" dirty="0"/>
              <a:t>26</a:t>
            </a:r>
            <a:r>
              <a:rPr lang="en-US" sz="1000" dirty="0"/>
              <a:t>(2), 424-438.</a:t>
            </a:r>
            <a:endParaRPr lang="en-GB" sz="1000" dirty="0"/>
          </a:p>
          <a:p>
            <a:r>
              <a:rPr lang="en-US" sz="1000" dirty="0"/>
              <a:t>Schleicher, D. J., Baumann, H. M., Sullivan, D. W., &amp; </a:t>
            </a:r>
            <a:r>
              <a:rPr lang="en-US" sz="1000" dirty="0" err="1"/>
              <a:t>Yim</a:t>
            </a:r>
            <a:r>
              <a:rPr lang="en-US" sz="1000" dirty="0"/>
              <a:t>, J. (2019). Evaluating the effectiveness of performance management: A 30-year integrative conceptual review. </a:t>
            </a:r>
            <a:r>
              <a:rPr lang="en-US" sz="1000" i="1" dirty="0"/>
              <a:t>Journal of Applied Psychology</a:t>
            </a:r>
            <a:r>
              <a:rPr lang="en-US" sz="1000" dirty="0"/>
              <a:t>, </a:t>
            </a:r>
            <a:r>
              <a:rPr lang="en-US" sz="1000" i="1" dirty="0"/>
              <a:t>104</a:t>
            </a:r>
            <a:r>
              <a:rPr lang="en-US" sz="1000" dirty="0"/>
              <a:t>(7), 851.</a:t>
            </a:r>
            <a:endParaRPr lang="en-GB" sz="1000" dirty="0"/>
          </a:p>
          <a:p>
            <a:r>
              <a:rPr lang="en-US" sz="1000" dirty="0" err="1"/>
              <a:t>Shahi</a:t>
            </a:r>
            <a:r>
              <a:rPr lang="en-US" sz="1000" dirty="0"/>
              <a:t>, T., </a:t>
            </a:r>
            <a:r>
              <a:rPr lang="en-US" sz="1000" dirty="0" err="1"/>
              <a:t>Farrokhsheresht</a:t>
            </a:r>
            <a:r>
              <a:rPr lang="en-US" sz="1000" dirty="0"/>
              <a:t>, B., </a:t>
            </a:r>
            <a:r>
              <a:rPr lang="en-US" sz="1000" dirty="0" err="1"/>
              <a:t>Taghipourian</a:t>
            </a:r>
            <a:r>
              <a:rPr lang="en-US" sz="1000" dirty="0"/>
              <a:t>, M. J., &amp; </a:t>
            </a:r>
            <a:r>
              <a:rPr lang="en-US" sz="1000" dirty="0" err="1"/>
              <a:t>Aghajani</a:t>
            </a:r>
            <a:r>
              <a:rPr lang="en-US" sz="1000" dirty="0"/>
              <a:t>, H. A. (2020). Behavioral Factors Affecting Talent Management: Meta-Synthesis Technique. </a:t>
            </a:r>
            <a:r>
              <a:rPr lang="en-US" sz="1000" i="1" dirty="0"/>
              <a:t>Iranian Journal of Management Studies</a:t>
            </a:r>
            <a:r>
              <a:rPr lang="en-US" sz="1000" dirty="0"/>
              <a:t>, </a:t>
            </a:r>
            <a:r>
              <a:rPr lang="en-US" sz="1000" i="1" dirty="0"/>
              <a:t>13</a:t>
            </a:r>
            <a:r>
              <a:rPr lang="en-US" sz="1000" dirty="0"/>
              <a:t>(1), 117-137.</a:t>
            </a:r>
            <a:endParaRPr lang="en-GB" sz="1000" dirty="0"/>
          </a:p>
          <a:p>
            <a:r>
              <a:rPr lang="en-US" sz="1000" dirty="0" err="1"/>
              <a:t>Tirta</a:t>
            </a:r>
            <a:r>
              <a:rPr lang="en-US" sz="1000" dirty="0"/>
              <a:t>, A. H., &amp; </a:t>
            </a:r>
            <a:r>
              <a:rPr lang="en-US" sz="1000" dirty="0" err="1"/>
              <a:t>Enrika</a:t>
            </a:r>
            <a:r>
              <a:rPr lang="en-US" sz="1000" dirty="0"/>
              <a:t>, A. (2020). Understanding the impact of reward and recognition, work life balance, on employee retention with job satisfaction as mediating variable on </a:t>
            </a:r>
            <a:r>
              <a:rPr lang="en-US" sz="1000" dirty="0" err="1"/>
              <a:t>millennials</a:t>
            </a:r>
            <a:r>
              <a:rPr lang="en-US" sz="1000" dirty="0"/>
              <a:t> in Indonesia. </a:t>
            </a:r>
            <a:r>
              <a:rPr lang="en-US" sz="1000" i="1" dirty="0"/>
              <a:t>Journal of Business and Retail Management Research</a:t>
            </a:r>
            <a:r>
              <a:rPr lang="en-US" sz="1000" dirty="0"/>
              <a:t>, </a:t>
            </a:r>
            <a:r>
              <a:rPr lang="en-US" sz="1000" i="1" dirty="0"/>
              <a:t>14</a:t>
            </a:r>
            <a:r>
              <a:rPr lang="en-US" sz="1000" dirty="0"/>
              <a:t>(3), 88-99.</a:t>
            </a:r>
            <a:endParaRPr lang="en-GB" sz="1000" dirty="0"/>
          </a:p>
          <a:p>
            <a:r>
              <a:rPr lang="en-US" sz="1000" dirty="0"/>
              <a:t>Wang, X., </a:t>
            </a:r>
            <a:r>
              <a:rPr lang="en-US" sz="1000" dirty="0" err="1"/>
              <a:t>Guchait</a:t>
            </a:r>
            <a:r>
              <a:rPr lang="en-US" sz="1000" dirty="0"/>
              <a:t>, P., &amp; </a:t>
            </a:r>
            <a:r>
              <a:rPr lang="en-US" sz="1000" dirty="0" err="1"/>
              <a:t>Pasamehmetoglu</a:t>
            </a:r>
            <a:r>
              <a:rPr lang="en-US" sz="1000" dirty="0"/>
              <a:t>, A. (2020). Anxiety and gratitude toward the organization: Relationships with error management culture and service recovery performance. </a:t>
            </a:r>
            <a:r>
              <a:rPr lang="en-US" sz="1000" i="1" dirty="0"/>
              <a:t>International Journal of Hospitality Management</a:t>
            </a:r>
            <a:r>
              <a:rPr lang="en-US" sz="1000" dirty="0"/>
              <a:t>, </a:t>
            </a:r>
            <a:r>
              <a:rPr lang="en-US" sz="1000" i="1" dirty="0"/>
              <a:t>89</a:t>
            </a:r>
            <a:r>
              <a:rPr lang="en-US" sz="1000" dirty="0"/>
              <a:t>, 102592.</a:t>
            </a:r>
            <a:endParaRPr lang="en-GB" sz="1000" dirty="0"/>
          </a:p>
          <a:p>
            <a:r>
              <a:rPr lang="en-US" sz="1000" dirty="0" err="1"/>
              <a:t>Widarko</a:t>
            </a:r>
            <a:r>
              <a:rPr lang="en-US" sz="1000" dirty="0"/>
              <a:t>, A., &amp; </a:t>
            </a:r>
            <a:r>
              <a:rPr lang="en-US" sz="1000" dirty="0" err="1"/>
              <a:t>Anwarodin</a:t>
            </a:r>
            <a:r>
              <a:rPr lang="en-US" sz="1000" dirty="0"/>
              <a:t>, M. K. (2022). Work Motivation and Organizational Culture on Work Performance: Organizational Citizenship Behavior (OCB) as Mediating Variable. </a:t>
            </a:r>
            <a:r>
              <a:rPr lang="en-US" sz="1000" i="1" dirty="0"/>
              <a:t>Golden Ratio of Human Resource Management</a:t>
            </a:r>
            <a:r>
              <a:rPr lang="en-US" sz="1000" dirty="0"/>
              <a:t>, </a:t>
            </a:r>
            <a:r>
              <a:rPr lang="en-US" sz="1000" i="1" dirty="0"/>
              <a:t>2</a:t>
            </a:r>
            <a:r>
              <a:rPr lang="en-US" sz="1000" dirty="0"/>
              <a:t>(2), 123-138.</a:t>
            </a:r>
            <a:endParaRPr lang="en-GB" sz="1000" dirty="0"/>
          </a:p>
          <a:p>
            <a:r>
              <a:rPr lang="en-US" sz="1000" dirty="0" err="1"/>
              <a:t>Yanindah</a:t>
            </a:r>
            <a:r>
              <a:rPr lang="en-US" sz="1000" dirty="0"/>
              <a:t>, A. (2021). An insight into Youth Unemployment in Indonesia. In </a:t>
            </a:r>
            <a:r>
              <a:rPr lang="en-US" sz="1000" i="1" dirty="0"/>
              <a:t>Proceedings of The International Conference on Data Science and Official Statistics</a:t>
            </a:r>
            <a:r>
              <a:rPr lang="en-US" sz="1000" dirty="0"/>
              <a:t> (Vol. 2021, No. 1, pp. 666-682).</a:t>
            </a:r>
            <a:endParaRPr lang="en-GB" sz="1000" dirty="0"/>
          </a:p>
          <a:p>
            <a:endParaRPr lang="en-GB" sz="1000" dirty="0"/>
          </a:p>
        </p:txBody>
      </p:sp>
      <p:sp>
        <p:nvSpPr>
          <p:cNvPr id="3" name="Title 2"/>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2273761909"/>
      </p:ext>
    </p:extLst>
  </p:cSld>
  <p:clrMapOvr>
    <a:masterClrMapping/>
  </p:clrMapOvr>
</p:sld>
</file>

<file path=ppt/theme/theme1.xml><?xml version="1.0" encoding="utf-8"?>
<a:theme xmlns:a="http://schemas.openxmlformats.org/drawingml/2006/main" name="SlidesMania">
  <a:themeElements>
    <a:clrScheme name="Simple Light">
      <a:dk1>
        <a:srgbClr val="000000"/>
      </a:dk1>
      <a:lt1>
        <a:srgbClr val="FFFFFF"/>
      </a:lt1>
      <a:dk2>
        <a:srgbClr val="434343"/>
      </a:dk2>
      <a:lt2>
        <a:srgbClr val="434343"/>
      </a:lt2>
      <a:accent1>
        <a:srgbClr val="000000"/>
      </a:accent1>
      <a:accent2>
        <a:srgbClr val="434343"/>
      </a:accent2>
      <a:accent3>
        <a:srgbClr val="666666"/>
      </a:accent3>
      <a:accent4>
        <a:srgbClr val="999999"/>
      </a:accent4>
      <a:accent5>
        <a:srgbClr val="B7B7B7"/>
      </a:accent5>
      <a:accent6>
        <a:srgbClr val="EFEFEF"/>
      </a:accent6>
      <a:hlink>
        <a:srgbClr val="17171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2658</Words>
  <Application>Microsoft Office PowerPoint</Application>
  <PresentationFormat>Widescreen</PresentationFormat>
  <Paragraphs>87</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SlidesMania</vt:lpstr>
      <vt:lpstr>Managing People</vt:lpstr>
      <vt:lpstr>Introduction</vt:lpstr>
      <vt:lpstr>Compensation Policies</vt:lpstr>
      <vt:lpstr>Individual and Organizational Performance</vt:lpstr>
      <vt:lpstr>Provision of Benefits</vt:lpstr>
      <vt:lpstr>Intrinsic and Extrinsic Rewards</vt:lpstr>
      <vt:lpstr>Review Meetings on Performance Management</vt:lpstr>
      <vt:lpstr>Reward Judgments</vt:lpstr>
      <vt:lpstr>Reward Judgements and Organizational Approaches</vt:lpstr>
      <vt:lpstr>Reward Package</vt:lpstr>
      <vt:lpstr>Legal Requirements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 goes your title or subject.</dc:title>
  <cp:lastModifiedBy>Elena Muscinschi</cp:lastModifiedBy>
  <cp:revision>22</cp:revision>
  <dcterms:modified xsi:type="dcterms:W3CDTF">2023-03-12T20:06:51Z</dcterms:modified>
</cp:coreProperties>
</file>