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364" r:id="rId6"/>
    <p:sldId id="365" r:id="rId7"/>
    <p:sldId id="407" r:id="rId8"/>
    <p:sldId id="412" r:id="rId9"/>
    <p:sldId id="413" r:id="rId10"/>
    <p:sldId id="366" r:id="rId11"/>
    <p:sldId id="414" r:id="rId12"/>
    <p:sldId id="415" r:id="rId13"/>
    <p:sldId id="416" r:id="rId14"/>
    <p:sldId id="367" r:id="rId15"/>
    <p:sldId id="417" r:id="rId16"/>
    <p:sldId id="368" r:id="rId17"/>
    <p:sldId id="419" r:id="rId18"/>
    <p:sldId id="420" r:id="rId19"/>
    <p:sldId id="408" r:id="rId20"/>
    <p:sldId id="421" r:id="rId21"/>
    <p:sldId id="422" r:id="rId22"/>
    <p:sldId id="423" r:id="rId23"/>
    <p:sldId id="418" r:id="rId24"/>
    <p:sldId id="424" r:id="rId25"/>
    <p:sldId id="403"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35"/>
    <p:restoredTop sz="94771"/>
  </p:normalViewPr>
  <p:slideViewPr>
    <p:cSldViewPr>
      <p:cViewPr varScale="1">
        <p:scale>
          <a:sx n="100" d="100"/>
          <a:sy n="100" d="100"/>
        </p:scale>
        <p:origin x="1184" y="1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11/6/22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slide" Target="../slides/slide22.xml"/><Relationship Id="rId2" Type="http://schemas.openxmlformats.org/officeDocument/2006/relationships/notesMaster" Target="../notesMasters/notesMaster1.xml"/><Relationship Id="rId1" Type="http://schemas.openxmlformats.org/officeDocument/2006/relationships/tags" Target="../tags/tag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a:solidFill>
              <a:srgbClr val="000000"/>
            </a:solidFill>
            <a:miter lim="800000"/>
            <a:headEnd/>
            <a:tailEnd/>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2D6F772-2E6A-46C8-92F8-77E173C1FB25}" type="slidenum">
              <a:rPr lang="en-US" altLang="en-US">
                <a:ea typeface="华文细黑" pitchFamily="2" charset="-122"/>
              </a:rPr>
              <a:pPr eaLnBrk="1" hangingPunct="1">
                <a:spcBef>
                  <a:spcPct val="0"/>
                </a:spcBef>
              </a:pPr>
              <a:t>2</a:t>
            </a:fld>
            <a:endParaRPr lang="en-US" altLang="en-US">
              <a:ea typeface="华文细黑" pitchFamily="2" charset="-122"/>
            </a:endParaRPr>
          </a:p>
        </p:txBody>
      </p:sp>
    </p:spTree>
    <p:extLst>
      <p:ext uri="{BB962C8B-B14F-4D97-AF65-F5344CB8AC3E}">
        <p14:creationId xmlns:p14="http://schemas.microsoft.com/office/powerpoint/2010/main" val="88733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3</a:t>
            </a:fld>
            <a:endParaRPr lang="en-US" altLang="en-US">
              <a:ea typeface="华文细黑" pitchFamily="2" charset="-122"/>
            </a:endParaRPr>
          </a:p>
        </p:txBody>
      </p:sp>
    </p:spTree>
    <p:extLst>
      <p:ext uri="{BB962C8B-B14F-4D97-AF65-F5344CB8AC3E}">
        <p14:creationId xmlns:p14="http://schemas.microsoft.com/office/powerpoint/2010/main" val="2975361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4</a:t>
            </a:fld>
            <a:endParaRPr lang="en-US" altLang="en-US">
              <a:ea typeface="华文细黑" pitchFamily="2" charset="-122"/>
            </a:endParaRPr>
          </a:p>
        </p:txBody>
      </p:sp>
    </p:spTree>
    <p:extLst>
      <p:ext uri="{BB962C8B-B14F-4D97-AF65-F5344CB8AC3E}">
        <p14:creationId xmlns:p14="http://schemas.microsoft.com/office/powerpoint/2010/main" val="1957190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5</a:t>
            </a:fld>
            <a:endParaRPr lang="en-US" altLang="en-US">
              <a:ea typeface="华文细黑" pitchFamily="2" charset="-122"/>
            </a:endParaRPr>
          </a:p>
        </p:txBody>
      </p:sp>
    </p:spTree>
    <p:extLst>
      <p:ext uri="{BB962C8B-B14F-4D97-AF65-F5344CB8AC3E}">
        <p14:creationId xmlns:p14="http://schemas.microsoft.com/office/powerpoint/2010/main" val="1227456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a:solidFill>
              <a:srgbClr val="000000"/>
            </a:solidFill>
            <a:miter lim="800000"/>
            <a:headEnd/>
            <a:tailEnd/>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422CC2F1-D7B5-4213-B0BF-5B9DD03E0BF7}" type="slidenum">
              <a:rPr lang="en-US" altLang="en-US">
                <a:ea typeface="华文细黑" pitchFamily="2" charset="-122"/>
              </a:rPr>
              <a:pPr eaLnBrk="1" hangingPunct="1">
                <a:spcBef>
                  <a:spcPct val="0"/>
                </a:spcBef>
              </a:pPr>
              <a:t>6</a:t>
            </a:fld>
            <a:endParaRPr lang="en-US" altLang="en-US">
              <a:ea typeface="华文细黑" pitchFamily="2" charset="-122"/>
            </a:endParaRPr>
          </a:p>
        </p:txBody>
      </p:sp>
    </p:spTree>
    <p:extLst>
      <p:ext uri="{BB962C8B-B14F-4D97-AF65-F5344CB8AC3E}">
        <p14:creationId xmlns:p14="http://schemas.microsoft.com/office/powerpoint/2010/main" val="3684946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7</a:t>
            </a:fld>
            <a:endParaRPr lang="en-US" altLang="en-US">
              <a:ea typeface="华文细黑" pitchFamily="2" charset="-122"/>
            </a:endParaRPr>
          </a:p>
        </p:txBody>
      </p:sp>
    </p:spTree>
    <p:extLst>
      <p:ext uri="{BB962C8B-B14F-4D97-AF65-F5344CB8AC3E}">
        <p14:creationId xmlns:p14="http://schemas.microsoft.com/office/powerpoint/2010/main" val="1272123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8</a:t>
            </a:fld>
            <a:endParaRPr lang="en-US" altLang="en-US">
              <a:ea typeface="华文细黑" pitchFamily="2" charset="-122"/>
            </a:endParaRPr>
          </a:p>
        </p:txBody>
      </p:sp>
    </p:spTree>
    <p:extLst>
      <p:ext uri="{BB962C8B-B14F-4D97-AF65-F5344CB8AC3E}">
        <p14:creationId xmlns:p14="http://schemas.microsoft.com/office/powerpoint/2010/main" val="3422470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9</a:t>
            </a:fld>
            <a:endParaRPr lang="en-US" altLang="en-US">
              <a:ea typeface="华文细黑" pitchFamily="2" charset="-122"/>
            </a:endParaRPr>
          </a:p>
        </p:txBody>
      </p:sp>
    </p:spTree>
    <p:extLst>
      <p:ext uri="{BB962C8B-B14F-4D97-AF65-F5344CB8AC3E}">
        <p14:creationId xmlns:p14="http://schemas.microsoft.com/office/powerpoint/2010/main" val="21794226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a:solidFill>
              <a:srgbClr val="000000"/>
            </a:solidFill>
            <a:miter lim="800000"/>
            <a:headEnd/>
            <a:tailEnd/>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7E552FA3-3AA3-440E-B03D-2DC938EB5B44}" type="slidenum">
              <a:rPr lang="en-US" altLang="en-US">
                <a:ea typeface="华文细黑" pitchFamily="2" charset="-122"/>
              </a:rPr>
              <a:pPr eaLnBrk="1" hangingPunct="1">
                <a:spcBef>
                  <a:spcPct val="0"/>
                </a:spcBef>
              </a:pPr>
              <a:t>10</a:t>
            </a:fld>
            <a:endParaRPr lang="en-US" altLang="en-US">
              <a:ea typeface="华文细黑" pitchFamily="2" charset="-122"/>
            </a:endParaRPr>
          </a:p>
        </p:txBody>
      </p:sp>
    </p:spTree>
    <p:extLst>
      <p:ext uri="{BB962C8B-B14F-4D97-AF65-F5344CB8AC3E}">
        <p14:creationId xmlns:p14="http://schemas.microsoft.com/office/powerpoint/2010/main" val="4006260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a:solidFill>
              <a:srgbClr val="000000"/>
            </a:solidFill>
            <a:miter lim="800000"/>
            <a:headEnd/>
            <a:tailEnd/>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2C10FFC7-439E-4AC1-82E1-F87B787F8F7C}" type="slidenum">
              <a:rPr lang="en-US" altLang="en-US">
                <a:ea typeface="华文细黑" pitchFamily="2" charset="-122"/>
              </a:rPr>
              <a:pPr eaLnBrk="1" hangingPunct="1">
                <a:spcBef>
                  <a:spcPct val="0"/>
                </a:spcBef>
              </a:pPr>
              <a:t>11</a:t>
            </a:fld>
            <a:endParaRPr lang="en-US" altLang="en-US">
              <a:ea typeface="华文细黑" pitchFamily="2" charset="-122"/>
            </a:endParaRPr>
          </a:p>
        </p:txBody>
      </p:sp>
    </p:spTree>
    <p:extLst>
      <p:ext uri="{BB962C8B-B14F-4D97-AF65-F5344CB8AC3E}">
        <p14:creationId xmlns:p14="http://schemas.microsoft.com/office/powerpoint/2010/main" val="2622810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a:solidFill>
              <a:srgbClr val="000000"/>
            </a:solidFill>
            <a:miter lim="800000"/>
            <a:headEnd/>
            <a:tailEnd/>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2C10FFC7-439E-4AC1-82E1-F87B787F8F7C}" type="slidenum">
              <a:rPr lang="en-US" altLang="en-US">
                <a:ea typeface="华文细黑" pitchFamily="2" charset="-122"/>
              </a:rPr>
              <a:pPr eaLnBrk="1" hangingPunct="1">
                <a:spcBef>
                  <a:spcPct val="0"/>
                </a:spcBef>
              </a:pPr>
              <a:t>12</a:t>
            </a:fld>
            <a:endParaRPr lang="en-US" altLang="en-US">
              <a:ea typeface="华文细黑" pitchFamily="2" charset="-122"/>
            </a:endParaRPr>
          </a:p>
        </p:txBody>
      </p:sp>
    </p:spTree>
    <p:extLst>
      <p:ext uri="{BB962C8B-B14F-4D97-AF65-F5344CB8AC3E}">
        <p14:creationId xmlns:p14="http://schemas.microsoft.com/office/powerpoint/2010/main" val="18638035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13</a:t>
            </a:fld>
            <a:endParaRPr lang="en-US" altLang="en-US">
              <a:ea typeface="华文细黑" pitchFamily="2" charset="-122"/>
            </a:endParaRPr>
          </a:p>
        </p:txBody>
      </p:sp>
    </p:spTree>
    <p:extLst>
      <p:ext uri="{BB962C8B-B14F-4D97-AF65-F5344CB8AC3E}">
        <p14:creationId xmlns:p14="http://schemas.microsoft.com/office/powerpoint/2010/main" val="35392591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14</a:t>
            </a:fld>
            <a:endParaRPr lang="en-US" altLang="en-US">
              <a:ea typeface="华文细黑" pitchFamily="2" charset="-122"/>
            </a:endParaRPr>
          </a:p>
        </p:txBody>
      </p:sp>
    </p:spTree>
    <p:extLst>
      <p:ext uri="{BB962C8B-B14F-4D97-AF65-F5344CB8AC3E}">
        <p14:creationId xmlns:p14="http://schemas.microsoft.com/office/powerpoint/2010/main" val="21724643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15</a:t>
            </a:fld>
            <a:endParaRPr lang="en-US" altLang="en-US">
              <a:ea typeface="华文细黑" pitchFamily="2" charset="-122"/>
            </a:endParaRPr>
          </a:p>
        </p:txBody>
      </p:sp>
    </p:spTree>
    <p:extLst>
      <p:ext uri="{BB962C8B-B14F-4D97-AF65-F5344CB8AC3E}">
        <p14:creationId xmlns:p14="http://schemas.microsoft.com/office/powerpoint/2010/main" val="4284131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16</a:t>
            </a:fld>
            <a:endParaRPr lang="en-US" altLang="en-US">
              <a:ea typeface="华文细黑" pitchFamily="2" charset="-122"/>
            </a:endParaRPr>
          </a:p>
        </p:txBody>
      </p:sp>
    </p:spTree>
    <p:extLst>
      <p:ext uri="{BB962C8B-B14F-4D97-AF65-F5344CB8AC3E}">
        <p14:creationId xmlns:p14="http://schemas.microsoft.com/office/powerpoint/2010/main" val="25994674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17</a:t>
            </a:fld>
            <a:endParaRPr lang="en-US" altLang="en-US">
              <a:ea typeface="华文细黑" pitchFamily="2" charset="-122"/>
            </a:endParaRPr>
          </a:p>
        </p:txBody>
      </p:sp>
    </p:spTree>
    <p:extLst>
      <p:ext uri="{BB962C8B-B14F-4D97-AF65-F5344CB8AC3E}">
        <p14:creationId xmlns:p14="http://schemas.microsoft.com/office/powerpoint/2010/main" val="3521951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18</a:t>
            </a:fld>
            <a:endParaRPr lang="en-US" altLang="en-US">
              <a:ea typeface="华文细黑" pitchFamily="2" charset="-122"/>
            </a:endParaRPr>
          </a:p>
        </p:txBody>
      </p:sp>
    </p:spTree>
    <p:extLst>
      <p:ext uri="{BB962C8B-B14F-4D97-AF65-F5344CB8AC3E}">
        <p14:creationId xmlns:p14="http://schemas.microsoft.com/office/powerpoint/2010/main" val="4030662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a:solidFill>
              <a:srgbClr val="000000"/>
            </a:solidFill>
            <a:miter lim="800000"/>
            <a:headEnd/>
            <a:tailEnd/>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C93943A8-92DB-4D97-95EA-00FEB3226B06}" type="slidenum">
              <a:rPr lang="en-US" altLang="en-US">
                <a:ea typeface="华文细黑" pitchFamily="2" charset="-122"/>
              </a:rPr>
              <a:pPr eaLnBrk="1" hangingPunct="1">
                <a:spcBef>
                  <a:spcPct val="0"/>
                </a:spcBef>
              </a:pPr>
              <a:t>19</a:t>
            </a:fld>
            <a:endParaRPr lang="en-US" altLang="en-US">
              <a:ea typeface="华文细黑" pitchFamily="2" charset="-122"/>
            </a:endParaRPr>
          </a:p>
        </p:txBody>
      </p:sp>
    </p:spTree>
    <p:extLst>
      <p:ext uri="{BB962C8B-B14F-4D97-AF65-F5344CB8AC3E}">
        <p14:creationId xmlns:p14="http://schemas.microsoft.com/office/powerpoint/2010/main" val="5110911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a:solidFill>
              <a:srgbClr val="000000"/>
            </a:solidFill>
            <a:miter lim="800000"/>
            <a:headEnd/>
            <a:tailEnd/>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B938EFF3-ECF8-4FE8-99F2-49F6DAD64674}" type="slidenum">
              <a:rPr lang="en-US" altLang="en-US">
                <a:ea typeface="华文细黑" pitchFamily="2" charset="-122"/>
              </a:rPr>
              <a:pPr eaLnBrk="1" hangingPunct="1">
                <a:spcBef>
                  <a:spcPct val="0"/>
                </a:spcBef>
              </a:pPr>
              <a:t>20</a:t>
            </a:fld>
            <a:endParaRPr lang="en-US" altLang="en-US">
              <a:ea typeface="华文细黑" pitchFamily="2" charset="-122"/>
            </a:endParaRPr>
          </a:p>
        </p:txBody>
      </p:sp>
    </p:spTree>
    <p:extLst>
      <p:ext uri="{BB962C8B-B14F-4D97-AF65-F5344CB8AC3E}">
        <p14:creationId xmlns:p14="http://schemas.microsoft.com/office/powerpoint/2010/main" val="14226935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a:solidFill>
              <a:srgbClr val="000000"/>
            </a:solidFill>
            <a:miter lim="800000"/>
            <a:headEnd/>
            <a:tailEnd/>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eaLnBrk="0" hangingPunct="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eaLnBrk="0" hangingPunct="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1" hangingPunct="1">
              <a:spcBef>
                <a:spcPct val="0"/>
              </a:spcBef>
            </a:pPr>
            <a:fld id="{B938EFF3-ECF8-4FE8-99F2-49F6DAD64674}" type="slidenum">
              <a:rPr lang="en-US" altLang="en-US">
                <a:ea typeface="华文细黑" pitchFamily="2" charset="-122"/>
              </a:rPr>
              <a:pPr eaLnBrk="1" hangingPunct="1">
                <a:spcBef>
                  <a:spcPct val="0"/>
                </a:spcBef>
              </a:pPr>
              <a:t>21</a:t>
            </a:fld>
            <a:endParaRPr lang="en-US" altLang="en-US">
              <a:ea typeface="华文细黑" pitchFamily="2" charset="-122"/>
            </a:endParaRPr>
          </a:p>
        </p:txBody>
      </p:sp>
    </p:spTree>
    <p:extLst>
      <p:ext uri="{BB962C8B-B14F-4D97-AF65-F5344CB8AC3E}">
        <p14:creationId xmlns:p14="http://schemas.microsoft.com/office/powerpoint/2010/main" val="8806332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D2231286-E87F-4073-9FC9-4CAD2D3F22FF}" type="slidenum">
              <a:rPr lang="en-GB" smtClean="0"/>
              <a:t>22</a:t>
            </a:fld>
            <a:endParaRPr lang="en-GB"/>
          </a:p>
        </p:txBody>
      </p:sp>
    </p:spTree>
    <p:extLst>
      <p:ext uri="{BB962C8B-B14F-4D97-AF65-F5344CB8AC3E}">
        <p14:creationId xmlns:p14="http://schemas.microsoft.com/office/powerpoint/2010/main" val="3757843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lyfemarketing.com/blog/importance-social-media-busines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www.singlegrain.com/blog-posts/impact-of-social-media-in-todays-business-world/" TargetMode="External"/><Relationship Id="rId4" Type="http://schemas.openxmlformats.org/officeDocument/2006/relationships/hyperlink" Target="https://www.lativate.com/post/the-negative-effects-of-social-media-on-business"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6792"/>
            <a:ext cx="7992888" cy="1470025"/>
          </a:xfrm>
        </p:spPr>
        <p:txBody>
          <a:bodyPr>
            <a:normAutofit/>
          </a:bodyPr>
          <a:lstStyle/>
          <a:p>
            <a:r>
              <a:rPr lang="en-GB" b="1" dirty="0">
                <a:solidFill>
                  <a:srgbClr val="FFC000"/>
                </a:solidFill>
              </a:rPr>
              <a:t>Digital Skills </a:t>
            </a:r>
            <a:br>
              <a:rPr lang="en-GB" b="1" dirty="0">
                <a:solidFill>
                  <a:srgbClr val="FFC000"/>
                </a:solidFill>
              </a:rPr>
            </a:br>
            <a:r>
              <a:rPr lang="en-GB" b="1" dirty="0">
                <a:solidFill>
                  <a:srgbClr val="FFC000"/>
                </a:solidFill>
              </a:rPr>
              <a:t>LCLM 4002</a:t>
            </a:r>
          </a:p>
        </p:txBody>
      </p:sp>
      <p:sp>
        <p:nvSpPr>
          <p:cNvPr id="3" name="Title 1">
            <a:extLst>
              <a:ext uri="{FF2B5EF4-FFF2-40B4-BE49-F238E27FC236}">
                <a16:creationId xmlns:a16="http://schemas.microsoft.com/office/drawing/2014/main" id="{D9A55FE6-CB29-4FE8-9CC0-A2670ED5A127}"/>
              </a:ext>
            </a:extLst>
          </p:cNvPr>
          <p:cNvSpPr txBox="1">
            <a:spLocks/>
          </p:cNvSpPr>
          <p:nvPr/>
        </p:nvSpPr>
        <p:spPr>
          <a:xfrm>
            <a:off x="4289876" y="3831184"/>
            <a:ext cx="4392488" cy="60592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latin typeface="+mn-lt"/>
              </a:rPr>
              <a:t>Week 9: </a:t>
            </a:r>
            <a:r>
              <a:rPr lang="en-US" altLang="en-US" sz="2400" b="1" dirty="0">
                <a:latin typeface="+mn-lt"/>
              </a:rPr>
              <a:t>Impacts of Social Media</a:t>
            </a:r>
            <a:endParaRPr lang="en-GB" sz="2400" b="1" dirty="0">
              <a:latin typeface="+mn-lt"/>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2"/>
          <p:cNvSpPr>
            <a:spLocks noGrp="1"/>
          </p:cNvSpPr>
          <p:nvPr>
            <p:ph idx="1"/>
          </p:nvPr>
        </p:nvSpPr>
        <p:spPr>
          <a:xfrm>
            <a:off x="755576" y="1341438"/>
            <a:ext cx="7704856" cy="4031778"/>
          </a:xfrm>
        </p:spPr>
        <p:txBody>
          <a:bodyPr>
            <a:normAutofit fontScale="92500"/>
          </a:bodyPr>
          <a:lstStyle/>
          <a:p>
            <a:pPr marL="0" indent="0">
              <a:buNone/>
            </a:pPr>
            <a:r>
              <a:rPr lang="en-US" altLang="en-US" sz="2800" dirty="0"/>
              <a:t>By the end of the session, students should be aware of:</a:t>
            </a:r>
          </a:p>
          <a:p>
            <a:r>
              <a:rPr lang="en-US" altLang="en-US" sz="2800" dirty="0"/>
              <a:t>What is social media?</a:t>
            </a:r>
          </a:p>
          <a:p>
            <a:r>
              <a:rPr lang="en-US" altLang="en-US" sz="2800" dirty="0"/>
              <a:t>Value of social media</a:t>
            </a:r>
          </a:p>
          <a:p>
            <a:r>
              <a:rPr lang="en-US" altLang="en-US" sz="2800" dirty="0"/>
              <a:t>Importance of social media</a:t>
            </a:r>
          </a:p>
          <a:p>
            <a:r>
              <a:rPr lang="en-US" altLang="en-US" sz="2800" dirty="0"/>
              <a:t>Impacts of social media </a:t>
            </a:r>
          </a:p>
          <a:p>
            <a:r>
              <a:rPr lang="en-US" altLang="en-US" sz="2800" dirty="0"/>
              <a:t>Benefits of social media</a:t>
            </a:r>
          </a:p>
          <a:p>
            <a:r>
              <a:rPr lang="en-US" altLang="en-US" sz="2800" dirty="0"/>
              <a:t>Drawbacks of social media </a:t>
            </a:r>
          </a:p>
          <a:p>
            <a:r>
              <a:rPr lang="en-US" altLang="en-US" sz="2800" dirty="0"/>
              <a:t>Reasons of using social media</a:t>
            </a:r>
          </a:p>
          <a:p>
            <a:endParaRPr lang="en-US" altLang="en-US" sz="2800" dirty="0"/>
          </a:p>
          <a:p>
            <a:pPr marL="514350" indent="-514350">
              <a:buFont typeface="Arial" panose="020B0604020202020204" pitchFamily="34" charset="0"/>
              <a:buNone/>
            </a:pPr>
            <a:endParaRPr lang="en-US" altLang="en-US" dirty="0"/>
          </a:p>
        </p:txBody>
      </p:sp>
      <p:sp>
        <p:nvSpPr>
          <p:cNvPr id="5" name="Title 1"/>
          <p:cNvSpPr>
            <a:spLocks noGrp="1"/>
          </p:cNvSpPr>
          <p:nvPr>
            <p:ph type="title"/>
          </p:nvPr>
        </p:nvSpPr>
        <p:spPr/>
        <p:txBody>
          <a:bodyPr/>
          <a:lstStyle/>
          <a:p>
            <a:r>
              <a:rPr lang="en-GB" b="1" dirty="0"/>
              <a:t>Lesson Aim</a:t>
            </a:r>
          </a:p>
        </p:txBody>
      </p:sp>
    </p:spTree>
    <p:extLst>
      <p:ext uri="{BB962C8B-B14F-4D97-AF65-F5344CB8AC3E}">
        <p14:creationId xmlns:p14="http://schemas.microsoft.com/office/powerpoint/2010/main" val="1264122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188640"/>
            <a:ext cx="8229600" cy="504056"/>
          </a:xfrm>
        </p:spPr>
        <p:txBody>
          <a:bodyPr>
            <a:normAutofit fontScale="90000"/>
          </a:bodyPr>
          <a:lstStyle/>
          <a:p>
            <a:r>
              <a:rPr lang="en-US" altLang="en-US" b="1" dirty="0"/>
              <a:t> What is Social Media?</a:t>
            </a:r>
          </a:p>
        </p:txBody>
      </p:sp>
      <p:sp>
        <p:nvSpPr>
          <p:cNvPr id="4099" name="Content Placeholder 2"/>
          <p:cNvSpPr>
            <a:spLocks noGrp="1"/>
          </p:cNvSpPr>
          <p:nvPr>
            <p:ph idx="1"/>
          </p:nvPr>
        </p:nvSpPr>
        <p:spPr>
          <a:xfrm>
            <a:off x="457200" y="836712"/>
            <a:ext cx="8075240" cy="4896543"/>
          </a:xfrm>
        </p:spPr>
        <p:txBody>
          <a:bodyPr>
            <a:noAutofit/>
          </a:bodyPr>
          <a:lstStyle/>
          <a:p>
            <a:pPr algn="just"/>
            <a:r>
              <a:rPr lang="en-US" altLang="en-US" sz="1800" dirty="0"/>
              <a:t>Social Media is a just like any other form of media is a tool used for communication but at the larger scale for social interaction using highly accessible and scalable communication techniques</a:t>
            </a:r>
          </a:p>
          <a:p>
            <a:pPr algn="just"/>
            <a:endParaRPr lang="en-US" altLang="en-US" sz="1800" dirty="0"/>
          </a:p>
          <a:p>
            <a:pPr algn="just"/>
            <a:r>
              <a:rPr lang="en-US" altLang="en-US" sz="1800" dirty="0"/>
              <a:t>Social Media is an ever-growing and evolving collection of online tools and toys, platforms and applications that enable all of us to interact with and share information</a:t>
            </a:r>
          </a:p>
          <a:p>
            <a:pPr algn="just"/>
            <a:endParaRPr lang="en-US" altLang="en-US" sz="1800" dirty="0"/>
          </a:p>
          <a:p>
            <a:pPr algn="just"/>
            <a:r>
              <a:rPr lang="en-US" altLang="en-US" sz="1800" dirty="0"/>
              <a:t>Social Media is the collective of online communications channels dedicated to community-based input, interaction, content-sharing and collaboration</a:t>
            </a:r>
          </a:p>
          <a:p>
            <a:pPr algn="just"/>
            <a:endParaRPr lang="en-US" altLang="en-US" sz="1800" dirty="0"/>
          </a:p>
          <a:p>
            <a:pPr algn="just"/>
            <a:r>
              <a:rPr lang="en-US" altLang="en-US" sz="1800" dirty="0"/>
              <a:t>In today’s scenario, consumers judge a company based on their online presence, hence companies can innovate and simultaneously create a strong social presence by always catering to their customers’ needs and concerns</a:t>
            </a:r>
          </a:p>
          <a:p>
            <a:pPr algn="just"/>
            <a:endParaRPr lang="en-US" altLang="en-US" sz="1800" dirty="0"/>
          </a:p>
          <a:p>
            <a:pPr algn="just"/>
            <a:r>
              <a:rPr lang="en-US" altLang="en-US" sz="1800" dirty="0"/>
              <a:t>Examples: Facebook, Twitter, LinkedIn, Instagram </a:t>
            </a:r>
          </a:p>
        </p:txBody>
      </p:sp>
      <p:sp>
        <p:nvSpPr>
          <p:cNvPr id="2" name="Rectangle 1">
            <a:extLst>
              <a:ext uri="{FF2B5EF4-FFF2-40B4-BE49-F238E27FC236}">
                <a16:creationId xmlns:a16="http://schemas.microsoft.com/office/drawing/2014/main" id="{D00C8DCD-EE1F-4543-8552-528EB6586579}"/>
              </a:ext>
            </a:extLst>
          </p:cNvPr>
          <p:cNvSpPr/>
          <p:nvPr/>
        </p:nvSpPr>
        <p:spPr>
          <a:xfrm>
            <a:off x="5734472" y="5363923"/>
            <a:ext cx="2952328" cy="369332"/>
          </a:xfrm>
          <a:prstGeom prst="rect">
            <a:avLst/>
          </a:prstGeom>
          <a:ln w="12700">
            <a:solidFill>
              <a:schemeClr val="tx1">
                <a:alpha val="99000"/>
              </a:schemeClr>
            </a:solidFill>
          </a:ln>
        </p:spPr>
        <p:txBody>
          <a:bodyPr wrap="square">
            <a:spAutoFit/>
          </a:bodyPr>
          <a:lstStyle/>
          <a:p>
            <a:pPr algn="just"/>
            <a:r>
              <a:rPr lang="en-US" altLang="en-US" dirty="0"/>
              <a:t>Source: Singh &amp; Sinha (2017)</a:t>
            </a:r>
          </a:p>
        </p:txBody>
      </p:sp>
    </p:spTree>
    <p:extLst>
      <p:ext uri="{BB962C8B-B14F-4D97-AF65-F5344CB8AC3E}">
        <p14:creationId xmlns:p14="http://schemas.microsoft.com/office/powerpoint/2010/main" val="13541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30615" y="327484"/>
            <a:ext cx="8229600" cy="581236"/>
          </a:xfrm>
        </p:spPr>
        <p:txBody>
          <a:bodyPr>
            <a:normAutofit fontScale="90000"/>
          </a:bodyPr>
          <a:lstStyle/>
          <a:p>
            <a:r>
              <a:rPr lang="en-US" altLang="en-US" b="1" dirty="0"/>
              <a:t>Social Media</a:t>
            </a:r>
          </a:p>
        </p:txBody>
      </p:sp>
      <p:sp>
        <p:nvSpPr>
          <p:cNvPr id="4099" name="Content Placeholder 2"/>
          <p:cNvSpPr>
            <a:spLocks noGrp="1"/>
          </p:cNvSpPr>
          <p:nvPr>
            <p:ph idx="1"/>
          </p:nvPr>
        </p:nvSpPr>
        <p:spPr>
          <a:xfrm>
            <a:off x="430614" y="1052736"/>
            <a:ext cx="8389857" cy="4752528"/>
          </a:xfrm>
        </p:spPr>
        <p:txBody>
          <a:bodyPr>
            <a:normAutofit fontScale="92500" lnSpcReduction="10000"/>
          </a:bodyPr>
          <a:lstStyle/>
          <a:p>
            <a:pPr algn="just"/>
            <a:r>
              <a:rPr lang="en-US" altLang="en-US" sz="2200" dirty="0"/>
              <a:t>Social media has had a huge impact on how businesses find and communicate with their audiences </a:t>
            </a:r>
          </a:p>
          <a:p>
            <a:pPr algn="just"/>
            <a:endParaRPr lang="en-US" altLang="en-US" sz="2200" dirty="0"/>
          </a:p>
          <a:p>
            <a:pPr algn="just"/>
            <a:r>
              <a:rPr lang="en-US" altLang="en-US" sz="2200" dirty="0"/>
              <a:t>Prior to social media, businesses had to travel to live events to find a targeted group of prospects, which was costly and difficult for startups to get in front of their target audience </a:t>
            </a:r>
          </a:p>
          <a:p>
            <a:pPr algn="just"/>
            <a:endParaRPr lang="en-US" altLang="en-US" sz="2200" dirty="0"/>
          </a:p>
          <a:p>
            <a:pPr algn="just"/>
            <a:r>
              <a:rPr lang="en-US" altLang="en-US" sz="2200" dirty="0"/>
              <a:t>Social media has transformed that by:  </a:t>
            </a:r>
          </a:p>
          <a:p>
            <a:pPr lvl="1" algn="just">
              <a:buFontTx/>
              <a:buChar char="-"/>
            </a:pPr>
            <a:r>
              <a:rPr lang="en-US" altLang="en-US" sz="2000" dirty="0"/>
              <a:t>Allowing startups to get in front of a targeted group of people virtually </a:t>
            </a:r>
          </a:p>
          <a:p>
            <a:pPr lvl="1" algn="just">
              <a:buFontTx/>
              <a:buChar char="-"/>
            </a:pPr>
            <a:r>
              <a:rPr lang="en-US" altLang="en-US" sz="2000" dirty="0"/>
              <a:t>Changing the way businesses communicate with their audience </a:t>
            </a:r>
          </a:p>
          <a:p>
            <a:pPr lvl="1" algn="just">
              <a:buFontTx/>
              <a:buChar char="-"/>
            </a:pPr>
            <a:r>
              <a:rPr lang="en-US" altLang="en-US" sz="2000" dirty="0"/>
              <a:t>Replacing business cards by popping up in your audience’s feed </a:t>
            </a:r>
          </a:p>
          <a:p>
            <a:pPr lvl="1" algn="just">
              <a:buFontTx/>
              <a:buChar char="-"/>
            </a:pPr>
            <a:r>
              <a:rPr lang="en-US" altLang="en-US" sz="2000" dirty="0"/>
              <a:t>Making it easy for businesses to provide value upfront prior to asking anything from a prospect</a:t>
            </a:r>
          </a:p>
          <a:p>
            <a:pPr lvl="1" algn="just">
              <a:buFontTx/>
              <a:buChar char="-"/>
            </a:pPr>
            <a:r>
              <a:rPr lang="en-US" altLang="en-US" sz="2000" dirty="0"/>
              <a:t>Allowing businesses to gather information about customers, customers product choice, opinions etc.</a:t>
            </a:r>
          </a:p>
          <a:p>
            <a:pPr algn="just">
              <a:buFontTx/>
              <a:buChar char="-"/>
            </a:pPr>
            <a:endParaRPr lang="en-US" altLang="en-US" sz="2200" dirty="0"/>
          </a:p>
          <a:p>
            <a:pPr algn="just"/>
            <a:endParaRPr lang="en-US" altLang="en-US" sz="2200" dirty="0"/>
          </a:p>
          <a:p>
            <a:pPr algn="just"/>
            <a:endParaRPr lang="en-US" altLang="en-US" sz="2200" dirty="0"/>
          </a:p>
        </p:txBody>
      </p:sp>
    </p:spTree>
    <p:extLst>
      <p:ext uri="{BB962C8B-B14F-4D97-AF65-F5344CB8AC3E}">
        <p14:creationId xmlns:p14="http://schemas.microsoft.com/office/powerpoint/2010/main" val="1956359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30615" y="327484"/>
            <a:ext cx="8229600" cy="581236"/>
          </a:xfrm>
        </p:spPr>
        <p:txBody>
          <a:bodyPr>
            <a:normAutofit fontScale="90000"/>
          </a:bodyPr>
          <a:lstStyle/>
          <a:p>
            <a:r>
              <a:rPr lang="en-US" altLang="en-US" b="1" dirty="0"/>
              <a:t>Value of Social Media</a:t>
            </a:r>
          </a:p>
        </p:txBody>
      </p:sp>
      <p:sp>
        <p:nvSpPr>
          <p:cNvPr id="4099" name="Content Placeholder 2"/>
          <p:cNvSpPr>
            <a:spLocks noGrp="1"/>
          </p:cNvSpPr>
          <p:nvPr>
            <p:ph idx="1"/>
          </p:nvPr>
        </p:nvSpPr>
        <p:spPr>
          <a:xfrm>
            <a:off x="430614" y="1052736"/>
            <a:ext cx="8389857" cy="4752528"/>
          </a:xfrm>
        </p:spPr>
        <p:txBody>
          <a:bodyPr>
            <a:normAutofit/>
          </a:bodyPr>
          <a:lstStyle/>
          <a:p>
            <a:pPr algn="just"/>
            <a:r>
              <a:rPr lang="en-US" altLang="en-US" sz="2200" dirty="0"/>
              <a:t>According to Mahoney (2020), most of the business are not playing the marathon but they are playing the sprint and therefore, they are not worried about lifetime value and retention rather, they are worried about short-term goals. </a:t>
            </a:r>
          </a:p>
          <a:p>
            <a:pPr algn="just"/>
            <a:endParaRPr lang="en-US" altLang="en-US" sz="2200" dirty="0"/>
          </a:p>
          <a:p>
            <a:pPr algn="just"/>
            <a:r>
              <a:rPr lang="en-US" altLang="en-US" sz="2200" dirty="0"/>
              <a:t>Considering the fact that about half of the world’s population (about 3.5 billion people) are on social media daily </a:t>
            </a:r>
          </a:p>
          <a:p>
            <a:pPr algn="just"/>
            <a:endParaRPr lang="en-US" altLang="en-US" sz="2200" dirty="0"/>
          </a:p>
          <a:p>
            <a:pPr algn="just"/>
            <a:r>
              <a:rPr lang="en-US" altLang="en-US" sz="2200" dirty="0"/>
              <a:t>About 73% of marketers not surprisingly but strongly believed that social media is somewhat or very effective in their business strategy</a:t>
            </a:r>
          </a:p>
          <a:p>
            <a:pPr algn="just"/>
            <a:endParaRPr lang="en-US" altLang="en-US" sz="2200" dirty="0"/>
          </a:p>
          <a:p>
            <a:pPr algn="just"/>
            <a:r>
              <a:rPr lang="en-US" altLang="en-US" sz="2200" dirty="0"/>
              <a:t>About 54% of customers use social media to research products</a:t>
            </a:r>
          </a:p>
        </p:txBody>
      </p:sp>
    </p:spTree>
    <p:extLst>
      <p:ext uri="{BB962C8B-B14F-4D97-AF65-F5344CB8AC3E}">
        <p14:creationId xmlns:p14="http://schemas.microsoft.com/office/powerpoint/2010/main" val="270450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30615" y="327484"/>
            <a:ext cx="8229600" cy="581236"/>
          </a:xfrm>
        </p:spPr>
        <p:txBody>
          <a:bodyPr>
            <a:normAutofit fontScale="90000"/>
          </a:bodyPr>
          <a:lstStyle/>
          <a:p>
            <a:r>
              <a:rPr lang="en-US" altLang="en-US" b="1" dirty="0"/>
              <a:t>Value of Social Media</a:t>
            </a:r>
          </a:p>
        </p:txBody>
      </p:sp>
      <p:pic>
        <p:nvPicPr>
          <p:cNvPr id="4" name="Picture 3">
            <a:extLst>
              <a:ext uri="{FF2B5EF4-FFF2-40B4-BE49-F238E27FC236}">
                <a16:creationId xmlns:a16="http://schemas.microsoft.com/office/drawing/2014/main" id="{30E15148-81E1-7542-AC96-E8A891A571E3}"/>
              </a:ext>
            </a:extLst>
          </p:cNvPr>
          <p:cNvPicPr>
            <a:picLocks noChangeAspect="1"/>
          </p:cNvPicPr>
          <p:nvPr/>
        </p:nvPicPr>
        <p:blipFill>
          <a:blip r:embed="rId3"/>
          <a:stretch>
            <a:fillRect/>
          </a:stretch>
        </p:blipFill>
        <p:spPr>
          <a:xfrm>
            <a:off x="687586" y="1739900"/>
            <a:ext cx="3668390" cy="2913236"/>
          </a:xfrm>
          <a:prstGeom prst="rect">
            <a:avLst/>
          </a:prstGeom>
          <a:ln w="25400">
            <a:solidFill>
              <a:schemeClr val="tx1">
                <a:alpha val="98000"/>
              </a:schemeClr>
            </a:solidFill>
          </a:ln>
        </p:spPr>
      </p:pic>
      <p:pic>
        <p:nvPicPr>
          <p:cNvPr id="5" name="Picture 4">
            <a:extLst>
              <a:ext uri="{FF2B5EF4-FFF2-40B4-BE49-F238E27FC236}">
                <a16:creationId xmlns:a16="http://schemas.microsoft.com/office/drawing/2014/main" id="{4A4409BC-E5D5-3949-90F4-70D1D2EE05EA}"/>
              </a:ext>
            </a:extLst>
          </p:cNvPr>
          <p:cNvPicPr>
            <a:picLocks noChangeAspect="1"/>
          </p:cNvPicPr>
          <p:nvPr/>
        </p:nvPicPr>
        <p:blipFill>
          <a:blip r:embed="rId4"/>
          <a:stretch>
            <a:fillRect/>
          </a:stretch>
        </p:blipFill>
        <p:spPr>
          <a:xfrm>
            <a:off x="4860032" y="1739900"/>
            <a:ext cx="3884414" cy="2913236"/>
          </a:xfrm>
          <a:prstGeom prst="rect">
            <a:avLst/>
          </a:prstGeom>
          <a:ln w="25400">
            <a:solidFill>
              <a:schemeClr val="tx1">
                <a:alpha val="98000"/>
              </a:schemeClr>
            </a:solidFill>
          </a:ln>
        </p:spPr>
      </p:pic>
      <p:sp>
        <p:nvSpPr>
          <p:cNvPr id="8" name="Title 1">
            <a:extLst>
              <a:ext uri="{FF2B5EF4-FFF2-40B4-BE49-F238E27FC236}">
                <a16:creationId xmlns:a16="http://schemas.microsoft.com/office/drawing/2014/main" id="{ED47EA52-3A15-5440-A189-22A247ECE581}"/>
              </a:ext>
            </a:extLst>
          </p:cNvPr>
          <p:cNvSpPr txBox="1">
            <a:spLocks/>
          </p:cNvSpPr>
          <p:nvPr/>
        </p:nvSpPr>
        <p:spPr>
          <a:xfrm>
            <a:off x="611560" y="1040891"/>
            <a:ext cx="3731890" cy="581236"/>
          </a:xfrm>
          <a:prstGeom prst="rect">
            <a:avLst/>
          </a:prstGeom>
          <a:noFill/>
          <a:ln w="25400">
            <a:solidFill>
              <a:schemeClr val="tx1">
                <a:alpha val="98000"/>
              </a:schemeClr>
            </a:solidFill>
          </a:ln>
        </p:spPr>
        <p:txBody>
          <a:bodyPr vert="horz" lIns="91440" tIns="45720" rIns="91440" bIns="45720" rtlCol="0" anchor="ctr">
            <a:normAutofit fontScale="8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2200" b="1" dirty="0"/>
              <a:t>The power of social media marketing</a:t>
            </a:r>
          </a:p>
        </p:txBody>
      </p:sp>
      <p:sp>
        <p:nvSpPr>
          <p:cNvPr id="9" name="Title 1">
            <a:extLst>
              <a:ext uri="{FF2B5EF4-FFF2-40B4-BE49-F238E27FC236}">
                <a16:creationId xmlns:a16="http://schemas.microsoft.com/office/drawing/2014/main" id="{60223B32-6185-C04C-A47B-03FC79C998CF}"/>
              </a:ext>
            </a:extLst>
          </p:cNvPr>
          <p:cNvSpPr txBox="1">
            <a:spLocks/>
          </p:cNvSpPr>
          <p:nvPr/>
        </p:nvSpPr>
        <p:spPr>
          <a:xfrm>
            <a:off x="4860032" y="1040891"/>
            <a:ext cx="3884414" cy="581236"/>
          </a:xfrm>
          <a:prstGeom prst="rect">
            <a:avLst/>
          </a:prstGeom>
          <a:noFill/>
          <a:ln w="25400">
            <a:solidFill>
              <a:schemeClr val="tx1">
                <a:alpha val="98000"/>
              </a:schemeClr>
            </a:solidFill>
          </a:ln>
        </p:spPr>
        <p:txBody>
          <a:bodyPr vert="horz" lIns="91440" tIns="45720" rIns="91440" bIns="45720" rtlCol="0" anchor="ctr">
            <a:normAutofit fontScale="8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2200" b="1" dirty="0"/>
              <a:t>How customers are using social media?</a:t>
            </a:r>
          </a:p>
        </p:txBody>
      </p:sp>
      <p:sp>
        <p:nvSpPr>
          <p:cNvPr id="10" name="Title 1">
            <a:extLst>
              <a:ext uri="{FF2B5EF4-FFF2-40B4-BE49-F238E27FC236}">
                <a16:creationId xmlns:a16="http://schemas.microsoft.com/office/drawing/2014/main" id="{358BE8D2-3142-2543-8FB0-D37B1A948D5F}"/>
              </a:ext>
            </a:extLst>
          </p:cNvPr>
          <p:cNvSpPr txBox="1">
            <a:spLocks/>
          </p:cNvSpPr>
          <p:nvPr/>
        </p:nvSpPr>
        <p:spPr>
          <a:xfrm>
            <a:off x="430614" y="4903080"/>
            <a:ext cx="8313831" cy="758168"/>
          </a:xfrm>
          <a:prstGeom prst="rect">
            <a:avLst/>
          </a:prstGeom>
          <a:noFill/>
          <a:ln w="25400">
            <a:noFill/>
          </a:ln>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342900" indent="-342900" algn="just">
              <a:buFont typeface="Arial" panose="020B0604020202020204" pitchFamily="34" charset="0"/>
              <a:buChar char="•"/>
            </a:pPr>
            <a:r>
              <a:rPr lang="en-US" altLang="en-US" sz="2200" dirty="0"/>
              <a:t>If you use social media correctly, it can build long-term relationships that will transcend any ads you might run </a:t>
            </a:r>
          </a:p>
        </p:txBody>
      </p:sp>
    </p:spTree>
    <p:extLst>
      <p:ext uri="{BB962C8B-B14F-4D97-AF65-F5344CB8AC3E}">
        <p14:creationId xmlns:p14="http://schemas.microsoft.com/office/powerpoint/2010/main" val="244301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74638"/>
            <a:ext cx="8229600" cy="706090"/>
          </a:xfrm>
        </p:spPr>
        <p:txBody>
          <a:bodyPr>
            <a:normAutofit/>
          </a:bodyPr>
          <a:lstStyle/>
          <a:p>
            <a:r>
              <a:rPr lang="en-US" altLang="en-US" sz="3200" b="1" dirty="0"/>
              <a:t>Importance of Social Media in Business</a:t>
            </a:r>
          </a:p>
        </p:txBody>
      </p:sp>
      <p:sp>
        <p:nvSpPr>
          <p:cNvPr id="5123" name="Content Placeholder 2"/>
          <p:cNvSpPr>
            <a:spLocks noGrp="1"/>
          </p:cNvSpPr>
          <p:nvPr>
            <p:ph idx="1"/>
          </p:nvPr>
        </p:nvSpPr>
        <p:spPr>
          <a:xfrm>
            <a:off x="454242" y="1005502"/>
            <a:ext cx="8229600" cy="4799761"/>
          </a:xfrm>
        </p:spPr>
        <p:txBody>
          <a:bodyPr>
            <a:normAutofit fontScale="92500" lnSpcReduction="10000"/>
          </a:bodyPr>
          <a:lstStyle/>
          <a:p>
            <a:pPr algn="just"/>
            <a:r>
              <a:rPr lang="en-US" altLang="en-US" sz="2200" dirty="0"/>
              <a:t>The importance of social media in business is growing at warp speed </a:t>
            </a:r>
          </a:p>
          <a:p>
            <a:pPr algn="just"/>
            <a:endParaRPr lang="en-US" altLang="en-US" sz="2200" dirty="0"/>
          </a:p>
          <a:p>
            <a:pPr algn="just"/>
            <a:r>
              <a:rPr lang="en-US" altLang="en-US" sz="2200" dirty="0"/>
              <a:t>With such amazing growth, every business today needs to leverage proper social media channels in the best possible way</a:t>
            </a:r>
          </a:p>
          <a:p>
            <a:pPr algn="just"/>
            <a:endParaRPr lang="en-US" altLang="en-US" sz="2200" dirty="0"/>
          </a:p>
          <a:p>
            <a:pPr algn="just"/>
            <a:r>
              <a:rPr lang="en-US" altLang="en-US" sz="2200" dirty="0"/>
              <a:t>Social media channels are needed not because it is the “in thing”, and not because it “sounds simple”, but because businesses target audiences are hanging around the popular social networks</a:t>
            </a:r>
          </a:p>
          <a:p>
            <a:pPr algn="just"/>
            <a:endParaRPr lang="en-US" altLang="en-US" sz="2200" dirty="0"/>
          </a:p>
          <a:p>
            <a:pPr algn="just"/>
            <a:r>
              <a:rPr lang="en-US" altLang="en-US" sz="2200" dirty="0"/>
              <a:t>Consumers are not only hanging around, but they are also engaging with their favorite brands and connecting with them on different levels</a:t>
            </a:r>
          </a:p>
          <a:p>
            <a:pPr algn="just"/>
            <a:endParaRPr lang="en-US" altLang="en-US" sz="2200" dirty="0"/>
          </a:p>
          <a:p>
            <a:pPr algn="just"/>
            <a:r>
              <a:rPr lang="en-US" altLang="en-US" sz="2200" dirty="0"/>
              <a:t>By giving your business brand the social media touch, you not only generate more business but also connect with your customers better and serve them on a higher level</a:t>
            </a:r>
          </a:p>
        </p:txBody>
      </p:sp>
    </p:spTree>
    <p:extLst>
      <p:ext uri="{BB962C8B-B14F-4D97-AF65-F5344CB8AC3E}">
        <p14:creationId xmlns:p14="http://schemas.microsoft.com/office/powerpoint/2010/main" val="50478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74638"/>
            <a:ext cx="8229600" cy="706090"/>
          </a:xfrm>
        </p:spPr>
        <p:txBody>
          <a:bodyPr>
            <a:normAutofit/>
          </a:bodyPr>
          <a:lstStyle/>
          <a:p>
            <a:r>
              <a:rPr lang="en-US" altLang="en-US" sz="3200" b="1" dirty="0"/>
              <a:t>Importance of Social Media in Business</a:t>
            </a:r>
          </a:p>
        </p:txBody>
      </p:sp>
      <p:sp>
        <p:nvSpPr>
          <p:cNvPr id="5123" name="Content Placeholder 2"/>
          <p:cNvSpPr>
            <a:spLocks noGrp="1"/>
          </p:cNvSpPr>
          <p:nvPr>
            <p:ph idx="1"/>
          </p:nvPr>
        </p:nvSpPr>
        <p:spPr>
          <a:xfrm>
            <a:off x="454242" y="1005502"/>
            <a:ext cx="8229600" cy="5015786"/>
          </a:xfrm>
        </p:spPr>
        <p:txBody>
          <a:bodyPr>
            <a:normAutofit lnSpcReduction="10000"/>
          </a:bodyPr>
          <a:lstStyle/>
          <a:p>
            <a:pPr marL="0" indent="0" algn="just">
              <a:buNone/>
            </a:pPr>
            <a:r>
              <a:rPr lang="en-US" altLang="en-US" sz="2200" dirty="0"/>
              <a:t>Some of the social media statistics below will prove beyond doubt the importance of social media in business: </a:t>
            </a:r>
          </a:p>
          <a:p>
            <a:pPr algn="just"/>
            <a:r>
              <a:rPr lang="en-US" altLang="en-US" sz="2000" dirty="0"/>
              <a:t>About 71% of consumers are more likely to recommend a brand to others if they have a positive experience with it on social media</a:t>
            </a:r>
          </a:p>
          <a:p>
            <a:pPr algn="just"/>
            <a:endParaRPr lang="en-US" altLang="en-US" sz="2000" dirty="0"/>
          </a:p>
          <a:p>
            <a:pPr algn="just"/>
            <a:r>
              <a:rPr lang="en-US" altLang="en-US" sz="2000" dirty="0"/>
              <a:t>About 68% of adults based in the U.S reportedly have a Facebook account</a:t>
            </a:r>
          </a:p>
          <a:p>
            <a:pPr algn="just"/>
            <a:endParaRPr lang="en-US" altLang="en-US" sz="2000" dirty="0"/>
          </a:p>
          <a:p>
            <a:pPr algn="just"/>
            <a:r>
              <a:rPr lang="en-US" altLang="en-US" sz="2000" dirty="0"/>
              <a:t>About 73% of online marketers agree that their efforts in implementing a social media marketing strategy for their business has been effective </a:t>
            </a:r>
          </a:p>
          <a:p>
            <a:pPr algn="just"/>
            <a:endParaRPr lang="en-US" altLang="en-US" sz="2000" dirty="0"/>
          </a:p>
          <a:p>
            <a:pPr algn="just"/>
            <a:r>
              <a:rPr lang="en-US" altLang="en-US" sz="2000" dirty="0"/>
              <a:t>A recent research shows that a user spends an average of 2 hours and 22 minutes in his/her social media account everyday including messaging</a:t>
            </a:r>
          </a:p>
          <a:p>
            <a:pPr algn="just"/>
            <a:endParaRPr lang="en-US" altLang="en-US" sz="2000" dirty="0"/>
          </a:p>
          <a:p>
            <a:pPr algn="just"/>
            <a:r>
              <a:rPr lang="en-US" altLang="en-US" sz="2000" dirty="0"/>
              <a:t>About 2 million business today use Facebook advertising for promoting their products and services</a:t>
            </a:r>
          </a:p>
          <a:p>
            <a:pPr algn="just"/>
            <a:endParaRPr lang="en-US" altLang="en-US" sz="2200" dirty="0"/>
          </a:p>
        </p:txBody>
      </p:sp>
    </p:spTree>
    <p:extLst>
      <p:ext uri="{BB962C8B-B14F-4D97-AF65-F5344CB8AC3E}">
        <p14:creationId xmlns:p14="http://schemas.microsoft.com/office/powerpoint/2010/main" val="3579826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74638"/>
            <a:ext cx="8229600" cy="706090"/>
          </a:xfrm>
        </p:spPr>
        <p:txBody>
          <a:bodyPr>
            <a:normAutofit/>
          </a:bodyPr>
          <a:lstStyle/>
          <a:p>
            <a:r>
              <a:rPr lang="en-US" altLang="en-US" sz="3200" b="1" dirty="0"/>
              <a:t>Importance of Social Media in Business</a:t>
            </a:r>
          </a:p>
        </p:txBody>
      </p:sp>
      <p:sp>
        <p:nvSpPr>
          <p:cNvPr id="5123" name="Content Placeholder 2"/>
          <p:cNvSpPr>
            <a:spLocks noGrp="1"/>
          </p:cNvSpPr>
          <p:nvPr>
            <p:ph idx="1"/>
          </p:nvPr>
        </p:nvSpPr>
        <p:spPr>
          <a:xfrm>
            <a:off x="454242" y="836712"/>
            <a:ext cx="8229600" cy="5015786"/>
          </a:xfrm>
        </p:spPr>
        <p:txBody>
          <a:bodyPr>
            <a:normAutofit/>
          </a:bodyPr>
          <a:lstStyle/>
          <a:p>
            <a:pPr marL="0" indent="0" algn="just">
              <a:buNone/>
            </a:pPr>
            <a:r>
              <a:rPr lang="en-US" altLang="en-US" sz="2200" dirty="0"/>
              <a:t>There are many importance of social media in business like: </a:t>
            </a:r>
          </a:p>
          <a:p>
            <a:pPr algn="just"/>
            <a:r>
              <a:rPr lang="en-US" altLang="en-US" sz="2200" b="1" dirty="0"/>
              <a:t>Leverage Social Advertising </a:t>
            </a:r>
          </a:p>
          <a:p>
            <a:pPr lvl="1" algn="just">
              <a:buFontTx/>
              <a:buChar char="-"/>
            </a:pPr>
            <a:r>
              <a:rPr lang="en-US" altLang="en-US" sz="1800" dirty="0"/>
              <a:t>Lower ad costs</a:t>
            </a:r>
          </a:p>
          <a:p>
            <a:pPr lvl="1" algn="just">
              <a:buFontTx/>
              <a:buChar char="-"/>
            </a:pPr>
            <a:r>
              <a:rPr lang="en-US" altLang="en-US" sz="1800" dirty="0"/>
              <a:t>Targeted reach</a:t>
            </a:r>
          </a:p>
          <a:p>
            <a:pPr lvl="1" algn="just">
              <a:buFontTx/>
              <a:buChar char="-"/>
            </a:pPr>
            <a:r>
              <a:rPr lang="en-US" altLang="en-US" sz="1800" dirty="0"/>
              <a:t>Real-time performance analysis </a:t>
            </a:r>
          </a:p>
          <a:p>
            <a:pPr algn="just"/>
            <a:r>
              <a:rPr lang="en-US" altLang="en-US" sz="2200" b="1" dirty="0"/>
              <a:t>Boost Brand Awareness</a:t>
            </a:r>
          </a:p>
          <a:p>
            <a:pPr lvl="1" algn="just">
              <a:buFontTx/>
              <a:buChar char="-"/>
            </a:pPr>
            <a:r>
              <a:rPr lang="en-US" altLang="en-US" sz="1800" dirty="0"/>
              <a:t>Find Your Audience</a:t>
            </a:r>
          </a:p>
          <a:p>
            <a:pPr lvl="1" algn="just">
              <a:buFontTx/>
              <a:buChar char="-"/>
            </a:pPr>
            <a:r>
              <a:rPr lang="en-US" altLang="en-US" sz="1800" dirty="0"/>
              <a:t>Use Visuals </a:t>
            </a:r>
          </a:p>
          <a:p>
            <a:pPr lvl="1" algn="just">
              <a:buFontTx/>
              <a:buChar char="-"/>
            </a:pPr>
            <a:r>
              <a:rPr lang="en-US" altLang="en-US" sz="1800" dirty="0"/>
              <a:t>Create Conversations </a:t>
            </a:r>
          </a:p>
          <a:p>
            <a:pPr lvl="1" algn="just">
              <a:buFontTx/>
              <a:buChar char="-"/>
            </a:pPr>
            <a:r>
              <a:rPr lang="en-US" altLang="en-US" sz="1800" dirty="0"/>
              <a:t>Measure Your Efforts </a:t>
            </a:r>
          </a:p>
          <a:p>
            <a:pPr lvl="1" algn="just">
              <a:buFontTx/>
              <a:buChar char="-"/>
            </a:pPr>
            <a:r>
              <a:rPr lang="en-US" altLang="en-US" sz="1800" dirty="0"/>
              <a:t>Build Authority</a:t>
            </a:r>
          </a:p>
          <a:p>
            <a:pPr algn="just"/>
            <a:r>
              <a:rPr lang="en-US" altLang="en-US" sz="2200" b="1" dirty="0"/>
              <a:t>Increased Search Engine Optimization</a:t>
            </a:r>
          </a:p>
          <a:p>
            <a:pPr lvl="1" algn="just">
              <a:buFontTx/>
              <a:buChar char="-"/>
            </a:pPr>
            <a:r>
              <a:rPr lang="en-US" altLang="en-US" sz="1800" dirty="0"/>
              <a:t>Higher Chances to be Found via Web Search </a:t>
            </a:r>
          </a:p>
          <a:p>
            <a:pPr lvl="1" algn="just">
              <a:buFontTx/>
              <a:buChar char="-"/>
            </a:pPr>
            <a:r>
              <a:rPr lang="en-US" altLang="en-US" sz="1800" dirty="0"/>
              <a:t>Ability to Reach More People via Social media Search </a:t>
            </a:r>
          </a:p>
        </p:txBody>
      </p:sp>
    </p:spTree>
    <p:extLst>
      <p:ext uri="{BB962C8B-B14F-4D97-AF65-F5344CB8AC3E}">
        <p14:creationId xmlns:p14="http://schemas.microsoft.com/office/powerpoint/2010/main" val="2954551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274638"/>
            <a:ext cx="8229600" cy="706090"/>
          </a:xfrm>
        </p:spPr>
        <p:txBody>
          <a:bodyPr>
            <a:normAutofit/>
          </a:bodyPr>
          <a:lstStyle/>
          <a:p>
            <a:r>
              <a:rPr lang="en-US" altLang="en-US" sz="3200" b="1" dirty="0"/>
              <a:t>Importance of Social Media in Business</a:t>
            </a:r>
          </a:p>
        </p:txBody>
      </p:sp>
      <p:sp>
        <p:nvSpPr>
          <p:cNvPr id="5123" name="Content Placeholder 2"/>
          <p:cNvSpPr>
            <a:spLocks noGrp="1"/>
          </p:cNvSpPr>
          <p:nvPr>
            <p:ph idx="1"/>
          </p:nvPr>
        </p:nvSpPr>
        <p:spPr>
          <a:xfrm>
            <a:off x="454283" y="980728"/>
            <a:ext cx="8229600" cy="5015786"/>
          </a:xfrm>
        </p:spPr>
        <p:txBody>
          <a:bodyPr>
            <a:normAutofit lnSpcReduction="10000"/>
          </a:bodyPr>
          <a:lstStyle/>
          <a:p>
            <a:pPr algn="just"/>
            <a:r>
              <a:rPr lang="en-US" altLang="en-US" sz="2200" b="1" dirty="0"/>
              <a:t>Increase Conversion Rates</a:t>
            </a:r>
          </a:p>
          <a:p>
            <a:pPr lvl="1" algn="just">
              <a:buFontTx/>
              <a:buChar char="-"/>
            </a:pPr>
            <a:r>
              <a:rPr lang="en-US" altLang="en-US" sz="1800" dirty="0"/>
              <a:t>Use it for Social Proof</a:t>
            </a:r>
          </a:p>
          <a:p>
            <a:pPr lvl="1" algn="just">
              <a:buFontTx/>
              <a:buChar char="-"/>
            </a:pPr>
            <a:r>
              <a:rPr lang="en-US" altLang="en-US" sz="1800" dirty="0"/>
              <a:t>Use it for User-Generated Content</a:t>
            </a:r>
          </a:p>
          <a:p>
            <a:pPr algn="just"/>
            <a:r>
              <a:rPr lang="en-US" altLang="en-US" sz="2200" b="1" dirty="0"/>
              <a:t>Satisfy Your Customers</a:t>
            </a:r>
          </a:p>
          <a:p>
            <a:pPr lvl="1" algn="just">
              <a:buFontTx/>
              <a:buChar char="-"/>
            </a:pPr>
            <a:r>
              <a:rPr lang="en-US" altLang="en-US" sz="1800" dirty="0"/>
              <a:t>Broadcasting important message</a:t>
            </a:r>
          </a:p>
          <a:p>
            <a:pPr lvl="1" algn="just">
              <a:buFontTx/>
              <a:buChar char="-"/>
            </a:pPr>
            <a:r>
              <a:rPr lang="en-US" altLang="en-US" sz="1800" dirty="0"/>
              <a:t>Offering prompt customer service </a:t>
            </a:r>
          </a:p>
          <a:p>
            <a:pPr lvl="1" algn="just">
              <a:buFontTx/>
              <a:buChar char="-"/>
            </a:pPr>
            <a:r>
              <a:rPr lang="en-US" altLang="en-US" sz="1800" dirty="0"/>
              <a:t>Monitoring conversations </a:t>
            </a:r>
          </a:p>
          <a:p>
            <a:pPr lvl="1" algn="just">
              <a:buFontTx/>
              <a:buChar char="-"/>
            </a:pPr>
            <a:r>
              <a:rPr lang="en-US" altLang="en-US" sz="1800" dirty="0"/>
              <a:t>Holding regular question &amp; answer sessions</a:t>
            </a:r>
          </a:p>
          <a:p>
            <a:pPr lvl="1" algn="just">
              <a:buFontTx/>
              <a:buChar char="-"/>
            </a:pPr>
            <a:r>
              <a:rPr lang="en-US" altLang="en-US" sz="1800" dirty="0"/>
              <a:t>Connect and build a relationships with power users or customers</a:t>
            </a:r>
          </a:p>
          <a:p>
            <a:pPr algn="just"/>
            <a:r>
              <a:rPr lang="en-US" altLang="en-US" sz="2200" b="1" dirty="0"/>
              <a:t>Enhance Brand Loyalty</a:t>
            </a:r>
          </a:p>
          <a:p>
            <a:pPr lvl="1" algn="just">
              <a:buFontTx/>
              <a:buChar char="-"/>
            </a:pPr>
            <a:r>
              <a:rPr lang="en-US" altLang="en-US" sz="1800" dirty="0"/>
              <a:t>Having a solid social media strategy </a:t>
            </a:r>
          </a:p>
          <a:p>
            <a:pPr lvl="1" algn="just">
              <a:buFontTx/>
              <a:buChar char="-"/>
            </a:pPr>
            <a:r>
              <a:rPr lang="en-US" altLang="en-US" sz="1800" dirty="0"/>
              <a:t>Sharing value-oriented content</a:t>
            </a:r>
          </a:p>
          <a:p>
            <a:pPr lvl="1" algn="just">
              <a:buFontTx/>
              <a:buChar char="-"/>
            </a:pPr>
            <a:r>
              <a:rPr lang="en-US" altLang="en-US" sz="1800" dirty="0"/>
              <a:t>Being consistent </a:t>
            </a:r>
          </a:p>
          <a:p>
            <a:pPr lvl="1" algn="just">
              <a:buFontTx/>
              <a:buChar char="-"/>
            </a:pPr>
            <a:r>
              <a:rPr lang="en-US" altLang="en-US" sz="1800" dirty="0"/>
              <a:t>Responding to queries </a:t>
            </a:r>
          </a:p>
          <a:p>
            <a:pPr lvl="1" algn="just">
              <a:buFontTx/>
              <a:buChar char="-"/>
            </a:pPr>
            <a:r>
              <a:rPr lang="en-US" altLang="en-US" sz="1800" dirty="0"/>
              <a:t>Show the human side</a:t>
            </a:r>
          </a:p>
        </p:txBody>
      </p:sp>
    </p:spTree>
    <p:extLst>
      <p:ext uri="{BB962C8B-B14F-4D97-AF65-F5344CB8AC3E}">
        <p14:creationId xmlns:p14="http://schemas.microsoft.com/office/powerpoint/2010/main" val="3005901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274638"/>
            <a:ext cx="8229600" cy="850106"/>
          </a:xfrm>
        </p:spPr>
        <p:txBody>
          <a:bodyPr>
            <a:normAutofit fontScale="90000"/>
          </a:bodyPr>
          <a:lstStyle/>
          <a:p>
            <a:r>
              <a:rPr lang="en-US" altLang="en-US" b="1" dirty="0"/>
              <a:t>Impacts of Social Media on Business</a:t>
            </a:r>
          </a:p>
        </p:txBody>
      </p:sp>
      <p:sp>
        <p:nvSpPr>
          <p:cNvPr id="6147" name="Content Placeholder 2"/>
          <p:cNvSpPr>
            <a:spLocks noGrp="1"/>
          </p:cNvSpPr>
          <p:nvPr>
            <p:ph idx="1"/>
          </p:nvPr>
        </p:nvSpPr>
        <p:spPr>
          <a:xfrm>
            <a:off x="457200" y="1124744"/>
            <a:ext cx="8229600" cy="3917032"/>
          </a:xfrm>
        </p:spPr>
        <p:txBody>
          <a:bodyPr>
            <a:noAutofit/>
          </a:bodyPr>
          <a:lstStyle/>
          <a:p>
            <a:pPr algn="just"/>
            <a:r>
              <a:rPr lang="en-US" altLang="en-US" sz="2000" b="1" dirty="0"/>
              <a:t>Allowing businesses to become Omni-Present: </a:t>
            </a:r>
            <a:r>
              <a:rPr lang="en-US" altLang="en-US" sz="2000" dirty="0"/>
              <a:t>The average person today has about 8 social media accounts/9 for people aged 16-24. If your brand is present on even a few of those platforms, you will appear to exist “everywhere” in that person’s life</a:t>
            </a:r>
          </a:p>
          <a:p>
            <a:pPr algn="just"/>
            <a:endParaRPr lang="en-US" altLang="en-US" sz="2000" dirty="0"/>
          </a:p>
          <a:p>
            <a:pPr algn="just"/>
            <a:r>
              <a:rPr lang="en-US" altLang="en-US" sz="2000" b="1" dirty="0"/>
              <a:t>Increased Personalization: </a:t>
            </a:r>
            <a:r>
              <a:rPr lang="en-US" altLang="en-US" sz="2000" dirty="0"/>
              <a:t>A major impact of social media in today’s business world is the new level of personalization that brands can achieve (The average email open rate is about 24.79% whereas, opening chat box rate is about 70 – 80%)</a:t>
            </a:r>
          </a:p>
          <a:p>
            <a:pPr algn="just"/>
            <a:endParaRPr lang="en-US" altLang="en-US" sz="2000" dirty="0"/>
          </a:p>
          <a:p>
            <a:pPr algn="just"/>
            <a:r>
              <a:rPr lang="en-US" altLang="en-US" sz="2000" b="1" dirty="0"/>
              <a:t>Generates More Loyalty: </a:t>
            </a:r>
            <a:r>
              <a:rPr lang="en-US" altLang="en-US" sz="2000" dirty="0"/>
              <a:t>Social media can help businesses to generate more loyalty</a:t>
            </a:r>
          </a:p>
          <a:p>
            <a:pPr algn="just"/>
            <a:r>
              <a:rPr lang="en-US" altLang="en-US" sz="2000" b="1" dirty="0"/>
              <a:t>Increased Industry Collaboration: </a:t>
            </a:r>
            <a:r>
              <a:rPr lang="en-US" altLang="en-US" sz="2000" dirty="0"/>
              <a:t>Social media can significantly impact  businesses that rely on growth through collaboration </a:t>
            </a:r>
            <a:endParaRPr lang="en-US" altLang="en-US" sz="2000" b="1" dirty="0"/>
          </a:p>
        </p:txBody>
      </p:sp>
    </p:spTree>
    <p:extLst>
      <p:ext uri="{BB962C8B-B14F-4D97-AF65-F5344CB8AC3E}">
        <p14:creationId xmlns:p14="http://schemas.microsoft.com/office/powerpoint/2010/main" val="2200591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274638"/>
            <a:ext cx="8229600" cy="850106"/>
          </a:xfrm>
        </p:spPr>
        <p:txBody>
          <a:bodyPr>
            <a:normAutofit fontScale="90000"/>
          </a:bodyPr>
          <a:lstStyle/>
          <a:p>
            <a:r>
              <a:rPr lang="en-US" altLang="en-US" b="1" dirty="0"/>
              <a:t>Impacts of Social Media on Business</a:t>
            </a:r>
          </a:p>
        </p:txBody>
      </p:sp>
      <p:sp>
        <p:nvSpPr>
          <p:cNvPr id="6147" name="Content Placeholder 2"/>
          <p:cNvSpPr>
            <a:spLocks noGrp="1"/>
          </p:cNvSpPr>
          <p:nvPr>
            <p:ph idx="1"/>
          </p:nvPr>
        </p:nvSpPr>
        <p:spPr>
          <a:xfrm>
            <a:off x="457200" y="1124744"/>
            <a:ext cx="8229600" cy="3917032"/>
          </a:xfrm>
        </p:spPr>
        <p:txBody>
          <a:bodyPr>
            <a:noAutofit/>
          </a:bodyPr>
          <a:lstStyle/>
          <a:p>
            <a:pPr algn="just"/>
            <a:r>
              <a:rPr lang="en-US" altLang="en-US" sz="2000" b="1" dirty="0"/>
              <a:t>Adds Credibility to Your Brand: </a:t>
            </a:r>
            <a:r>
              <a:rPr lang="en-US" altLang="en-US" sz="2000" dirty="0"/>
              <a:t>Seeing a business page with thousands of excellent reviews gives you confidence to try them out for the first time. The average customer expects a business to have at least 40 reviews before they will trust star rating (though businesses have an average of 39)</a:t>
            </a:r>
          </a:p>
          <a:p>
            <a:pPr algn="just"/>
            <a:endParaRPr lang="en-US" altLang="en-US" sz="2000" dirty="0"/>
          </a:p>
          <a:p>
            <a:pPr algn="just"/>
            <a:r>
              <a:rPr lang="en-US" altLang="en-US" sz="2000" b="1" dirty="0"/>
              <a:t>Increases Referrals: </a:t>
            </a:r>
            <a:r>
              <a:rPr lang="en-US" altLang="en-US" sz="2000" dirty="0"/>
              <a:t>One of the biggest benefits of social media is that it is a virtual word-of-mouth platform. If you are like 71% of other customers, you will buy a product based on social media referrals at some point in time</a:t>
            </a:r>
          </a:p>
          <a:p>
            <a:pPr algn="just"/>
            <a:endParaRPr lang="en-US" altLang="en-US" sz="2000" dirty="0"/>
          </a:p>
          <a:p>
            <a:pPr algn="just"/>
            <a:r>
              <a:rPr lang="en-US" altLang="en-US" sz="2000" b="1" dirty="0"/>
              <a:t>Helps You Build a Personal Brand: </a:t>
            </a:r>
            <a:r>
              <a:rPr lang="en-US" altLang="en-US" sz="2000" dirty="0"/>
              <a:t>Building a brand is so vital. Experiment with different contents formats for each possible social media channel. Ensure you have accounts across all relevant social medial channels for your business and that you post on a consistent schedule</a:t>
            </a:r>
          </a:p>
        </p:txBody>
      </p:sp>
    </p:spTree>
    <p:extLst>
      <p:ext uri="{BB962C8B-B14F-4D97-AF65-F5344CB8AC3E}">
        <p14:creationId xmlns:p14="http://schemas.microsoft.com/office/powerpoint/2010/main" val="604162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710952"/>
          </a:xfrm>
        </p:spPr>
        <p:txBody>
          <a:bodyPr>
            <a:normAutofit fontScale="90000"/>
          </a:bodyPr>
          <a:lstStyle/>
          <a:p>
            <a:r>
              <a:rPr lang="en-US" altLang="en-US" b="1" dirty="0"/>
              <a:t>Benefits of Social Media for Businesses</a:t>
            </a:r>
          </a:p>
        </p:txBody>
      </p:sp>
      <p:sp>
        <p:nvSpPr>
          <p:cNvPr id="7171" name="Content Placeholder 2"/>
          <p:cNvSpPr>
            <a:spLocks noGrp="1"/>
          </p:cNvSpPr>
          <p:nvPr>
            <p:ph idx="1"/>
          </p:nvPr>
        </p:nvSpPr>
        <p:spPr>
          <a:xfrm>
            <a:off x="457200" y="1412776"/>
            <a:ext cx="8229600" cy="3917032"/>
          </a:xfrm>
        </p:spPr>
        <p:txBody>
          <a:bodyPr>
            <a:noAutofit/>
          </a:bodyPr>
          <a:lstStyle/>
          <a:p>
            <a:pPr algn="just"/>
            <a:r>
              <a:rPr lang="en-US" altLang="en-US" sz="2200" b="1" dirty="0"/>
              <a:t>Improved Customer Insights: </a:t>
            </a:r>
          </a:p>
          <a:p>
            <a:pPr lvl="1" algn="just">
              <a:buFontTx/>
              <a:buChar char="-"/>
            </a:pPr>
            <a:r>
              <a:rPr lang="en-US" altLang="en-US" sz="1800" dirty="0"/>
              <a:t>The business gets a better understanding of their customers and they can always share their insights as they are aware that the company is listening to them</a:t>
            </a:r>
          </a:p>
          <a:p>
            <a:pPr lvl="1" algn="just">
              <a:buFontTx/>
              <a:buChar char="-"/>
            </a:pPr>
            <a:r>
              <a:rPr lang="en-US" altLang="en-US" sz="1800" dirty="0"/>
              <a:t>Social media allows them to see what potential customer’s opinions are and network with them as well </a:t>
            </a:r>
          </a:p>
          <a:p>
            <a:pPr algn="just"/>
            <a:r>
              <a:rPr lang="en-US" altLang="en-US" sz="2200" b="1" dirty="0"/>
              <a:t>Better Customer Service: </a:t>
            </a:r>
          </a:p>
          <a:p>
            <a:pPr lvl="1" algn="just">
              <a:buFontTx/>
              <a:buChar char="-"/>
            </a:pPr>
            <a:r>
              <a:rPr lang="en-US" altLang="en-US" sz="1800" dirty="0"/>
              <a:t>Social media allows businesses to respond to their grievances, questions and concerns almost instantaneously</a:t>
            </a:r>
          </a:p>
          <a:p>
            <a:pPr lvl="1" algn="just">
              <a:buFontTx/>
              <a:buChar char="-"/>
            </a:pPr>
            <a:r>
              <a:rPr lang="en-US" altLang="en-US" sz="1800" dirty="0"/>
              <a:t>Customers want to be assured that, if they have a problem, they can receive support at the earliest </a:t>
            </a:r>
          </a:p>
          <a:p>
            <a:pPr lvl="1" algn="just">
              <a:buFontTx/>
              <a:buChar char="-"/>
            </a:pPr>
            <a:r>
              <a:rPr lang="en-US" altLang="en-US" sz="1800" dirty="0"/>
              <a:t>According to Forbes (2019), 71% of consumers who receive a quick response on social media say they are more likely to recommend that brand to other people</a:t>
            </a:r>
          </a:p>
          <a:p>
            <a:pPr marL="0" indent="0" algn="just">
              <a:buNone/>
            </a:pPr>
            <a:endParaRPr lang="en-US" altLang="en-US" sz="2200" dirty="0"/>
          </a:p>
          <a:p>
            <a:pPr marL="0" indent="0" algn="just">
              <a:buNone/>
            </a:pPr>
            <a:endParaRPr lang="en-US" altLang="en-US" sz="2200" b="1" dirty="0"/>
          </a:p>
        </p:txBody>
      </p:sp>
    </p:spTree>
    <p:extLst>
      <p:ext uri="{BB962C8B-B14F-4D97-AF65-F5344CB8AC3E}">
        <p14:creationId xmlns:p14="http://schemas.microsoft.com/office/powerpoint/2010/main" val="4101547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332656"/>
            <a:ext cx="8229600" cy="710952"/>
          </a:xfrm>
        </p:spPr>
        <p:txBody>
          <a:bodyPr>
            <a:normAutofit fontScale="90000"/>
          </a:bodyPr>
          <a:lstStyle/>
          <a:p>
            <a:r>
              <a:rPr lang="en-US" altLang="en-US" b="1" dirty="0"/>
              <a:t>Benefits of Social Media for Businesses</a:t>
            </a:r>
          </a:p>
        </p:txBody>
      </p:sp>
      <p:sp>
        <p:nvSpPr>
          <p:cNvPr id="7171" name="Content Placeholder 2"/>
          <p:cNvSpPr>
            <a:spLocks noGrp="1"/>
          </p:cNvSpPr>
          <p:nvPr>
            <p:ph idx="1"/>
          </p:nvPr>
        </p:nvSpPr>
        <p:spPr>
          <a:xfrm>
            <a:off x="457200" y="1412776"/>
            <a:ext cx="8229600" cy="3917032"/>
          </a:xfrm>
        </p:spPr>
        <p:txBody>
          <a:bodyPr>
            <a:noAutofit/>
          </a:bodyPr>
          <a:lstStyle/>
          <a:p>
            <a:pPr algn="just"/>
            <a:r>
              <a:rPr lang="en-US" altLang="en-US" sz="2200" b="1" dirty="0"/>
              <a:t>Cost Efficient: </a:t>
            </a:r>
          </a:p>
          <a:p>
            <a:pPr lvl="1" algn="just">
              <a:buFontTx/>
              <a:buChar char="-"/>
            </a:pPr>
            <a:r>
              <a:rPr lang="en-US" altLang="en-US" sz="1800" dirty="0"/>
              <a:t>When a business is running on a fixed marketing budget, social media is the most cost-efficient way to market and promote the business </a:t>
            </a:r>
          </a:p>
          <a:p>
            <a:pPr lvl="1" algn="just">
              <a:buFontTx/>
              <a:buChar char="-"/>
            </a:pPr>
            <a:r>
              <a:rPr lang="en-US" altLang="en-US" sz="1800" dirty="0"/>
              <a:t>Websites like Facebook, Twitter, </a:t>
            </a:r>
            <a:r>
              <a:rPr lang="en-US" altLang="en-US" sz="1800" dirty="0" err="1"/>
              <a:t>Pintrest</a:t>
            </a:r>
            <a:r>
              <a:rPr lang="en-US" altLang="en-US" sz="1800" dirty="0"/>
              <a:t>, etc. allow any business to share their contents for no cost at all </a:t>
            </a:r>
          </a:p>
          <a:p>
            <a:pPr marL="0" indent="0" algn="just">
              <a:buNone/>
            </a:pPr>
            <a:endParaRPr lang="en-US" altLang="en-US" sz="1800" dirty="0"/>
          </a:p>
          <a:p>
            <a:pPr algn="just"/>
            <a:r>
              <a:rPr lang="en-US" altLang="en-US" sz="2200" b="1" dirty="0"/>
              <a:t>Connectivity: </a:t>
            </a:r>
          </a:p>
          <a:p>
            <a:pPr lvl="1" algn="just">
              <a:buFontTx/>
              <a:buChar char="-"/>
            </a:pPr>
            <a:r>
              <a:rPr lang="en-US" altLang="en-US" sz="1800" dirty="0"/>
              <a:t>The business will always be connecting to the customers in terms of changing preferences, lifestyles and resources and adapt to the changing interest of the consumers </a:t>
            </a:r>
          </a:p>
          <a:p>
            <a:pPr lvl="1" algn="just">
              <a:buFontTx/>
              <a:buChar char="-"/>
            </a:pPr>
            <a:r>
              <a:rPr lang="en-US" altLang="en-US" sz="1800" dirty="0"/>
              <a:t>Companies will also be able to cater to the dynamic interests and innovate on their marketing campaign accordingly </a:t>
            </a:r>
            <a:endParaRPr lang="en-US" altLang="en-US" sz="1400" dirty="0"/>
          </a:p>
          <a:p>
            <a:pPr marL="0" indent="0" algn="just">
              <a:buNone/>
            </a:pPr>
            <a:endParaRPr lang="en-US" altLang="en-US" sz="2200" dirty="0"/>
          </a:p>
          <a:p>
            <a:pPr marL="0" indent="0" algn="just">
              <a:buNone/>
            </a:pPr>
            <a:endParaRPr lang="en-US" altLang="en-US" sz="2200" b="1" dirty="0"/>
          </a:p>
        </p:txBody>
      </p:sp>
    </p:spTree>
    <p:extLst>
      <p:ext uri="{BB962C8B-B14F-4D97-AF65-F5344CB8AC3E}">
        <p14:creationId xmlns:p14="http://schemas.microsoft.com/office/powerpoint/2010/main" val="1336721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332656"/>
            <a:ext cx="8229600" cy="710952"/>
          </a:xfrm>
        </p:spPr>
        <p:txBody>
          <a:bodyPr>
            <a:normAutofit fontScale="90000"/>
          </a:bodyPr>
          <a:lstStyle/>
          <a:p>
            <a:r>
              <a:rPr lang="en-US" altLang="en-US" b="1" dirty="0"/>
              <a:t>Benefits of Social Media for Businesses</a:t>
            </a:r>
          </a:p>
        </p:txBody>
      </p:sp>
      <p:sp>
        <p:nvSpPr>
          <p:cNvPr id="7171" name="Content Placeholder 2"/>
          <p:cNvSpPr>
            <a:spLocks noGrp="1"/>
          </p:cNvSpPr>
          <p:nvPr>
            <p:ph idx="1"/>
          </p:nvPr>
        </p:nvSpPr>
        <p:spPr>
          <a:xfrm>
            <a:off x="457200" y="1628800"/>
            <a:ext cx="8229600" cy="3917032"/>
          </a:xfrm>
        </p:spPr>
        <p:txBody>
          <a:bodyPr>
            <a:noAutofit/>
          </a:bodyPr>
          <a:lstStyle/>
          <a:p>
            <a:pPr algn="just"/>
            <a:r>
              <a:rPr lang="en-US" altLang="en-US" sz="2200" b="1" dirty="0"/>
              <a:t>Establishing Brand Awareness: </a:t>
            </a:r>
          </a:p>
          <a:p>
            <a:pPr lvl="1" algn="just">
              <a:buFontTx/>
              <a:buChar char="-"/>
            </a:pPr>
            <a:r>
              <a:rPr lang="en-US" altLang="en-US" sz="2200" dirty="0"/>
              <a:t>Through social media, it is possible to increase the brand awareness among customers as business can create awareness by building company image </a:t>
            </a:r>
          </a:p>
          <a:p>
            <a:pPr marL="0" indent="0" algn="just">
              <a:buNone/>
            </a:pPr>
            <a:endParaRPr lang="en-US" altLang="en-US" sz="1800" dirty="0"/>
          </a:p>
          <a:p>
            <a:pPr algn="just"/>
            <a:r>
              <a:rPr lang="en-US" altLang="en-US" sz="2200" b="1" dirty="0"/>
              <a:t>Sales: </a:t>
            </a:r>
          </a:p>
          <a:p>
            <a:pPr lvl="1" algn="just">
              <a:buFontTx/>
              <a:buChar char="-"/>
            </a:pPr>
            <a:r>
              <a:rPr lang="en-US" altLang="en-US" sz="2200" dirty="0"/>
              <a:t>Through the increased exposure on social media, it drives traffic into the company </a:t>
            </a:r>
          </a:p>
          <a:p>
            <a:pPr lvl="1" algn="just">
              <a:buFontTx/>
              <a:buChar char="-"/>
            </a:pPr>
            <a:r>
              <a:rPr lang="en-US" altLang="en-US" sz="2200" dirty="0"/>
              <a:t>This in turn converts the potential customers to actual customers </a:t>
            </a:r>
          </a:p>
          <a:p>
            <a:pPr lvl="1" algn="just">
              <a:buFontTx/>
              <a:buChar char="-"/>
            </a:pPr>
            <a:r>
              <a:rPr lang="en-US" altLang="en-US" sz="2200" dirty="0"/>
              <a:t>Therefore, increasing sales for the company </a:t>
            </a:r>
          </a:p>
          <a:p>
            <a:pPr marL="0" indent="0" algn="just">
              <a:buNone/>
            </a:pPr>
            <a:endParaRPr lang="en-US" altLang="en-US" sz="2200" dirty="0"/>
          </a:p>
          <a:p>
            <a:pPr marL="0" indent="0" algn="just">
              <a:buNone/>
            </a:pPr>
            <a:endParaRPr lang="en-US" altLang="en-US" sz="2200" b="1" dirty="0"/>
          </a:p>
        </p:txBody>
      </p:sp>
    </p:spTree>
    <p:extLst>
      <p:ext uri="{BB962C8B-B14F-4D97-AF65-F5344CB8AC3E}">
        <p14:creationId xmlns:p14="http://schemas.microsoft.com/office/powerpoint/2010/main" val="1531076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710952"/>
          </a:xfrm>
        </p:spPr>
        <p:txBody>
          <a:bodyPr>
            <a:normAutofit/>
          </a:bodyPr>
          <a:lstStyle/>
          <a:p>
            <a:r>
              <a:rPr lang="en-US" altLang="en-US" sz="3200" b="1" dirty="0"/>
              <a:t>Drawbacks of Social Media on Business</a:t>
            </a:r>
          </a:p>
        </p:txBody>
      </p:sp>
      <p:sp>
        <p:nvSpPr>
          <p:cNvPr id="7171" name="Content Placeholder 2"/>
          <p:cNvSpPr>
            <a:spLocks noGrp="1"/>
          </p:cNvSpPr>
          <p:nvPr>
            <p:ph idx="1"/>
          </p:nvPr>
        </p:nvSpPr>
        <p:spPr>
          <a:xfrm>
            <a:off x="683568" y="1052736"/>
            <a:ext cx="7776864" cy="3917032"/>
          </a:xfrm>
        </p:spPr>
        <p:txBody>
          <a:bodyPr>
            <a:noAutofit/>
          </a:bodyPr>
          <a:lstStyle/>
          <a:p>
            <a:pPr marL="0" indent="0" algn="just">
              <a:buNone/>
            </a:pPr>
            <a:r>
              <a:rPr lang="en-US" altLang="en-US" sz="2200" dirty="0"/>
              <a:t>There are certain downsides of social media management and marketing that business organizations need to be aware of if they do not want their company to collapse: </a:t>
            </a:r>
          </a:p>
          <a:p>
            <a:pPr algn="just"/>
            <a:r>
              <a:rPr lang="en-US" altLang="en-US" sz="2200" b="1" dirty="0"/>
              <a:t>Creating a Cohesive Brand Image can be Difficult</a:t>
            </a:r>
          </a:p>
          <a:p>
            <a:pPr lvl="1" algn="just">
              <a:buFontTx/>
              <a:buChar char="-"/>
            </a:pPr>
            <a:r>
              <a:rPr lang="en-US" altLang="en-US" sz="1800" dirty="0"/>
              <a:t>Poorly executed branding campaign can destroy organization’s reputation in  matter of minutes </a:t>
            </a:r>
          </a:p>
          <a:p>
            <a:pPr lvl="1" algn="just">
              <a:buFontTx/>
              <a:buChar char="-"/>
            </a:pPr>
            <a:r>
              <a:rPr lang="en-US" altLang="en-US" sz="1800" dirty="0"/>
              <a:t>Organization will end up losing potential customers, and organization might appear inauthentic. Therefore, it would be difficult to recover from a branding disaster </a:t>
            </a:r>
          </a:p>
          <a:p>
            <a:pPr algn="just"/>
            <a:r>
              <a:rPr lang="en-US" altLang="en-US" sz="2200" b="1" dirty="0"/>
              <a:t>It is not Easy to Erase Your Mistake </a:t>
            </a:r>
          </a:p>
          <a:p>
            <a:pPr lvl="1" algn="just">
              <a:buFontTx/>
              <a:buChar char="-"/>
            </a:pPr>
            <a:r>
              <a:rPr lang="en-US" altLang="en-US" sz="1800" dirty="0"/>
              <a:t>Social media is a place where even small business mistakes can turn costly </a:t>
            </a:r>
          </a:p>
          <a:p>
            <a:pPr lvl="1" algn="just">
              <a:buFontTx/>
              <a:buChar char="-"/>
            </a:pPr>
            <a:r>
              <a:rPr lang="en-US" altLang="en-US" sz="1800" dirty="0"/>
              <a:t>You have no way to censor the contents and rectify your mistakes without suffering a backslash first </a:t>
            </a:r>
          </a:p>
        </p:txBody>
      </p:sp>
    </p:spTree>
    <p:extLst>
      <p:ext uri="{BB962C8B-B14F-4D97-AF65-F5344CB8AC3E}">
        <p14:creationId xmlns:p14="http://schemas.microsoft.com/office/powerpoint/2010/main" val="1258798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710952"/>
          </a:xfrm>
        </p:spPr>
        <p:txBody>
          <a:bodyPr>
            <a:normAutofit/>
          </a:bodyPr>
          <a:lstStyle/>
          <a:p>
            <a:r>
              <a:rPr lang="en-US" altLang="en-US" sz="3200" b="1" dirty="0"/>
              <a:t>Drawbacks of Social Media on Business</a:t>
            </a:r>
          </a:p>
        </p:txBody>
      </p:sp>
      <p:sp>
        <p:nvSpPr>
          <p:cNvPr id="7171" name="Content Placeholder 2"/>
          <p:cNvSpPr>
            <a:spLocks noGrp="1"/>
          </p:cNvSpPr>
          <p:nvPr>
            <p:ph idx="1"/>
          </p:nvPr>
        </p:nvSpPr>
        <p:spPr>
          <a:xfrm>
            <a:off x="683568" y="908720"/>
            <a:ext cx="7776864" cy="3917032"/>
          </a:xfrm>
        </p:spPr>
        <p:txBody>
          <a:bodyPr>
            <a:noAutofit/>
          </a:bodyPr>
          <a:lstStyle/>
          <a:p>
            <a:pPr algn="just"/>
            <a:r>
              <a:rPr lang="en-US" altLang="en-US" sz="2200" b="1" dirty="0"/>
              <a:t>It can be problematic to measure Social Media ROI</a:t>
            </a:r>
          </a:p>
          <a:p>
            <a:pPr lvl="1" algn="just">
              <a:buFontTx/>
              <a:buChar char="-"/>
            </a:pPr>
            <a:r>
              <a:rPr lang="en-US" altLang="en-US" sz="1800" dirty="0"/>
              <a:t>The problem arises when you have to measure the Return on Investment (ROI) from all the social media campaign you are running </a:t>
            </a:r>
          </a:p>
          <a:p>
            <a:pPr marL="457200" lvl="1" indent="0" algn="just">
              <a:buNone/>
            </a:pPr>
            <a:endParaRPr lang="en-US" altLang="en-US" sz="1800" dirty="0"/>
          </a:p>
          <a:p>
            <a:pPr algn="just"/>
            <a:r>
              <a:rPr lang="en-US" altLang="en-US" sz="2200" b="1" dirty="0"/>
              <a:t>High dependency on employees for Brand Image</a:t>
            </a:r>
          </a:p>
          <a:p>
            <a:pPr lvl="1" algn="just">
              <a:buFontTx/>
              <a:buChar char="-"/>
            </a:pPr>
            <a:r>
              <a:rPr lang="en-US" altLang="en-US" sz="1800" dirty="0"/>
              <a:t>The popularity of social media is also a disadvantage </a:t>
            </a:r>
          </a:p>
          <a:p>
            <a:pPr lvl="1" algn="just">
              <a:buFontTx/>
              <a:buChar char="-"/>
            </a:pPr>
            <a:r>
              <a:rPr lang="en-US" altLang="en-US" sz="1800" dirty="0"/>
              <a:t>Your employees will have to uphold a social media image that befits their position in your company </a:t>
            </a:r>
          </a:p>
          <a:p>
            <a:pPr lvl="1" algn="just">
              <a:buFontTx/>
              <a:buChar char="-"/>
            </a:pPr>
            <a:r>
              <a:rPr lang="en-US" altLang="en-US" sz="1800" dirty="0"/>
              <a:t>All the employees always represent your brand therefore, it becomes very difficult for you to track the social media activities of all your employees</a:t>
            </a:r>
          </a:p>
          <a:p>
            <a:pPr marL="457200" lvl="1" indent="0" algn="just">
              <a:buNone/>
            </a:pPr>
            <a:endParaRPr lang="en-US" altLang="en-US" sz="1800" dirty="0"/>
          </a:p>
          <a:p>
            <a:pPr algn="just"/>
            <a:r>
              <a:rPr lang="en-US" altLang="en-US" sz="2200" b="1" dirty="0"/>
              <a:t>Becoming overly dependent on Social Media</a:t>
            </a:r>
          </a:p>
          <a:p>
            <a:pPr lvl="1" algn="just">
              <a:buFontTx/>
              <a:buChar char="-"/>
            </a:pPr>
            <a:r>
              <a:rPr lang="en-US" altLang="en-US" sz="1800" dirty="0"/>
              <a:t>Becoming dependent on certain social media platforms leaves you vulnerable to future changes that might be made to how the sites</a:t>
            </a:r>
          </a:p>
          <a:p>
            <a:pPr algn="just">
              <a:buFontTx/>
              <a:buChar char="-"/>
            </a:pPr>
            <a:endParaRPr lang="en-US" altLang="en-US" sz="2200" dirty="0"/>
          </a:p>
          <a:p>
            <a:pPr algn="just"/>
            <a:endParaRPr lang="en-US" altLang="en-US" sz="2200" b="1" dirty="0"/>
          </a:p>
        </p:txBody>
      </p:sp>
    </p:spTree>
    <p:extLst>
      <p:ext uri="{BB962C8B-B14F-4D97-AF65-F5344CB8AC3E}">
        <p14:creationId xmlns:p14="http://schemas.microsoft.com/office/powerpoint/2010/main" val="2653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494928"/>
          </a:xfrm>
        </p:spPr>
        <p:txBody>
          <a:bodyPr>
            <a:normAutofit fontScale="90000"/>
          </a:bodyPr>
          <a:lstStyle/>
          <a:p>
            <a:r>
              <a:rPr lang="en-US" altLang="en-US" sz="3200" b="1" dirty="0"/>
              <a:t>Drawbacks of Social Media on Business</a:t>
            </a:r>
          </a:p>
        </p:txBody>
      </p:sp>
      <p:sp>
        <p:nvSpPr>
          <p:cNvPr id="7171" name="Content Placeholder 2"/>
          <p:cNvSpPr>
            <a:spLocks noGrp="1"/>
          </p:cNvSpPr>
          <p:nvPr>
            <p:ph idx="1"/>
          </p:nvPr>
        </p:nvSpPr>
        <p:spPr>
          <a:xfrm>
            <a:off x="395536" y="908720"/>
            <a:ext cx="8424936" cy="3917032"/>
          </a:xfrm>
        </p:spPr>
        <p:txBody>
          <a:bodyPr>
            <a:noAutofit/>
          </a:bodyPr>
          <a:lstStyle/>
          <a:p>
            <a:pPr algn="just"/>
            <a:r>
              <a:rPr lang="en-US" altLang="en-US" sz="2200" b="1" dirty="0"/>
              <a:t>Large investments of both money and efforts</a:t>
            </a:r>
          </a:p>
          <a:p>
            <a:pPr lvl="1" algn="just">
              <a:buFontTx/>
              <a:buChar char="-"/>
            </a:pPr>
            <a:r>
              <a:rPr lang="en-US" altLang="en-US" sz="1800" dirty="0"/>
              <a:t>For social media marketing, you have to invest in certain social media tools, which could be expensive</a:t>
            </a:r>
          </a:p>
          <a:p>
            <a:pPr lvl="1" algn="just">
              <a:buFontTx/>
              <a:buChar char="-"/>
            </a:pPr>
            <a:r>
              <a:rPr lang="en-US" altLang="en-US" sz="1800" dirty="0"/>
              <a:t>Consistent monitoring always allows you to stay on top of the situation, but you need a lot of resources to social media</a:t>
            </a:r>
          </a:p>
          <a:p>
            <a:pPr lvl="1" algn="just">
              <a:buFontTx/>
              <a:buChar char="-"/>
            </a:pPr>
            <a:r>
              <a:rPr lang="en-US" altLang="en-US" sz="1800" dirty="0"/>
              <a:t>You are allotting both capital and labor to social media which might eventually lead to a situation where it can lead to your downfall </a:t>
            </a:r>
          </a:p>
          <a:p>
            <a:pPr algn="just"/>
            <a:r>
              <a:rPr lang="en-US" altLang="en-US" sz="2200" b="1" dirty="0"/>
              <a:t>No control over what others do</a:t>
            </a:r>
          </a:p>
          <a:p>
            <a:pPr lvl="1" algn="just">
              <a:buFontTx/>
              <a:buChar char="-"/>
            </a:pPr>
            <a:r>
              <a:rPr lang="en-US" altLang="en-US" sz="1800" dirty="0"/>
              <a:t>When you are on social media, you have almost zero control over what your followers do, which could be dangerous for you </a:t>
            </a:r>
          </a:p>
          <a:p>
            <a:pPr algn="just"/>
            <a:r>
              <a:rPr lang="en-US" altLang="en-US" sz="2200" b="1" dirty="0"/>
              <a:t>Negative customer reviews can cause damage</a:t>
            </a:r>
          </a:p>
          <a:p>
            <a:pPr lvl="1" algn="just">
              <a:buFontTx/>
              <a:buChar char="-"/>
            </a:pPr>
            <a:r>
              <a:rPr lang="en-US" altLang="en-US" sz="1600" dirty="0"/>
              <a:t>Social media gives your customers a voice and allows them to interact with and about you</a:t>
            </a:r>
          </a:p>
          <a:p>
            <a:pPr lvl="1" algn="just">
              <a:buFontTx/>
              <a:buChar char="-"/>
            </a:pPr>
            <a:r>
              <a:rPr lang="en-US" altLang="en-US" sz="1800" dirty="0"/>
              <a:t>While that is excellent when your customers are happy </a:t>
            </a:r>
          </a:p>
          <a:p>
            <a:pPr lvl="1" algn="just">
              <a:buFontTx/>
              <a:buChar char="-"/>
            </a:pPr>
            <a:r>
              <a:rPr lang="en-US" altLang="en-US" sz="1800" dirty="0"/>
              <a:t>It can pose a huge problem when unhappy customers complain about the products and services you offer directly on social media</a:t>
            </a:r>
          </a:p>
          <a:p>
            <a:pPr marL="0" indent="0" algn="just">
              <a:buNone/>
            </a:pPr>
            <a:endParaRPr lang="en-US" altLang="en-US" sz="2200" b="1" dirty="0"/>
          </a:p>
          <a:p>
            <a:pPr algn="just"/>
            <a:endParaRPr lang="en-US" altLang="en-US" sz="2200" b="1" dirty="0"/>
          </a:p>
        </p:txBody>
      </p:sp>
    </p:spTree>
    <p:extLst>
      <p:ext uri="{BB962C8B-B14F-4D97-AF65-F5344CB8AC3E}">
        <p14:creationId xmlns:p14="http://schemas.microsoft.com/office/powerpoint/2010/main" val="3843068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0648"/>
            <a:ext cx="8229600" cy="494928"/>
          </a:xfrm>
        </p:spPr>
        <p:txBody>
          <a:bodyPr>
            <a:normAutofit fontScale="90000"/>
          </a:bodyPr>
          <a:lstStyle/>
          <a:p>
            <a:r>
              <a:rPr lang="en-US" altLang="en-US" sz="3200" b="1" dirty="0"/>
              <a:t>Reasons of using Social Media</a:t>
            </a:r>
          </a:p>
        </p:txBody>
      </p:sp>
      <p:sp>
        <p:nvSpPr>
          <p:cNvPr id="7171" name="Content Placeholder 2"/>
          <p:cNvSpPr>
            <a:spLocks noGrp="1"/>
          </p:cNvSpPr>
          <p:nvPr>
            <p:ph idx="1"/>
          </p:nvPr>
        </p:nvSpPr>
        <p:spPr>
          <a:xfrm>
            <a:off x="395536" y="908720"/>
            <a:ext cx="8424936" cy="3917032"/>
          </a:xfrm>
        </p:spPr>
        <p:txBody>
          <a:bodyPr>
            <a:noAutofit/>
          </a:bodyPr>
          <a:lstStyle/>
          <a:p>
            <a:pPr marL="0" indent="0" algn="just">
              <a:buNone/>
            </a:pPr>
            <a:r>
              <a:rPr lang="en-US" altLang="en-US" sz="2200" dirty="0"/>
              <a:t>There are many reasons social media can be used by different people, businesses or organizations:</a:t>
            </a:r>
          </a:p>
          <a:p>
            <a:pPr algn="just"/>
            <a:r>
              <a:rPr lang="en-US" altLang="en-US" sz="2200" b="1" dirty="0"/>
              <a:t>Social Media for Businesses</a:t>
            </a:r>
          </a:p>
          <a:p>
            <a:pPr lvl="1" algn="just">
              <a:buFontTx/>
              <a:buChar char="-"/>
            </a:pPr>
            <a:r>
              <a:rPr lang="en-US" altLang="en-US" sz="1800" dirty="0"/>
              <a:t>For marketing </a:t>
            </a:r>
          </a:p>
          <a:p>
            <a:pPr lvl="1" algn="just">
              <a:buFontTx/>
              <a:buChar char="-"/>
            </a:pPr>
            <a:r>
              <a:rPr lang="en-US" altLang="en-US" sz="1800" dirty="0"/>
              <a:t>Communication</a:t>
            </a:r>
          </a:p>
          <a:p>
            <a:pPr lvl="1" algn="just">
              <a:buFontTx/>
              <a:buChar char="-"/>
            </a:pPr>
            <a:r>
              <a:rPr lang="en-US" altLang="en-US" sz="1800" dirty="0"/>
              <a:t>Information gathering </a:t>
            </a:r>
          </a:p>
          <a:p>
            <a:pPr lvl="1" algn="just">
              <a:buFontTx/>
              <a:buChar char="-"/>
            </a:pPr>
            <a:r>
              <a:rPr lang="en-US" altLang="en-US" sz="1800" dirty="0"/>
              <a:t>Receiving feedback </a:t>
            </a:r>
          </a:p>
          <a:p>
            <a:pPr algn="just"/>
            <a:r>
              <a:rPr lang="en-US" altLang="en-US" sz="2200" b="1" dirty="0"/>
              <a:t>Social Media for Learning</a:t>
            </a:r>
          </a:p>
          <a:p>
            <a:pPr lvl="1" algn="just">
              <a:buFontTx/>
              <a:buChar char="-"/>
            </a:pPr>
            <a:r>
              <a:rPr lang="en-US" altLang="en-US" sz="1800" dirty="0"/>
              <a:t>Identifying what you want to achieve </a:t>
            </a:r>
          </a:p>
          <a:p>
            <a:pPr lvl="1" algn="just">
              <a:buFontTx/>
              <a:buChar char="-"/>
            </a:pPr>
            <a:r>
              <a:rPr lang="en-US" altLang="en-US" sz="1800" dirty="0"/>
              <a:t>Clarifying why you use tools, when, how and what for</a:t>
            </a:r>
          </a:p>
          <a:p>
            <a:pPr algn="just"/>
            <a:r>
              <a:rPr lang="en-US" altLang="en-US" sz="2200" b="1" dirty="0"/>
              <a:t>Social Media to Enhance your Employability </a:t>
            </a:r>
          </a:p>
          <a:p>
            <a:pPr lvl="1" algn="just">
              <a:buFontTx/>
              <a:buChar char="-"/>
            </a:pPr>
            <a:r>
              <a:rPr lang="en-US" altLang="en-US" sz="1800" dirty="0"/>
              <a:t>Used effectively for activities such as research and self-promotion, social media can dramatically enhance your employability </a:t>
            </a:r>
          </a:p>
          <a:p>
            <a:pPr algn="just">
              <a:buFontTx/>
              <a:buChar char="-"/>
            </a:pPr>
            <a:endParaRPr lang="en-US" altLang="en-US" sz="2200" dirty="0"/>
          </a:p>
        </p:txBody>
      </p:sp>
      <p:pic>
        <p:nvPicPr>
          <p:cNvPr id="4" name="Picture 3">
            <a:extLst>
              <a:ext uri="{FF2B5EF4-FFF2-40B4-BE49-F238E27FC236}">
                <a16:creationId xmlns:a16="http://schemas.microsoft.com/office/drawing/2014/main" id="{21A20BE2-251B-3742-909B-A21873B59D84}"/>
              </a:ext>
            </a:extLst>
          </p:cNvPr>
          <p:cNvPicPr>
            <a:picLocks noChangeAspect="1"/>
          </p:cNvPicPr>
          <p:nvPr/>
        </p:nvPicPr>
        <p:blipFill>
          <a:blip r:embed="rId3"/>
          <a:stretch>
            <a:fillRect/>
          </a:stretch>
        </p:blipFill>
        <p:spPr>
          <a:xfrm>
            <a:off x="5472608" y="1628800"/>
            <a:ext cx="3275856" cy="2404863"/>
          </a:xfrm>
          <a:prstGeom prst="rect">
            <a:avLst/>
          </a:prstGeom>
        </p:spPr>
      </p:pic>
    </p:spTree>
    <p:extLst>
      <p:ext uri="{BB962C8B-B14F-4D97-AF65-F5344CB8AC3E}">
        <p14:creationId xmlns:p14="http://schemas.microsoft.com/office/powerpoint/2010/main" val="3240728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ltLang="en-US" b="1" dirty="0"/>
              <a:t>References</a:t>
            </a:r>
          </a:p>
        </p:txBody>
      </p:sp>
      <p:sp>
        <p:nvSpPr>
          <p:cNvPr id="17411" name="Content Placeholder 2"/>
          <p:cNvSpPr>
            <a:spLocks noGrp="1"/>
          </p:cNvSpPr>
          <p:nvPr>
            <p:ph idx="1"/>
          </p:nvPr>
        </p:nvSpPr>
        <p:spPr>
          <a:xfrm>
            <a:off x="457200" y="1398549"/>
            <a:ext cx="8229600" cy="3917032"/>
          </a:xfrm>
        </p:spPr>
        <p:txBody>
          <a:bodyPr>
            <a:normAutofit lnSpcReduction="10000"/>
          </a:bodyPr>
          <a:lstStyle/>
          <a:p>
            <a:pPr marL="457200" lvl="1" indent="0">
              <a:buNone/>
            </a:pPr>
            <a:r>
              <a:rPr lang="en-GB" altLang="en-US" sz="2200" dirty="0"/>
              <a:t>Smith, K. (2019). </a:t>
            </a:r>
            <a:r>
              <a:rPr lang="en-GB" altLang="en-US" sz="2200" i="1" dirty="0"/>
              <a:t>The importance of Social Media in Business. </a:t>
            </a:r>
            <a:r>
              <a:rPr lang="en-GB" altLang="en-US" sz="2200" dirty="0"/>
              <a:t>[Online] </a:t>
            </a:r>
            <a:r>
              <a:rPr lang="en-GB" sz="2200" dirty="0">
                <a:hlinkClick r:id="rId3"/>
              </a:rPr>
              <a:t>https://www.lyfemarketing.com/blog/importance-social-media-business/</a:t>
            </a:r>
            <a:endParaRPr lang="en-GB" sz="2200" dirty="0"/>
          </a:p>
          <a:p>
            <a:pPr marL="457200" lvl="1" indent="0">
              <a:buNone/>
            </a:pPr>
            <a:r>
              <a:rPr lang="en-GB" altLang="en-US" sz="2200" dirty="0"/>
              <a:t>Canada, L. (2019). </a:t>
            </a:r>
            <a:r>
              <a:rPr lang="en-GB" altLang="en-US" sz="2200" i="1" dirty="0"/>
              <a:t>The Negative Effects of Social Media on Business. </a:t>
            </a:r>
            <a:r>
              <a:rPr lang="en-GB" altLang="en-US" sz="2200" dirty="0"/>
              <a:t> [Online] </a:t>
            </a:r>
            <a:r>
              <a:rPr lang="en-GB" sz="2200" dirty="0">
                <a:hlinkClick r:id="rId4"/>
              </a:rPr>
              <a:t>https://www.lativate.com/post/the-negative-effects-of-social-media-on-business</a:t>
            </a:r>
            <a:endParaRPr lang="en-GB" sz="2200" dirty="0"/>
          </a:p>
          <a:p>
            <a:pPr marL="457200" lvl="1" indent="0">
              <a:buNone/>
            </a:pPr>
            <a:r>
              <a:rPr lang="en-GB" altLang="en-US" sz="2200" dirty="0"/>
              <a:t>Mahoney, M. (2020). </a:t>
            </a:r>
            <a:r>
              <a:rPr lang="en-GB" altLang="en-US" sz="2200" i="1" dirty="0"/>
              <a:t>The Impact of Social Media on Business in 2020. </a:t>
            </a:r>
            <a:r>
              <a:rPr lang="en-GB" altLang="en-US" sz="2200" dirty="0"/>
              <a:t>[Online] </a:t>
            </a:r>
            <a:r>
              <a:rPr lang="en-GB" altLang="en-US" sz="2200" i="1" dirty="0"/>
              <a:t> </a:t>
            </a:r>
            <a:r>
              <a:rPr lang="en-GB" sz="2200" dirty="0">
                <a:hlinkClick r:id="rId5"/>
              </a:rPr>
              <a:t>https://www.singlegrain.com/blog-posts/impact-of-social-media-in-todays-business-world/</a:t>
            </a:r>
            <a:endParaRPr lang="en-GB" sz="2200" dirty="0"/>
          </a:p>
          <a:p>
            <a:pPr marL="457200" lvl="1" indent="0">
              <a:buNone/>
            </a:pPr>
            <a:r>
              <a:rPr lang="en-GB" altLang="en-US" sz="2200" dirty="0"/>
              <a:t>Singh, T. &amp; Sinha, R. (2017). The Impact of Social Media on Business Growth and Performance in India. </a:t>
            </a:r>
            <a:r>
              <a:rPr lang="en-GB" altLang="en-US" sz="2200" i="1" dirty="0"/>
              <a:t>International Journal of Research in Management &amp; Business Studies. </a:t>
            </a:r>
            <a:r>
              <a:rPr lang="en-GB" altLang="en-US" sz="2200" dirty="0"/>
              <a:t>Vol. 4, Issue 1</a:t>
            </a:r>
          </a:p>
          <a:p>
            <a:pPr marL="457200" lvl="1" indent="0">
              <a:buNone/>
            </a:pPr>
            <a:endParaRPr lang="en-US" altLang="en-US" sz="2200" dirty="0"/>
          </a:p>
        </p:txBody>
      </p:sp>
    </p:spTree>
    <p:extLst>
      <p:ext uri="{BB962C8B-B14F-4D97-AF65-F5344CB8AC3E}">
        <p14:creationId xmlns:p14="http://schemas.microsoft.com/office/powerpoint/2010/main" val="8171784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043608" y="1916832"/>
            <a:ext cx="7344816" cy="720080"/>
          </a:xfrm>
        </p:spPr>
        <p:txBody>
          <a:bodyPr>
            <a:normAutofit fontScale="90000"/>
          </a:bodyPr>
          <a:lstStyle/>
          <a:p>
            <a:r>
              <a:rPr lang="en-US" altLang="en-US" b="1" dirty="0">
                <a:solidFill>
                  <a:srgbClr val="FF0000"/>
                </a:solidFill>
              </a:rPr>
              <a:t>Activity</a:t>
            </a:r>
            <a:br>
              <a:rPr lang="en-US" altLang="en-US" b="1" dirty="0">
                <a:solidFill>
                  <a:srgbClr val="FF0000"/>
                </a:solidFill>
              </a:rPr>
            </a:br>
            <a:br>
              <a:rPr lang="en-US" altLang="en-US" b="1" dirty="0">
                <a:solidFill>
                  <a:srgbClr val="FF0000"/>
                </a:solidFill>
              </a:rPr>
            </a:br>
            <a:endParaRPr lang="en-US" altLang="en-US" b="1" dirty="0">
              <a:solidFill>
                <a:srgbClr val="FF0000"/>
              </a:solidFill>
            </a:endParaRPr>
          </a:p>
        </p:txBody>
      </p:sp>
      <p:sp>
        <p:nvSpPr>
          <p:cNvPr id="4" name="Rectangle 3">
            <a:extLst>
              <a:ext uri="{FF2B5EF4-FFF2-40B4-BE49-F238E27FC236}">
                <a16:creationId xmlns:a16="http://schemas.microsoft.com/office/drawing/2014/main" id="{8A7BF788-6169-2440-8440-AFCBF4978517}"/>
              </a:ext>
            </a:extLst>
          </p:cNvPr>
          <p:cNvSpPr/>
          <p:nvPr/>
        </p:nvSpPr>
        <p:spPr>
          <a:xfrm>
            <a:off x="539552" y="2492896"/>
            <a:ext cx="8064896" cy="830997"/>
          </a:xfrm>
          <a:prstGeom prst="rect">
            <a:avLst/>
          </a:prstGeom>
        </p:spPr>
        <p:txBody>
          <a:bodyPr wrap="square">
            <a:spAutoFit/>
          </a:bodyPr>
          <a:lstStyle/>
          <a:p>
            <a:pPr algn="ctr"/>
            <a:r>
              <a:rPr lang="en-US" altLang="en-US" sz="2400" b="1" dirty="0">
                <a:solidFill>
                  <a:srgbClr val="FF0000"/>
                </a:solidFill>
              </a:rPr>
              <a:t>Discuss various effects of social media on workplace efficiency and concerns of safety and security with evidences</a:t>
            </a:r>
            <a:endParaRPr lang="en-US" sz="2400" dirty="0"/>
          </a:p>
        </p:txBody>
      </p:sp>
    </p:spTree>
    <p:extLst>
      <p:ext uri="{BB962C8B-B14F-4D97-AF65-F5344CB8AC3E}">
        <p14:creationId xmlns:p14="http://schemas.microsoft.com/office/powerpoint/2010/main" val="20042869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0C7B360D-7556-4838-AC1E-3ACE6DE28484}"/>
              </a:ext>
            </a:extLst>
          </p:cNvPr>
          <p:cNvSpPr>
            <a:spLocks noGrp="1"/>
          </p:cNvSpPr>
          <p:nvPr>
            <p:ph type="sldNum" sz="quarter" idx="12"/>
          </p:nvPr>
        </p:nvSpPr>
        <p:spPr/>
        <p:txBody>
          <a:bodyPr/>
          <a:lstStyle/>
          <a:p>
            <a:fld id="{1A854779-256D-41CA-AF7C-67C3B2E6CAB7}" type="slidenum">
              <a:rPr lang="en-GB" smtClean="0"/>
              <a:t>22</a:t>
            </a:fld>
            <a:endParaRPr lang="en-GB"/>
          </a:p>
        </p:txBody>
      </p:sp>
      <p:sp>
        <p:nvSpPr>
          <p:cNvPr id="4" name="Content Placeholder 3">
            <a:extLst>
              <a:ext uri="{FF2B5EF4-FFF2-40B4-BE49-F238E27FC236}">
                <a16:creationId xmlns:a16="http://schemas.microsoft.com/office/drawing/2014/main" id="{F66117CE-7158-E04F-9561-5DB6BE0C4B71}"/>
              </a:ext>
            </a:extLst>
          </p:cNvPr>
          <p:cNvSpPr>
            <a:spLocks noGrp="1"/>
          </p:cNvSpPr>
          <p:nvPr>
            <p:ph idx="1"/>
          </p:nvPr>
        </p:nvSpPr>
        <p:spPr>
          <a:xfrm>
            <a:off x="1547664" y="2420888"/>
            <a:ext cx="6203032" cy="748679"/>
          </a:xfrm>
        </p:spPr>
        <p:txBody>
          <a:bodyPr/>
          <a:lstStyle/>
          <a:p>
            <a:pPr marL="0" indent="0" algn="ctr">
              <a:buNone/>
            </a:pPr>
            <a:r>
              <a:rPr lang="en-US" b="1" dirty="0">
                <a:solidFill>
                  <a:srgbClr val="FF0000"/>
                </a:solidFill>
              </a:rPr>
              <a:t>Any Questions? </a:t>
            </a:r>
          </a:p>
        </p:txBody>
      </p:sp>
    </p:spTree>
    <p:extLst>
      <p:ext uri="{BB962C8B-B14F-4D97-AF65-F5344CB8AC3E}">
        <p14:creationId xmlns:p14="http://schemas.microsoft.com/office/powerpoint/2010/main" val="39117814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39866</TotalTime>
  <Words>2070</Words>
  <Application>Microsoft Macintosh PowerPoint</Application>
  <PresentationFormat>On-screen Show (4:3)</PresentationFormat>
  <Paragraphs>207</Paragraphs>
  <Slides>22</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Digital Skills  LCLM 4002</vt:lpstr>
      <vt:lpstr>Lesson Aim</vt:lpstr>
      <vt:lpstr> What is Social Media?</vt:lpstr>
      <vt:lpstr>Social Media</vt:lpstr>
      <vt:lpstr>Value of Social Media</vt:lpstr>
      <vt:lpstr>Value of Social Media</vt:lpstr>
      <vt:lpstr>Importance of Social Media in Business</vt:lpstr>
      <vt:lpstr>Importance of Social Media in Business</vt:lpstr>
      <vt:lpstr>Importance of Social Media in Business</vt:lpstr>
      <vt:lpstr>Importance of Social Media in Business</vt:lpstr>
      <vt:lpstr>Impacts of Social Media on Business</vt:lpstr>
      <vt:lpstr>Impacts of Social Media on Business</vt:lpstr>
      <vt:lpstr>Benefits of Social Media for Businesses</vt:lpstr>
      <vt:lpstr>Benefits of Social Media for Businesses</vt:lpstr>
      <vt:lpstr>Benefits of Social Media for Businesses</vt:lpstr>
      <vt:lpstr>Drawbacks of Social Media on Business</vt:lpstr>
      <vt:lpstr>Drawbacks of Social Media on Business</vt:lpstr>
      <vt:lpstr>Drawbacks of Social Media on Business</vt:lpstr>
      <vt:lpstr>Reasons of using Social Media</vt:lpstr>
      <vt:lpstr>References</vt:lpstr>
      <vt:lpstr>Activity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Koushik Modak</cp:lastModifiedBy>
  <cp:revision>204</cp:revision>
  <dcterms:created xsi:type="dcterms:W3CDTF">2015-04-14T15:21:28Z</dcterms:created>
  <dcterms:modified xsi:type="dcterms:W3CDTF">2022-11-06T18:53:10Z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