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8.xml" ContentType="application/vnd.openxmlformats-officedocument.theme+xml"/>
  <Override PartName="/ppt/slideLayouts/slideLayout26.xml" ContentType="application/vnd.openxmlformats-officedocument.presentationml.slideLayout+xml"/>
  <Override PartName="/ppt/theme/theme19.xml" ContentType="application/vnd.openxmlformats-officedocument.theme+xml"/>
  <Override PartName="/ppt/slideLayouts/slideLayout27.xml" ContentType="application/vnd.openxmlformats-officedocument.presentationml.slideLayout+xml"/>
  <Override PartName="/ppt/theme/theme20.xml" ContentType="application/vnd.openxmlformats-officedocument.theme+xml"/>
  <Override PartName="/ppt/slideLayouts/slideLayout28.xml" ContentType="application/vnd.openxmlformats-officedocument.presentationml.slideLayout+xml"/>
  <Override PartName="/ppt/theme/theme21.xml" ContentType="application/vnd.openxmlformats-officedocument.theme+xml"/>
  <Override PartName="/ppt/slideLayouts/slideLayout29.xml" ContentType="application/vnd.openxmlformats-officedocument.presentationml.slideLayout+xml"/>
  <Override PartName="/ppt/theme/theme22.xml" ContentType="application/vnd.openxmlformats-officedocument.theme+xml"/>
  <Override PartName="/ppt/theme/theme2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1" r:id="rId5"/>
    <p:sldMasterId id="2147483650" r:id="rId6"/>
    <p:sldMasterId id="2147483652" r:id="rId7"/>
    <p:sldMasterId id="2147483653" r:id="rId8"/>
    <p:sldMasterId id="2147483654" r:id="rId9"/>
    <p:sldMasterId id="2147483655" r:id="rId10"/>
    <p:sldMasterId id="2147483656" r:id="rId11"/>
    <p:sldMasterId id="2147483657" r:id="rId12"/>
    <p:sldMasterId id="2147483658" r:id="rId13"/>
    <p:sldMasterId id="2147483660" r:id="rId14"/>
    <p:sldMasterId id="2147483659" r:id="rId15"/>
    <p:sldMasterId id="2147483661" r:id="rId16"/>
    <p:sldMasterId id="2147483662" r:id="rId17"/>
    <p:sldMasterId id="2147483663" r:id="rId18"/>
    <p:sldMasterId id="2147483664" r:id="rId19"/>
    <p:sldMasterId id="2147483665" r:id="rId20"/>
    <p:sldMasterId id="2147483666" r:id="rId21"/>
    <p:sldMasterId id="2147483673" r:id="rId22"/>
    <p:sldMasterId id="2147483670" r:id="rId23"/>
    <p:sldMasterId id="2147483671" r:id="rId24"/>
    <p:sldMasterId id="2147483706" r:id="rId25"/>
  </p:sldMasterIdLst>
  <p:notesMasterIdLst>
    <p:notesMasterId r:id="rId63"/>
  </p:notesMasterIdLst>
  <p:sldIdLst>
    <p:sldId id="312" r:id="rId26"/>
    <p:sldId id="270" r:id="rId27"/>
    <p:sldId id="278" r:id="rId28"/>
    <p:sldId id="318" r:id="rId29"/>
    <p:sldId id="320" r:id="rId30"/>
    <p:sldId id="319" r:id="rId31"/>
    <p:sldId id="281" r:id="rId32"/>
    <p:sldId id="275" r:id="rId33"/>
    <p:sldId id="280" r:id="rId34"/>
    <p:sldId id="282" r:id="rId35"/>
    <p:sldId id="285" r:id="rId36"/>
    <p:sldId id="274" r:id="rId37"/>
    <p:sldId id="288" r:id="rId38"/>
    <p:sldId id="284" r:id="rId39"/>
    <p:sldId id="289" r:id="rId40"/>
    <p:sldId id="287" r:id="rId41"/>
    <p:sldId id="286" r:id="rId42"/>
    <p:sldId id="290" r:id="rId43"/>
    <p:sldId id="291" r:id="rId44"/>
    <p:sldId id="292" r:id="rId45"/>
    <p:sldId id="294" r:id="rId46"/>
    <p:sldId id="295" r:id="rId47"/>
    <p:sldId id="296" r:id="rId48"/>
    <p:sldId id="297" r:id="rId49"/>
    <p:sldId id="298" r:id="rId50"/>
    <p:sldId id="300" r:id="rId51"/>
    <p:sldId id="299" r:id="rId52"/>
    <p:sldId id="302" r:id="rId53"/>
    <p:sldId id="301" r:id="rId54"/>
    <p:sldId id="303" r:id="rId55"/>
    <p:sldId id="304" r:id="rId56"/>
    <p:sldId id="305" r:id="rId57"/>
    <p:sldId id="306" r:id="rId58"/>
    <p:sldId id="307" r:id="rId59"/>
    <p:sldId id="308" r:id="rId60"/>
    <p:sldId id="309" r:id="rId61"/>
    <p:sldId id="310"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3777" autoAdjust="0"/>
  </p:normalViewPr>
  <p:slideViewPr>
    <p:cSldViewPr snapToGrid="0">
      <p:cViewPr varScale="1">
        <p:scale>
          <a:sx n="60" d="100"/>
          <a:sy n="60" d="100"/>
        </p:scale>
        <p:origin x="96" y="7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xml"/><Relationship Id="rId21" Type="http://schemas.openxmlformats.org/officeDocument/2006/relationships/slideMaster" Target="slideMasters/slideMaster18.xml"/><Relationship Id="rId34" Type="http://schemas.openxmlformats.org/officeDocument/2006/relationships/slide" Target="slides/slide9.xml"/><Relationship Id="rId42" Type="http://schemas.openxmlformats.org/officeDocument/2006/relationships/slide" Target="slides/slide17.xml"/><Relationship Id="rId47" Type="http://schemas.openxmlformats.org/officeDocument/2006/relationships/slide" Target="slides/slide22.xml"/><Relationship Id="rId50" Type="http://schemas.openxmlformats.org/officeDocument/2006/relationships/slide" Target="slides/slide25.xml"/><Relationship Id="rId55" Type="http://schemas.openxmlformats.org/officeDocument/2006/relationships/slide" Target="slides/slide30.xml"/><Relationship Id="rId63" Type="http://schemas.openxmlformats.org/officeDocument/2006/relationships/notesMaster" Target="notesMasters/notes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4.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 Target="slides/slide7.xml"/><Relationship Id="rId37" Type="http://schemas.openxmlformats.org/officeDocument/2006/relationships/slide" Target="slides/slide12.xml"/><Relationship Id="rId40" Type="http://schemas.openxmlformats.org/officeDocument/2006/relationships/slide" Target="slides/slide15.xml"/><Relationship Id="rId45" Type="http://schemas.openxmlformats.org/officeDocument/2006/relationships/slide" Target="slides/slide20.xml"/><Relationship Id="rId53" Type="http://schemas.openxmlformats.org/officeDocument/2006/relationships/slide" Target="slides/slide28.xml"/><Relationship Id="rId58" Type="http://schemas.openxmlformats.org/officeDocument/2006/relationships/slide" Target="slides/slide33.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36.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2.xml"/><Relationship Id="rId30" Type="http://schemas.openxmlformats.org/officeDocument/2006/relationships/slide" Target="slides/slide5.xml"/><Relationship Id="rId35" Type="http://schemas.openxmlformats.org/officeDocument/2006/relationships/slide" Target="slides/slide10.xml"/><Relationship Id="rId43" Type="http://schemas.openxmlformats.org/officeDocument/2006/relationships/slide" Target="slides/slide18.xml"/><Relationship Id="rId48" Type="http://schemas.openxmlformats.org/officeDocument/2006/relationships/slide" Target="slides/slide23.xml"/><Relationship Id="rId56" Type="http://schemas.openxmlformats.org/officeDocument/2006/relationships/slide" Target="slides/slide31.xml"/><Relationship Id="rId64"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26.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Master" Target="slideMasters/slideMaster22.xml"/><Relationship Id="rId33" Type="http://schemas.openxmlformats.org/officeDocument/2006/relationships/slide" Target="slides/slide8.xml"/><Relationship Id="rId38" Type="http://schemas.openxmlformats.org/officeDocument/2006/relationships/slide" Target="slides/slide13.xml"/><Relationship Id="rId46" Type="http://schemas.openxmlformats.org/officeDocument/2006/relationships/slide" Target="slides/slide21.xml"/><Relationship Id="rId59" Type="http://schemas.openxmlformats.org/officeDocument/2006/relationships/slide" Target="slides/slide34.xml"/><Relationship Id="rId67" Type="http://schemas.openxmlformats.org/officeDocument/2006/relationships/tableStyles" Target="tableStyles.xml"/><Relationship Id="rId20" Type="http://schemas.openxmlformats.org/officeDocument/2006/relationships/slideMaster" Target="slideMasters/slideMaster17.xml"/><Relationship Id="rId41" Type="http://schemas.openxmlformats.org/officeDocument/2006/relationships/slide" Target="slides/slide16.xml"/><Relationship Id="rId54" Type="http://schemas.openxmlformats.org/officeDocument/2006/relationships/slide" Target="slides/slide29.xml"/><Relationship Id="rId62"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3.xml"/><Relationship Id="rId36" Type="http://schemas.openxmlformats.org/officeDocument/2006/relationships/slide" Target="slides/slide11.xml"/><Relationship Id="rId49" Type="http://schemas.openxmlformats.org/officeDocument/2006/relationships/slide" Target="slides/slide24.xml"/><Relationship Id="rId57" Type="http://schemas.openxmlformats.org/officeDocument/2006/relationships/slide" Target="slides/slide32.xml"/><Relationship Id="rId10" Type="http://schemas.openxmlformats.org/officeDocument/2006/relationships/slideMaster" Target="slideMasters/slideMaster7.xml"/><Relationship Id="rId31" Type="http://schemas.openxmlformats.org/officeDocument/2006/relationships/slide" Target="slides/slide6.xml"/><Relationship Id="rId44" Type="http://schemas.openxmlformats.org/officeDocument/2006/relationships/slide" Target="slides/slide19.xml"/><Relationship Id="rId52" Type="http://schemas.openxmlformats.org/officeDocument/2006/relationships/slide" Target="slides/slide27.xml"/><Relationship Id="rId60" Type="http://schemas.openxmlformats.org/officeDocument/2006/relationships/slide" Target="slides/slide35.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3D2297-0D71-4AB4-9F2F-04EC4F9409AC}" type="datetimeFigureOut">
              <a:rPr lang="en-GB" smtClean="0"/>
              <a:t>16/12/2024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554485-19FD-416A-B051-20FE4EFF0134}" type="slidenum">
              <a:rPr lang="en-GB" smtClean="0"/>
              <a:t>‹#›</a:t>
            </a:fld>
            <a:endParaRPr lang="en-GB"/>
          </a:p>
        </p:txBody>
      </p:sp>
    </p:spTree>
    <p:extLst>
      <p:ext uri="{BB962C8B-B14F-4D97-AF65-F5344CB8AC3E}">
        <p14:creationId xmlns:p14="http://schemas.microsoft.com/office/powerpoint/2010/main" val="1199630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a:t>
            </a:fld>
            <a:endParaRPr lang="en-GB"/>
          </a:p>
        </p:txBody>
      </p:sp>
    </p:spTree>
    <p:extLst>
      <p:ext uri="{BB962C8B-B14F-4D97-AF65-F5344CB8AC3E}">
        <p14:creationId xmlns:p14="http://schemas.microsoft.com/office/powerpoint/2010/main" val="147939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a:t>
            </a:fld>
            <a:endParaRPr lang="en-GB"/>
          </a:p>
        </p:txBody>
      </p:sp>
    </p:spTree>
    <p:extLst>
      <p:ext uri="{BB962C8B-B14F-4D97-AF65-F5344CB8AC3E}">
        <p14:creationId xmlns:p14="http://schemas.microsoft.com/office/powerpoint/2010/main" val="24584148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1B416-EAC1-745E-BDC5-13F4B89EE9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0C9FEB-DD13-5BBE-47A2-A44FE3A85B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4E55EB-928E-3868-0F87-E685C850088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6E04B36-8AB3-7153-24A1-76AE84238610}"/>
              </a:ext>
            </a:extLst>
          </p:cNvPr>
          <p:cNvSpPr>
            <a:spLocks noGrp="1"/>
          </p:cNvSpPr>
          <p:nvPr>
            <p:ph type="sldNum" sz="quarter" idx="5"/>
          </p:nvPr>
        </p:nvSpPr>
        <p:spPr/>
        <p:txBody>
          <a:bodyPr/>
          <a:lstStyle/>
          <a:p>
            <a:fld id="{50554485-19FD-416A-B051-20FE4EFF0134}" type="slidenum">
              <a:rPr lang="en-GB" smtClean="0"/>
              <a:t>4</a:t>
            </a:fld>
            <a:endParaRPr lang="en-GB"/>
          </a:p>
        </p:txBody>
      </p:sp>
    </p:spTree>
    <p:extLst>
      <p:ext uri="{BB962C8B-B14F-4D97-AF65-F5344CB8AC3E}">
        <p14:creationId xmlns:p14="http://schemas.microsoft.com/office/powerpoint/2010/main" val="3956338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633019-331B-E65A-EBB6-C650FF709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5368F9-4072-C11D-EA93-12AC5E4E82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B4D4158-86CE-15EF-BB9C-2BEB25CF3D8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9A1B3A0-36C4-51CC-89BB-5D15D12E86C7}"/>
              </a:ext>
            </a:extLst>
          </p:cNvPr>
          <p:cNvSpPr>
            <a:spLocks noGrp="1"/>
          </p:cNvSpPr>
          <p:nvPr>
            <p:ph type="sldNum" sz="quarter" idx="5"/>
          </p:nvPr>
        </p:nvSpPr>
        <p:spPr/>
        <p:txBody>
          <a:bodyPr/>
          <a:lstStyle/>
          <a:p>
            <a:fld id="{50554485-19FD-416A-B051-20FE4EFF0134}" type="slidenum">
              <a:rPr lang="en-GB" smtClean="0"/>
              <a:t>5</a:t>
            </a:fld>
            <a:endParaRPr lang="en-GB"/>
          </a:p>
        </p:txBody>
      </p:sp>
    </p:spTree>
    <p:extLst>
      <p:ext uri="{BB962C8B-B14F-4D97-AF65-F5344CB8AC3E}">
        <p14:creationId xmlns:p14="http://schemas.microsoft.com/office/powerpoint/2010/main" val="1818336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FB0A4-A971-E253-FFBB-F21CFD3A5D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20EB72-0557-F3DB-B2FC-6EFA701A98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A18030-CE22-1856-0C06-DB98B633B14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  we need hardware capable of performing the task, frameworks and languages suitable for the task, the right data, and the right choice of AI algorithms</a:t>
            </a:r>
            <a:endParaRPr lang="en-GB" dirty="0"/>
          </a:p>
          <a:p>
            <a:endParaRPr lang="en-GB" dirty="0"/>
          </a:p>
        </p:txBody>
      </p:sp>
      <p:sp>
        <p:nvSpPr>
          <p:cNvPr id="4" name="Slide Number Placeholder 3">
            <a:extLst>
              <a:ext uri="{FF2B5EF4-FFF2-40B4-BE49-F238E27FC236}">
                <a16:creationId xmlns:a16="http://schemas.microsoft.com/office/drawing/2014/main" id="{905DD364-1626-58BB-10D9-E5816D474513}"/>
              </a:ext>
            </a:extLst>
          </p:cNvPr>
          <p:cNvSpPr>
            <a:spLocks noGrp="1"/>
          </p:cNvSpPr>
          <p:nvPr>
            <p:ph type="sldNum" sz="quarter" idx="5"/>
          </p:nvPr>
        </p:nvSpPr>
        <p:spPr/>
        <p:txBody>
          <a:bodyPr/>
          <a:lstStyle/>
          <a:p>
            <a:fld id="{50554485-19FD-416A-B051-20FE4EFF0134}" type="slidenum">
              <a:rPr lang="en-GB" smtClean="0"/>
              <a:t>6</a:t>
            </a:fld>
            <a:endParaRPr lang="en-GB"/>
          </a:p>
        </p:txBody>
      </p:sp>
    </p:spTree>
    <p:extLst>
      <p:ext uri="{BB962C8B-B14F-4D97-AF65-F5344CB8AC3E}">
        <p14:creationId xmlns:p14="http://schemas.microsoft.com/office/powerpoint/2010/main" val="5052504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7</a:t>
            </a:fld>
            <a:endParaRPr lang="en-GB"/>
          </a:p>
        </p:txBody>
      </p:sp>
    </p:spTree>
    <p:extLst>
      <p:ext uri="{BB962C8B-B14F-4D97-AF65-F5344CB8AC3E}">
        <p14:creationId xmlns:p14="http://schemas.microsoft.com/office/powerpoint/2010/main" val="1480809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8</a:t>
            </a:fld>
            <a:endParaRPr lang="en-GB"/>
          </a:p>
        </p:txBody>
      </p:sp>
    </p:spTree>
    <p:extLst>
      <p:ext uri="{BB962C8B-B14F-4D97-AF65-F5344CB8AC3E}">
        <p14:creationId xmlns:p14="http://schemas.microsoft.com/office/powerpoint/2010/main" val="15550943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9</a:t>
            </a:fld>
            <a:endParaRPr lang="en-GB"/>
          </a:p>
        </p:txBody>
      </p:sp>
    </p:spTree>
    <p:extLst>
      <p:ext uri="{BB962C8B-B14F-4D97-AF65-F5344CB8AC3E}">
        <p14:creationId xmlns:p14="http://schemas.microsoft.com/office/powerpoint/2010/main" val="1750654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10</a:t>
            </a:fld>
            <a:endParaRPr lang="en-GB"/>
          </a:p>
        </p:txBody>
      </p:sp>
    </p:spTree>
    <p:extLst>
      <p:ext uri="{BB962C8B-B14F-4D97-AF65-F5344CB8AC3E}">
        <p14:creationId xmlns:p14="http://schemas.microsoft.com/office/powerpoint/2010/main" val="2669315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11</a:t>
            </a:fld>
            <a:endParaRPr lang="en-GB"/>
          </a:p>
        </p:txBody>
      </p:sp>
    </p:spTree>
    <p:extLst>
      <p:ext uri="{BB962C8B-B14F-4D97-AF65-F5344CB8AC3E}">
        <p14:creationId xmlns:p14="http://schemas.microsoft.com/office/powerpoint/2010/main" val="35318276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12</a:t>
            </a:fld>
            <a:endParaRPr lang="en-GB"/>
          </a:p>
        </p:txBody>
      </p:sp>
    </p:spTree>
    <p:extLst>
      <p:ext uri="{BB962C8B-B14F-4D97-AF65-F5344CB8AC3E}">
        <p14:creationId xmlns:p14="http://schemas.microsoft.com/office/powerpoint/2010/main" val="3495120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13</a:t>
            </a:fld>
            <a:endParaRPr lang="en-GB"/>
          </a:p>
        </p:txBody>
      </p:sp>
    </p:spTree>
    <p:extLst>
      <p:ext uri="{BB962C8B-B14F-4D97-AF65-F5344CB8AC3E}">
        <p14:creationId xmlns:p14="http://schemas.microsoft.com/office/powerpoint/2010/main" val="601667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14</a:t>
            </a:fld>
            <a:endParaRPr lang="en-GB"/>
          </a:p>
        </p:txBody>
      </p:sp>
    </p:spTree>
    <p:extLst>
      <p:ext uri="{BB962C8B-B14F-4D97-AF65-F5344CB8AC3E}">
        <p14:creationId xmlns:p14="http://schemas.microsoft.com/office/powerpoint/2010/main" val="22440293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15</a:t>
            </a:fld>
            <a:endParaRPr lang="en-GB"/>
          </a:p>
        </p:txBody>
      </p:sp>
    </p:spTree>
    <p:extLst>
      <p:ext uri="{BB962C8B-B14F-4D97-AF65-F5344CB8AC3E}">
        <p14:creationId xmlns:p14="http://schemas.microsoft.com/office/powerpoint/2010/main" val="13908770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previous two types, either there are no labels for all the observation in the dataset or labels are present for all the observations.</a:t>
            </a:r>
          </a:p>
          <a:p>
            <a:r>
              <a:rPr lang="en-US" dirty="0"/>
              <a:t>In many practical situations, the cost to labelling is quite high, since it requires skilled human experts to do that.</a:t>
            </a:r>
          </a:p>
          <a:p>
            <a:r>
              <a:rPr lang="en-US" dirty="0"/>
              <a:t>In the absence of labels in the majority of the observations but present in few, semi-supervised algorithms are the best candidates for the model building.</a:t>
            </a:r>
          </a:p>
          <a:p>
            <a:r>
              <a:rPr lang="en-US" dirty="0"/>
              <a:t>These methods exploit the idea that even though the group memberships of the unlabeled data are unknown, this data carries important information about the group parameters.</a:t>
            </a: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16</a:t>
            </a:fld>
            <a:endParaRPr lang="en-GB"/>
          </a:p>
        </p:txBody>
      </p:sp>
    </p:spTree>
    <p:extLst>
      <p:ext uri="{BB962C8B-B14F-4D97-AF65-F5344CB8AC3E}">
        <p14:creationId xmlns:p14="http://schemas.microsoft.com/office/powerpoint/2010/main" val="6266810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17</a:t>
            </a:fld>
            <a:endParaRPr lang="en-GB"/>
          </a:p>
        </p:txBody>
      </p:sp>
    </p:spTree>
    <p:extLst>
      <p:ext uri="{BB962C8B-B14F-4D97-AF65-F5344CB8AC3E}">
        <p14:creationId xmlns:p14="http://schemas.microsoft.com/office/powerpoint/2010/main" val="3345845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19</a:t>
            </a:fld>
            <a:endParaRPr lang="en-GB"/>
          </a:p>
        </p:txBody>
      </p:sp>
    </p:spTree>
    <p:extLst>
      <p:ext uri="{BB962C8B-B14F-4D97-AF65-F5344CB8AC3E}">
        <p14:creationId xmlns:p14="http://schemas.microsoft.com/office/powerpoint/2010/main" val="33438422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20</a:t>
            </a:fld>
            <a:endParaRPr lang="en-GB"/>
          </a:p>
        </p:txBody>
      </p:sp>
    </p:spTree>
    <p:extLst>
      <p:ext uri="{BB962C8B-B14F-4D97-AF65-F5344CB8AC3E}">
        <p14:creationId xmlns:p14="http://schemas.microsoft.com/office/powerpoint/2010/main" val="19875928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21</a:t>
            </a:fld>
            <a:endParaRPr lang="en-GB"/>
          </a:p>
        </p:txBody>
      </p:sp>
    </p:spTree>
    <p:extLst>
      <p:ext uri="{BB962C8B-B14F-4D97-AF65-F5344CB8AC3E}">
        <p14:creationId xmlns:p14="http://schemas.microsoft.com/office/powerpoint/2010/main" val="6923637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22</a:t>
            </a:fld>
            <a:endParaRPr lang="en-GB"/>
          </a:p>
        </p:txBody>
      </p:sp>
    </p:spTree>
    <p:extLst>
      <p:ext uri="{BB962C8B-B14F-4D97-AF65-F5344CB8AC3E}">
        <p14:creationId xmlns:p14="http://schemas.microsoft.com/office/powerpoint/2010/main" val="42281849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23</a:t>
            </a:fld>
            <a:endParaRPr lang="en-GB"/>
          </a:p>
        </p:txBody>
      </p:sp>
    </p:spTree>
    <p:extLst>
      <p:ext uri="{BB962C8B-B14F-4D97-AF65-F5344CB8AC3E}">
        <p14:creationId xmlns:p14="http://schemas.microsoft.com/office/powerpoint/2010/main" val="35551600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24</a:t>
            </a:fld>
            <a:endParaRPr lang="en-GB"/>
          </a:p>
        </p:txBody>
      </p:sp>
    </p:spTree>
    <p:extLst>
      <p:ext uri="{BB962C8B-B14F-4D97-AF65-F5344CB8AC3E}">
        <p14:creationId xmlns:p14="http://schemas.microsoft.com/office/powerpoint/2010/main" val="108778657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25</a:t>
            </a:fld>
            <a:endParaRPr lang="en-GB"/>
          </a:p>
        </p:txBody>
      </p:sp>
    </p:spTree>
    <p:extLst>
      <p:ext uri="{BB962C8B-B14F-4D97-AF65-F5344CB8AC3E}">
        <p14:creationId xmlns:p14="http://schemas.microsoft.com/office/powerpoint/2010/main" val="20551595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26</a:t>
            </a:fld>
            <a:endParaRPr lang="en-GB"/>
          </a:p>
        </p:txBody>
      </p:sp>
    </p:spTree>
    <p:extLst>
      <p:ext uri="{BB962C8B-B14F-4D97-AF65-F5344CB8AC3E}">
        <p14:creationId xmlns:p14="http://schemas.microsoft.com/office/powerpoint/2010/main" val="110022513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27</a:t>
            </a:fld>
            <a:endParaRPr lang="en-GB"/>
          </a:p>
        </p:txBody>
      </p:sp>
    </p:spTree>
    <p:extLst>
      <p:ext uri="{BB962C8B-B14F-4D97-AF65-F5344CB8AC3E}">
        <p14:creationId xmlns:p14="http://schemas.microsoft.com/office/powerpoint/2010/main" val="41785499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28</a:t>
            </a:fld>
            <a:endParaRPr lang="en-GB"/>
          </a:p>
        </p:txBody>
      </p:sp>
    </p:spTree>
    <p:extLst>
      <p:ext uri="{BB962C8B-B14F-4D97-AF65-F5344CB8AC3E}">
        <p14:creationId xmlns:p14="http://schemas.microsoft.com/office/powerpoint/2010/main" val="6237398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29</a:t>
            </a:fld>
            <a:endParaRPr lang="en-GB"/>
          </a:p>
        </p:txBody>
      </p:sp>
    </p:spTree>
    <p:extLst>
      <p:ext uri="{BB962C8B-B14F-4D97-AF65-F5344CB8AC3E}">
        <p14:creationId xmlns:p14="http://schemas.microsoft.com/office/powerpoint/2010/main" val="40891269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30</a:t>
            </a:fld>
            <a:endParaRPr lang="en-GB"/>
          </a:p>
        </p:txBody>
      </p:sp>
    </p:spTree>
    <p:extLst>
      <p:ext uri="{BB962C8B-B14F-4D97-AF65-F5344CB8AC3E}">
        <p14:creationId xmlns:p14="http://schemas.microsoft.com/office/powerpoint/2010/main" val="23173746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31</a:t>
            </a:fld>
            <a:endParaRPr lang="en-GB"/>
          </a:p>
        </p:txBody>
      </p:sp>
    </p:spTree>
    <p:extLst>
      <p:ext uri="{BB962C8B-B14F-4D97-AF65-F5344CB8AC3E}">
        <p14:creationId xmlns:p14="http://schemas.microsoft.com/office/powerpoint/2010/main" val="38782534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32</a:t>
            </a:fld>
            <a:endParaRPr lang="en-GB"/>
          </a:p>
        </p:txBody>
      </p:sp>
    </p:spTree>
    <p:extLst>
      <p:ext uri="{BB962C8B-B14F-4D97-AF65-F5344CB8AC3E}">
        <p14:creationId xmlns:p14="http://schemas.microsoft.com/office/powerpoint/2010/main" val="26741547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33</a:t>
            </a:fld>
            <a:endParaRPr lang="en-GB"/>
          </a:p>
        </p:txBody>
      </p:sp>
    </p:spTree>
    <p:extLst>
      <p:ext uri="{BB962C8B-B14F-4D97-AF65-F5344CB8AC3E}">
        <p14:creationId xmlns:p14="http://schemas.microsoft.com/office/powerpoint/2010/main" val="26335864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34</a:t>
            </a:fld>
            <a:endParaRPr lang="en-GB"/>
          </a:p>
        </p:txBody>
      </p:sp>
    </p:spTree>
    <p:extLst>
      <p:ext uri="{BB962C8B-B14F-4D97-AF65-F5344CB8AC3E}">
        <p14:creationId xmlns:p14="http://schemas.microsoft.com/office/powerpoint/2010/main" val="34371244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35</a:t>
            </a:fld>
            <a:endParaRPr lang="en-GB"/>
          </a:p>
        </p:txBody>
      </p:sp>
    </p:spTree>
    <p:extLst>
      <p:ext uri="{BB962C8B-B14F-4D97-AF65-F5344CB8AC3E}">
        <p14:creationId xmlns:p14="http://schemas.microsoft.com/office/powerpoint/2010/main" val="30679423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36</a:t>
            </a:fld>
            <a:endParaRPr lang="en-GB"/>
          </a:p>
        </p:txBody>
      </p:sp>
    </p:spTree>
    <p:extLst>
      <p:ext uri="{BB962C8B-B14F-4D97-AF65-F5344CB8AC3E}">
        <p14:creationId xmlns:p14="http://schemas.microsoft.com/office/powerpoint/2010/main" val="22655101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37</a:t>
            </a:fld>
            <a:endParaRPr lang="en-GB"/>
          </a:p>
        </p:txBody>
      </p:sp>
    </p:spTree>
    <p:extLst>
      <p:ext uri="{BB962C8B-B14F-4D97-AF65-F5344CB8AC3E}">
        <p14:creationId xmlns:p14="http://schemas.microsoft.com/office/powerpoint/2010/main" val="165882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8.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8.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8.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8.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8.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8.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843795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18.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theme" Target="../theme/theme19.xml"/><Relationship Id="rId1" Type="http://schemas.openxmlformats.org/officeDocument/2006/relationships/slideLayout" Target="../slideLayouts/slideLayout26.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7.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1.xml"/><Relationship Id="rId1" Type="http://schemas.openxmlformats.org/officeDocument/2006/relationships/slideLayout" Target="../slideLayouts/slideLayout28.xml"/></Relationships>
</file>

<file path=ppt/slideMasters/_rels/slideMaster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theme" Target="../theme/theme22.xml"/><Relationship Id="rId1"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12/16/2024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37523523"/>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8C8AC0-B914-B974-9852-529C240029F2}"/>
            </a:ext>
          </a:extLst>
        </p:cNvPr>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81C5C11-F8BB-90C2-DCF0-B6753AB11409}"/>
              </a:ext>
            </a:extLst>
          </p:cNvPr>
          <p:cNvSpPr>
            <a:spLocks noGrp="1"/>
          </p:cNvSpPr>
          <p:nvPr>
            <p:ph idx="1"/>
          </p:nvPr>
        </p:nvSpPr>
        <p:spPr>
          <a:xfrm>
            <a:off x="630810" y="1572126"/>
            <a:ext cx="5755922" cy="3763444"/>
          </a:xfrm>
        </p:spPr>
        <p:txBody>
          <a:bodyPr/>
          <a:lstStyle/>
          <a:p>
            <a:r>
              <a:rPr lang="en-GB" sz="6000" dirty="0">
                <a:effectLst/>
                <a:latin typeface="Calibri" panose="020F0502020204030204" pitchFamily="34" charset="0"/>
                <a:ea typeface="DengXian" panose="02010600030101010101" pitchFamily="2" charset="-122"/>
                <a:cs typeface="Times New Roman" panose="02020603050405020304" pitchFamily="18" charset="0"/>
              </a:rPr>
              <a:t>ACCA 7025</a:t>
            </a:r>
          </a:p>
          <a:p>
            <a:r>
              <a:rPr lang="en-GB" sz="6000" dirty="0">
                <a:latin typeface="Calibri" panose="020F0502020204030204" pitchFamily="34" charset="0"/>
                <a:ea typeface="DengXian" panose="02010600030101010101" pitchFamily="2" charset="-122"/>
                <a:cs typeface="Times New Roman" panose="02020603050405020304" pitchFamily="18" charset="0"/>
              </a:rPr>
              <a:t>Applied Machine Learning</a:t>
            </a:r>
          </a:p>
          <a:p>
            <a:endParaRPr lang="en-GB" sz="3000" dirty="0"/>
          </a:p>
          <a:p>
            <a:r>
              <a:rPr lang="en-GB" sz="4800" dirty="0"/>
              <a:t>Introduction to</a:t>
            </a:r>
          </a:p>
          <a:p>
            <a:r>
              <a:rPr lang="en-GB" sz="4800" dirty="0"/>
              <a:t>Machine Learning</a:t>
            </a:r>
            <a:endParaRPr lang="en-GB" sz="48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sz="60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US" dirty="0"/>
          </a:p>
        </p:txBody>
      </p:sp>
      <p:sp>
        <p:nvSpPr>
          <p:cNvPr id="3" name="TextBox 2">
            <a:extLst>
              <a:ext uri="{FF2B5EF4-FFF2-40B4-BE49-F238E27FC236}">
                <a16:creationId xmlns:a16="http://schemas.microsoft.com/office/drawing/2014/main" id="{A392EFE6-C466-5E7E-FBDE-46D8176F2D6A}"/>
              </a:ext>
            </a:extLst>
          </p:cNvPr>
          <p:cNvSpPr txBox="1"/>
          <p:nvPr/>
        </p:nvSpPr>
        <p:spPr>
          <a:xfrm>
            <a:off x="8565501" y="5747657"/>
            <a:ext cx="3365241" cy="830997"/>
          </a:xfrm>
          <a:prstGeom prst="rect">
            <a:avLst/>
          </a:prstGeom>
          <a:noFill/>
        </p:spPr>
        <p:txBody>
          <a:bodyPr wrap="square" rtlCol="0">
            <a:spAutoFit/>
          </a:bodyPr>
          <a:lstStyle/>
          <a:p>
            <a:r>
              <a:rPr lang="en-US" sz="2400" b="1" dirty="0">
                <a:solidFill>
                  <a:schemeClr val="bg1"/>
                </a:solidFill>
              </a:rPr>
              <a:t>Mark Huntly:</a:t>
            </a:r>
          </a:p>
          <a:p>
            <a:r>
              <a:rPr lang="en-US" sz="2400" b="1" dirty="0">
                <a:solidFill>
                  <a:schemeClr val="bg1"/>
                </a:solidFill>
              </a:rPr>
              <a:t>m.huntly@uwtsd.ac.uk</a:t>
            </a:r>
            <a:endParaRPr lang="en-GB" sz="2400" b="1" dirty="0">
              <a:solidFill>
                <a:schemeClr val="bg1"/>
              </a:solidFill>
            </a:endParaRPr>
          </a:p>
        </p:txBody>
      </p:sp>
    </p:spTree>
    <p:extLst>
      <p:ext uri="{BB962C8B-B14F-4D97-AF65-F5344CB8AC3E}">
        <p14:creationId xmlns:p14="http://schemas.microsoft.com/office/powerpoint/2010/main" val="566127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What is Machine Learning (ML)</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8219" y="1756611"/>
            <a:ext cx="11481847" cy="3644947"/>
          </a:xfrm>
        </p:spPr>
        <p:txBody>
          <a:bodyPr>
            <a:normAutofit fontScale="92500"/>
          </a:bodyPr>
          <a:lstStyle/>
          <a:p>
            <a:pPr marL="0" indent="0">
              <a:buNone/>
            </a:pPr>
            <a:r>
              <a:rPr kumimoji="0" lang="en-GB" sz="4000" b="1" i="0" u="none" strike="noStrike" kern="1200" cap="none" spc="0" normalizeH="0" baseline="0" noProof="0" dirty="0">
                <a:ln>
                  <a:noFill/>
                </a:ln>
                <a:solidFill>
                  <a:prstClr val="black"/>
                </a:solidFill>
                <a:effectLst/>
                <a:uLnTx/>
                <a:uFillTx/>
                <a:latin typeface="Calibri Light" panose="020F0302020204030204"/>
                <a:ea typeface="+mj-ea"/>
                <a:cs typeface="+mj-cs"/>
              </a:rPr>
              <a:t>ML is:</a:t>
            </a:r>
          </a:p>
          <a:p>
            <a:pPr lvl="1"/>
            <a:r>
              <a:rPr lang="en-US" sz="3600" dirty="0">
                <a:solidFill>
                  <a:prstClr val="black"/>
                </a:solidFill>
                <a:latin typeface="Calibri Light" panose="020F0302020204030204"/>
                <a:ea typeface="+mj-ea"/>
                <a:cs typeface="+mj-cs"/>
              </a:rPr>
              <a:t>A subfield of AI that uses previous data to teach computers to.</a:t>
            </a:r>
          </a:p>
          <a:p>
            <a:pPr lvl="1"/>
            <a:r>
              <a:rPr lang="en-US" sz="3600" dirty="0">
                <a:solidFill>
                  <a:prstClr val="black"/>
                </a:solidFill>
                <a:latin typeface="Calibri Light" panose="020F0302020204030204"/>
                <a:ea typeface="+mj-ea"/>
                <a:cs typeface="+mj-cs"/>
              </a:rPr>
              <a:t>Different to standard computer programs, ML algorithms do not follow predefined rules to classify and make predictions.</a:t>
            </a:r>
          </a:p>
          <a:p>
            <a:pPr lvl="1"/>
            <a:r>
              <a:rPr lang="en-US" sz="3600" dirty="0">
                <a:solidFill>
                  <a:prstClr val="black"/>
                </a:solidFill>
                <a:latin typeface="Calibri Light" panose="020F0302020204030204"/>
                <a:ea typeface="+mj-ea"/>
                <a:cs typeface="+mj-cs"/>
              </a:rPr>
              <a:t>Algorithms that can solve problems on their own through learning from large sets of examples in the provided data.</a:t>
            </a:r>
            <a:endParaRPr lang="en-GB" sz="3600" dirty="0">
              <a:solidFill>
                <a:prstClr val="black"/>
              </a:solidFill>
              <a:latin typeface="Calibri Light" panose="020F0302020204030204"/>
              <a:ea typeface="+mj-ea"/>
              <a:cs typeface="+mj-cs"/>
            </a:endParaRPr>
          </a:p>
        </p:txBody>
      </p:sp>
    </p:spTree>
    <p:extLst>
      <p:ext uri="{BB962C8B-B14F-4D97-AF65-F5344CB8AC3E}">
        <p14:creationId xmlns:p14="http://schemas.microsoft.com/office/powerpoint/2010/main" val="38979540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r>
              <a:rPr lang="en-US" sz="6000" b="1" dirty="0"/>
              <a:t>The Definition of ML</a:t>
            </a:r>
            <a:endParaRPr lang="en-GB" sz="6000" b="1" dirty="0"/>
          </a:p>
        </p:txBody>
      </p:sp>
      <p:sp>
        <p:nvSpPr>
          <p:cNvPr id="3" name="Content Placeholder 2">
            <a:extLst>
              <a:ext uri="{FF2B5EF4-FFF2-40B4-BE49-F238E27FC236}">
                <a16:creationId xmlns:a16="http://schemas.microsoft.com/office/drawing/2014/main" id="{1E947FA6-1C98-09A1-43E8-26365B702E7E}"/>
              </a:ext>
            </a:extLst>
          </p:cNvPr>
          <p:cNvSpPr>
            <a:spLocks noGrp="1"/>
          </p:cNvSpPr>
          <p:nvPr>
            <p:ph idx="1"/>
          </p:nvPr>
        </p:nvSpPr>
        <p:spPr>
          <a:xfrm>
            <a:off x="355076" y="2065106"/>
            <a:ext cx="11481847" cy="3619446"/>
          </a:xfrm>
        </p:spPr>
        <p:txBody>
          <a:bodyPr>
            <a:normAutofit/>
          </a:bodyPr>
          <a:lstStyle/>
          <a:p>
            <a:pPr marL="0" indent="0" algn="ctr">
              <a:buNone/>
            </a:pPr>
            <a:r>
              <a:rPr lang="en-US" dirty="0"/>
              <a:t>The Science of getting computers to learn, without being explicitly programmed. (Ng, Andrew).</a:t>
            </a:r>
          </a:p>
          <a:p>
            <a:pPr marL="0" indent="0" algn="ctr">
              <a:buNone/>
            </a:pPr>
            <a:endParaRPr lang="en-US" dirty="0"/>
          </a:p>
          <a:p>
            <a:pPr marL="0" indent="0" algn="ctr">
              <a:buNone/>
            </a:pPr>
            <a:endParaRPr lang="en-US" dirty="0"/>
          </a:p>
          <a:p>
            <a:pPr marL="0" indent="0" algn="ctr">
              <a:buNone/>
            </a:pPr>
            <a:r>
              <a:rPr lang="en-US" dirty="0"/>
              <a:t>Machine learning is the subfield of computer science that "gives computers the ability to learn without being explicitly programmed" (Arthur Samuel, 1959).</a:t>
            </a:r>
          </a:p>
          <a:p>
            <a:pPr marL="0" indent="0">
              <a:buNone/>
            </a:pPr>
            <a:endParaRPr lang="en-GB" dirty="0"/>
          </a:p>
        </p:txBody>
      </p:sp>
    </p:spTree>
    <p:extLst>
      <p:ext uri="{BB962C8B-B14F-4D97-AF65-F5344CB8AC3E}">
        <p14:creationId xmlns:p14="http://schemas.microsoft.com/office/powerpoint/2010/main" val="734974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73B2C-8228-169C-7984-29A9CD0260A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2B3A0E0C-D3DD-63A5-36D7-83139192E016}"/>
              </a:ext>
            </a:extLst>
          </p:cNvPr>
          <p:cNvSpPr>
            <a:spLocks noGrp="1"/>
          </p:cNvSpPr>
          <p:nvPr>
            <p:ph type="title"/>
          </p:nvPr>
        </p:nvSpPr>
        <p:spPr>
          <a:xfrm>
            <a:off x="358220" y="365125"/>
            <a:ext cx="7610124" cy="2038441"/>
          </a:xfrm>
        </p:spPr>
        <p:txBody>
          <a:bodyPr>
            <a:normAutofit/>
          </a:bodyPr>
          <a:lstStyle/>
          <a:p>
            <a:r>
              <a:rPr lang="en-US" sz="6000" b="1" dirty="0"/>
              <a:t>AI and Machine Learning</a:t>
            </a:r>
            <a:endParaRPr lang="en-GB" sz="6000" b="1" dirty="0"/>
          </a:p>
        </p:txBody>
      </p:sp>
      <p:pic>
        <p:nvPicPr>
          <p:cNvPr id="4" name="Content Placeholder 3">
            <a:extLst>
              <a:ext uri="{FF2B5EF4-FFF2-40B4-BE49-F238E27FC236}">
                <a16:creationId xmlns:a16="http://schemas.microsoft.com/office/drawing/2014/main" id="{ABFED245-DA71-6C1F-91C5-C7EB1DC42EB5}"/>
              </a:ext>
            </a:extLst>
          </p:cNvPr>
          <p:cNvPicPr>
            <a:picLocks noGrp="1" noChangeAspect="1"/>
          </p:cNvPicPr>
          <p:nvPr>
            <p:ph idx="1"/>
          </p:nvPr>
        </p:nvPicPr>
        <p:blipFill>
          <a:blip r:embed="rId3"/>
          <a:stretch>
            <a:fillRect/>
          </a:stretch>
        </p:blipFill>
        <p:spPr>
          <a:xfrm>
            <a:off x="6530969" y="120838"/>
            <a:ext cx="5511359" cy="5832790"/>
          </a:xfrm>
          <a:prstGeom prst="rect">
            <a:avLst/>
          </a:prstGeom>
        </p:spPr>
      </p:pic>
      <p:sp>
        <p:nvSpPr>
          <p:cNvPr id="7" name="TextBox 6">
            <a:extLst>
              <a:ext uri="{FF2B5EF4-FFF2-40B4-BE49-F238E27FC236}">
                <a16:creationId xmlns:a16="http://schemas.microsoft.com/office/drawing/2014/main" id="{ECEC1259-CD15-F16F-6D93-62DC7AAB095F}"/>
              </a:ext>
            </a:extLst>
          </p:cNvPr>
          <p:cNvSpPr txBox="1"/>
          <p:nvPr/>
        </p:nvSpPr>
        <p:spPr>
          <a:xfrm>
            <a:off x="358220" y="2259187"/>
            <a:ext cx="6299256" cy="3477875"/>
          </a:xfrm>
          <a:prstGeom prst="rect">
            <a:avLst/>
          </a:prstGeom>
          <a:noFill/>
        </p:spPr>
        <p:txBody>
          <a:bodyPr wrap="square">
            <a:spAutoFit/>
          </a:bodyPr>
          <a:lstStyle/>
          <a:p>
            <a:r>
              <a:rPr lang="en-US" sz="2800" b="1" dirty="0"/>
              <a:t>ML is:</a:t>
            </a:r>
          </a:p>
          <a:p>
            <a:pPr marL="342900" indent="-342900">
              <a:buFont typeface="Arial" panose="020B0604020202020204" pitchFamily="34" charset="0"/>
              <a:buChar char="•"/>
            </a:pPr>
            <a:r>
              <a:rPr lang="en-US" sz="2400" dirty="0"/>
              <a:t>A subfield of AI that uses previous data to teach computers to.</a:t>
            </a:r>
          </a:p>
          <a:p>
            <a:pPr marL="342900" indent="-342900">
              <a:buFont typeface="Arial" panose="020B0604020202020204" pitchFamily="34" charset="0"/>
              <a:buChar char="•"/>
            </a:pPr>
            <a:r>
              <a:rPr lang="en-US" sz="2400" dirty="0"/>
              <a:t>Different to standard computer programs, ML algorithms do not follow predefined rules to classify and make predictions.</a:t>
            </a:r>
          </a:p>
          <a:p>
            <a:pPr marL="342900" indent="-342900">
              <a:buFont typeface="Arial" panose="020B0604020202020204" pitchFamily="34" charset="0"/>
              <a:buChar char="•"/>
            </a:pPr>
            <a:r>
              <a:rPr lang="en-US" sz="2400" dirty="0"/>
              <a:t>Algorithms that can solve problems on their own through learning from large sets of examples in the provided data.</a:t>
            </a:r>
          </a:p>
        </p:txBody>
      </p:sp>
    </p:spTree>
    <p:extLst>
      <p:ext uri="{BB962C8B-B14F-4D97-AF65-F5344CB8AC3E}">
        <p14:creationId xmlns:p14="http://schemas.microsoft.com/office/powerpoint/2010/main" val="40071713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1F3C1-75D9-7180-E606-163B3125623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C0F44081-F3EC-8B2C-E1E2-E384281F0691}"/>
              </a:ext>
            </a:extLst>
          </p:cNvPr>
          <p:cNvSpPr>
            <a:spLocks noGrp="1"/>
          </p:cNvSpPr>
          <p:nvPr>
            <p:ph type="title"/>
          </p:nvPr>
        </p:nvSpPr>
        <p:spPr>
          <a:xfrm>
            <a:off x="358219" y="365126"/>
            <a:ext cx="11689401" cy="1460500"/>
          </a:xfrm>
        </p:spPr>
        <p:txBody>
          <a:bodyPr>
            <a:normAutofit/>
          </a:bodyPr>
          <a:lstStyle/>
          <a:p>
            <a:r>
              <a:rPr lang="en-US" sz="6000" b="1" dirty="0"/>
              <a:t>AI and Machine Learning</a:t>
            </a:r>
            <a:endParaRPr lang="en-GB" sz="6000" b="1" dirty="0"/>
          </a:p>
        </p:txBody>
      </p:sp>
      <p:sp>
        <p:nvSpPr>
          <p:cNvPr id="3" name="Content Placeholder 2">
            <a:extLst>
              <a:ext uri="{FF2B5EF4-FFF2-40B4-BE49-F238E27FC236}">
                <a16:creationId xmlns:a16="http://schemas.microsoft.com/office/drawing/2014/main" id="{2B76E522-FCEB-5E2B-E2C4-56914A3256D6}"/>
              </a:ext>
            </a:extLst>
          </p:cNvPr>
          <p:cNvSpPr>
            <a:spLocks noGrp="1"/>
          </p:cNvSpPr>
          <p:nvPr>
            <p:ph idx="1"/>
          </p:nvPr>
        </p:nvSpPr>
        <p:spPr/>
        <p:txBody>
          <a:bodyPr/>
          <a:lstStyle/>
          <a:p>
            <a:r>
              <a:rPr lang="en-US" sz="3200" dirty="0"/>
              <a:t>To make an AI, you need to:</a:t>
            </a:r>
          </a:p>
          <a:p>
            <a:pPr marL="971550" lvl="1" indent="-514350">
              <a:buFont typeface="+mj-lt"/>
              <a:buAutoNum type="arabicPeriod"/>
            </a:pPr>
            <a:r>
              <a:rPr lang="en-US" sz="2800" dirty="0"/>
              <a:t> Identify the problem you’re trying to solve,</a:t>
            </a:r>
          </a:p>
          <a:p>
            <a:pPr marL="971550" lvl="1" indent="-514350">
              <a:buFont typeface="+mj-lt"/>
              <a:buAutoNum type="arabicPeriod"/>
            </a:pPr>
            <a:r>
              <a:rPr lang="en-US" sz="2800" dirty="0"/>
              <a:t>Collect the right data,</a:t>
            </a:r>
          </a:p>
          <a:p>
            <a:pPr marL="971550" lvl="1" indent="-514350">
              <a:buFont typeface="+mj-lt"/>
              <a:buAutoNum type="arabicPeriod"/>
            </a:pPr>
            <a:r>
              <a:rPr lang="en-US" sz="2800" dirty="0"/>
              <a:t>Create algorithms,</a:t>
            </a:r>
          </a:p>
          <a:p>
            <a:pPr marL="971550" lvl="1" indent="-514350">
              <a:buFont typeface="+mj-lt"/>
              <a:buAutoNum type="arabicPeriod"/>
            </a:pPr>
            <a:r>
              <a:rPr lang="en-US" sz="2800" dirty="0"/>
              <a:t>Choose the right platform, pick a programming language</a:t>
            </a:r>
          </a:p>
          <a:p>
            <a:pPr marL="971550" lvl="1" indent="-514350">
              <a:buFont typeface="+mj-lt"/>
              <a:buAutoNum type="arabicPeriod"/>
            </a:pPr>
            <a:r>
              <a:rPr lang="en-US" sz="2800" dirty="0"/>
              <a:t>Train the AI model,</a:t>
            </a:r>
          </a:p>
          <a:p>
            <a:pPr marL="971550" lvl="1" indent="-514350">
              <a:buFont typeface="+mj-lt"/>
              <a:buAutoNum type="arabicPeriod"/>
            </a:pPr>
            <a:r>
              <a:rPr lang="en-US" sz="2800" dirty="0"/>
              <a:t>Finally, deploy and monitor the operation of your AI system.</a:t>
            </a:r>
            <a:endParaRPr lang="en-GB" sz="2800" dirty="0"/>
          </a:p>
          <a:p>
            <a:endParaRPr lang="en-GB" dirty="0"/>
          </a:p>
        </p:txBody>
      </p:sp>
    </p:spTree>
    <p:extLst>
      <p:ext uri="{BB962C8B-B14F-4D97-AF65-F5344CB8AC3E}">
        <p14:creationId xmlns:p14="http://schemas.microsoft.com/office/powerpoint/2010/main" val="2912356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B7AB73-5286-8ADF-8AEA-CD76196DD3D3}"/>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C66F8C8E-9121-3BC4-1C0C-99CCD0DAA8A8}"/>
              </a:ext>
            </a:extLst>
          </p:cNvPr>
          <p:cNvSpPr>
            <a:spLocks noGrp="1"/>
          </p:cNvSpPr>
          <p:nvPr>
            <p:ph type="title"/>
          </p:nvPr>
        </p:nvSpPr>
        <p:spPr>
          <a:xfrm>
            <a:off x="358220" y="365125"/>
            <a:ext cx="7610124" cy="2038441"/>
          </a:xfrm>
        </p:spPr>
        <p:txBody>
          <a:bodyPr>
            <a:normAutofit/>
          </a:bodyPr>
          <a:lstStyle/>
          <a:p>
            <a:r>
              <a:rPr lang="en-US" sz="6000" b="1" dirty="0"/>
              <a:t>AI and Machine Learning</a:t>
            </a:r>
            <a:endParaRPr lang="en-GB" sz="6000" b="1" dirty="0"/>
          </a:p>
        </p:txBody>
      </p:sp>
      <p:sp>
        <p:nvSpPr>
          <p:cNvPr id="7" name="TextBox 6">
            <a:extLst>
              <a:ext uri="{FF2B5EF4-FFF2-40B4-BE49-F238E27FC236}">
                <a16:creationId xmlns:a16="http://schemas.microsoft.com/office/drawing/2014/main" id="{FF48F60C-0E8A-16DA-C143-797C93392283}"/>
              </a:ext>
            </a:extLst>
          </p:cNvPr>
          <p:cNvSpPr txBox="1"/>
          <p:nvPr/>
        </p:nvSpPr>
        <p:spPr>
          <a:xfrm>
            <a:off x="358220" y="2259187"/>
            <a:ext cx="4759212" cy="3108543"/>
          </a:xfrm>
          <a:prstGeom prst="rect">
            <a:avLst/>
          </a:prstGeom>
          <a:noFill/>
        </p:spPr>
        <p:txBody>
          <a:bodyPr wrap="square">
            <a:spAutoFit/>
          </a:bodyPr>
          <a:lstStyle/>
          <a:p>
            <a:pPr fontAlgn="base"/>
            <a:r>
              <a:rPr lang="en-GB" sz="2800" dirty="0">
                <a:effectLst/>
                <a:latin typeface="Arial" panose="020B0604020202020204" pitchFamily="34" charset="0"/>
              </a:rPr>
              <a:t>Components of creation:</a:t>
            </a:r>
          </a:p>
          <a:p>
            <a:pPr fontAlgn="base"/>
            <a:endParaRPr lang="en-GB" sz="2800" dirty="0">
              <a:effectLst/>
              <a:latin typeface="Arial" panose="020B0604020202020204" pitchFamily="34" charset="0"/>
            </a:endParaRPr>
          </a:p>
          <a:p>
            <a:pPr lvl="1" fontAlgn="base"/>
            <a:r>
              <a:rPr lang="en-GB" sz="2800" dirty="0">
                <a:effectLst/>
                <a:latin typeface="Arial" panose="020B0604020202020204" pitchFamily="34" charset="0"/>
              </a:rPr>
              <a:t>• Hardware/computers</a:t>
            </a:r>
          </a:p>
          <a:p>
            <a:pPr lvl="1" fontAlgn="base"/>
            <a:br>
              <a:rPr lang="en-GB" sz="2800" dirty="0"/>
            </a:br>
            <a:r>
              <a:rPr lang="en-GB" sz="2800" dirty="0">
                <a:effectLst/>
                <a:latin typeface="Arial" panose="020B0604020202020204" pitchFamily="34" charset="0"/>
              </a:rPr>
              <a:t>• Data (annotated)</a:t>
            </a:r>
          </a:p>
          <a:p>
            <a:pPr lvl="1" fontAlgn="base"/>
            <a:br>
              <a:rPr lang="en-GB" sz="2800" dirty="0"/>
            </a:br>
            <a:r>
              <a:rPr lang="en-GB" sz="2800" dirty="0">
                <a:effectLst/>
                <a:latin typeface="Arial" panose="020B0604020202020204" pitchFamily="34" charset="0"/>
              </a:rPr>
              <a:t>• Algorithms</a:t>
            </a:r>
            <a:endParaRPr lang="en-US" sz="2800" b="0" i="0" dirty="0">
              <a:solidFill>
                <a:srgbClr val="000000"/>
              </a:solidFill>
              <a:effectLst/>
              <a:latin typeface="Calibri" panose="020F0502020204030204" pitchFamily="34" charset="0"/>
            </a:endParaRPr>
          </a:p>
        </p:txBody>
      </p:sp>
      <p:pic>
        <p:nvPicPr>
          <p:cNvPr id="10" name="Content Placeholder 9">
            <a:extLst>
              <a:ext uri="{FF2B5EF4-FFF2-40B4-BE49-F238E27FC236}">
                <a16:creationId xmlns:a16="http://schemas.microsoft.com/office/drawing/2014/main" id="{92FBB2F6-BE43-76BC-FF4F-FF3437D091D4}"/>
              </a:ext>
            </a:extLst>
          </p:cNvPr>
          <p:cNvPicPr>
            <a:picLocks noGrp="1" noChangeAspect="1"/>
          </p:cNvPicPr>
          <p:nvPr>
            <p:ph idx="1"/>
          </p:nvPr>
        </p:nvPicPr>
        <p:blipFill>
          <a:blip r:embed="rId3"/>
          <a:stretch>
            <a:fillRect/>
          </a:stretch>
        </p:blipFill>
        <p:spPr>
          <a:xfrm>
            <a:off x="4691282" y="365125"/>
            <a:ext cx="7313223" cy="5233569"/>
          </a:xfrm>
          <a:prstGeom prst="rect">
            <a:avLst/>
          </a:prstGeom>
        </p:spPr>
      </p:pic>
    </p:spTree>
    <p:extLst>
      <p:ext uri="{BB962C8B-B14F-4D97-AF65-F5344CB8AC3E}">
        <p14:creationId xmlns:p14="http://schemas.microsoft.com/office/powerpoint/2010/main" val="3861720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Algorithms</a:t>
            </a:r>
            <a:endParaRPr lang="en-GB" sz="6000" b="1" dirty="0"/>
          </a:p>
        </p:txBody>
      </p:sp>
      <p:pic>
        <p:nvPicPr>
          <p:cNvPr id="4" name="Content Placeholder 3">
            <a:extLst>
              <a:ext uri="{FF2B5EF4-FFF2-40B4-BE49-F238E27FC236}">
                <a16:creationId xmlns:a16="http://schemas.microsoft.com/office/drawing/2014/main" id="{2D6C6FDB-444E-5463-1CB5-4609BB5147B4}"/>
              </a:ext>
            </a:extLst>
          </p:cNvPr>
          <p:cNvPicPr>
            <a:picLocks noGrp="1" noChangeAspect="1"/>
          </p:cNvPicPr>
          <p:nvPr>
            <p:ph idx="1"/>
          </p:nvPr>
        </p:nvPicPr>
        <p:blipFill>
          <a:blip r:embed="rId3"/>
          <a:stretch>
            <a:fillRect/>
          </a:stretch>
        </p:blipFill>
        <p:spPr>
          <a:xfrm>
            <a:off x="173432" y="1500888"/>
            <a:ext cx="8559601" cy="3856224"/>
          </a:xfrm>
        </p:spPr>
      </p:pic>
      <p:sp>
        <p:nvSpPr>
          <p:cNvPr id="6" name="TextBox 5">
            <a:extLst>
              <a:ext uri="{FF2B5EF4-FFF2-40B4-BE49-F238E27FC236}">
                <a16:creationId xmlns:a16="http://schemas.microsoft.com/office/drawing/2014/main" id="{82C74043-1BF6-6A2E-CB02-1BF23CB2B9B7}"/>
              </a:ext>
            </a:extLst>
          </p:cNvPr>
          <p:cNvSpPr txBox="1"/>
          <p:nvPr/>
        </p:nvSpPr>
        <p:spPr>
          <a:xfrm>
            <a:off x="7849456" y="1452286"/>
            <a:ext cx="4251306" cy="3662541"/>
          </a:xfrm>
          <a:prstGeom prst="rect">
            <a:avLst/>
          </a:prstGeom>
          <a:noFill/>
        </p:spPr>
        <p:txBody>
          <a:bodyPr wrap="square" rtlCol="0">
            <a:spAutoFit/>
          </a:bodyPr>
          <a:lstStyle/>
          <a:p>
            <a:r>
              <a:rPr lang="en-US" sz="3200" b="1" dirty="0"/>
              <a:t>In the way an Expert System works:</a:t>
            </a:r>
          </a:p>
          <a:p>
            <a:pPr marL="914400" lvl="1" indent="-457200">
              <a:buFont typeface="Arial" panose="020B0604020202020204" pitchFamily="34" charset="0"/>
              <a:buChar char="•"/>
            </a:pPr>
            <a:r>
              <a:rPr lang="en-GB" sz="2400" b="1" dirty="0"/>
              <a:t>Based on the rules, and using the data, the algorithm will classify an outcome.</a:t>
            </a:r>
          </a:p>
          <a:p>
            <a:pPr marL="914400" lvl="1" indent="-457200">
              <a:buFont typeface="Arial" panose="020B0604020202020204" pitchFamily="34" charset="0"/>
              <a:buChar char="•"/>
            </a:pPr>
            <a:r>
              <a:rPr lang="en-GB" sz="2400" b="1" dirty="0"/>
              <a:t>The algorithm will never change unless </a:t>
            </a:r>
            <a:r>
              <a:rPr lang="en-GB" sz="2400" b="1" dirty="0" err="1"/>
              <a:t>programatically</a:t>
            </a:r>
            <a:r>
              <a:rPr lang="en-GB" sz="2400" b="1" dirty="0"/>
              <a:t>.</a:t>
            </a:r>
          </a:p>
        </p:txBody>
      </p:sp>
    </p:spTree>
    <p:extLst>
      <p:ext uri="{BB962C8B-B14F-4D97-AF65-F5344CB8AC3E}">
        <p14:creationId xmlns:p14="http://schemas.microsoft.com/office/powerpoint/2010/main" val="1088472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82AE437-BC6A-BA41-03E2-9B862E657DB0}"/>
              </a:ext>
            </a:extLst>
          </p:cNvPr>
          <p:cNvPicPr>
            <a:picLocks noChangeAspect="1"/>
          </p:cNvPicPr>
          <p:nvPr/>
        </p:nvPicPr>
        <p:blipFill>
          <a:blip r:embed="rId3"/>
          <a:stretch>
            <a:fillRect/>
          </a:stretch>
        </p:blipFill>
        <p:spPr>
          <a:xfrm>
            <a:off x="154495" y="1627211"/>
            <a:ext cx="8360756" cy="3324934"/>
          </a:xfrm>
          <a:prstGeom prst="rect">
            <a:avLst/>
          </a:prstGeom>
        </p:spPr>
      </p:pic>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1934" y="202448"/>
            <a:ext cx="11481847" cy="1325563"/>
          </a:xfrm>
        </p:spPr>
        <p:txBody>
          <a:bodyPr>
            <a:normAutofit/>
          </a:bodyPr>
          <a:lstStyle/>
          <a:p>
            <a:pPr algn="ctr"/>
            <a:r>
              <a:rPr lang="en-US" sz="6000" b="1" dirty="0"/>
              <a:t>ML Algorithms to Models</a:t>
            </a:r>
            <a:endParaRPr lang="en-GB" sz="6000" b="1" dirty="0"/>
          </a:p>
        </p:txBody>
      </p:sp>
      <p:sp>
        <p:nvSpPr>
          <p:cNvPr id="3" name="Content Placeholder 2">
            <a:extLst>
              <a:ext uri="{FF2B5EF4-FFF2-40B4-BE49-F238E27FC236}">
                <a16:creationId xmlns:a16="http://schemas.microsoft.com/office/drawing/2014/main" id="{536C65B7-1026-E46C-AD7B-3A90FA5422A1}"/>
              </a:ext>
            </a:extLst>
          </p:cNvPr>
          <p:cNvSpPr>
            <a:spLocks noGrp="1"/>
          </p:cNvSpPr>
          <p:nvPr>
            <p:ph idx="1"/>
          </p:nvPr>
        </p:nvSpPr>
        <p:spPr>
          <a:xfrm>
            <a:off x="8332342" y="1627211"/>
            <a:ext cx="3504581" cy="4111851"/>
          </a:xfrm>
        </p:spPr>
        <p:txBody>
          <a:bodyPr>
            <a:normAutofit fontScale="92500"/>
          </a:bodyPr>
          <a:lstStyle/>
          <a:p>
            <a:r>
              <a:rPr lang="en-US" sz="2400" dirty="0"/>
              <a:t>ML Algorithm uses the data to tune a parameter</a:t>
            </a:r>
          </a:p>
          <a:p>
            <a:r>
              <a:rPr lang="en-US" sz="2400" dirty="0"/>
              <a:t>Matches the input results with predicted results</a:t>
            </a:r>
          </a:p>
          <a:p>
            <a:r>
              <a:rPr lang="en-GB" sz="2400" dirty="0"/>
              <a:t>ML Model can be continuously trained and used to predict outcomes / values</a:t>
            </a:r>
          </a:p>
          <a:p>
            <a:r>
              <a:rPr lang="en-GB" sz="2400" dirty="0"/>
              <a:t>ML Model will keep changing to minimise the difference between actual and predicted results.</a:t>
            </a:r>
          </a:p>
        </p:txBody>
      </p:sp>
    </p:spTree>
    <p:extLst>
      <p:ext uri="{BB962C8B-B14F-4D97-AF65-F5344CB8AC3E}">
        <p14:creationId xmlns:p14="http://schemas.microsoft.com/office/powerpoint/2010/main" val="39409679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ML Algorithms and Models</a:t>
            </a:r>
            <a:endParaRPr lang="en-GB" sz="5400" b="1" dirty="0"/>
          </a:p>
        </p:txBody>
      </p:sp>
      <p:pic>
        <p:nvPicPr>
          <p:cNvPr id="4" name="Picture 3">
            <a:extLst>
              <a:ext uri="{FF2B5EF4-FFF2-40B4-BE49-F238E27FC236}">
                <a16:creationId xmlns:a16="http://schemas.microsoft.com/office/drawing/2014/main" id="{D1F94691-BAE9-2522-AE7B-A8CE2F993656}"/>
              </a:ext>
            </a:extLst>
          </p:cNvPr>
          <p:cNvPicPr>
            <a:picLocks noChangeAspect="1"/>
          </p:cNvPicPr>
          <p:nvPr/>
        </p:nvPicPr>
        <p:blipFill>
          <a:blip r:embed="rId3"/>
          <a:stretch>
            <a:fillRect/>
          </a:stretch>
        </p:blipFill>
        <p:spPr>
          <a:xfrm>
            <a:off x="1169476" y="1512572"/>
            <a:ext cx="9853048" cy="3832855"/>
          </a:xfrm>
          <a:prstGeom prst="rect">
            <a:avLst/>
          </a:prstGeom>
        </p:spPr>
      </p:pic>
    </p:spTree>
    <p:extLst>
      <p:ext uri="{BB962C8B-B14F-4D97-AF65-F5344CB8AC3E}">
        <p14:creationId xmlns:p14="http://schemas.microsoft.com/office/powerpoint/2010/main" val="1674170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Machine Learning Categories</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p:txBody>
          <a:bodyPr>
            <a:normAutofit/>
          </a:bodyPr>
          <a:lstStyle/>
          <a:p>
            <a:pPr lvl="1"/>
            <a:r>
              <a:rPr lang="en-US" sz="3200" b="1" dirty="0"/>
              <a:t>There are Four main categories within ML:</a:t>
            </a:r>
          </a:p>
          <a:p>
            <a:pPr lvl="2"/>
            <a:endParaRPr lang="en-GB" sz="2800" dirty="0"/>
          </a:p>
          <a:p>
            <a:pPr lvl="2"/>
            <a:r>
              <a:rPr lang="en-GB" sz="2800" dirty="0"/>
              <a:t>Supervised Learning</a:t>
            </a:r>
          </a:p>
          <a:p>
            <a:pPr lvl="2"/>
            <a:r>
              <a:rPr lang="en-GB" sz="2800" dirty="0"/>
              <a:t>Unsupervised Learning</a:t>
            </a:r>
          </a:p>
          <a:p>
            <a:pPr lvl="2"/>
            <a:r>
              <a:rPr lang="en-GB" sz="2800" dirty="0"/>
              <a:t>Semi-Supervised</a:t>
            </a:r>
          </a:p>
          <a:p>
            <a:pPr lvl="2"/>
            <a:r>
              <a:rPr lang="en-GB" sz="2800" dirty="0"/>
              <a:t>Reinforcement Learning</a:t>
            </a:r>
          </a:p>
        </p:txBody>
      </p:sp>
    </p:spTree>
    <p:extLst>
      <p:ext uri="{BB962C8B-B14F-4D97-AF65-F5344CB8AC3E}">
        <p14:creationId xmlns:p14="http://schemas.microsoft.com/office/powerpoint/2010/main" val="382085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Machine Learning Categories</a:t>
            </a:r>
            <a:endParaRPr lang="en-GB" sz="5400" b="1" dirty="0"/>
          </a:p>
        </p:txBody>
      </p:sp>
      <p:pic>
        <p:nvPicPr>
          <p:cNvPr id="6" name="Content Placeholder 5">
            <a:extLst>
              <a:ext uri="{FF2B5EF4-FFF2-40B4-BE49-F238E27FC236}">
                <a16:creationId xmlns:a16="http://schemas.microsoft.com/office/drawing/2014/main" id="{655F1974-D2C8-AFB4-C13E-A5C1A7B8C98E}"/>
              </a:ext>
            </a:extLst>
          </p:cNvPr>
          <p:cNvPicPr>
            <a:picLocks noGrp="1" noChangeAspect="1"/>
          </p:cNvPicPr>
          <p:nvPr>
            <p:ph idx="1"/>
          </p:nvPr>
        </p:nvPicPr>
        <p:blipFill>
          <a:blip r:embed="rId3"/>
          <a:stretch>
            <a:fillRect/>
          </a:stretch>
        </p:blipFill>
        <p:spPr>
          <a:xfrm>
            <a:off x="1044994" y="1335641"/>
            <a:ext cx="10102011" cy="4408150"/>
          </a:xfrm>
          <a:prstGeom prst="rect">
            <a:avLst/>
          </a:prstGeom>
        </p:spPr>
      </p:pic>
      <p:sp>
        <p:nvSpPr>
          <p:cNvPr id="7" name="TextBox 6">
            <a:extLst>
              <a:ext uri="{FF2B5EF4-FFF2-40B4-BE49-F238E27FC236}">
                <a16:creationId xmlns:a16="http://schemas.microsoft.com/office/drawing/2014/main" id="{3A2E7812-B72E-C810-C3A0-327AB5EEC9FD}"/>
              </a:ext>
            </a:extLst>
          </p:cNvPr>
          <p:cNvSpPr txBox="1"/>
          <p:nvPr/>
        </p:nvSpPr>
        <p:spPr>
          <a:xfrm>
            <a:off x="2171271" y="6492875"/>
            <a:ext cx="7849455" cy="307777"/>
          </a:xfrm>
          <a:prstGeom prst="rect">
            <a:avLst/>
          </a:prstGeom>
          <a:noFill/>
        </p:spPr>
        <p:txBody>
          <a:bodyPr wrap="square" rtlCol="0">
            <a:spAutoFit/>
          </a:bodyPr>
          <a:lstStyle/>
          <a:p>
            <a:r>
              <a:rPr lang="en-GB" sz="1400" dirty="0">
                <a:solidFill>
                  <a:schemeClr val="bg1"/>
                </a:solidFill>
              </a:rPr>
              <a:t>https://towardsdatascience.com/types-of-machine-learning-algorithms-you-should-know-953a08248861</a:t>
            </a:r>
          </a:p>
        </p:txBody>
      </p:sp>
    </p:spTree>
    <p:extLst>
      <p:ext uri="{BB962C8B-B14F-4D97-AF65-F5344CB8AC3E}">
        <p14:creationId xmlns:p14="http://schemas.microsoft.com/office/powerpoint/2010/main" val="1351560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Supervised Machine Learning</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0" y="1483371"/>
            <a:ext cx="6546014" cy="3891258"/>
          </a:xfrm>
        </p:spPr>
        <p:txBody>
          <a:bodyPr>
            <a:normAutofit fontScale="92500" lnSpcReduction="20000"/>
          </a:bodyPr>
          <a:lstStyle/>
          <a:p>
            <a:pPr lvl="1"/>
            <a:r>
              <a:rPr lang="en-US" sz="3200" dirty="0"/>
              <a:t>The algorithm is trained on human-labelled data. The more samples you provide a supervised learning algorithm, the more precise it becomes in classifying new data.</a:t>
            </a:r>
          </a:p>
          <a:p>
            <a:pPr lvl="1"/>
            <a:endParaRPr lang="en-US" sz="3200" dirty="0"/>
          </a:p>
          <a:p>
            <a:pPr lvl="1"/>
            <a:r>
              <a:rPr lang="en-US" sz="3200" b="1" dirty="0"/>
              <a:t>This solves:</a:t>
            </a:r>
          </a:p>
          <a:p>
            <a:pPr lvl="2"/>
            <a:r>
              <a:rPr lang="en-GB" sz="2800" dirty="0"/>
              <a:t>Classification – Predicting discrete values</a:t>
            </a:r>
          </a:p>
          <a:p>
            <a:pPr lvl="2"/>
            <a:r>
              <a:rPr lang="en-GB" sz="2800" dirty="0"/>
              <a:t>Regression – Predicting continuous values</a:t>
            </a:r>
          </a:p>
        </p:txBody>
      </p:sp>
      <p:sp>
        <p:nvSpPr>
          <p:cNvPr id="2" name="TextBox 1">
            <a:extLst>
              <a:ext uri="{FF2B5EF4-FFF2-40B4-BE49-F238E27FC236}">
                <a16:creationId xmlns:a16="http://schemas.microsoft.com/office/drawing/2014/main" id="{CDB831F3-3E2B-E050-6478-6710168E67D6}"/>
              </a:ext>
            </a:extLst>
          </p:cNvPr>
          <p:cNvSpPr txBox="1"/>
          <p:nvPr/>
        </p:nvSpPr>
        <p:spPr>
          <a:xfrm>
            <a:off x="6546013" y="1483371"/>
            <a:ext cx="5645987" cy="3816429"/>
          </a:xfrm>
          <a:prstGeom prst="rect">
            <a:avLst/>
          </a:prstGeom>
          <a:noFill/>
        </p:spPr>
        <p:txBody>
          <a:bodyPr wrap="square" rtlCol="0">
            <a:spAutoFit/>
          </a:bodyPr>
          <a:lstStyle/>
          <a:p>
            <a:pPr marL="285750" indent="-285750">
              <a:buFont typeface="Arial" panose="020B0604020202020204" pitchFamily="34" charset="0"/>
              <a:buChar char="•"/>
            </a:pPr>
            <a:r>
              <a:rPr lang="en-US" sz="2800" b="1" dirty="0"/>
              <a:t>Common Supervised ML Algorithms</a:t>
            </a:r>
            <a:r>
              <a:rPr lang="en-US" dirty="0"/>
              <a:t>:</a:t>
            </a:r>
          </a:p>
          <a:p>
            <a:pPr marL="742950" lvl="1" indent="-285750">
              <a:buFont typeface="Arial" panose="020B0604020202020204" pitchFamily="34" charset="0"/>
              <a:buChar char="•"/>
            </a:pPr>
            <a:r>
              <a:rPr lang="en-US" sz="2400" dirty="0"/>
              <a:t>Nearest </a:t>
            </a:r>
            <a:r>
              <a:rPr lang="en-US" sz="2400" dirty="0" err="1"/>
              <a:t>Neighbour</a:t>
            </a:r>
            <a:r>
              <a:rPr lang="en-US" sz="2400" dirty="0"/>
              <a:t> (KNN)</a:t>
            </a:r>
          </a:p>
          <a:p>
            <a:pPr marL="742950" lvl="1" indent="-285750">
              <a:buFont typeface="Arial" panose="020B0604020202020204" pitchFamily="34" charset="0"/>
              <a:buChar char="•"/>
            </a:pPr>
            <a:r>
              <a:rPr lang="en-US" sz="2400" dirty="0"/>
              <a:t>Naïve Bayes</a:t>
            </a:r>
          </a:p>
          <a:p>
            <a:pPr marL="742950" lvl="1" indent="-285750">
              <a:buFont typeface="Arial" panose="020B0604020202020204" pitchFamily="34" charset="0"/>
              <a:buChar char="•"/>
            </a:pPr>
            <a:r>
              <a:rPr lang="en-US" sz="2400" dirty="0"/>
              <a:t>Decision Trees</a:t>
            </a:r>
          </a:p>
          <a:p>
            <a:pPr marL="742950" lvl="1" indent="-285750">
              <a:buFont typeface="Arial" panose="020B0604020202020204" pitchFamily="34" charset="0"/>
              <a:buChar char="•"/>
            </a:pPr>
            <a:r>
              <a:rPr lang="en-US" sz="2400" dirty="0"/>
              <a:t>Linear Regression</a:t>
            </a:r>
          </a:p>
          <a:p>
            <a:pPr marL="742950" lvl="1" indent="-285750">
              <a:buFont typeface="Arial" panose="020B0604020202020204" pitchFamily="34" charset="0"/>
              <a:buChar char="•"/>
            </a:pPr>
            <a:r>
              <a:rPr lang="en-US" sz="2400" dirty="0"/>
              <a:t>Support Vector Machines (SVM)</a:t>
            </a:r>
          </a:p>
          <a:p>
            <a:pPr marL="742950" lvl="1" indent="-285750">
              <a:buFont typeface="Arial" panose="020B0604020202020204" pitchFamily="34" charset="0"/>
              <a:buChar char="•"/>
            </a:pPr>
            <a:r>
              <a:rPr lang="en-US" sz="2400" dirty="0"/>
              <a:t>Neural Networks (Multi-Layer Perceptron)</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3459566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5075" y="139093"/>
            <a:ext cx="11481847" cy="1325563"/>
          </a:xfrm>
        </p:spPr>
        <p:txBody>
          <a:bodyPr>
            <a:normAutofit/>
          </a:bodyPr>
          <a:lstStyle/>
          <a:p>
            <a:pPr algn="ctr"/>
            <a:r>
              <a:rPr lang="en-US" sz="5400" b="1"/>
              <a:t>Supervised Machine Learning</a:t>
            </a:r>
            <a:endParaRPr lang="en-GB" sz="5400" b="1" dirty="0"/>
          </a:p>
        </p:txBody>
      </p:sp>
      <p:pic>
        <p:nvPicPr>
          <p:cNvPr id="8" name="Content Placeholder 7">
            <a:extLst>
              <a:ext uri="{FF2B5EF4-FFF2-40B4-BE49-F238E27FC236}">
                <a16:creationId xmlns:a16="http://schemas.microsoft.com/office/drawing/2014/main" id="{D553AF9F-462A-47CB-AF9A-B8D412B27BD5}"/>
              </a:ext>
            </a:extLst>
          </p:cNvPr>
          <p:cNvPicPr>
            <a:picLocks noGrp="1" noChangeAspect="1"/>
          </p:cNvPicPr>
          <p:nvPr>
            <p:ph idx="1"/>
          </p:nvPr>
        </p:nvPicPr>
        <p:blipFill>
          <a:blip r:embed="rId3"/>
          <a:stretch>
            <a:fillRect/>
          </a:stretch>
        </p:blipFill>
        <p:spPr>
          <a:xfrm>
            <a:off x="2699428" y="1146928"/>
            <a:ext cx="6793143" cy="4564144"/>
          </a:xfrm>
        </p:spPr>
      </p:pic>
      <p:sp>
        <p:nvSpPr>
          <p:cNvPr id="9" name="TextBox 8">
            <a:extLst>
              <a:ext uri="{FF2B5EF4-FFF2-40B4-BE49-F238E27FC236}">
                <a16:creationId xmlns:a16="http://schemas.microsoft.com/office/drawing/2014/main" id="{53EF9AB3-9092-025F-0FA8-0227DB307955}"/>
              </a:ext>
            </a:extLst>
          </p:cNvPr>
          <p:cNvSpPr txBox="1"/>
          <p:nvPr/>
        </p:nvSpPr>
        <p:spPr>
          <a:xfrm>
            <a:off x="1315092" y="1633591"/>
            <a:ext cx="1089060" cy="369332"/>
          </a:xfrm>
          <a:prstGeom prst="rect">
            <a:avLst/>
          </a:prstGeom>
          <a:noFill/>
        </p:spPr>
        <p:txBody>
          <a:bodyPr wrap="square" rtlCol="0">
            <a:spAutoFit/>
          </a:bodyPr>
          <a:lstStyle/>
          <a:p>
            <a:r>
              <a:rPr lang="en-US" b="1" dirty="0">
                <a:solidFill>
                  <a:srgbClr val="FF0000"/>
                </a:solidFill>
              </a:rPr>
              <a:t>Train</a:t>
            </a:r>
            <a:endParaRPr lang="en-GB" b="1" dirty="0">
              <a:solidFill>
                <a:srgbClr val="FF0000"/>
              </a:solidFill>
            </a:endParaRPr>
          </a:p>
        </p:txBody>
      </p:sp>
      <p:sp>
        <p:nvSpPr>
          <p:cNvPr id="10" name="TextBox 9">
            <a:extLst>
              <a:ext uri="{FF2B5EF4-FFF2-40B4-BE49-F238E27FC236}">
                <a16:creationId xmlns:a16="http://schemas.microsoft.com/office/drawing/2014/main" id="{846CE762-63E7-1298-557A-1D55101575E6}"/>
              </a:ext>
            </a:extLst>
          </p:cNvPr>
          <p:cNvSpPr txBox="1"/>
          <p:nvPr/>
        </p:nvSpPr>
        <p:spPr>
          <a:xfrm>
            <a:off x="1315092" y="3323547"/>
            <a:ext cx="1006867" cy="369332"/>
          </a:xfrm>
          <a:prstGeom prst="rect">
            <a:avLst/>
          </a:prstGeom>
          <a:noFill/>
        </p:spPr>
        <p:txBody>
          <a:bodyPr wrap="square" rtlCol="0">
            <a:spAutoFit/>
          </a:bodyPr>
          <a:lstStyle/>
          <a:p>
            <a:r>
              <a:rPr lang="en-US" b="1" dirty="0">
                <a:solidFill>
                  <a:srgbClr val="FF0000"/>
                </a:solidFill>
              </a:rPr>
              <a:t>Predict</a:t>
            </a:r>
            <a:endParaRPr lang="en-GB" b="1" dirty="0">
              <a:solidFill>
                <a:srgbClr val="FF0000"/>
              </a:solidFill>
            </a:endParaRPr>
          </a:p>
        </p:txBody>
      </p:sp>
      <p:sp>
        <p:nvSpPr>
          <p:cNvPr id="11" name="TextBox 10">
            <a:extLst>
              <a:ext uri="{FF2B5EF4-FFF2-40B4-BE49-F238E27FC236}">
                <a16:creationId xmlns:a16="http://schemas.microsoft.com/office/drawing/2014/main" id="{8CDCD4A3-A30F-007C-C2B1-4321814AE90D}"/>
              </a:ext>
            </a:extLst>
          </p:cNvPr>
          <p:cNvSpPr txBox="1"/>
          <p:nvPr/>
        </p:nvSpPr>
        <p:spPr>
          <a:xfrm>
            <a:off x="1315091" y="4685268"/>
            <a:ext cx="1006867" cy="646331"/>
          </a:xfrm>
          <a:prstGeom prst="rect">
            <a:avLst/>
          </a:prstGeom>
          <a:noFill/>
        </p:spPr>
        <p:txBody>
          <a:bodyPr wrap="square" rtlCol="0">
            <a:spAutoFit/>
          </a:bodyPr>
          <a:lstStyle/>
          <a:p>
            <a:r>
              <a:rPr lang="en-US" b="1" dirty="0">
                <a:solidFill>
                  <a:srgbClr val="FF0000"/>
                </a:solidFill>
              </a:rPr>
              <a:t>Validate / test</a:t>
            </a:r>
            <a:endParaRPr lang="en-GB" b="1" dirty="0">
              <a:solidFill>
                <a:srgbClr val="FF0000"/>
              </a:solidFill>
            </a:endParaRPr>
          </a:p>
        </p:txBody>
      </p:sp>
    </p:spTree>
    <p:extLst>
      <p:ext uri="{BB962C8B-B14F-4D97-AF65-F5344CB8AC3E}">
        <p14:creationId xmlns:p14="http://schemas.microsoft.com/office/powerpoint/2010/main" val="11229701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Unsupervised Machine Learning</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0" y="1483371"/>
            <a:ext cx="6546014" cy="3891258"/>
          </a:xfrm>
        </p:spPr>
        <p:txBody>
          <a:bodyPr>
            <a:normAutofit fontScale="92500" lnSpcReduction="10000"/>
          </a:bodyPr>
          <a:lstStyle/>
          <a:p>
            <a:pPr lvl="1"/>
            <a:r>
              <a:rPr lang="en-US" sz="3000" dirty="0"/>
              <a:t>The algorithm is trained on </a:t>
            </a:r>
            <a:r>
              <a:rPr lang="en-US" sz="3000" dirty="0" err="1"/>
              <a:t>unlabelled</a:t>
            </a:r>
            <a:r>
              <a:rPr lang="en-US" sz="3000" dirty="0"/>
              <a:t> data and letting it find patterns by itself. You provide the input but not labels, and let the machine infer qualities that algorithm ingests the data, draws inferences, and finds patterns.</a:t>
            </a:r>
          </a:p>
          <a:p>
            <a:pPr lvl="1"/>
            <a:r>
              <a:rPr lang="en-US" sz="3200" b="1" dirty="0"/>
              <a:t>This solves:</a:t>
            </a:r>
          </a:p>
          <a:p>
            <a:pPr lvl="2"/>
            <a:r>
              <a:rPr lang="en-GB" sz="2800" dirty="0"/>
              <a:t>Class Identity</a:t>
            </a:r>
          </a:p>
          <a:p>
            <a:pPr lvl="2"/>
            <a:r>
              <a:rPr lang="en-GB" sz="2800" dirty="0"/>
              <a:t>Clustering</a:t>
            </a:r>
          </a:p>
        </p:txBody>
      </p:sp>
      <p:sp>
        <p:nvSpPr>
          <p:cNvPr id="2" name="TextBox 1">
            <a:extLst>
              <a:ext uri="{FF2B5EF4-FFF2-40B4-BE49-F238E27FC236}">
                <a16:creationId xmlns:a16="http://schemas.microsoft.com/office/drawing/2014/main" id="{CDB831F3-3E2B-E050-6478-6710168E67D6}"/>
              </a:ext>
            </a:extLst>
          </p:cNvPr>
          <p:cNvSpPr txBox="1"/>
          <p:nvPr/>
        </p:nvSpPr>
        <p:spPr>
          <a:xfrm>
            <a:off x="6546013" y="1483371"/>
            <a:ext cx="5645987" cy="1969770"/>
          </a:xfrm>
          <a:prstGeom prst="rect">
            <a:avLst/>
          </a:prstGeom>
          <a:noFill/>
        </p:spPr>
        <p:txBody>
          <a:bodyPr wrap="square" rtlCol="0">
            <a:spAutoFit/>
          </a:bodyPr>
          <a:lstStyle/>
          <a:p>
            <a:pPr marL="285750" indent="-285750">
              <a:buFont typeface="Arial" panose="020B0604020202020204" pitchFamily="34" charset="0"/>
              <a:buChar char="•"/>
            </a:pPr>
            <a:r>
              <a:rPr lang="en-US" sz="2800" b="1" dirty="0"/>
              <a:t>Common Unsupervised ML Algorithms</a:t>
            </a:r>
            <a:r>
              <a:rPr lang="en-US" dirty="0"/>
              <a:t>:</a:t>
            </a:r>
          </a:p>
          <a:p>
            <a:pPr marL="742950" lvl="1" indent="-285750">
              <a:buFont typeface="Arial" panose="020B0604020202020204" pitchFamily="34" charset="0"/>
              <a:buChar char="•"/>
            </a:pPr>
            <a:r>
              <a:rPr lang="en-US" sz="2400" dirty="0"/>
              <a:t>K-Means Clustering</a:t>
            </a:r>
          </a:p>
          <a:p>
            <a:pPr marL="742950" lvl="1" indent="-285750">
              <a:buFont typeface="Arial" panose="020B0604020202020204" pitchFamily="34" charset="0"/>
              <a:buChar char="•"/>
            </a:pPr>
            <a:r>
              <a:rPr lang="en-US" sz="2400" dirty="0"/>
              <a:t>Association Rules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982254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5075" y="139093"/>
            <a:ext cx="11481847" cy="1325563"/>
          </a:xfrm>
        </p:spPr>
        <p:txBody>
          <a:bodyPr>
            <a:normAutofit/>
          </a:bodyPr>
          <a:lstStyle/>
          <a:p>
            <a:pPr algn="ctr"/>
            <a:r>
              <a:rPr lang="en-US" sz="5400" b="1" dirty="0"/>
              <a:t>Unsupervised Machine Learning</a:t>
            </a:r>
            <a:endParaRPr lang="en-GB" sz="5400" b="1" dirty="0"/>
          </a:p>
        </p:txBody>
      </p:sp>
      <p:pic>
        <p:nvPicPr>
          <p:cNvPr id="8" name="Content Placeholder 7">
            <a:extLst>
              <a:ext uri="{FF2B5EF4-FFF2-40B4-BE49-F238E27FC236}">
                <a16:creationId xmlns:a16="http://schemas.microsoft.com/office/drawing/2014/main" id="{DD242B36-12F4-9525-67EB-67214D3B7D13}"/>
              </a:ext>
            </a:extLst>
          </p:cNvPr>
          <p:cNvPicPr>
            <a:picLocks noGrp="1" noChangeAspect="1"/>
          </p:cNvPicPr>
          <p:nvPr>
            <p:ph idx="1"/>
          </p:nvPr>
        </p:nvPicPr>
        <p:blipFill>
          <a:blip r:embed="rId3"/>
          <a:srcRect/>
          <a:stretch/>
        </p:blipFill>
        <p:spPr>
          <a:xfrm>
            <a:off x="2730545" y="1127156"/>
            <a:ext cx="6730909" cy="4603687"/>
          </a:xfrm>
        </p:spPr>
      </p:pic>
      <p:sp>
        <p:nvSpPr>
          <p:cNvPr id="9" name="TextBox 8">
            <a:extLst>
              <a:ext uri="{FF2B5EF4-FFF2-40B4-BE49-F238E27FC236}">
                <a16:creationId xmlns:a16="http://schemas.microsoft.com/office/drawing/2014/main" id="{B5685C1B-011E-32E4-55E9-94D7FDBE210A}"/>
              </a:ext>
            </a:extLst>
          </p:cNvPr>
          <p:cNvSpPr txBox="1"/>
          <p:nvPr/>
        </p:nvSpPr>
        <p:spPr>
          <a:xfrm>
            <a:off x="1315092" y="1633591"/>
            <a:ext cx="1089060" cy="369332"/>
          </a:xfrm>
          <a:prstGeom prst="rect">
            <a:avLst/>
          </a:prstGeom>
          <a:noFill/>
        </p:spPr>
        <p:txBody>
          <a:bodyPr wrap="square" rtlCol="0">
            <a:spAutoFit/>
          </a:bodyPr>
          <a:lstStyle/>
          <a:p>
            <a:r>
              <a:rPr lang="en-US" b="1" dirty="0">
                <a:solidFill>
                  <a:srgbClr val="FF0000"/>
                </a:solidFill>
              </a:rPr>
              <a:t>Train</a:t>
            </a:r>
            <a:endParaRPr lang="en-GB" b="1" dirty="0">
              <a:solidFill>
                <a:srgbClr val="FF0000"/>
              </a:solidFill>
            </a:endParaRPr>
          </a:p>
        </p:txBody>
      </p:sp>
      <p:sp>
        <p:nvSpPr>
          <p:cNvPr id="10" name="TextBox 9">
            <a:extLst>
              <a:ext uri="{FF2B5EF4-FFF2-40B4-BE49-F238E27FC236}">
                <a16:creationId xmlns:a16="http://schemas.microsoft.com/office/drawing/2014/main" id="{81F136EF-D09D-BCDF-43A2-6F23E92C1641}"/>
              </a:ext>
            </a:extLst>
          </p:cNvPr>
          <p:cNvSpPr txBox="1"/>
          <p:nvPr/>
        </p:nvSpPr>
        <p:spPr>
          <a:xfrm>
            <a:off x="1315092" y="3323547"/>
            <a:ext cx="1006867" cy="369332"/>
          </a:xfrm>
          <a:prstGeom prst="rect">
            <a:avLst/>
          </a:prstGeom>
          <a:noFill/>
        </p:spPr>
        <p:txBody>
          <a:bodyPr wrap="square" rtlCol="0">
            <a:spAutoFit/>
          </a:bodyPr>
          <a:lstStyle/>
          <a:p>
            <a:r>
              <a:rPr lang="en-US" b="1" dirty="0">
                <a:solidFill>
                  <a:srgbClr val="FF0000"/>
                </a:solidFill>
              </a:rPr>
              <a:t>Predict</a:t>
            </a:r>
            <a:endParaRPr lang="en-GB" b="1" dirty="0">
              <a:solidFill>
                <a:srgbClr val="FF0000"/>
              </a:solidFill>
            </a:endParaRPr>
          </a:p>
        </p:txBody>
      </p:sp>
      <p:sp>
        <p:nvSpPr>
          <p:cNvPr id="11" name="TextBox 10">
            <a:extLst>
              <a:ext uri="{FF2B5EF4-FFF2-40B4-BE49-F238E27FC236}">
                <a16:creationId xmlns:a16="http://schemas.microsoft.com/office/drawing/2014/main" id="{0CA410C2-67B5-A7DB-9F1F-A26ACCCAFC3E}"/>
              </a:ext>
            </a:extLst>
          </p:cNvPr>
          <p:cNvSpPr txBox="1"/>
          <p:nvPr/>
        </p:nvSpPr>
        <p:spPr>
          <a:xfrm>
            <a:off x="1315091" y="4685268"/>
            <a:ext cx="1006867" cy="646331"/>
          </a:xfrm>
          <a:prstGeom prst="rect">
            <a:avLst/>
          </a:prstGeom>
          <a:noFill/>
        </p:spPr>
        <p:txBody>
          <a:bodyPr wrap="square" rtlCol="0">
            <a:spAutoFit/>
          </a:bodyPr>
          <a:lstStyle/>
          <a:p>
            <a:r>
              <a:rPr lang="en-US" b="1" dirty="0">
                <a:solidFill>
                  <a:srgbClr val="FF0000"/>
                </a:solidFill>
              </a:rPr>
              <a:t>Validate / test</a:t>
            </a:r>
            <a:endParaRPr lang="en-GB" b="1" dirty="0">
              <a:solidFill>
                <a:srgbClr val="FF0000"/>
              </a:solidFill>
            </a:endParaRPr>
          </a:p>
        </p:txBody>
      </p:sp>
    </p:spTree>
    <p:extLst>
      <p:ext uri="{BB962C8B-B14F-4D97-AF65-F5344CB8AC3E}">
        <p14:creationId xmlns:p14="http://schemas.microsoft.com/office/powerpoint/2010/main" val="11325337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Semi-supervised Machine Learning</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704398" y="2359865"/>
            <a:ext cx="10783203" cy="3330072"/>
          </a:xfrm>
        </p:spPr>
        <p:txBody>
          <a:bodyPr>
            <a:normAutofit/>
          </a:bodyPr>
          <a:lstStyle/>
          <a:p>
            <a:pPr lvl="1"/>
            <a:r>
              <a:rPr lang="en-US" sz="3000" dirty="0"/>
              <a:t>The algorithm is trained on partly labelled data and letting it find patterns by itself. This exploits the idea that even though the group memberships of the unlabeled data are unknown, this data carries important information about the group parameters.</a:t>
            </a:r>
          </a:p>
        </p:txBody>
      </p:sp>
    </p:spTree>
    <p:extLst>
      <p:ext uri="{BB962C8B-B14F-4D97-AF65-F5344CB8AC3E}">
        <p14:creationId xmlns:p14="http://schemas.microsoft.com/office/powerpoint/2010/main" val="32000167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Reinforcement Machine Learning</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fontScale="92500" lnSpcReduction="10000"/>
          </a:bodyPr>
          <a:lstStyle/>
          <a:p>
            <a:pPr marL="457200" lvl="1" indent="0">
              <a:buNone/>
            </a:pPr>
            <a:r>
              <a:rPr lang="en-US" sz="2800" dirty="0"/>
              <a:t>• </a:t>
            </a:r>
            <a:r>
              <a:rPr lang="en-US" sz="3000" dirty="0"/>
              <a:t>Relies on providing a machine learning algorithm with a set of rules and constraints, and letting it learn how to achieve its goals. You define the state, the desired goal, allowed actions, and constraints.</a:t>
            </a:r>
          </a:p>
          <a:p>
            <a:pPr marL="457200" lvl="1" indent="0">
              <a:buNone/>
            </a:pPr>
            <a:r>
              <a:rPr lang="en-US" sz="3000" dirty="0"/>
              <a:t>• The algorithm figures out how to achieve the goal by trying different combinations of allowed actions and is rewarded or punished depending on whether the decision was a good one.</a:t>
            </a:r>
          </a:p>
          <a:p>
            <a:pPr marL="457200" lvl="1" indent="0">
              <a:buNone/>
            </a:pPr>
            <a:r>
              <a:rPr lang="en-US" sz="3000" dirty="0"/>
              <a:t>• The algorithm tries its best to maximize its rewards within the constraints provided.</a:t>
            </a:r>
          </a:p>
          <a:p>
            <a:pPr marL="457200" lvl="1" indent="0">
              <a:buNone/>
            </a:pPr>
            <a:r>
              <a:rPr lang="en-US" sz="3000" dirty="0"/>
              <a:t>• You could use Reinforcement Learning to teach a machine to play chess or navigate an obstacle course</a:t>
            </a:r>
            <a:endParaRPr lang="en-GB" sz="3000" dirty="0"/>
          </a:p>
        </p:txBody>
      </p:sp>
    </p:spTree>
    <p:extLst>
      <p:ext uri="{BB962C8B-B14F-4D97-AF65-F5344CB8AC3E}">
        <p14:creationId xmlns:p14="http://schemas.microsoft.com/office/powerpoint/2010/main" val="32515878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1470581"/>
            <a:ext cx="5755922" cy="3864989"/>
          </a:xfrm>
        </p:spPr>
        <p:txBody>
          <a:bodyPr/>
          <a:lstStyle/>
          <a:p>
            <a:r>
              <a:rPr lang="en-GB" sz="6000" dirty="0"/>
              <a:t>Stages of</a:t>
            </a:r>
          </a:p>
          <a:p>
            <a:r>
              <a:rPr lang="en-GB" sz="6000" dirty="0">
                <a:effectLst/>
                <a:latin typeface="Calibri" panose="020F0502020204030204" pitchFamily="34" charset="0"/>
                <a:ea typeface="DengXian" panose="02010600030101010101" pitchFamily="2" charset="-122"/>
                <a:cs typeface="Times New Roman" panose="02020603050405020304" pitchFamily="18" charset="0"/>
              </a:rPr>
              <a:t>Developing</a:t>
            </a:r>
            <a:endParaRPr lang="en-GB" sz="6000" dirty="0">
              <a:latin typeface="Calibri" panose="020F0502020204030204" pitchFamily="34" charset="0"/>
              <a:ea typeface="DengXian" panose="02010600030101010101" pitchFamily="2" charset="-122"/>
              <a:cs typeface="Times New Roman" panose="02020603050405020304" pitchFamily="18" charset="0"/>
            </a:endParaRPr>
          </a:p>
          <a:p>
            <a:r>
              <a:rPr lang="en-GB" sz="6000" dirty="0">
                <a:effectLst/>
                <a:latin typeface="Calibri" panose="020F0502020204030204" pitchFamily="34" charset="0"/>
                <a:ea typeface="DengXian" panose="02010600030101010101" pitchFamily="2" charset="-122"/>
                <a:cs typeface="Times New Roman" panose="02020603050405020304" pitchFamily="18" charset="0"/>
              </a:rPr>
              <a:t>Machine Learning</a:t>
            </a:r>
          </a:p>
          <a:p>
            <a:r>
              <a:rPr lang="en-GB" sz="6000" dirty="0">
                <a:latin typeface="Calibri" panose="020F0502020204030204" pitchFamily="34" charset="0"/>
                <a:ea typeface="DengXian" panose="02010600030101010101" pitchFamily="2" charset="-122"/>
                <a:cs typeface="Times New Roman" panose="02020603050405020304" pitchFamily="18" charset="0"/>
              </a:rPr>
              <a:t>Algorithms</a:t>
            </a:r>
            <a:endParaRPr lang="en-GB" sz="40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GB" sz="6000" dirty="0">
              <a:effectLst/>
              <a:latin typeface="Calibri" panose="020F0502020204030204" pitchFamily="34" charset="0"/>
              <a:ea typeface="DengXian" panose="02010600030101010101" pitchFamily="2" charset="-122"/>
              <a:cs typeface="Times New Roman" panose="02020603050405020304" pitchFamily="18" charset="0"/>
            </a:endParaRPr>
          </a:p>
          <a:p>
            <a:endParaRPr lang="en-US" dirty="0"/>
          </a:p>
        </p:txBody>
      </p:sp>
    </p:spTree>
    <p:extLst>
      <p:ext uri="{BB962C8B-B14F-4D97-AF65-F5344CB8AC3E}">
        <p14:creationId xmlns:p14="http://schemas.microsoft.com/office/powerpoint/2010/main" val="7167981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A Handy Book…</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3492366" y="2654273"/>
            <a:ext cx="8466754" cy="2003461"/>
          </a:xfrm>
        </p:spPr>
        <p:txBody>
          <a:bodyPr>
            <a:normAutofit/>
          </a:bodyPr>
          <a:lstStyle/>
          <a:p>
            <a:pPr marL="457200" lvl="1" indent="0">
              <a:buNone/>
            </a:pPr>
            <a:r>
              <a:rPr lang="en-US" sz="3000" dirty="0" err="1"/>
              <a:t>Geron</a:t>
            </a:r>
            <a:r>
              <a:rPr lang="en-US" sz="3000" dirty="0"/>
              <a:t>, </a:t>
            </a:r>
            <a:r>
              <a:rPr lang="en-US" sz="3000" dirty="0" err="1"/>
              <a:t>Aurelien</a:t>
            </a:r>
            <a:r>
              <a:rPr lang="en-US" sz="3000" dirty="0"/>
              <a:t>. Hands-On Machine Learning with Scikit-Learn, </a:t>
            </a:r>
            <a:r>
              <a:rPr lang="en-US" sz="3000" dirty="0" err="1"/>
              <a:t>Keras</a:t>
            </a:r>
            <a:r>
              <a:rPr lang="en-US" sz="3000" dirty="0"/>
              <a:t>, and TensorFlow 2</a:t>
            </a:r>
            <a:r>
              <a:rPr lang="en-US" sz="3000" baseline="30000" dirty="0"/>
              <a:t>nd</a:t>
            </a:r>
            <a:r>
              <a:rPr lang="en-US" sz="3000" dirty="0"/>
              <a:t> Ed.        (Kindle Locations 841-844). O'Reilly Media.</a:t>
            </a:r>
          </a:p>
          <a:p>
            <a:pPr marL="457200" lvl="1" indent="0">
              <a:buNone/>
            </a:pPr>
            <a:r>
              <a:rPr lang="en-US" sz="3000" dirty="0"/>
              <a:t>Kindle Edition.</a:t>
            </a:r>
            <a:endParaRPr lang="en-GB" sz="3000" dirty="0"/>
          </a:p>
        </p:txBody>
      </p:sp>
      <p:pic>
        <p:nvPicPr>
          <p:cNvPr id="2" name="Picture 1">
            <a:extLst>
              <a:ext uri="{FF2B5EF4-FFF2-40B4-BE49-F238E27FC236}">
                <a16:creationId xmlns:a16="http://schemas.microsoft.com/office/drawing/2014/main" id="{873D66A9-57ED-97D8-8797-CC3BE106EEFD}"/>
              </a:ext>
            </a:extLst>
          </p:cNvPr>
          <p:cNvPicPr>
            <a:picLocks noChangeAspect="1"/>
          </p:cNvPicPr>
          <p:nvPr/>
        </p:nvPicPr>
        <p:blipFill>
          <a:blip r:embed="rId3"/>
          <a:stretch>
            <a:fillRect/>
          </a:stretch>
        </p:blipFill>
        <p:spPr>
          <a:xfrm>
            <a:off x="351934" y="1328710"/>
            <a:ext cx="3340828" cy="4373447"/>
          </a:xfrm>
          <a:prstGeom prst="rect">
            <a:avLst/>
          </a:prstGeom>
        </p:spPr>
      </p:pic>
    </p:spTree>
    <p:extLst>
      <p:ext uri="{BB962C8B-B14F-4D97-AF65-F5344CB8AC3E}">
        <p14:creationId xmlns:p14="http://schemas.microsoft.com/office/powerpoint/2010/main" val="30852924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Steps to Follow</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a:bodyPr>
          <a:lstStyle/>
          <a:p>
            <a:pPr marL="457200" lvl="1" indent="0">
              <a:buNone/>
            </a:pPr>
            <a:r>
              <a:rPr lang="en-US" sz="2800" dirty="0"/>
              <a:t>• </a:t>
            </a:r>
            <a:r>
              <a:rPr lang="en-US" sz="3000" dirty="0"/>
              <a:t>Look at the big picture. </a:t>
            </a:r>
          </a:p>
          <a:p>
            <a:pPr lvl="1"/>
            <a:r>
              <a:rPr lang="en-US" sz="3000" dirty="0"/>
              <a:t>Get the data. </a:t>
            </a:r>
          </a:p>
          <a:p>
            <a:pPr lvl="1"/>
            <a:r>
              <a:rPr lang="en-US" sz="3000" dirty="0"/>
              <a:t>Discover and visualize the data to gain insights. </a:t>
            </a:r>
          </a:p>
          <a:p>
            <a:pPr lvl="1"/>
            <a:r>
              <a:rPr lang="en-US" sz="3000" dirty="0"/>
              <a:t>Prepare the data for Machine Learning algorithms. </a:t>
            </a:r>
          </a:p>
          <a:p>
            <a:pPr lvl="1"/>
            <a:r>
              <a:rPr lang="en-US" sz="3000" dirty="0"/>
              <a:t>Select a model and train it. </a:t>
            </a:r>
          </a:p>
          <a:p>
            <a:pPr lvl="1"/>
            <a:r>
              <a:rPr lang="en-US" sz="3000" dirty="0"/>
              <a:t>Fine-tune your model. </a:t>
            </a:r>
          </a:p>
          <a:p>
            <a:pPr lvl="1"/>
            <a:r>
              <a:rPr lang="en-US" sz="3000" dirty="0"/>
              <a:t>Present your solution. </a:t>
            </a:r>
          </a:p>
          <a:p>
            <a:pPr lvl="1"/>
            <a:r>
              <a:rPr lang="en-US" sz="3000" dirty="0"/>
              <a:t>Deploy, monitor, and maintain your system.</a:t>
            </a:r>
          </a:p>
        </p:txBody>
      </p:sp>
    </p:spTree>
    <p:extLst>
      <p:ext uri="{BB962C8B-B14F-4D97-AF65-F5344CB8AC3E}">
        <p14:creationId xmlns:p14="http://schemas.microsoft.com/office/powerpoint/2010/main" val="29964733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1 - The Problem</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a:bodyPr>
          <a:lstStyle/>
          <a:p>
            <a:pPr marL="457200" lvl="1" indent="0">
              <a:buNone/>
            </a:pPr>
            <a:r>
              <a:rPr lang="en-US" sz="3200" b="1" dirty="0"/>
              <a:t>•Frame the Problem and Look at the Big Picture by:</a:t>
            </a:r>
          </a:p>
          <a:p>
            <a:pPr lvl="2"/>
            <a:r>
              <a:rPr lang="en-US" sz="3200" dirty="0"/>
              <a:t>Defining the objective in business terms - </a:t>
            </a:r>
          </a:p>
          <a:p>
            <a:pPr lvl="3"/>
            <a:r>
              <a:rPr lang="en-US" sz="2600" dirty="0"/>
              <a:t>How your solution will be used</a:t>
            </a:r>
          </a:p>
          <a:p>
            <a:pPr lvl="3"/>
            <a:r>
              <a:rPr lang="en-US" sz="2600" dirty="0"/>
              <a:t>What are the current solutions or workarounds?</a:t>
            </a:r>
          </a:p>
          <a:p>
            <a:pPr lvl="3"/>
            <a:r>
              <a:rPr lang="en-US" sz="2600" dirty="0"/>
              <a:t>How should the problem be framed?</a:t>
            </a:r>
          </a:p>
          <a:p>
            <a:pPr lvl="4"/>
            <a:r>
              <a:rPr lang="en-US" sz="2600" dirty="0"/>
              <a:t>Supervised / unsupervised</a:t>
            </a:r>
          </a:p>
          <a:p>
            <a:pPr lvl="4"/>
            <a:r>
              <a:rPr lang="en-US" sz="2600" dirty="0"/>
              <a:t>Online / offline…. </a:t>
            </a:r>
            <a:r>
              <a:rPr lang="en-US" sz="2600" dirty="0" err="1"/>
              <a:t>Etc</a:t>
            </a:r>
            <a:r>
              <a:rPr lang="en-US" sz="2600" dirty="0"/>
              <a:t>…</a:t>
            </a:r>
          </a:p>
          <a:p>
            <a:pPr lvl="3"/>
            <a:r>
              <a:rPr lang="en-US" sz="2600" dirty="0"/>
              <a:t>How should performance be measured?</a:t>
            </a:r>
          </a:p>
          <a:p>
            <a:pPr lvl="3"/>
            <a:r>
              <a:rPr lang="en-US" sz="2600" dirty="0"/>
              <a:t>Is performance measure aligned with a business objective?</a:t>
            </a:r>
          </a:p>
        </p:txBody>
      </p:sp>
    </p:spTree>
    <p:extLst>
      <p:ext uri="{BB962C8B-B14F-4D97-AF65-F5344CB8AC3E}">
        <p14:creationId xmlns:p14="http://schemas.microsoft.com/office/powerpoint/2010/main" val="2561297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1 - The Problem</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lnSpcReduction="10000"/>
          </a:bodyPr>
          <a:lstStyle/>
          <a:p>
            <a:pPr marL="457200" lvl="1" indent="0">
              <a:buNone/>
            </a:pPr>
            <a:r>
              <a:rPr lang="en-US" sz="3200" b="1" dirty="0"/>
              <a:t>•Frame the Problem and Look at the Big Picture by:</a:t>
            </a:r>
          </a:p>
          <a:p>
            <a:pPr lvl="2"/>
            <a:r>
              <a:rPr lang="en-US" sz="3200" dirty="0"/>
              <a:t>Defining the objective in business terms - </a:t>
            </a:r>
          </a:p>
          <a:p>
            <a:pPr lvl="3"/>
            <a:r>
              <a:rPr lang="en-US" sz="2600" dirty="0"/>
              <a:t>What would be the minimum performance needed to reach the business objective? </a:t>
            </a:r>
          </a:p>
          <a:p>
            <a:pPr lvl="3"/>
            <a:r>
              <a:rPr lang="en-US" sz="2600" dirty="0"/>
              <a:t>What are comparable problems? </a:t>
            </a:r>
          </a:p>
          <a:p>
            <a:pPr lvl="3"/>
            <a:r>
              <a:rPr lang="en-US" sz="2600" dirty="0"/>
              <a:t>Can you reuse experience or tools? </a:t>
            </a:r>
          </a:p>
          <a:p>
            <a:pPr lvl="3"/>
            <a:r>
              <a:rPr lang="en-US" sz="2600" dirty="0"/>
              <a:t>Is human expertise available? </a:t>
            </a:r>
          </a:p>
          <a:p>
            <a:pPr lvl="3"/>
            <a:r>
              <a:rPr lang="en-US" sz="2600" dirty="0"/>
              <a:t>How would you solve the problem manually? </a:t>
            </a:r>
          </a:p>
          <a:p>
            <a:pPr lvl="3"/>
            <a:r>
              <a:rPr lang="en-US" sz="2600" dirty="0"/>
              <a:t>List the assumptions you (or others) have made so far. </a:t>
            </a:r>
          </a:p>
          <a:p>
            <a:pPr lvl="3"/>
            <a:r>
              <a:rPr lang="en-US" sz="2600" dirty="0"/>
              <a:t>Verify assumptions if possible.</a:t>
            </a:r>
          </a:p>
        </p:txBody>
      </p:sp>
    </p:spTree>
    <p:extLst>
      <p:ext uri="{BB962C8B-B14F-4D97-AF65-F5344CB8AC3E}">
        <p14:creationId xmlns:p14="http://schemas.microsoft.com/office/powerpoint/2010/main" val="27206929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2 - Get the Data</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a:bodyPr>
          <a:lstStyle/>
          <a:p>
            <a:pPr marL="457200" lvl="1" indent="0">
              <a:buNone/>
            </a:pPr>
            <a:r>
              <a:rPr lang="en-US" sz="3200" b="1" dirty="0"/>
              <a:t>•Note: Automate as much as possible so you can easily get fresh data.</a:t>
            </a:r>
          </a:p>
          <a:p>
            <a:pPr lvl="2"/>
            <a:r>
              <a:rPr lang="en-US" sz="3200" dirty="0"/>
              <a:t>List the data you need and how much you need. </a:t>
            </a:r>
          </a:p>
          <a:p>
            <a:pPr lvl="2"/>
            <a:r>
              <a:rPr lang="en-US" sz="3200" dirty="0"/>
              <a:t>Find and document where you can get that data. </a:t>
            </a:r>
          </a:p>
          <a:p>
            <a:pPr lvl="2"/>
            <a:r>
              <a:rPr lang="en-US" sz="3200" dirty="0"/>
              <a:t>Check how much space it will take. </a:t>
            </a:r>
          </a:p>
          <a:p>
            <a:pPr lvl="2"/>
            <a:r>
              <a:rPr lang="en-US" sz="3200" dirty="0"/>
              <a:t>Check legal obligations, and get authorization if necessary. </a:t>
            </a:r>
          </a:p>
          <a:p>
            <a:pPr lvl="2"/>
            <a:r>
              <a:rPr lang="en-US" sz="3200" dirty="0"/>
              <a:t>Get access authorizations. </a:t>
            </a:r>
          </a:p>
        </p:txBody>
      </p:sp>
    </p:spTree>
    <p:extLst>
      <p:ext uri="{BB962C8B-B14F-4D97-AF65-F5344CB8AC3E}">
        <p14:creationId xmlns:p14="http://schemas.microsoft.com/office/powerpoint/2010/main" val="28437453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2 - Get the Data</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fontScale="85000" lnSpcReduction="10000"/>
          </a:bodyPr>
          <a:lstStyle/>
          <a:p>
            <a:pPr marL="457200" lvl="1" indent="0">
              <a:buNone/>
            </a:pPr>
            <a:r>
              <a:rPr lang="en-US" sz="3200" b="1" dirty="0"/>
              <a:t>•Note: Automate as much as possible so you can easily get fresh data.</a:t>
            </a:r>
          </a:p>
          <a:p>
            <a:pPr lvl="2"/>
            <a:r>
              <a:rPr lang="en-US" sz="3200" dirty="0"/>
              <a:t>Get access authorizations. </a:t>
            </a:r>
          </a:p>
          <a:p>
            <a:pPr lvl="2"/>
            <a:r>
              <a:rPr lang="en-US" sz="3200" dirty="0"/>
              <a:t>Create a workspace (with enough storage space). </a:t>
            </a:r>
          </a:p>
          <a:p>
            <a:pPr lvl="2"/>
            <a:r>
              <a:rPr lang="en-US" sz="3200" dirty="0"/>
              <a:t>Get the data. </a:t>
            </a:r>
          </a:p>
          <a:p>
            <a:pPr lvl="2"/>
            <a:r>
              <a:rPr lang="en-US" sz="3200" dirty="0"/>
              <a:t>Convert the data to a format you can easily manipulate (without changing the data itself). </a:t>
            </a:r>
          </a:p>
          <a:p>
            <a:pPr lvl="2"/>
            <a:r>
              <a:rPr lang="en-US" sz="3200" dirty="0"/>
              <a:t>Ensure sensitive information is deleted or protected (e.g., anonymized). </a:t>
            </a:r>
          </a:p>
          <a:p>
            <a:pPr lvl="2"/>
            <a:r>
              <a:rPr lang="en-US" sz="3200" dirty="0"/>
              <a:t>Check the size and type of data (time series, sample, geographical, etc.). </a:t>
            </a:r>
          </a:p>
          <a:p>
            <a:pPr lvl="2"/>
            <a:r>
              <a:rPr lang="en-US" sz="3200" dirty="0"/>
              <a:t>Sample a test set, put it aside, and never look at it (no data snooping!).</a:t>
            </a:r>
          </a:p>
        </p:txBody>
      </p:sp>
    </p:spTree>
    <p:extLst>
      <p:ext uri="{BB962C8B-B14F-4D97-AF65-F5344CB8AC3E}">
        <p14:creationId xmlns:p14="http://schemas.microsoft.com/office/powerpoint/2010/main" val="41530461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3 - Explore the Data</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fontScale="85000" lnSpcReduction="20000"/>
          </a:bodyPr>
          <a:lstStyle/>
          <a:p>
            <a:pPr marL="457200" lvl="1" indent="0">
              <a:buNone/>
            </a:pPr>
            <a:r>
              <a:rPr lang="en-US" sz="3200" b="1" dirty="0"/>
              <a:t>•Note: try to get insights from a field expert for these steps. </a:t>
            </a:r>
          </a:p>
          <a:p>
            <a:pPr lvl="2"/>
            <a:r>
              <a:rPr lang="en-US" sz="3200" dirty="0"/>
              <a:t>Create a copy of the data for exploration (sampling it down to a manageable size if necessary). </a:t>
            </a:r>
          </a:p>
          <a:p>
            <a:pPr lvl="2"/>
            <a:r>
              <a:rPr lang="en-US" sz="3200" dirty="0"/>
              <a:t>Create an electronic notebook to keep a record of your data exploration. </a:t>
            </a:r>
          </a:p>
          <a:p>
            <a:pPr lvl="2"/>
            <a:r>
              <a:rPr lang="en-US" sz="3200" dirty="0"/>
              <a:t>Study each attribute and its characteristics: </a:t>
            </a:r>
          </a:p>
          <a:p>
            <a:pPr lvl="3"/>
            <a:r>
              <a:rPr lang="en-US" sz="3000" dirty="0"/>
              <a:t>Name Type (categorical, Int/ float, bounded/ unbounded, text, structured, etc.); </a:t>
            </a:r>
          </a:p>
          <a:p>
            <a:pPr lvl="3"/>
            <a:r>
              <a:rPr lang="en-US" sz="3000" dirty="0"/>
              <a:t>% of missing values; </a:t>
            </a:r>
          </a:p>
          <a:p>
            <a:pPr lvl="3"/>
            <a:r>
              <a:rPr lang="en-US" sz="3000" dirty="0"/>
              <a:t>Noisiness and type of noise (stochastic, outliers, rounding errors, etc.); </a:t>
            </a:r>
          </a:p>
          <a:p>
            <a:pPr lvl="3"/>
            <a:r>
              <a:rPr lang="en-US" sz="3000" dirty="0"/>
              <a:t>Usefulness for the task ;</a:t>
            </a:r>
          </a:p>
          <a:p>
            <a:pPr lvl="3"/>
            <a:r>
              <a:rPr lang="en-US" sz="3000" dirty="0"/>
              <a:t>Type of distribution (Gaussian, uniform, logarithmic, etc.) </a:t>
            </a:r>
          </a:p>
        </p:txBody>
      </p:sp>
    </p:spTree>
    <p:extLst>
      <p:ext uri="{BB962C8B-B14F-4D97-AF65-F5344CB8AC3E}">
        <p14:creationId xmlns:p14="http://schemas.microsoft.com/office/powerpoint/2010/main" val="22507975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3 - Explore the Data</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a:bodyPr>
          <a:lstStyle/>
          <a:p>
            <a:pPr lvl="2"/>
            <a:r>
              <a:rPr lang="en-US" sz="3200" dirty="0"/>
              <a:t>Visualize the data. Study the correlations between variables.</a:t>
            </a:r>
          </a:p>
          <a:p>
            <a:pPr lvl="2"/>
            <a:r>
              <a:rPr lang="en-US" sz="3200" dirty="0"/>
              <a:t>Study how you would solve the problem manually. </a:t>
            </a:r>
          </a:p>
          <a:p>
            <a:pPr lvl="2"/>
            <a:r>
              <a:rPr lang="en-US" sz="3200" dirty="0"/>
              <a:t>Identify the promising transformations you may want to apply. </a:t>
            </a:r>
          </a:p>
          <a:p>
            <a:pPr lvl="2"/>
            <a:r>
              <a:rPr lang="en-US" sz="3200" dirty="0"/>
              <a:t>Identify extra data that would be useful (go back to “Get the Data”). </a:t>
            </a:r>
          </a:p>
          <a:p>
            <a:pPr lvl="2"/>
            <a:r>
              <a:rPr lang="en-US" sz="3200" dirty="0"/>
              <a:t>Document what you have learned.</a:t>
            </a:r>
          </a:p>
        </p:txBody>
      </p:sp>
    </p:spTree>
    <p:extLst>
      <p:ext uri="{BB962C8B-B14F-4D97-AF65-F5344CB8AC3E}">
        <p14:creationId xmlns:p14="http://schemas.microsoft.com/office/powerpoint/2010/main" val="19127300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4 - Prepare the Data</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fontScale="92500" lnSpcReduction="20000"/>
          </a:bodyPr>
          <a:lstStyle/>
          <a:p>
            <a:pPr marL="457200" lvl="1" indent="0">
              <a:buNone/>
            </a:pPr>
            <a:r>
              <a:rPr lang="en-US" sz="3200" b="1" dirty="0"/>
              <a:t>•Note: Work on copies of the data (keep the original dataset intact). </a:t>
            </a:r>
          </a:p>
          <a:p>
            <a:pPr lvl="2"/>
            <a:r>
              <a:rPr lang="en-US" sz="3200" dirty="0"/>
              <a:t>Write functions for all data transformations you apply, for five reasons:</a:t>
            </a:r>
          </a:p>
          <a:p>
            <a:pPr lvl="3"/>
            <a:r>
              <a:rPr lang="en-US" sz="3000" dirty="0"/>
              <a:t> So you can easily prepare the data the next time you get a fresh dataset </a:t>
            </a:r>
          </a:p>
          <a:p>
            <a:pPr lvl="3"/>
            <a:r>
              <a:rPr lang="en-US" sz="3000" dirty="0"/>
              <a:t>So you can apply these transformations in future projects </a:t>
            </a:r>
          </a:p>
          <a:p>
            <a:pPr lvl="3"/>
            <a:r>
              <a:rPr lang="en-US" sz="3000" dirty="0"/>
              <a:t>To clean and prepare the test set </a:t>
            </a:r>
          </a:p>
          <a:p>
            <a:pPr lvl="3"/>
            <a:r>
              <a:rPr lang="en-US" sz="3000" dirty="0"/>
              <a:t>To clean and prepare new data instances once your solution is live </a:t>
            </a:r>
          </a:p>
          <a:p>
            <a:pPr lvl="3"/>
            <a:r>
              <a:rPr lang="en-US" sz="3000" dirty="0"/>
              <a:t>To make it easy to treat your preparation choices as hyperparameters</a:t>
            </a:r>
          </a:p>
          <a:p>
            <a:pPr lvl="2"/>
            <a:r>
              <a:rPr lang="en-US" sz="3200" dirty="0"/>
              <a:t>Data cleaning: Fix or remove outliers (optional). </a:t>
            </a:r>
          </a:p>
        </p:txBody>
      </p:sp>
    </p:spTree>
    <p:extLst>
      <p:ext uri="{BB962C8B-B14F-4D97-AF65-F5344CB8AC3E}">
        <p14:creationId xmlns:p14="http://schemas.microsoft.com/office/powerpoint/2010/main" val="7893965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4 - Prepare the Data</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fontScale="85000" lnSpcReduction="20000"/>
          </a:bodyPr>
          <a:lstStyle/>
          <a:p>
            <a:pPr marL="457200" lvl="1" indent="0">
              <a:buNone/>
            </a:pPr>
            <a:r>
              <a:rPr lang="en-US" sz="3200" b="1" dirty="0"/>
              <a:t>•</a:t>
            </a:r>
            <a:r>
              <a:rPr lang="en-US" sz="3600" dirty="0"/>
              <a:t>Fill in missing values (e.g., with zero, mean, median…) or drop their rows (or columns). </a:t>
            </a:r>
          </a:p>
          <a:p>
            <a:pPr lvl="1"/>
            <a:r>
              <a:rPr lang="en-US" sz="3600" dirty="0"/>
              <a:t>Feature selection (optional): Drop the attributes that provide no useful information for the task. </a:t>
            </a:r>
          </a:p>
          <a:p>
            <a:pPr lvl="1"/>
            <a:r>
              <a:rPr lang="en-US" sz="3600" dirty="0"/>
              <a:t>Feature engineering, where appropriate: </a:t>
            </a:r>
          </a:p>
          <a:p>
            <a:pPr lvl="2"/>
            <a:r>
              <a:rPr lang="en-US" sz="3200" dirty="0"/>
              <a:t>Discretize continuous features. </a:t>
            </a:r>
          </a:p>
          <a:p>
            <a:pPr lvl="2"/>
            <a:r>
              <a:rPr lang="en-US" sz="3200" dirty="0"/>
              <a:t>Decompose features (e.g., categorical, date/ time, etc.). </a:t>
            </a:r>
          </a:p>
          <a:p>
            <a:pPr lvl="2"/>
            <a:r>
              <a:rPr lang="en-US" sz="3200" dirty="0"/>
              <a:t>Add promising transformations of features (e.g.,   log( x), sqrt( x), x2, etc.). </a:t>
            </a:r>
          </a:p>
          <a:p>
            <a:pPr lvl="2"/>
            <a:r>
              <a:rPr lang="en-US" sz="3200" dirty="0"/>
              <a:t>Aggregate features into promising new features. </a:t>
            </a:r>
          </a:p>
          <a:p>
            <a:pPr lvl="1"/>
            <a:r>
              <a:rPr lang="en-US" sz="3600" dirty="0"/>
              <a:t>Feature scaling: Standardize or normalize features.</a:t>
            </a:r>
          </a:p>
        </p:txBody>
      </p:sp>
    </p:spTree>
    <p:extLst>
      <p:ext uri="{BB962C8B-B14F-4D97-AF65-F5344CB8AC3E}">
        <p14:creationId xmlns:p14="http://schemas.microsoft.com/office/powerpoint/2010/main" val="448883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4 – Select an Algorithm (Model)</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fontScale="92500" lnSpcReduction="20000"/>
          </a:bodyPr>
          <a:lstStyle/>
          <a:p>
            <a:pPr marL="457200" lvl="1" indent="0">
              <a:buNone/>
            </a:pPr>
            <a:r>
              <a:rPr lang="en-US" sz="3200" b="1" dirty="0"/>
              <a:t>Shortlist Promising Models </a:t>
            </a:r>
          </a:p>
          <a:p>
            <a:pPr lvl="1"/>
            <a:r>
              <a:rPr lang="en-US" sz="3200" dirty="0"/>
              <a:t>If the data is huge, you may want to sample smaller training sets so you can train many different models in a reasonable time (be aware that this penalizes complex models such as large neural nets or Random Forests).</a:t>
            </a:r>
          </a:p>
          <a:p>
            <a:pPr lvl="1"/>
            <a:r>
              <a:rPr lang="en-US" sz="3200" dirty="0"/>
              <a:t>Train many quick-and-dirty models from different categories (e.g.,   linear, naive Bayes, SVM, Random Forest, neural net, etc.) using standard parameters. </a:t>
            </a:r>
          </a:p>
          <a:p>
            <a:pPr lvl="1"/>
            <a:r>
              <a:rPr lang="en-US" sz="3200" dirty="0"/>
              <a:t>Measure and compare their performance. </a:t>
            </a:r>
          </a:p>
          <a:p>
            <a:pPr lvl="1"/>
            <a:r>
              <a:rPr lang="en-US" sz="3200" dirty="0"/>
              <a:t>For each model, use N-fold cross-validation and compute the mean and standard deviation of the performance measure on the N folds.</a:t>
            </a:r>
          </a:p>
        </p:txBody>
      </p:sp>
    </p:spTree>
    <p:extLst>
      <p:ext uri="{BB962C8B-B14F-4D97-AF65-F5344CB8AC3E}">
        <p14:creationId xmlns:p14="http://schemas.microsoft.com/office/powerpoint/2010/main" val="3355374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4 – Select an Algorithm (Model)</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11640620" cy="4105770"/>
          </a:xfrm>
        </p:spPr>
        <p:txBody>
          <a:bodyPr>
            <a:normAutofit/>
          </a:bodyPr>
          <a:lstStyle/>
          <a:p>
            <a:pPr marL="457200" lvl="1" indent="0">
              <a:buNone/>
            </a:pPr>
            <a:r>
              <a:rPr lang="en-US" sz="3200" b="1" dirty="0"/>
              <a:t>Shortlist Promising Models </a:t>
            </a:r>
          </a:p>
          <a:p>
            <a:pPr lvl="1"/>
            <a:r>
              <a:rPr lang="en-US" sz="3200" dirty="0"/>
              <a:t>Analyze the most significant variables for each algorithm. </a:t>
            </a:r>
          </a:p>
          <a:p>
            <a:pPr lvl="1"/>
            <a:r>
              <a:rPr lang="en-US" sz="3200" dirty="0"/>
              <a:t>Analyze the types of errors the models make. What data would a human have used to avoid these errors?</a:t>
            </a:r>
          </a:p>
          <a:p>
            <a:pPr lvl="1"/>
            <a:r>
              <a:rPr lang="en-US" sz="3200" dirty="0"/>
              <a:t> Perform a quick round of feature selection and engineering. </a:t>
            </a:r>
          </a:p>
          <a:p>
            <a:pPr lvl="1"/>
            <a:r>
              <a:rPr lang="en-US" sz="3200" dirty="0"/>
              <a:t>Perform one or two more quick iterations of the five previous steps.</a:t>
            </a:r>
          </a:p>
        </p:txBody>
      </p:sp>
    </p:spTree>
    <p:extLst>
      <p:ext uri="{BB962C8B-B14F-4D97-AF65-F5344CB8AC3E}">
        <p14:creationId xmlns:p14="http://schemas.microsoft.com/office/powerpoint/2010/main" val="1108351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5 – Fine-Tune the Model</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71946"/>
            <a:ext cx="11640620" cy="4130211"/>
          </a:xfrm>
        </p:spPr>
        <p:txBody>
          <a:bodyPr>
            <a:noAutofit/>
          </a:bodyPr>
          <a:lstStyle/>
          <a:p>
            <a:pPr lvl="1"/>
            <a:r>
              <a:rPr lang="en-US" sz="2800" dirty="0"/>
              <a:t>You will want to use as much data as possible for this step, especially as you move toward the end of fine-tuning. As always, automate what you can. </a:t>
            </a:r>
          </a:p>
          <a:p>
            <a:pPr lvl="1"/>
            <a:r>
              <a:rPr lang="en-US" sz="2800" dirty="0"/>
              <a:t>Fine-tune the hyperparameters (number of training steps, learning rate, initialization values, etc.) using cross-validation: Treat your data transformation choices as hyperparameters, especially when you are not sure about them (e.g., if you’re not sure whether to replace missing values with zeros or with the median value, or to just drop the rows). </a:t>
            </a:r>
          </a:p>
          <a:p>
            <a:pPr lvl="1"/>
            <a:r>
              <a:rPr lang="en-US" sz="2800" dirty="0"/>
              <a:t>Unless there are very few hyperparameter values to explore, prefer random search over grid search.</a:t>
            </a:r>
          </a:p>
        </p:txBody>
      </p:sp>
    </p:spTree>
    <p:extLst>
      <p:ext uri="{BB962C8B-B14F-4D97-AF65-F5344CB8AC3E}">
        <p14:creationId xmlns:p14="http://schemas.microsoft.com/office/powerpoint/2010/main" val="7551865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5 – Fine-Tune the Model</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71946"/>
            <a:ext cx="11640620" cy="4130211"/>
          </a:xfrm>
        </p:spPr>
        <p:txBody>
          <a:bodyPr>
            <a:noAutofit/>
          </a:bodyPr>
          <a:lstStyle/>
          <a:p>
            <a:pPr lvl="1">
              <a:lnSpc>
                <a:spcPct val="100000"/>
              </a:lnSpc>
            </a:pPr>
            <a:r>
              <a:rPr lang="en-US" sz="2800" dirty="0"/>
              <a:t> If training is very long, you may prefer a Bayesian optimization approach (e.g., using Gaussian process priors, as described by Jasper Snoek et al.). </a:t>
            </a:r>
          </a:p>
          <a:p>
            <a:pPr lvl="1">
              <a:lnSpc>
                <a:spcPct val="100000"/>
              </a:lnSpc>
            </a:pPr>
            <a:endParaRPr lang="en-US" sz="900" dirty="0"/>
          </a:p>
          <a:p>
            <a:pPr lvl="1">
              <a:lnSpc>
                <a:spcPct val="100000"/>
              </a:lnSpc>
            </a:pPr>
            <a:r>
              <a:rPr lang="en-US" sz="2800" dirty="0"/>
              <a:t>Try Ensemble methods. Combining your best models will often produce better performance than running them individually. </a:t>
            </a:r>
          </a:p>
          <a:p>
            <a:pPr lvl="1">
              <a:lnSpc>
                <a:spcPct val="100000"/>
              </a:lnSpc>
            </a:pPr>
            <a:endParaRPr lang="en-US" sz="900" dirty="0"/>
          </a:p>
          <a:p>
            <a:pPr lvl="1">
              <a:lnSpc>
                <a:spcPct val="100000"/>
              </a:lnSpc>
            </a:pPr>
            <a:r>
              <a:rPr lang="en-US" sz="2800" dirty="0"/>
              <a:t>Once you are confident about your final model, measure its performance on the test set to estimate the generalization error.</a:t>
            </a:r>
          </a:p>
        </p:txBody>
      </p:sp>
    </p:spTree>
    <p:extLst>
      <p:ext uri="{BB962C8B-B14F-4D97-AF65-F5344CB8AC3E}">
        <p14:creationId xmlns:p14="http://schemas.microsoft.com/office/powerpoint/2010/main" val="6470876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6 – Present the Solution</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71946"/>
            <a:ext cx="11640620" cy="4130211"/>
          </a:xfrm>
        </p:spPr>
        <p:txBody>
          <a:bodyPr>
            <a:noAutofit/>
          </a:bodyPr>
          <a:lstStyle/>
          <a:p>
            <a:pPr lvl="1">
              <a:lnSpc>
                <a:spcPct val="100000"/>
              </a:lnSpc>
            </a:pPr>
            <a:r>
              <a:rPr lang="en-US" sz="3200" dirty="0"/>
              <a:t>Document what you have done. </a:t>
            </a:r>
          </a:p>
          <a:p>
            <a:pPr lvl="1">
              <a:lnSpc>
                <a:spcPct val="100000"/>
              </a:lnSpc>
            </a:pPr>
            <a:r>
              <a:rPr lang="en-US" sz="3200" dirty="0"/>
              <a:t>Create a nice presentation. </a:t>
            </a:r>
          </a:p>
          <a:p>
            <a:pPr lvl="1">
              <a:lnSpc>
                <a:spcPct val="100000"/>
              </a:lnSpc>
            </a:pPr>
            <a:r>
              <a:rPr lang="en-US" sz="3200" dirty="0"/>
              <a:t>Make sure you highlight the big picture first. </a:t>
            </a:r>
          </a:p>
          <a:p>
            <a:pPr lvl="1">
              <a:lnSpc>
                <a:spcPct val="100000"/>
              </a:lnSpc>
            </a:pPr>
            <a:r>
              <a:rPr lang="en-US" sz="3200" dirty="0"/>
              <a:t>Explain why your solution achieves the business objective. </a:t>
            </a:r>
          </a:p>
          <a:p>
            <a:pPr lvl="1">
              <a:lnSpc>
                <a:spcPct val="100000"/>
              </a:lnSpc>
            </a:pPr>
            <a:r>
              <a:rPr lang="en-US" sz="3200" dirty="0"/>
              <a:t>Don’t forget to present interesting points you noticed along the way. </a:t>
            </a:r>
          </a:p>
        </p:txBody>
      </p:sp>
    </p:spTree>
    <p:extLst>
      <p:ext uri="{BB962C8B-B14F-4D97-AF65-F5344CB8AC3E}">
        <p14:creationId xmlns:p14="http://schemas.microsoft.com/office/powerpoint/2010/main" val="29580505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6 – Present the Solution</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71946"/>
            <a:ext cx="11640620" cy="4130211"/>
          </a:xfrm>
        </p:spPr>
        <p:txBody>
          <a:bodyPr>
            <a:noAutofit/>
          </a:bodyPr>
          <a:lstStyle/>
          <a:p>
            <a:pPr lvl="1">
              <a:lnSpc>
                <a:spcPct val="100000"/>
              </a:lnSpc>
            </a:pPr>
            <a:r>
              <a:rPr lang="en-US" sz="3200" dirty="0"/>
              <a:t>Describe what worked and what did not. </a:t>
            </a:r>
          </a:p>
          <a:p>
            <a:pPr lvl="1">
              <a:lnSpc>
                <a:spcPct val="100000"/>
              </a:lnSpc>
            </a:pPr>
            <a:r>
              <a:rPr lang="en-US" sz="3200" dirty="0"/>
              <a:t>List your assumptions and your system’s limitations. </a:t>
            </a:r>
          </a:p>
          <a:p>
            <a:pPr lvl="1">
              <a:lnSpc>
                <a:spcPct val="100000"/>
              </a:lnSpc>
            </a:pPr>
            <a:r>
              <a:rPr lang="en-US" sz="3200" dirty="0"/>
              <a:t>Ensure your key findings are communicated through beautiful visualizations or easy-to-remember statements (e.g., “the median income is the number-one predictor of housing prices”). </a:t>
            </a:r>
          </a:p>
        </p:txBody>
      </p:sp>
    </p:spTree>
    <p:extLst>
      <p:ext uri="{BB962C8B-B14F-4D97-AF65-F5344CB8AC3E}">
        <p14:creationId xmlns:p14="http://schemas.microsoft.com/office/powerpoint/2010/main" val="3233955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7 – Deploy!</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71946"/>
            <a:ext cx="11640620" cy="4130211"/>
          </a:xfrm>
        </p:spPr>
        <p:txBody>
          <a:bodyPr>
            <a:noAutofit/>
          </a:bodyPr>
          <a:lstStyle/>
          <a:p>
            <a:pPr lvl="1">
              <a:lnSpc>
                <a:spcPct val="100000"/>
              </a:lnSpc>
            </a:pPr>
            <a:r>
              <a:rPr lang="en-US" sz="3200" dirty="0"/>
              <a:t>Get your solution ready for production (plug into production data inputs, write unit tests, etc.). Write monitoring code to check your system’s live performance at regular intervals and trigger alerts when it drops. </a:t>
            </a:r>
          </a:p>
          <a:p>
            <a:pPr lvl="1">
              <a:lnSpc>
                <a:spcPct val="100000"/>
              </a:lnSpc>
            </a:pPr>
            <a:r>
              <a:rPr lang="en-US" sz="3200" dirty="0"/>
              <a:t>Beware of slow degradation: models tend to “rot” as data evolves. Measuring performance may require a human pipeline (e.g., via a crowdsourcing service). </a:t>
            </a:r>
          </a:p>
        </p:txBody>
      </p:sp>
    </p:spTree>
    <p:extLst>
      <p:ext uri="{BB962C8B-B14F-4D97-AF65-F5344CB8AC3E}">
        <p14:creationId xmlns:p14="http://schemas.microsoft.com/office/powerpoint/2010/main" val="13750425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Step 7 – Deploy!</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71946"/>
            <a:ext cx="11640620" cy="4130211"/>
          </a:xfrm>
        </p:spPr>
        <p:txBody>
          <a:bodyPr>
            <a:noAutofit/>
          </a:bodyPr>
          <a:lstStyle/>
          <a:p>
            <a:pPr lvl="1">
              <a:lnSpc>
                <a:spcPct val="100000"/>
              </a:lnSpc>
            </a:pPr>
            <a:r>
              <a:rPr lang="en-US" sz="3200" dirty="0"/>
              <a:t>Also monitor your inputs’ quality (e.g., a malfunctioning sensor sending random values, or another team’s output becoming stale). This is particularly important for online learning systems. </a:t>
            </a:r>
          </a:p>
          <a:p>
            <a:pPr lvl="1">
              <a:lnSpc>
                <a:spcPct val="100000"/>
              </a:lnSpc>
            </a:pPr>
            <a:r>
              <a:rPr lang="en-US" sz="3200" dirty="0"/>
              <a:t>Retrain your models on a regular basis on fresh data (automate as much as possible). </a:t>
            </a:r>
          </a:p>
        </p:txBody>
      </p:sp>
    </p:spTree>
    <p:extLst>
      <p:ext uri="{BB962C8B-B14F-4D97-AF65-F5344CB8AC3E}">
        <p14:creationId xmlns:p14="http://schemas.microsoft.com/office/powerpoint/2010/main" val="19416093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5400" b="1" dirty="0"/>
              <a:t>In Summary - Steps to Follow</a:t>
            </a:r>
            <a:endParaRPr lang="en-GB" sz="5400" b="1" dirty="0"/>
          </a:p>
        </p:txBody>
      </p:sp>
      <p:sp>
        <p:nvSpPr>
          <p:cNvPr id="3" name="Content Placeholder 2">
            <a:extLst>
              <a:ext uri="{FF2B5EF4-FFF2-40B4-BE49-F238E27FC236}">
                <a16:creationId xmlns:a16="http://schemas.microsoft.com/office/drawing/2014/main" id="{A200B9A7-080E-680E-EE9A-E3966DB685E0}"/>
              </a:ext>
            </a:extLst>
          </p:cNvPr>
          <p:cNvSpPr>
            <a:spLocks noGrp="1"/>
          </p:cNvSpPr>
          <p:nvPr>
            <p:ph idx="1"/>
          </p:nvPr>
        </p:nvSpPr>
        <p:spPr>
          <a:xfrm>
            <a:off x="193161" y="1596387"/>
            <a:ext cx="5488448" cy="4105770"/>
          </a:xfrm>
        </p:spPr>
        <p:txBody>
          <a:bodyPr>
            <a:normAutofit/>
          </a:bodyPr>
          <a:lstStyle/>
          <a:p>
            <a:pPr marL="971550" lvl="1" indent="-514350">
              <a:buFont typeface="+mj-lt"/>
              <a:buAutoNum type="arabicPeriod"/>
            </a:pPr>
            <a:r>
              <a:rPr lang="en-US" sz="3200" dirty="0"/>
              <a:t>Explore the Data</a:t>
            </a:r>
          </a:p>
          <a:p>
            <a:pPr marL="971550" lvl="1" indent="-514350">
              <a:buFont typeface="+mj-lt"/>
              <a:buAutoNum type="arabicPeriod"/>
            </a:pPr>
            <a:r>
              <a:rPr lang="en-US" sz="3200" dirty="0"/>
              <a:t>Prepare the Data</a:t>
            </a:r>
          </a:p>
          <a:p>
            <a:pPr marL="971550" lvl="1" indent="-514350">
              <a:buFont typeface="+mj-lt"/>
              <a:buAutoNum type="arabicPeriod"/>
            </a:pPr>
            <a:r>
              <a:rPr lang="en-US" sz="3200" dirty="0"/>
              <a:t>Visualize and explore the data</a:t>
            </a:r>
          </a:p>
          <a:p>
            <a:pPr marL="971550" lvl="1" indent="-514350">
              <a:buFont typeface="+mj-lt"/>
              <a:buAutoNum type="arabicPeriod"/>
            </a:pPr>
            <a:r>
              <a:rPr lang="en-US" sz="3200" dirty="0"/>
              <a:t>Select a model (or models)</a:t>
            </a:r>
          </a:p>
          <a:p>
            <a:pPr marL="971550" lvl="1" indent="-514350">
              <a:buFont typeface="+mj-lt"/>
              <a:buAutoNum type="arabicPeriod"/>
            </a:pPr>
            <a:r>
              <a:rPr lang="en-US" sz="3200" dirty="0"/>
              <a:t>Train the model</a:t>
            </a:r>
          </a:p>
        </p:txBody>
      </p:sp>
      <p:sp>
        <p:nvSpPr>
          <p:cNvPr id="2" name="TextBox 1">
            <a:extLst>
              <a:ext uri="{FF2B5EF4-FFF2-40B4-BE49-F238E27FC236}">
                <a16:creationId xmlns:a16="http://schemas.microsoft.com/office/drawing/2014/main" id="{6C119ECA-097A-4C72-288A-5313FA72393D}"/>
              </a:ext>
            </a:extLst>
          </p:cNvPr>
          <p:cNvSpPr txBox="1"/>
          <p:nvPr/>
        </p:nvSpPr>
        <p:spPr>
          <a:xfrm>
            <a:off x="6429574" y="1572347"/>
            <a:ext cx="5488448" cy="2062103"/>
          </a:xfrm>
          <a:prstGeom prst="rect">
            <a:avLst/>
          </a:prstGeom>
          <a:noFill/>
        </p:spPr>
        <p:txBody>
          <a:bodyPr wrap="square" rtlCol="0">
            <a:spAutoFit/>
          </a:bodyPr>
          <a:lstStyle/>
          <a:p>
            <a:pPr marL="971550" lvl="1" indent="-514350">
              <a:buFont typeface="+mj-lt"/>
              <a:buAutoNum type="arabicPeriod" startAt="6"/>
            </a:pPr>
            <a:r>
              <a:rPr lang="en-US" sz="3200" dirty="0"/>
              <a:t>Evaluate</a:t>
            </a:r>
          </a:p>
          <a:p>
            <a:pPr marL="971550" lvl="1" indent="-514350">
              <a:buFont typeface="+mj-lt"/>
              <a:buAutoNum type="arabicPeriod" startAt="6"/>
            </a:pPr>
            <a:r>
              <a:rPr lang="en-US" sz="3200" dirty="0"/>
              <a:t>Tune the Model</a:t>
            </a:r>
          </a:p>
          <a:p>
            <a:pPr marL="971550" lvl="1" indent="-514350">
              <a:buFont typeface="+mj-lt"/>
              <a:buAutoNum type="arabicPeriod" startAt="6"/>
            </a:pPr>
            <a:r>
              <a:rPr lang="en-US" sz="3200" dirty="0"/>
              <a:t>Make predictions</a:t>
            </a:r>
          </a:p>
          <a:p>
            <a:pPr marL="971550" lvl="1" indent="-514350">
              <a:buFont typeface="+mj-lt"/>
              <a:buAutoNum type="arabicPeriod" startAt="6"/>
            </a:pPr>
            <a:r>
              <a:rPr lang="en-US" sz="3200" dirty="0"/>
              <a:t>Repeat</a:t>
            </a:r>
          </a:p>
        </p:txBody>
      </p:sp>
    </p:spTree>
    <p:extLst>
      <p:ext uri="{BB962C8B-B14F-4D97-AF65-F5344CB8AC3E}">
        <p14:creationId xmlns:p14="http://schemas.microsoft.com/office/powerpoint/2010/main" val="2574526773"/>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3.xml><?xml version="1.0" encoding="utf-8"?>
<ds:datastoreItem xmlns:ds="http://schemas.openxmlformats.org/officeDocument/2006/customXml" ds:itemID="{67D09DC4-48CE-45C2-9393-0A8E48C8FD95}">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2292</Words>
  <Application>Microsoft Office PowerPoint</Application>
  <PresentationFormat>Widescreen</PresentationFormat>
  <Paragraphs>265</Paragraphs>
  <Slides>37</Slides>
  <Notes>35</Notes>
  <HiddenSlides>0</HiddenSlides>
  <MMClips>0</MMClips>
  <ScaleCrop>false</ScaleCrop>
  <HeadingPairs>
    <vt:vector size="6" baseType="variant">
      <vt:variant>
        <vt:lpstr>Fonts Used</vt:lpstr>
      </vt:variant>
      <vt:variant>
        <vt:i4>3</vt:i4>
      </vt:variant>
      <vt:variant>
        <vt:lpstr>Theme</vt:lpstr>
      </vt:variant>
      <vt:variant>
        <vt:i4>22</vt:i4>
      </vt:variant>
      <vt:variant>
        <vt:lpstr>Slide Titles</vt:lpstr>
      </vt:variant>
      <vt:variant>
        <vt:i4>37</vt:i4>
      </vt:variant>
    </vt:vector>
  </HeadingPairs>
  <TitlesOfParts>
    <vt:vector size="62" baseType="lpstr">
      <vt:lpstr>Arial</vt:lpstr>
      <vt:lpstr>Calibri</vt:lpstr>
      <vt:lpstr>Calibri Light</vt:lpstr>
      <vt:lpstr>UWTSD 200 Holding Page</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Title Slide 1</vt:lpstr>
      <vt:lpstr>PowerPoint Presentation</vt:lpstr>
      <vt:lpstr>What is Machine Learning (ML)</vt:lpstr>
      <vt:lpstr>The Definition of ML</vt:lpstr>
      <vt:lpstr>AI and Machine Learning</vt:lpstr>
      <vt:lpstr>AI and Machine Learning</vt:lpstr>
      <vt:lpstr>AI and Machine Learning</vt:lpstr>
      <vt:lpstr>Algorithms</vt:lpstr>
      <vt:lpstr>ML Algorithms to Models</vt:lpstr>
      <vt:lpstr>ML Algorithms and Models</vt:lpstr>
      <vt:lpstr>Machine Learning Categories</vt:lpstr>
      <vt:lpstr>Machine Learning Categories</vt:lpstr>
      <vt:lpstr>Supervised Machine Learning</vt:lpstr>
      <vt:lpstr>Supervised Machine Learning</vt:lpstr>
      <vt:lpstr>Unsupervised Machine Learning</vt:lpstr>
      <vt:lpstr>Unsupervised Machine Learning</vt:lpstr>
      <vt:lpstr>Semi-supervised Machine Learning</vt:lpstr>
      <vt:lpstr>Reinforcement Machine Learning</vt:lpstr>
      <vt:lpstr>PowerPoint Presentation</vt:lpstr>
      <vt:lpstr>A Handy Book…</vt:lpstr>
      <vt:lpstr>Steps to Follow</vt:lpstr>
      <vt:lpstr>Step 1 - The Problem</vt:lpstr>
      <vt:lpstr>Step 1 - The Problem</vt:lpstr>
      <vt:lpstr>Step 2 - Get the Data</vt:lpstr>
      <vt:lpstr>Step 2 - Get the Data</vt:lpstr>
      <vt:lpstr>Step 3 - Explore the Data</vt:lpstr>
      <vt:lpstr>Step 3 - Explore the Data</vt:lpstr>
      <vt:lpstr>Step 4 - Prepare the Data</vt:lpstr>
      <vt:lpstr>Step 4 - Prepare the Data</vt:lpstr>
      <vt:lpstr>Step 4 – Select an Algorithm (Model)</vt:lpstr>
      <vt:lpstr>Step 4 – Select an Algorithm (Model)</vt:lpstr>
      <vt:lpstr>Step 5 – Fine-Tune the Model</vt:lpstr>
      <vt:lpstr>Step 5 – Fine-Tune the Model</vt:lpstr>
      <vt:lpstr>Step 6 – Present the Solution</vt:lpstr>
      <vt:lpstr>Step 6 – Present the Solution</vt:lpstr>
      <vt:lpstr>Step 7 – Deploy!</vt:lpstr>
      <vt:lpstr>Step 7 – Deploy!</vt:lpstr>
      <vt:lpstr>In Summary - Steps to Follow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Mark Huntly</cp:lastModifiedBy>
  <cp:revision>55</cp:revision>
  <dcterms:created xsi:type="dcterms:W3CDTF">2021-03-09T15:35:42Z</dcterms:created>
  <dcterms:modified xsi:type="dcterms:W3CDTF">2024-12-16T11:26:07Z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