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71429" autoAdjust="0"/>
  </p:normalViewPr>
  <p:slideViewPr>
    <p:cSldViewPr>
      <p:cViewPr>
        <p:scale>
          <a:sx n="110" d="100"/>
          <a:sy n="110" d="100"/>
        </p:scale>
        <p:origin x="-714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C553E-A9C9-4312-BDBD-DADDD4CCBF42}" type="datetimeFigureOut">
              <a:rPr lang="en-GB" smtClean="0"/>
              <a:pPr/>
              <a:t>16/01/2019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A2D69-3D69-4802-8D0E-A0C5452AD71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Image result for uwtsdlogo"/>
          <p:cNvPicPr>
            <a:picLocks noChangeAspect="1" noChangeArrowheads="1"/>
          </p:cNvPicPr>
          <p:nvPr/>
        </p:nvPicPr>
        <p:blipFill>
          <a:blip r:embed="rId2" cstate="print"/>
          <a:srcRect t="28350" b="14951"/>
          <a:stretch>
            <a:fillRect/>
          </a:stretch>
        </p:blipFill>
        <p:spPr bwMode="auto">
          <a:xfrm>
            <a:off x="7596336" y="0"/>
            <a:ext cx="1547664" cy="594924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softEdge rad="31750"/>
          </a:effectLst>
        </p:spPr>
      </p:pic>
      <p:sp>
        <p:nvSpPr>
          <p:cNvPr id="4" name="TextBox 3"/>
          <p:cNvSpPr txBox="1"/>
          <p:nvPr/>
        </p:nvSpPr>
        <p:spPr>
          <a:xfrm>
            <a:off x="0" y="-253916"/>
            <a:ext cx="125963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 smtClean="0">
              <a:latin typeface="Agency FB" pitchFamily="34" charset="0"/>
            </a:endParaRPr>
          </a:p>
          <a:p>
            <a:r>
              <a:rPr lang="en-GB" sz="800" dirty="0" smtClean="0">
                <a:latin typeface="Arial" pitchFamily="34" charset="0"/>
                <a:cs typeface="Arial" pitchFamily="34" charset="0"/>
              </a:rPr>
              <a:t>1600564</a:t>
            </a:r>
            <a:endParaRPr lang="en-GB" sz="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188640"/>
            <a:ext cx="8640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>
                <a:latin typeface="Arial" pitchFamily="34" charset="0"/>
                <a:cs typeface="Arial" pitchFamily="34" charset="0"/>
              </a:rPr>
              <a:t>EAEE6002C</a:t>
            </a:r>
            <a:endParaRPr lang="en-GB" sz="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907704" y="188640"/>
            <a:ext cx="547260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Y </a:t>
            </a:r>
            <a:r>
              <a:rPr lang="en-GB" sz="1050" b="1" u="sng" dirty="0" err="1" smtClean="0">
                <a:latin typeface="Arial" pitchFamily="34" charset="0"/>
                <a:cs typeface="Arial" pitchFamily="34" charset="0"/>
              </a:rPr>
              <a:t>Ddeddfwriaeth</a:t>
            </a:r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 Newydd </a:t>
            </a:r>
            <a:r>
              <a:rPr lang="en-GB" sz="1050" b="1" u="sng" dirty="0" err="1" smtClean="0">
                <a:latin typeface="Arial" pitchFamily="34" charset="0"/>
                <a:cs typeface="Arial" pitchFamily="34" charset="0"/>
              </a:rPr>
              <a:t>yng</a:t>
            </a:r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b="1" u="sng" dirty="0" err="1" smtClean="0">
                <a:latin typeface="Arial" pitchFamily="34" charset="0"/>
                <a:cs typeface="Arial" pitchFamily="34" charset="0"/>
              </a:rPr>
              <a:t>Nghymru</a:t>
            </a:r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 am </a:t>
            </a:r>
            <a:r>
              <a:rPr lang="en-GB" sz="1050" b="1" u="sng" dirty="0" err="1" smtClean="0">
                <a:latin typeface="Arial" pitchFamily="34" charset="0"/>
                <a:cs typeface="Arial" pitchFamily="34" charset="0"/>
              </a:rPr>
              <a:t>Anghenion</a:t>
            </a:r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b="1" u="sng" dirty="0" err="1" smtClean="0">
                <a:latin typeface="Arial" pitchFamily="34" charset="0"/>
                <a:cs typeface="Arial" pitchFamily="34" charset="0"/>
              </a:rPr>
              <a:t>Dysgu</a:t>
            </a:r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b="1" u="sng" dirty="0" err="1" smtClean="0">
                <a:latin typeface="Arial" pitchFamily="34" charset="0"/>
                <a:cs typeface="Arial" pitchFamily="34" charset="0"/>
              </a:rPr>
              <a:t>Ychwanegol</a:t>
            </a:r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 (ADY)   </a:t>
            </a:r>
            <a:endParaRPr lang="en-GB" sz="105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0" y="404664"/>
            <a:ext cx="309634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00" b="1" u="sng" dirty="0" smtClean="0">
                <a:latin typeface="Arial" pitchFamily="34" charset="0"/>
                <a:cs typeface="Arial" pitchFamily="34" charset="0"/>
              </a:rPr>
              <a:t>Beth </a:t>
            </a:r>
            <a:r>
              <a:rPr lang="en-GB" sz="1000" b="1" u="sng" dirty="0" err="1" smtClean="0">
                <a:latin typeface="Arial" pitchFamily="34" charset="0"/>
                <a:cs typeface="Arial" pitchFamily="34" charset="0"/>
              </a:rPr>
              <a:t>yw’r</a:t>
            </a:r>
            <a:r>
              <a:rPr lang="en-GB" sz="1000" b="1" u="sng" dirty="0" smtClean="0">
                <a:latin typeface="Arial" pitchFamily="34" charset="0"/>
                <a:cs typeface="Arial" pitchFamily="34" charset="0"/>
              </a:rPr>
              <a:t> Ddeddf Newydd?</a:t>
            </a: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GB" sz="1000" dirty="0" smtClean="0">
                <a:latin typeface="Arial"/>
                <a:ea typeface="Calibri"/>
                <a:cs typeface="Times New Roman"/>
              </a:rPr>
              <a:t>Y Ddeddf newydd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yw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Deddf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anghenion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dysgu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ychwanegol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a’r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tribiwnlys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addysg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(Cymru).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Dyma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fframwaith newydd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yng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Nghymru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i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gefnogi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plant ag ADY (Legislation.gov.uk, 2018).  Mae Llywodraeth Cymru (2016) yn nodi bod y Ddeddf Newydd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galluogi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bod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gwasanaethau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amlasiantaethol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gweithio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a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chyfathrebu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gyda’i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gilydd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, i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wneud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siŵr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bod plant ag ADY yn cael i gynnwys mewn penderfyniadau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amdanyn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nhw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eu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hunain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a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chael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budd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allan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o’i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ddysgu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.  </a:t>
            </a:r>
            <a:endParaRPr lang="en-GB" sz="1050" dirty="0">
              <a:ea typeface="Calibri"/>
              <a:cs typeface="Times New Roman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0" y="2132856"/>
            <a:ext cx="305983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00" b="1" u="sng" dirty="0" smtClean="0">
                <a:latin typeface="Arial" pitchFamily="34" charset="0"/>
                <a:cs typeface="Arial" pitchFamily="34" charset="0"/>
              </a:rPr>
              <a:t>Pam </a:t>
            </a:r>
            <a:r>
              <a:rPr lang="en-GB" sz="1000" b="1" u="sng" dirty="0" err="1" smtClean="0">
                <a:latin typeface="Arial" pitchFamily="34" charset="0"/>
                <a:cs typeface="Arial" pitchFamily="34" charset="0"/>
              </a:rPr>
              <a:t>ydi</a:t>
            </a:r>
            <a:r>
              <a:rPr lang="en-GB" sz="1000" b="1" u="sng" dirty="0" smtClean="0">
                <a:latin typeface="Arial" pitchFamily="34" charset="0"/>
                <a:cs typeface="Arial" pitchFamily="34" charset="0"/>
              </a:rPr>
              <a:t> Cymru yn cael </a:t>
            </a:r>
            <a:r>
              <a:rPr lang="en-GB" sz="1000" b="1" u="sng" dirty="0" err="1" smtClean="0">
                <a:latin typeface="Arial" pitchFamily="34" charset="0"/>
                <a:cs typeface="Arial" pitchFamily="34" charset="0"/>
              </a:rPr>
              <a:t>Deddf</a:t>
            </a:r>
            <a:r>
              <a:rPr lang="en-GB" sz="1000" b="1" u="sng" dirty="0" smtClean="0">
                <a:latin typeface="Arial" pitchFamily="34" charset="0"/>
                <a:cs typeface="Arial" pitchFamily="34" charset="0"/>
              </a:rPr>
              <a:t> newydd?</a:t>
            </a:r>
          </a:p>
          <a:p>
            <a:pPr algn="just">
              <a:spcAft>
                <a:spcPts val="1000"/>
              </a:spcAft>
            </a:pPr>
            <a:r>
              <a:rPr lang="en-GB" sz="1000" dirty="0" smtClean="0">
                <a:latin typeface="Arial"/>
                <a:ea typeface="Calibri"/>
                <a:cs typeface="Times New Roman"/>
              </a:rPr>
              <a:t>Mae  Llywodraeth Cymru (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weler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Dauncey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, 2016) yn nodi bod y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gyfundrefn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gyfredol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dim yn 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addas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i’r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diben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gan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fod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bywydau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pobl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newid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o hyd. Felly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mae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angen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mynd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gyda’r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amser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a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chael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dynesiad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mwy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modern i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waith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gwasanaethau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amlasiantaethol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. 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Cytuna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 Snap Cymru (2018)  ag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hyn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gan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nodi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roedd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yr 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cyfundrefn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gyfredol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dim o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hyd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cefnogi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plant a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pobl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ifanc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gyda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ADY i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cyflawni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eu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potensial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llawn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. Mae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hyn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oherwydd mae’r system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sydd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eu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le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hyn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o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bryd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yn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darparu’r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cymorth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sydd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ddim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addas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i’r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amser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nawr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e.e.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mae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gwybodaeth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ddyfnach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ar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wybodaeth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ag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awtistig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a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defnyddiwyd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technegau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modern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sydd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yn </a:t>
            </a:r>
            <a:r>
              <a:rPr lang="en-GB" sz="1000" dirty="0" err="1" smtClean="0">
                <a:latin typeface="Arial"/>
                <a:ea typeface="Calibri"/>
                <a:cs typeface="Times New Roman"/>
              </a:rPr>
              <a:t>gweithio</a:t>
            </a:r>
            <a:r>
              <a:rPr lang="en-GB" sz="1000" dirty="0" smtClean="0">
                <a:latin typeface="Arial"/>
                <a:ea typeface="Calibri"/>
                <a:cs typeface="Times New Roman"/>
              </a:rPr>
              <a:t> (LC, 2017).</a:t>
            </a:r>
            <a:endParaRPr lang="en-GB" sz="1050" dirty="0" smtClean="0">
              <a:ea typeface="Calibri"/>
              <a:cs typeface="Times New Roman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156176" y="548680"/>
            <a:ext cx="2987824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Goblygiadau i staff </a:t>
            </a:r>
            <a:r>
              <a:rPr lang="en-GB" sz="1000" b="1" u="sng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gyda’r</a:t>
            </a: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ddeddf newydd?</a:t>
            </a:r>
            <a:endParaRPr lang="en-GB" sz="10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Yn ôl Llywodraeth Cymru (2017) bydd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aelodau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o staff yn cael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cyflau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ddatblygu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sgiliau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gofynnol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fod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hyderus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gyda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strategaethau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helpu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pob un plentyn ag ADY.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Maent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nodi bydd y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gwaith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cynllunio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well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gyflwyno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i’r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plant ac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fwy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hyblyg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i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gwneud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 Yn ôl welsh government (2017) bydd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gwaith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gyda’r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ymarferwyr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tra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bydd y plentyn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addysg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a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chynllunio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mewn dull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holistaidd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fel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bod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eu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cynllun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gwaith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strwythuredig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a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cyfforddus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wneud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</a:t>
            </a:r>
            <a:endParaRPr lang="en-GB" sz="10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Llywodraeth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Cymru</a:t>
            </a:r>
            <a:r>
              <a:rPr lang="en-GB" sz="100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(2017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) yn nodi trwy o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dan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 ddeddf newydd bydd yr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aelodau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o staff yn cael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hyfforddiant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ddatblygu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eu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sgiliau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edrych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ôl plant ag ADY.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Fodd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bynnag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ESTYN (2018) yn nodi bod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rhai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staff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ddim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hoffi’r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newid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ac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amgylchiadau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newydd, a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methu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ymdopi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gyda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gweithdrefnau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newydd y ddeddf.</a:t>
            </a:r>
            <a:endParaRPr lang="en-GB" sz="10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588224" y="2924944"/>
            <a:ext cx="2771800" cy="407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endParaRPr lang="en-GB" sz="105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084168" y="5372978"/>
            <a:ext cx="3059832" cy="1535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GB" sz="1000" b="1" u="sng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Darllen</a:t>
            </a: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b="1" u="sng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bellach</a:t>
            </a: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:-</a:t>
            </a:r>
            <a:endParaRPr lang="en-GB" sz="10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Llywodraeth Cymru. (2018) </a:t>
            </a:r>
            <a:r>
              <a:rPr lang="en-GB" sz="1000" i="1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Deddf</a:t>
            </a:r>
            <a:r>
              <a:rPr lang="en-GB" sz="1000" i="1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i="1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Anghenion</a:t>
            </a:r>
            <a:r>
              <a:rPr lang="en-GB" sz="1000" i="1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i="1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Dysgu</a:t>
            </a:r>
            <a:r>
              <a:rPr lang="en-GB" sz="1000" i="1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i="1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Ychwanegol</a:t>
            </a:r>
            <a:r>
              <a:rPr lang="en-GB" sz="1000" i="1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i="1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a’r</a:t>
            </a:r>
            <a:r>
              <a:rPr lang="en-GB" sz="1000" i="1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i="1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Tribiwnlys</a:t>
            </a:r>
            <a:r>
              <a:rPr lang="en-GB" sz="1000" i="1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i="1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Addysg</a:t>
            </a:r>
            <a:r>
              <a:rPr lang="en-GB" sz="1000" i="1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(Cymru).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Caerdydd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: Welsh Government. [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ar-lein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].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Gweler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yn: </a:t>
            </a:r>
            <a:r>
              <a:rPr lang="en-GB" sz="1000" u="sng" dirty="0" smtClean="0">
                <a:solidFill>
                  <a:srgbClr val="0000FF"/>
                </a:solidFill>
                <a:latin typeface="Arial" pitchFamily="34" charset="0"/>
                <a:ea typeface="Calibri"/>
                <a:cs typeface="Arial" pitchFamily="34" charset="0"/>
              </a:rPr>
              <a:t>&lt;https://beta.llyw.cymru/sites/default/files/publications/2018-04/deddf-anghenion-dysgu-ychwanegol-ar-tribiwnlys-addysg-cymru-2018-memorandwm-esboniadol.pdf&gt;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[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Darllenwyd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: 28 o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Ragfyr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, 2018].</a:t>
            </a:r>
            <a:endParaRPr lang="en-GB" sz="10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200" dirty="0" smtClean="0">
                <a:ea typeface="Calibri"/>
                <a:cs typeface="Times New Roman"/>
              </a:rPr>
              <a:t> </a:t>
            </a:r>
            <a:endParaRPr lang="en-GB" sz="1200" dirty="0">
              <a:ea typeface="Calibri"/>
              <a:cs typeface="Times New Roman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0" y="4437112"/>
            <a:ext cx="313184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Beth </a:t>
            </a:r>
            <a:r>
              <a:rPr lang="en-GB" sz="1050" b="1" u="sng" dirty="0" err="1" smtClean="0">
                <a:latin typeface="Arial" pitchFamily="34" charset="0"/>
                <a:cs typeface="Arial" pitchFamily="34" charset="0"/>
              </a:rPr>
              <a:t>yw’r</a:t>
            </a:r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b="1" u="sng" dirty="0" err="1" smtClean="0">
                <a:latin typeface="Arial" pitchFamily="34" charset="0"/>
                <a:cs typeface="Arial" pitchFamily="34" charset="0"/>
              </a:rPr>
              <a:t>newidiadau</a:t>
            </a:r>
            <a:r>
              <a:rPr lang="en-GB" sz="1050" b="1" u="sng" dirty="0" smtClean="0">
                <a:latin typeface="Arial" pitchFamily="34" charset="0"/>
                <a:cs typeface="Arial" pitchFamily="34" charset="0"/>
              </a:rPr>
              <a:t>? </a:t>
            </a:r>
            <a:endParaRPr lang="en-GB" sz="105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050" dirty="0" smtClean="0">
                <a:latin typeface="Arial" pitchFamily="34" charset="0"/>
                <a:cs typeface="Arial" pitchFamily="34" charset="0"/>
              </a:rPr>
              <a:t>Yn ôl Llywodraeth Cymru (2017) mae’r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newidiadau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yn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cynnwys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pob plentyn ag ADY yn cael 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cefnogaeth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gan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gynorthwyyr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fel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maent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yn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gallu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cyflwyno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ei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potensial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llawn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yn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ysgol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bywyd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ar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ôl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gorffen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yn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addysg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Er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bod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hyn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yn dda yn ôl ESTYN (2018) bydd yn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anodd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cael staff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sydd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gyda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phrofiad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hyfforddiant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ac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arian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i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gefnogi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pob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aelod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.</a:t>
            </a:r>
            <a:endParaRPr lang="en-GB" sz="105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050" dirty="0" smtClean="0">
                <a:latin typeface="Arial" pitchFamily="34" charset="0"/>
                <a:cs typeface="Arial" pitchFamily="34" charset="0"/>
              </a:rPr>
              <a:t>Y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newid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arall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i’r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Ddeddf newydd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mae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Llywodraeth Cymru (2017) yn nodi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yw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cyflwyno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cymorth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50" dirty="0" err="1" smtClean="0">
                <a:latin typeface="Arial" pitchFamily="34" charset="0"/>
                <a:cs typeface="Arial" pitchFamily="34" charset="0"/>
              </a:rPr>
              <a:t>blant</a:t>
            </a:r>
            <a:r>
              <a:rPr lang="en-GB" sz="10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ag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ADY o 0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hyd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at 25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tra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maen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nhw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mewn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addysg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ym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mhellach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Fodd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bynnag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os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mae’r plentyn yn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mynd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i’r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brif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ysgol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ni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ydi’r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ddeddf yn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cynnwys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hyn</a:t>
            </a: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059832" y="2708920"/>
            <a:ext cx="3096344" cy="4347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1000"/>
              </a:spcAft>
            </a:pP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Goblygiadau i blant ag ADY</a:t>
            </a:r>
            <a:r>
              <a:rPr lang="en-GB" sz="1100" dirty="0" smtClean="0">
                <a:latin typeface="Arial" pitchFamily="34" charset="0"/>
                <a:ea typeface="Calibri"/>
                <a:cs typeface="Arial" pitchFamily="34" charset="0"/>
              </a:rPr>
              <a:t>		  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Yn ôl welsh government (2017) mae’r goblygiadau o’r ddeddf newydd yn dda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blant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ag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ADY oherwydd pan fyddant fynd trwy drawsnewidiad e.e. symud o ysgol gynradd i gyfun bydd y fframwaith yn gwneud hi’n broses haws. Mae Llywodraeth Cymru (2016) yn nodi bydd y ddeddf yn budd i blant ag ADY oherwydd mae’r plentyn yn cael i roi yn y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canol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, a bod y plentyn ag teulu yn cael i gynnwys mewn pob penderfyniadau mae’r ysgol ac awdurdod lleol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gwneud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 Mae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gan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rhieni’r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hawl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i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rhoi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eu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hadborth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i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mewn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</a:t>
            </a:r>
            <a:r>
              <a:rPr lang="en-GB" sz="1100" dirty="0" smtClean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hyn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galluogi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bod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llais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 plentyn yn cael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glywed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,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sy’n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cysylltu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gyda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CCUHP (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weler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Unicef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, no date)  o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dan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erthygl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12 o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clywed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barn a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teimladau’r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plentyn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</a:t>
            </a:r>
            <a:endParaRPr lang="en-GB" sz="11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Trwy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newid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yr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enw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o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anghenion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addysgol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arbennig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Anghenion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Dysgu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Ychwanegol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bydd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ên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helpu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osgoi’r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stigma o’r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gair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arbennig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a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throi'r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ychwanegol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oherwydd y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cymorth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ychwanegol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mae’r plentyn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angen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cael (Llywodraeth Cymru, 2018).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Fodd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bynnag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Llywodraeth Cymru (2017) yn nodi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sut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bydd y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wybodaeth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yma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cwrdd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â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lleoliadau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fel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bod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pawb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deall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pam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rydym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defnyddio'r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term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newydd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,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ond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bydd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nifer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ddim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gwybod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oherwydd y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cyfnod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o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amser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mae’n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cymryd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</a:t>
            </a:r>
            <a:endParaRPr lang="en-GB" sz="11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algn="just"/>
            <a:endParaRPr lang="en-GB" sz="105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156176" y="3356993"/>
            <a:ext cx="298782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Aft>
                <a:spcPts val="0"/>
              </a:spcAft>
            </a:pPr>
            <a:r>
              <a:rPr lang="en-GB" sz="1000" b="1" u="sng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Sut</a:t>
            </a: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b="1" u="sng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gael</a:t>
            </a: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staff i </a:t>
            </a:r>
            <a:r>
              <a:rPr lang="en-GB" sz="1000" b="1" u="sng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glywed</a:t>
            </a: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a </a:t>
            </a:r>
            <a:r>
              <a:rPr lang="en-GB" sz="1000" b="1" u="sng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deall</a:t>
            </a: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am y</a:t>
            </a:r>
            <a:r>
              <a:rPr lang="en-GB" sz="1000" dirty="0" smtClean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b="1" u="sng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deddf</a:t>
            </a:r>
            <a:r>
              <a:rPr lang="en-GB" sz="1000" b="1" u="sng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newydd? </a:t>
            </a:r>
            <a:endParaRPr lang="en-GB" sz="10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algn="just">
              <a:spcAft>
                <a:spcPts val="0"/>
              </a:spcAft>
            </a:pP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 cael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deddf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newydd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Gymru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cymryd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llawer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o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amser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fel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Dauncey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(2016) yn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dangos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Mae’n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cymryd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tua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8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mlynedd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i’r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ddeddf cael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weithredu’n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llawn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  Mae Llywodraeth Cymru (2018) yn nodi bod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angen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leoliadau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gwybod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am y ddeddf newydd, trwy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godi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ymwybyddiaeth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gyda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rhandaliad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Fodd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bynnag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yn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ô</a:t>
            </a:r>
            <a:r>
              <a:rPr lang="en-GB" sz="100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Snap Cymru (2018) oherwydd yr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amser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mae’n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cymryd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i’r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wybodaeth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o’r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llywodraeth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cyrraedd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lleoliadau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, gall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gwybodaeth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cael i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golli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neu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dim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cyrraedd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 y staff o </a:t>
            </a:r>
            <a:r>
              <a:rPr lang="en-GB" sz="1000" dirty="0" err="1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gwbl</a:t>
            </a:r>
            <a:r>
              <a:rPr lang="en-GB" sz="1000" dirty="0" smtClean="0">
                <a:solidFill>
                  <a:srgbClr val="000000"/>
                </a:solidFill>
                <a:latin typeface="Arial" pitchFamily="34" charset="0"/>
                <a:ea typeface="Calibri"/>
                <a:cs typeface="Arial" pitchFamily="34" charset="0"/>
              </a:rPr>
              <a:t>.</a:t>
            </a:r>
            <a:endParaRPr lang="en-GB" sz="1000" dirty="0" smtClean="0">
              <a:latin typeface="Arial" pitchFamily="34" charset="0"/>
              <a:ea typeface="Calibri"/>
              <a:cs typeface="Arial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059832" y="548680"/>
            <a:ext cx="30963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000" dirty="0" smtClean="0">
                <a:latin typeface="Arial" pitchFamily="34" charset="0"/>
                <a:cs typeface="Arial" pitchFamily="34" charset="0"/>
              </a:rPr>
              <a:t>ac  gall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hyn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bod yn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broblem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oherwydd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bydd dim y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cymorth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maen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nhw’n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edrych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am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gael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(LC, 2018).</a:t>
            </a:r>
          </a:p>
          <a:p>
            <a:pPr algn="just"/>
            <a:r>
              <a:rPr lang="en-GB" sz="1000" dirty="0" smtClean="0">
                <a:latin typeface="Arial" pitchFamily="34" charset="0"/>
                <a:cs typeface="Arial" pitchFamily="34" charset="0"/>
              </a:rPr>
              <a:t>Mae’r ddeddf ADY newydd yn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galluogi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bod 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proses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cyfannol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cydweithredol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 o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aseiniadau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cynllunio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monitro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 yn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gadael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i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ymyrraeth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gynnar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ddigwydd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Mae’r ddeddf yn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galluogi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bod system deg a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tryloyw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yn 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digwydd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trwy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ddarparu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gwybodaeth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, a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datrys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pryderon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 am y plentyn yn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gyflymach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Dauncey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, 2016).  </a:t>
            </a:r>
          </a:p>
          <a:p>
            <a:pPr algn="just"/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Dyma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ran o’r 10 Bill ac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maent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yn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parhau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i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weithio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ar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y cod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ymarfer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ADY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fel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bod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gan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bobl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broffesiynol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sydd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yn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gweithio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gyda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phlant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ag ADY yn cael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cyfarwyddyd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manwl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ar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sut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i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ddatblygu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000" dirty="0" err="1" smtClean="0">
                <a:latin typeface="Arial" pitchFamily="34" charset="0"/>
                <a:cs typeface="Arial" pitchFamily="34" charset="0"/>
              </a:rPr>
              <a:t>addysg</a:t>
            </a:r>
            <a:r>
              <a:rPr lang="en-GB" sz="1000" dirty="0" smtClean="0">
                <a:latin typeface="Arial" pitchFamily="34" charset="0"/>
                <a:cs typeface="Arial" pitchFamily="34" charset="0"/>
              </a:rPr>
              <a:t> y plentyn (Snap Cymru, 2018; Lewis, 2015).</a:t>
            </a:r>
            <a:endParaRPr lang="en-GB" sz="1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1246</TotalTime>
  <Words>780</Words>
  <Application>Microsoft Office PowerPoint</Application>
  <PresentationFormat>On-screen Show (4:3)</PresentationFormat>
  <Paragraphs>24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User</cp:lastModifiedBy>
  <cp:revision>87</cp:revision>
  <dcterms:created xsi:type="dcterms:W3CDTF">2019-01-14T12:45:33Z</dcterms:created>
  <dcterms:modified xsi:type="dcterms:W3CDTF">2019-01-16T12:00:09Z</dcterms:modified>
</cp:coreProperties>
</file>