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69" r:id="rId3"/>
    <p:sldId id="257" r:id="rId4"/>
    <p:sldId id="274" r:id="rId5"/>
    <p:sldId id="258" r:id="rId6"/>
    <p:sldId id="259" r:id="rId7"/>
    <p:sldId id="265" r:id="rId8"/>
    <p:sldId id="276" r:id="rId9"/>
    <p:sldId id="277" r:id="rId10"/>
    <p:sldId id="275" r:id="rId11"/>
    <p:sldId id="284" r:id="rId12"/>
    <p:sldId id="268" r:id="rId13"/>
    <p:sldId id="273" r:id="rId14"/>
    <p:sldId id="278" r:id="rId15"/>
    <p:sldId id="260" r:id="rId16"/>
    <p:sldId id="279" r:id="rId17"/>
    <p:sldId id="263" r:id="rId18"/>
    <p:sldId id="271" r:id="rId19"/>
    <p:sldId id="264" r:id="rId20"/>
    <p:sldId id="280" r:id="rId21"/>
    <p:sldId id="267" r:id="rId22"/>
    <p:sldId id="266" r:id="rId23"/>
    <p:sldId id="281" r:id="rId24"/>
    <p:sldId id="282" r:id="rId25"/>
    <p:sldId id="28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ACE7570-32E2-4909-913F-DE3BAEF45FA6}">
          <p14:sldIdLst>
            <p14:sldId id="256"/>
            <p14:sldId id="269"/>
            <p14:sldId id="257"/>
            <p14:sldId id="274"/>
            <p14:sldId id="258"/>
            <p14:sldId id="259"/>
            <p14:sldId id="265"/>
            <p14:sldId id="276"/>
            <p14:sldId id="277"/>
            <p14:sldId id="275"/>
            <p14:sldId id="284"/>
            <p14:sldId id="268"/>
            <p14:sldId id="273"/>
            <p14:sldId id="278"/>
            <p14:sldId id="260"/>
            <p14:sldId id="279"/>
            <p14:sldId id="263"/>
            <p14:sldId id="271"/>
            <p14:sldId id="264"/>
            <p14:sldId id="280"/>
            <p14:sldId id="267"/>
            <p14:sldId id="266"/>
            <p14:sldId id="281"/>
            <p14:sldId id="282"/>
            <p14:sldId id="28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186" autoAdjust="0"/>
  </p:normalViewPr>
  <p:slideViewPr>
    <p:cSldViewPr snapToGrid="0">
      <p:cViewPr varScale="1">
        <p:scale>
          <a:sx n="75" d="100"/>
          <a:sy n="75" d="100"/>
        </p:scale>
        <p:origin x="946" y="62"/>
      </p:cViewPr>
      <p:guideLst/>
    </p:cSldViewPr>
  </p:slideViewPr>
  <p:notesTextViewPr>
    <p:cViewPr>
      <p:scale>
        <a:sx n="125" d="100"/>
        <a:sy n="125" d="100"/>
      </p:scale>
      <p:origin x="0" y="-22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DF7432-660A-4287-8526-3745F093B663}" type="datetimeFigureOut">
              <a:rPr lang="en-GB" smtClean="0"/>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5BAFFD-81CE-43F9-9E2E-862E3848BFD5}" type="slidenum">
              <a:rPr lang="en-GB" smtClean="0"/>
              <a:t>‹#›</a:t>
            </a:fld>
            <a:endParaRPr lang="en-GB"/>
          </a:p>
        </p:txBody>
      </p:sp>
    </p:spTree>
    <p:extLst>
      <p:ext uri="{BB962C8B-B14F-4D97-AF65-F5344CB8AC3E}">
        <p14:creationId xmlns:p14="http://schemas.microsoft.com/office/powerpoint/2010/main" val="3298075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a:t>
            </a:fld>
            <a:endParaRPr lang="en-GB" dirty="0"/>
          </a:p>
        </p:txBody>
      </p:sp>
    </p:spTree>
    <p:extLst>
      <p:ext uri="{BB962C8B-B14F-4D97-AF65-F5344CB8AC3E}">
        <p14:creationId xmlns:p14="http://schemas.microsoft.com/office/powerpoint/2010/main" val="177791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It is estimated there is 9 million people living in London to date, which is a whopping 12,475 people per square kilometres. Black minority ethnic (BME) make up 41% of people living in London and 37% of these people were not born in the United Kingdom (UK). Between the years of 2017 and 2018 it is believed 290,000 people moved to the London, making London’s population greater than the rest of the UK. London is a very diverse place with people coming to work and live from abroad and internationally. </a:t>
            </a:r>
          </a:p>
          <a:p>
            <a:endParaRPr lang="en-GB"/>
          </a:p>
        </p:txBody>
      </p:sp>
      <p:sp>
        <p:nvSpPr>
          <p:cNvPr id="4" name="Slide Number Placeholder 3"/>
          <p:cNvSpPr>
            <a:spLocks noGrp="1"/>
          </p:cNvSpPr>
          <p:nvPr>
            <p:ph type="sldNum" sz="quarter" idx="5"/>
          </p:nvPr>
        </p:nvSpPr>
        <p:spPr/>
        <p:txBody>
          <a:bodyPr/>
          <a:lstStyle/>
          <a:p>
            <a:fld id="{5C5BAFFD-81CE-43F9-9E2E-862E3848BFD5}" type="slidenum">
              <a:rPr lang="en-GB" smtClean="0"/>
              <a:t>3</a:t>
            </a:fld>
            <a:endParaRPr lang="en-GB"/>
          </a:p>
        </p:txBody>
      </p:sp>
    </p:spTree>
    <p:extLst>
      <p:ext uri="{BB962C8B-B14F-4D97-AF65-F5344CB8AC3E}">
        <p14:creationId xmlns:p14="http://schemas.microsoft.com/office/powerpoint/2010/main" val="1740379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has many definitions, it can come in the shape off how they are formed examples of this are groups of people who share interest attitudes or Characteristics this can be they work together, are the same faith etc.</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Community </a:t>
            </a:r>
            <a:r>
              <a:rPr lang="en-GB" sz="1800" dirty="0">
                <a:effectLst/>
                <a:latin typeface="Calibri" panose="020F0502020204030204" pitchFamily="34" charset="0"/>
                <a:ea typeface="Calibri" panose="020F0502020204030204" pitchFamily="34" charset="0"/>
                <a:cs typeface="Arial" panose="020B0604020202020204" pitchFamily="34" charset="0"/>
              </a:rPr>
              <a:t>involves spirit, character, images, and pride, and it is one of the cornerstones of a healthy community. Community is a feeling that people matter to one another, believing that their needs will be met through commitment and connection.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Both geographically based and individuals share a shared identity or affinity, communities have an essential role in health and well-being. Community life, social connections, and having a say in local choices are all characteristics that contribute to good health. Yet, inequities persist, and far too many individuals suffer from social isolation or lack social support. Participatory techniques directly address the marginalisation and helplessness that come with long-standing health inequities.</a:t>
            </a:r>
          </a:p>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4</a:t>
            </a:fld>
            <a:endParaRPr lang="en-GB" dirty="0"/>
          </a:p>
        </p:txBody>
      </p:sp>
    </p:spTree>
    <p:extLst>
      <p:ext uri="{BB962C8B-B14F-4D97-AF65-F5344CB8AC3E}">
        <p14:creationId xmlns:p14="http://schemas.microsoft.com/office/powerpoint/2010/main" val="2937495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community development defines the efforts made to improve and provide constructive impact to the community. This </a:t>
            </a:r>
            <a:r>
              <a:rPr lang="en-GB"/>
              <a:t>can </a:t>
            </a:r>
            <a:r>
              <a:rPr lang="en-GB" dirty="0"/>
              <a:t>be implementation of projects which support or sustain </a:t>
            </a:r>
            <a:r>
              <a:rPr lang="en-GB"/>
              <a:t>the </a:t>
            </a:r>
            <a:r>
              <a:rPr lang="en-GB" dirty="0"/>
              <a:t>community</a:t>
            </a:r>
            <a:r>
              <a:rPr lang="en-GB"/>
              <a:t>.</a:t>
            </a:r>
          </a:p>
          <a:p>
            <a:endParaRPr lang="en-GB" dirty="0"/>
          </a:p>
          <a:p>
            <a:r>
              <a:rPr lang="en-GB" dirty="0"/>
              <a:t>According to </a:t>
            </a:r>
            <a:r>
              <a:rPr lang="en-GB" b="0" i="0" dirty="0">
                <a:solidFill>
                  <a:srgbClr val="000000"/>
                </a:solidFill>
                <a:effectLst/>
                <a:latin typeface="Open Sans" panose="020B0606030504020204" pitchFamily="34" charset="0"/>
              </a:rPr>
              <a:t>(What is a Sustainable Community? - Institute for Sustainable Communities. 2021) the best way to sustain a community is by Making sure there is ecological integrity and to do this you have to make sure the community has basic immunities so clean air and water and nutrients and uncontaminated food protection of ecosystems and biological diversity‘s good conservation of water land energy and any renewable or non renewable fuels good utilisation and preventative strategies to stop the emission of pollution. It is also good to have civic engagement And leadership this means having adequate information accessible to the public this should be provided by non governmental sector as well as governmental sectors diverse viewpoints given to encourage individuals of all age gender sexual orientation and ethnic group and religious groups and physical ability to join in. communities also need political stability this means no unjust actions or call for wall by political leaders. </a:t>
            </a:r>
          </a:p>
          <a:p>
            <a:r>
              <a:rPr lang="en-GB" dirty="0"/>
              <a:t>Just give support in the community you need a reliable and adequate health services housing. There needs to be good standards of education and employment and this will lead the community to work together and become better. </a:t>
            </a:r>
            <a:endParaRPr lang="en-GB"/>
          </a:p>
        </p:txBody>
      </p:sp>
      <p:sp>
        <p:nvSpPr>
          <p:cNvPr id="4" name="Slide Number Placeholder 3"/>
          <p:cNvSpPr>
            <a:spLocks noGrp="1"/>
          </p:cNvSpPr>
          <p:nvPr>
            <p:ph type="sldNum" sz="quarter" idx="5"/>
          </p:nvPr>
        </p:nvSpPr>
        <p:spPr/>
        <p:txBody>
          <a:bodyPr/>
          <a:lstStyle/>
          <a:p>
            <a:fld id="{5C5BAFFD-81CE-43F9-9E2E-862E3848BFD5}" type="slidenum">
              <a:rPr lang="en-GB" smtClean="0"/>
              <a:t>5</a:t>
            </a:fld>
            <a:endParaRPr lang="en-GB"/>
          </a:p>
        </p:txBody>
      </p:sp>
    </p:spTree>
    <p:extLst>
      <p:ext uri="{BB962C8B-B14F-4D97-AF65-F5344CB8AC3E}">
        <p14:creationId xmlns:p14="http://schemas.microsoft.com/office/powerpoint/2010/main" val="504279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How can we support cultural diversity?</a:t>
            </a:r>
            <a:endParaRPr lang="en-GB" dirty="0"/>
          </a:p>
          <a:p>
            <a:r>
              <a:rPr lang="en-GB" dirty="0"/>
              <a:t>Creating sustainable community means ensuring the interest of different group members are met</a:t>
            </a:r>
          </a:p>
          <a:p>
            <a:r>
              <a:rPr lang="en-GB" dirty="0"/>
              <a:t>how  projects can meet needs of all.</a:t>
            </a:r>
            <a:endParaRPr lang="en-GB"/>
          </a:p>
        </p:txBody>
      </p:sp>
      <p:sp>
        <p:nvSpPr>
          <p:cNvPr id="4" name="Slide Number Placeholder 3"/>
          <p:cNvSpPr>
            <a:spLocks noGrp="1"/>
          </p:cNvSpPr>
          <p:nvPr>
            <p:ph type="sldNum" sz="quarter" idx="5"/>
          </p:nvPr>
        </p:nvSpPr>
        <p:spPr/>
        <p:txBody>
          <a:bodyPr/>
          <a:lstStyle/>
          <a:p>
            <a:fld id="{5C5BAFFD-81CE-43F9-9E2E-862E3848BFD5}" type="slidenum">
              <a:rPr lang="en-GB" smtClean="0"/>
              <a:t>6</a:t>
            </a:fld>
            <a:endParaRPr lang="en-GB"/>
          </a:p>
        </p:txBody>
      </p:sp>
    </p:spTree>
    <p:extLst>
      <p:ext uri="{BB962C8B-B14F-4D97-AF65-F5344CB8AC3E}">
        <p14:creationId xmlns:p14="http://schemas.microsoft.com/office/powerpoint/2010/main" val="829299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Reasons for developing the community project?</a:t>
            </a:r>
          </a:p>
          <a:p>
            <a:endParaRPr lang="en-GB" dirty="0"/>
          </a:p>
          <a:p>
            <a:r>
              <a:rPr lang="en-GB" dirty="0"/>
              <a:t>Community gardens can help to alleviate some of the issues that face cities. They can benefit many communities by boosting the availability of healthful foods, building community bonds, lowering environmental dangers, decreasing food miles, and establishing a more sustainable system.</a:t>
            </a:r>
          </a:p>
          <a:p>
            <a:endParaRPr lang="en-GB" dirty="0"/>
          </a:p>
          <a:p>
            <a:r>
              <a:rPr lang="en-GB" dirty="0"/>
              <a:t>These are some of the possible good a community garden can do:</a:t>
            </a:r>
          </a:p>
          <a:p>
            <a:pPr marL="171450" indent="-171450">
              <a:buFont typeface="Arial" panose="020B0604020202020204" pitchFamily="34" charset="0"/>
              <a:buChar char="•"/>
            </a:pPr>
            <a:r>
              <a:rPr lang="en-GB" dirty="0"/>
              <a:t>Assist in the improvement of air and soil quality.</a:t>
            </a:r>
          </a:p>
          <a:p>
            <a:pPr marL="171450" indent="-171450">
              <a:buFont typeface="Arial" panose="020B0604020202020204" pitchFamily="34" charset="0"/>
              <a:buChar char="•"/>
            </a:pPr>
            <a:r>
              <a:rPr lang="en-GB" dirty="0"/>
              <a:t>Plant and animal biodiversity should be increased.</a:t>
            </a:r>
          </a:p>
          <a:p>
            <a:pPr marL="171450" indent="-171450">
              <a:buFont typeface="Arial" panose="020B0604020202020204" pitchFamily="34" charset="0"/>
              <a:buChar char="•"/>
            </a:pPr>
            <a:r>
              <a:rPr lang="en-GB" dirty="0"/>
              <a:t>Reduce the number of "food miles" necessary to carry nutritious food.</a:t>
            </a:r>
          </a:p>
          <a:p>
            <a:pPr marL="171450" indent="-171450">
              <a:buFont typeface="Arial" panose="020B0604020202020204" pitchFamily="34" charset="0"/>
              <a:buChar char="•"/>
            </a:pPr>
            <a:r>
              <a:rPr lang="en-GB" dirty="0"/>
              <a:t>Can be used to replace impermeable surfaces and increase water penetration.</a:t>
            </a:r>
          </a:p>
          <a:p>
            <a:pPr marL="171450" indent="-171450">
              <a:buFont typeface="Arial" panose="020B0604020202020204" pitchFamily="34" charset="0"/>
              <a:buChar char="•"/>
            </a:pPr>
            <a:r>
              <a:rPr lang="en-GB" dirty="0"/>
              <a:t>Composting can help to minimise garbage in the area.</a:t>
            </a:r>
          </a:p>
          <a:p>
            <a:pPr marL="171450" indent="-171450">
              <a:buFont typeface="Arial" panose="020B0604020202020204" pitchFamily="34" charset="0"/>
              <a:buChar char="•"/>
            </a:pPr>
            <a:r>
              <a:rPr lang="en-GB" dirty="0"/>
              <a:t>Influence the urban microclimate in a positive way</a:t>
            </a:r>
          </a:p>
          <a:p>
            <a:pPr marL="0" indent="0">
              <a:buFont typeface="Arial" panose="020B0604020202020204" pitchFamily="34" charset="0"/>
              <a:buNone/>
            </a:pPr>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DeMuro</a:t>
            </a:r>
            <a:r>
              <a:rPr lang="en-GB" b="0" i="0" dirty="0">
                <a:solidFill>
                  <a:srgbClr val="000000"/>
                </a:solidFill>
                <a:effectLst/>
                <a:latin typeface="Open Sans" panose="020B0606030504020204" pitchFamily="34" charset="0"/>
              </a:rPr>
              <a:t> 2013)</a:t>
            </a:r>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7</a:t>
            </a:fld>
            <a:endParaRPr lang="en-GB" dirty="0"/>
          </a:p>
        </p:txBody>
      </p:sp>
    </p:spTree>
    <p:extLst>
      <p:ext uri="{BB962C8B-B14F-4D97-AF65-F5344CB8AC3E}">
        <p14:creationId xmlns:p14="http://schemas.microsoft.com/office/powerpoint/2010/main" val="878056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Importance of creating the community project?</a:t>
            </a: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Grow fresh-food Fruit and veg can be given to families who are in need.</a:t>
            </a:r>
          </a:p>
          <a:p>
            <a:r>
              <a:rPr lang="en-GB" sz="1200" dirty="0">
                <a:latin typeface="Arial" panose="020B0604020202020204" pitchFamily="34" charset="0"/>
                <a:cs typeface="Arial" panose="020B0604020202020204" pitchFamily="34" charset="0"/>
              </a:rPr>
              <a:t>Build strong communities</a:t>
            </a:r>
          </a:p>
          <a:p>
            <a:r>
              <a:rPr lang="en-GB" sz="1200" dirty="0">
                <a:latin typeface="Arial" panose="020B0604020202020204" pitchFamily="34" charset="0"/>
                <a:cs typeface="Arial" panose="020B0604020202020204" pitchFamily="34" charset="0"/>
              </a:rPr>
              <a:t>Health benefits</a:t>
            </a:r>
          </a:p>
          <a:p>
            <a:r>
              <a:rPr lang="en-GB" sz="1200" dirty="0">
                <a:latin typeface="Arial" panose="020B0604020202020204" pitchFamily="34" charset="0"/>
                <a:cs typeface="Arial" panose="020B0604020202020204" pitchFamily="34" charset="0"/>
              </a:rPr>
              <a:t>Help reduce crime</a:t>
            </a:r>
          </a:p>
          <a:p>
            <a:r>
              <a:rPr lang="en-GB" sz="1200" dirty="0">
                <a:latin typeface="Arial" panose="020B0604020202020204" pitchFamily="34" charset="0"/>
                <a:cs typeface="Arial" panose="020B0604020202020204" pitchFamily="34" charset="0"/>
              </a:rPr>
              <a:t>Makes the city looks pretty</a:t>
            </a:r>
          </a:p>
          <a:p>
            <a:r>
              <a:rPr lang="en-GB" dirty="0"/>
              <a:t>Community projects helps to develop communities </a:t>
            </a:r>
          </a:p>
        </p:txBody>
      </p:sp>
      <p:sp>
        <p:nvSpPr>
          <p:cNvPr id="4" name="Slide Number Placeholder 3"/>
          <p:cNvSpPr>
            <a:spLocks noGrp="1"/>
          </p:cNvSpPr>
          <p:nvPr>
            <p:ph type="sldNum" sz="quarter" idx="5"/>
          </p:nvPr>
        </p:nvSpPr>
        <p:spPr/>
        <p:txBody>
          <a:bodyPr/>
          <a:lstStyle/>
          <a:p>
            <a:fld id="{5C5BAFFD-81CE-43F9-9E2E-862E3848BFD5}" type="slidenum">
              <a:rPr lang="en-GB" smtClean="0"/>
              <a:t>8</a:t>
            </a:fld>
            <a:endParaRPr lang="en-GB" dirty="0"/>
          </a:p>
        </p:txBody>
      </p:sp>
    </p:spTree>
    <p:extLst>
      <p:ext uri="{BB962C8B-B14F-4D97-AF65-F5344CB8AC3E}">
        <p14:creationId xmlns:p14="http://schemas.microsoft.com/office/powerpoint/2010/main" val="2009585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is a tool which can help to reduce inequalities and provide support for individuals and groups.</a:t>
            </a:r>
          </a:p>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9</a:t>
            </a:fld>
            <a:endParaRPr lang="en-GB" dirty="0"/>
          </a:p>
        </p:txBody>
      </p:sp>
    </p:spTree>
    <p:extLst>
      <p:ext uri="{BB962C8B-B14F-4D97-AF65-F5344CB8AC3E}">
        <p14:creationId xmlns:p14="http://schemas.microsoft.com/office/powerpoint/2010/main" val="216226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council participation can bring in funding for projects and help for the community</a:t>
            </a:r>
          </a:p>
          <a:p>
            <a:endParaRPr lang="en-GB" dirty="0"/>
          </a:p>
          <a:p>
            <a:r>
              <a:rPr lang="en-GB" dirty="0"/>
              <a:t>According to </a:t>
            </a:r>
            <a:r>
              <a:rPr lang="en-GB" b="0" i="0" dirty="0">
                <a:solidFill>
                  <a:srgbClr val="000000"/>
                </a:solidFill>
                <a:effectLst/>
                <a:latin typeface="Open Sans" panose="020B0606030504020204" pitchFamily="34" charset="0"/>
              </a:rPr>
              <a:t>(Lovell et al. 2014) community gardens can help to improve the health and wellbeing directly and indirectly in the for of nutrition, being active and social aspects.</a:t>
            </a:r>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10</a:t>
            </a:fld>
            <a:endParaRPr lang="en-GB" dirty="0"/>
          </a:p>
        </p:txBody>
      </p:sp>
    </p:spTree>
    <p:extLst>
      <p:ext uri="{BB962C8B-B14F-4D97-AF65-F5344CB8AC3E}">
        <p14:creationId xmlns:p14="http://schemas.microsoft.com/office/powerpoint/2010/main" val="862764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11</a:t>
            </a:fld>
            <a:endParaRPr lang="en-GB" dirty="0"/>
          </a:p>
        </p:txBody>
      </p:sp>
    </p:spTree>
    <p:extLst>
      <p:ext uri="{BB962C8B-B14F-4D97-AF65-F5344CB8AC3E}">
        <p14:creationId xmlns:p14="http://schemas.microsoft.com/office/powerpoint/2010/main" val="24643494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Bronfenbrenner </a:t>
            </a:r>
          </a:p>
          <a:p>
            <a:r>
              <a:rPr lang="en-GB" sz="1200" dirty="0">
                <a:latin typeface="Arial" panose="020B0604020202020204" pitchFamily="34" charset="0"/>
                <a:cs typeface="Arial" panose="020B0604020202020204" pitchFamily="34" charset="0"/>
              </a:rPr>
              <a:t>Ecological theory –views relationships a complex system which can be effected by all aspect of life on multiple levels. The way it can be affected is by the surroundings environment, this can be family, social interactions, school, the cultural values, laws, and customs.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Erikson's theory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Self-sameness is a sense of continuity both within oneself and with others.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You uniqueness it's how the individual sees themselves and interacts with others.</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if we do not have a clear idea of who we are and how we assemble ourselves and feelings we may feel like we do not fit into the community we are trying to be apart of.</a:t>
            </a:r>
          </a:p>
          <a:p>
            <a:pPr mar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Empowerment theory </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Empowerment theory social work entails guiding people toward a sense of control through intervention strategies. It focuses on empowering underprivileged individuals at the individual, group, and community levels to better their lives via personal, interpersonal, and political power.</a:t>
            </a:r>
          </a:p>
          <a:p>
            <a:pPr mar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Michael Marmot</a:t>
            </a:r>
          </a:p>
          <a:p>
            <a:r>
              <a:rPr lang="en-GB" sz="1200" dirty="0">
                <a:latin typeface="Arial" panose="020B0604020202020204" pitchFamily="34" charset="0"/>
                <a:cs typeface="Arial" panose="020B0604020202020204" pitchFamily="34" charset="0"/>
              </a:rPr>
              <a:t>Allow all children, adolescents, and adults to reach their full potential and take charge of their life. Create a level playing field for everyone in terms of employment and quality of labour. Ensure that everyone has a healthy level of life. Create and build environments and communities that are healthy and sustainable.</a:t>
            </a:r>
          </a:p>
          <a:p>
            <a:pPr mar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  </a:t>
            </a:r>
          </a:p>
          <a:p>
            <a:endParaRPr lang="en-GB" dirty="0"/>
          </a:p>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12</a:t>
            </a:fld>
            <a:endParaRPr lang="en-GB" dirty="0"/>
          </a:p>
        </p:txBody>
      </p:sp>
    </p:spTree>
    <p:extLst>
      <p:ext uri="{BB962C8B-B14F-4D97-AF65-F5344CB8AC3E}">
        <p14:creationId xmlns:p14="http://schemas.microsoft.com/office/powerpoint/2010/main" val="4071658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Calibri" panose="020F0502020204030204" pitchFamily="34" charset="0"/>
                <a:cs typeface="Arial" panose="020B0604020202020204" pitchFamily="34" charset="0"/>
              </a:rPr>
              <a:t>social behaviour’s –</a:t>
            </a:r>
          </a:p>
          <a:p>
            <a:r>
              <a:rPr lang="en-GB" sz="1800" b="1" dirty="0">
                <a:effectLst/>
                <a:latin typeface="Arial" panose="020B0604020202020204" pitchFamily="34" charset="0"/>
                <a:ea typeface="Calibri" panose="020F0502020204030204" pitchFamily="34" charset="0"/>
                <a:cs typeface="Arial" panose="020B0604020202020204" pitchFamily="34" charset="0"/>
              </a:rPr>
              <a:t>cultural</a:t>
            </a:r>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 </a:t>
            </a:r>
          </a:p>
          <a:p>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economic, </a:t>
            </a:r>
          </a:p>
          <a:p>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political, </a:t>
            </a:r>
          </a:p>
          <a:p>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environmental, </a:t>
            </a:r>
          </a:p>
          <a:p>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international influences to promote positive change,</a:t>
            </a:r>
          </a:p>
          <a:p>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health, </a:t>
            </a:r>
          </a:p>
          <a:p>
            <a:r>
              <a:rPr lang="en-GB" sz="1800" b="1" dirty="0">
                <a:solidFill>
                  <a:srgbClr val="333333"/>
                </a:solidFill>
                <a:effectLst/>
                <a:latin typeface="Arial" panose="020B0604020202020204" pitchFamily="34" charset="0"/>
                <a:ea typeface="Calibri" panose="020F0502020204030204" pitchFamily="34" charset="0"/>
                <a:cs typeface="Arial" panose="020B0604020202020204" pitchFamily="34" charset="0"/>
              </a:rPr>
              <a:t>empowerment </a:t>
            </a:r>
          </a:p>
          <a:p>
            <a:r>
              <a:rPr lang="en-GB" sz="1200" dirty="0">
                <a:latin typeface="Arial" panose="020B0604020202020204" pitchFamily="34" charset="0"/>
                <a:cs typeface="Arial" panose="020B0604020202020204" pitchFamily="34" charset="0"/>
              </a:rPr>
              <a:t>Bronfenbrenner – Ecological theory.</a:t>
            </a:r>
          </a:p>
          <a:p>
            <a:r>
              <a:rPr lang="en-GB" sz="1200" dirty="0">
                <a:latin typeface="Arial" panose="020B0604020202020204" pitchFamily="34" charset="0"/>
                <a:cs typeface="Arial" panose="020B0604020202020204" pitchFamily="34" charset="0"/>
              </a:rPr>
              <a:t>Erikson theory.</a:t>
            </a:r>
          </a:p>
          <a:p>
            <a:r>
              <a:rPr lang="en-GB" sz="1200" dirty="0">
                <a:latin typeface="Arial" panose="020B0604020202020204" pitchFamily="34" charset="0"/>
                <a:cs typeface="Arial" panose="020B0604020202020204" pitchFamily="34" charset="0"/>
              </a:rPr>
              <a:t>Empowerment theory.</a:t>
            </a:r>
          </a:p>
          <a:p>
            <a:r>
              <a:rPr lang="en-GB" sz="1200" dirty="0">
                <a:latin typeface="Arial" panose="020B0604020202020204" pitchFamily="34" charset="0"/>
                <a:cs typeface="Arial" panose="020B0604020202020204" pitchFamily="34" charset="0"/>
              </a:rPr>
              <a:t>Maslow's hierarchy of needs.</a:t>
            </a:r>
          </a:p>
          <a:p>
            <a:r>
              <a:rPr lang="en-GB" sz="1200" dirty="0">
                <a:latin typeface="Arial" panose="020B0604020202020204" pitchFamily="34" charset="0"/>
                <a:cs typeface="Arial" panose="020B0604020202020204" pitchFamily="34" charset="0"/>
              </a:rPr>
              <a:t>Michael Marmot</a:t>
            </a:r>
          </a:p>
          <a:p>
            <a:r>
              <a:rPr lang="en-GB" sz="1200" dirty="0">
                <a:latin typeface="Arial" panose="020B0604020202020204" pitchFamily="34" charset="0"/>
                <a:cs typeface="Arial" panose="020B0604020202020204" pitchFamily="34" charset="0"/>
              </a:rPr>
              <a:t>Bandura social theory</a:t>
            </a:r>
          </a:p>
          <a:p>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C5BAFFD-81CE-43F9-9E2E-862E3848BFD5}" type="slidenum">
              <a:rPr lang="en-GB" smtClean="0"/>
              <a:t>13</a:t>
            </a:fld>
            <a:endParaRPr lang="en-GB" dirty="0"/>
          </a:p>
        </p:txBody>
      </p:sp>
    </p:spTree>
    <p:extLst>
      <p:ext uri="{BB962C8B-B14F-4D97-AF65-F5344CB8AC3E}">
        <p14:creationId xmlns:p14="http://schemas.microsoft.com/office/powerpoint/2010/main" val="2151709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Can keep people powerless or make them feel inferior.</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wrong information can be given, or people with little or no knowledge can give false information.</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people in power can let the people down by promoting their own bias’s and pushing through laws or polices which can lead to the people who are at a disadvantage being in a worse position.</a:t>
            </a:r>
          </a:p>
        </p:txBody>
      </p:sp>
      <p:sp>
        <p:nvSpPr>
          <p:cNvPr id="4" name="Slide Number Placeholder 3"/>
          <p:cNvSpPr>
            <a:spLocks noGrp="1"/>
          </p:cNvSpPr>
          <p:nvPr>
            <p:ph type="sldNum" sz="quarter" idx="5"/>
          </p:nvPr>
        </p:nvSpPr>
        <p:spPr/>
        <p:txBody>
          <a:bodyPr/>
          <a:lstStyle/>
          <a:p>
            <a:fld id="{5C5BAFFD-81CE-43F9-9E2E-862E3848BFD5}" type="slidenum">
              <a:rPr lang="en-GB" smtClean="0"/>
              <a:t>14</a:t>
            </a:fld>
            <a:endParaRPr lang="en-GB" dirty="0"/>
          </a:p>
        </p:txBody>
      </p:sp>
    </p:spTree>
    <p:extLst>
      <p:ext uri="{BB962C8B-B14F-4D97-AF65-F5344CB8AC3E}">
        <p14:creationId xmlns:p14="http://schemas.microsoft.com/office/powerpoint/2010/main" val="40470875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forums get people talking, which can drive debate’s, discussions and dialogue.</a:t>
            </a:r>
          </a:p>
          <a:p>
            <a:r>
              <a:rPr lang="en-GB" dirty="0"/>
              <a:t>Online idea boards helps to start conversation and get the community involved. It also can capture the attention of more stakeholders by giving them a digital platform to participate on and get training or give advice based on their own knowledge.</a:t>
            </a:r>
          </a:p>
          <a:p>
            <a:r>
              <a:rPr lang="en-GB" dirty="0"/>
              <a:t>Polls/Surveys help to gauge what is needed in the immediate community, and can convey what is felt by the people it will affect.</a:t>
            </a:r>
          </a:p>
        </p:txBody>
      </p:sp>
      <p:sp>
        <p:nvSpPr>
          <p:cNvPr id="4" name="Slide Number Placeholder 3"/>
          <p:cNvSpPr>
            <a:spLocks noGrp="1"/>
          </p:cNvSpPr>
          <p:nvPr>
            <p:ph type="sldNum" sz="quarter" idx="5"/>
          </p:nvPr>
        </p:nvSpPr>
        <p:spPr/>
        <p:txBody>
          <a:bodyPr/>
          <a:lstStyle/>
          <a:p>
            <a:fld id="{5C5BAFFD-81CE-43F9-9E2E-862E3848BFD5}" type="slidenum">
              <a:rPr lang="en-GB" smtClean="0"/>
              <a:t>15</a:t>
            </a:fld>
            <a:endParaRPr lang="en-GB" dirty="0"/>
          </a:p>
        </p:txBody>
      </p:sp>
    </p:spTree>
    <p:extLst>
      <p:ext uri="{BB962C8B-B14F-4D97-AF65-F5344CB8AC3E}">
        <p14:creationId xmlns:p14="http://schemas.microsoft.com/office/powerpoint/2010/main" val="3675299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communication platforms</a:t>
            </a:r>
          </a:p>
          <a:p>
            <a:r>
              <a:rPr lang="en-GB" dirty="0"/>
              <a:t>Social platforms are the  platforms we use to communicate with a broader audience they come in the forms of WhatsApp, Instagram, Facebook, twitter etc </a:t>
            </a:r>
          </a:p>
          <a:p>
            <a:endParaRPr lang="en-GB" dirty="0"/>
          </a:p>
          <a:p>
            <a:r>
              <a:rPr lang="en-GB" dirty="0"/>
              <a:t>Mental health – Depression, anxiety, low self esteem</a:t>
            </a:r>
          </a:p>
          <a:p>
            <a:r>
              <a:rPr lang="en-GB" dirty="0"/>
              <a:t>Can have social change implemented faster.</a:t>
            </a:r>
          </a:p>
          <a:p>
            <a:endParaRPr lang="en-GB" dirty="0"/>
          </a:p>
          <a:p>
            <a:r>
              <a:rPr lang="en-GB" dirty="0"/>
              <a:t>Fake news – in how transmission happens, lack of knowledge, opinion led rather than knowledge or medical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Fast method of communication</a:t>
            </a:r>
          </a:p>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16</a:t>
            </a:fld>
            <a:endParaRPr lang="en-GB" dirty="0"/>
          </a:p>
        </p:txBody>
      </p:sp>
    </p:spTree>
    <p:extLst>
      <p:ext uri="{BB962C8B-B14F-4D97-AF65-F5344CB8AC3E}">
        <p14:creationId xmlns:p14="http://schemas.microsoft.com/office/powerpoint/2010/main" val="2909390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communication platforms</a:t>
            </a:r>
          </a:p>
          <a:p>
            <a:r>
              <a:rPr lang="en-GB" dirty="0"/>
              <a:t>Social platforms are the  platforms we use to communicate with a broader audience they come in the forms of WhatsApp, Instagram, Facebook, twitter etc </a:t>
            </a:r>
          </a:p>
          <a:p>
            <a:endParaRPr lang="en-GB" dirty="0"/>
          </a:p>
          <a:p>
            <a:r>
              <a:rPr lang="en-GB" dirty="0"/>
              <a:t>Mental health – Depression, anxiety, low self esteem</a:t>
            </a:r>
          </a:p>
          <a:p>
            <a:r>
              <a:rPr lang="en-GB" dirty="0"/>
              <a:t>Can have social change implemented faster.</a:t>
            </a:r>
          </a:p>
          <a:p>
            <a:endParaRPr lang="en-GB" dirty="0"/>
          </a:p>
          <a:p>
            <a:r>
              <a:rPr lang="en-GB" dirty="0"/>
              <a:t>Fake news – in how transmission happens, lack of knowledge, opinion led rather than knowledge or medical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Fast method of communication</a:t>
            </a:r>
          </a:p>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17</a:t>
            </a:fld>
            <a:endParaRPr lang="en-GB" dirty="0"/>
          </a:p>
        </p:txBody>
      </p:sp>
    </p:spTree>
    <p:extLst>
      <p:ext uri="{BB962C8B-B14F-4D97-AF65-F5344CB8AC3E}">
        <p14:creationId xmlns:p14="http://schemas.microsoft.com/office/powerpoint/2010/main" val="7390603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Lack of competency –based leadership.</a:t>
            </a:r>
          </a:p>
          <a:p>
            <a:r>
              <a:rPr lang="en-GB" sz="1200" dirty="0"/>
              <a:t>Not having the right skills</a:t>
            </a:r>
          </a:p>
          <a:p>
            <a:endParaRPr lang="en-GB" sz="1200" dirty="0"/>
          </a:p>
          <a:p>
            <a:r>
              <a:rPr lang="en-GB" sz="1200" dirty="0"/>
              <a:t>Lack of infrastructure – public transport, homes. </a:t>
            </a:r>
          </a:p>
          <a:p>
            <a:endParaRPr lang="en-GB" sz="1200" dirty="0"/>
          </a:p>
          <a:p>
            <a:r>
              <a:rPr lang="en-GB" sz="1200" dirty="0"/>
              <a:t>If we do not have the infrastructures need communities can become diminished and people can end up moving away or not having enough for a good life.</a:t>
            </a:r>
          </a:p>
          <a:p>
            <a:endParaRPr lang="en-GB" sz="1200" dirty="0"/>
          </a:p>
          <a:p>
            <a:r>
              <a:rPr lang="en-GB" sz="1200" dirty="0"/>
              <a:t>Economics and social infrastructure.</a:t>
            </a:r>
          </a:p>
          <a:p>
            <a:endParaRPr lang="en-GB" sz="1200" dirty="0"/>
          </a:p>
          <a:p>
            <a:r>
              <a:rPr lang="en-GB" sz="1200" dirty="0"/>
              <a:t>Economic infrastructure is a collection of essential services that aid in the growth of a country's economy and enterprises. The term "social infrastructure" refers to a collection of essential services that are required for human growth. Health (hospitals), education (schools, universities, etc.) and housing are all included.</a:t>
            </a:r>
          </a:p>
          <a:p>
            <a:endParaRPr lang="en-GB" sz="1200" dirty="0"/>
          </a:p>
          <a:p>
            <a:r>
              <a:rPr lang="en-GB" sz="1200" dirty="0"/>
              <a:t>Lack of funding short term and long term.</a:t>
            </a:r>
          </a:p>
          <a:p>
            <a:endParaRPr lang="en-GB" sz="1200" dirty="0"/>
          </a:p>
          <a:p>
            <a:endParaRPr lang="en-GB" sz="1200" dirty="0"/>
          </a:p>
          <a:p>
            <a:endParaRPr lang="en-GB" sz="1200" dirty="0"/>
          </a:p>
          <a:p>
            <a:r>
              <a:rPr lang="en-GB" sz="1200" dirty="0"/>
              <a:t>Lack of communication/Language barriers.</a:t>
            </a:r>
          </a:p>
          <a:p>
            <a:endParaRPr lang="en-GB" sz="1200" dirty="0"/>
          </a:p>
          <a:p>
            <a:endParaRPr lang="en-GB" sz="1200" dirty="0"/>
          </a:p>
          <a:p>
            <a:r>
              <a:rPr lang="en-GB" sz="1200" dirty="0"/>
              <a:t>Stake holder participation – the person who hold interest in the community.</a:t>
            </a:r>
          </a:p>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18</a:t>
            </a:fld>
            <a:endParaRPr lang="en-GB"/>
          </a:p>
        </p:txBody>
      </p:sp>
    </p:spTree>
    <p:extLst>
      <p:ext uri="{BB962C8B-B14F-4D97-AF65-F5344CB8AC3E}">
        <p14:creationId xmlns:p14="http://schemas.microsoft.com/office/powerpoint/2010/main" val="4212281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Equality act</a:t>
            </a:r>
          </a:p>
          <a:p>
            <a:r>
              <a:rPr lang="en-GB" dirty="0"/>
              <a:t>Is the act which protects people from discrimination at work and in wider society, before this act came into place there were other legislation which covered discrimination they were:</a:t>
            </a:r>
          </a:p>
          <a:p>
            <a:pPr algn="l">
              <a:buFont typeface="Arial" panose="020B0604020202020204" pitchFamily="34" charset="0"/>
              <a:buChar char="•"/>
            </a:pPr>
            <a:r>
              <a:rPr lang="en-GB" b="0" i="0" dirty="0">
                <a:solidFill>
                  <a:srgbClr val="0B0C0C"/>
                </a:solidFill>
                <a:effectLst/>
                <a:latin typeface="GDS Transport"/>
              </a:rPr>
              <a:t>Sex Discrimination Act 1975.</a:t>
            </a:r>
          </a:p>
          <a:p>
            <a:pPr algn="l">
              <a:buFont typeface="Arial" panose="020B0604020202020204" pitchFamily="34" charset="0"/>
              <a:buChar char="•"/>
            </a:pPr>
            <a:r>
              <a:rPr lang="en-GB" b="0" i="0" dirty="0">
                <a:solidFill>
                  <a:srgbClr val="0B0C0C"/>
                </a:solidFill>
                <a:effectLst/>
                <a:latin typeface="GDS Transport"/>
              </a:rPr>
              <a:t>Race Relations Act 1976.</a:t>
            </a:r>
          </a:p>
          <a:p>
            <a:pPr algn="l">
              <a:buFont typeface="Arial" panose="020B0604020202020204" pitchFamily="34" charset="0"/>
              <a:buChar char="•"/>
            </a:pPr>
            <a:r>
              <a:rPr lang="en-GB" b="0" i="0" dirty="0">
                <a:solidFill>
                  <a:srgbClr val="0B0C0C"/>
                </a:solidFill>
                <a:effectLst/>
                <a:latin typeface="GDS Transport"/>
              </a:rPr>
              <a:t>Disability Discrimination Act 1995.</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Human rights act</a:t>
            </a:r>
          </a:p>
          <a:p>
            <a:pPr algn="l">
              <a:buFont typeface="Arial" panose="020B0604020202020204" pitchFamily="34" charset="0"/>
              <a:buNone/>
            </a:pPr>
            <a:r>
              <a:rPr lang="en-GB" b="0" i="0" dirty="0">
                <a:solidFill>
                  <a:srgbClr val="0B0C0C"/>
                </a:solidFill>
                <a:effectLst/>
                <a:latin typeface="GDS Transport"/>
              </a:rPr>
              <a:t>These fundamental rights are founded on common ideals such as dignity, justice, equality, respect, and autonomy. These ideals are legally defined and protected.</a:t>
            </a:r>
          </a:p>
          <a:p>
            <a:pPr algn="l">
              <a:buFont typeface="Arial" panose="020B0604020202020204" pitchFamily="34" charset="0"/>
              <a:buNone/>
            </a:pPr>
            <a:endParaRPr lang="en-GB" b="0" i="0"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Safeguarding adults and children</a:t>
            </a:r>
            <a:endParaRPr lang="en-GB" dirty="0"/>
          </a:p>
          <a:p>
            <a:pPr algn="l">
              <a:buFont typeface="Arial" panose="020B0604020202020204" pitchFamily="34" charset="0"/>
              <a:buNone/>
            </a:pPr>
            <a:r>
              <a:rPr lang="en-GB" b="0" i="0" dirty="0">
                <a:solidFill>
                  <a:srgbClr val="0B0C0C"/>
                </a:solidFill>
                <a:effectLst/>
                <a:latin typeface="GDS Transport"/>
              </a:rPr>
              <a:t>Safeguarding Vulnerable Groups Act (SVGA) of 2006 was created to  prevent harm, or the danger of harm, to children and vulnerable individuals by barring those who are judged unfit to work with them from obtaining access to them via their job. As a result of this Act, the Independent Safeguarding Authority was founded.</a:t>
            </a:r>
          </a:p>
          <a:p>
            <a:pPr algn="l">
              <a:buFont typeface="Arial" panose="020B0604020202020204" pitchFamily="34" charset="0"/>
              <a:buNone/>
            </a:pPr>
            <a:endParaRPr lang="en-GB" dirty="0"/>
          </a:p>
          <a:p>
            <a:r>
              <a:rPr lang="en-GB"/>
              <a:t>Health and safety act</a:t>
            </a:r>
          </a:p>
          <a:p>
            <a:r>
              <a:rPr lang="en-GB" dirty="0"/>
              <a:t>The Health and Safety at Work Act of 1974 (HASAWA) gives companies a lot of responsibilities. Employers must safeguard their employees' 'health, safety, and welfare' at work, as well as the health, safety, and welfare of individuals on their premises, such as temps, casual workers, the self-employed, clients, visitors, and the general public.</a:t>
            </a:r>
          </a:p>
          <a:p>
            <a:endParaRPr lang="en-GB"/>
          </a:p>
          <a:p>
            <a:r>
              <a:rPr lang="en-GB"/>
              <a:t>Confidentiality policy</a:t>
            </a:r>
          </a:p>
          <a:p>
            <a:r>
              <a:rPr lang="en-GB" dirty="0"/>
              <a:t>Information supplied in confidence to a health practitioner (about a living or deceased person) with the assumption that it would be kept secret is governed by the common law obligation of secrecy. Article 8 of the Human Rights Act of 1998 guarantees a person's right to privacy and family life.</a:t>
            </a:r>
          </a:p>
          <a:p>
            <a:endParaRPr lang="en-GB"/>
          </a:p>
          <a:p>
            <a:r>
              <a:rPr lang="en-GB"/>
              <a:t>DBS check</a:t>
            </a:r>
            <a:endParaRPr lang="en-GB" dirty="0"/>
          </a:p>
          <a:p>
            <a:r>
              <a:rPr lang="en-GB" dirty="0"/>
              <a:t>The certificate will include information from the Police National Computer, including spent and unspent convictions, cautions, reprimands, and warnings that are not subject to filtering. A person cannot apply for a standard check on their own.</a:t>
            </a:r>
            <a:endParaRPr lang="en-GB"/>
          </a:p>
        </p:txBody>
      </p:sp>
      <p:sp>
        <p:nvSpPr>
          <p:cNvPr id="4" name="Slide Number Placeholder 3"/>
          <p:cNvSpPr>
            <a:spLocks noGrp="1"/>
          </p:cNvSpPr>
          <p:nvPr>
            <p:ph type="sldNum" sz="quarter" idx="5"/>
          </p:nvPr>
        </p:nvSpPr>
        <p:spPr/>
        <p:txBody>
          <a:bodyPr/>
          <a:lstStyle/>
          <a:p>
            <a:fld id="{5C5BAFFD-81CE-43F9-9E2E-862E3848BFD5}" type="slidenum">
              <a:rPr lang="en-GB" smtClean="0"/>
              <a:t>19</a:t>
            </a:fld>
            <a:endParaRPr lang="en-GB"/>
          </a:p>
        </p:txBody>
      </p:sp>
    </p:spTree>
    <p:extLst>
      <p:ext uri="{BB962C8B-B14F-4D97-AF65-F5344CB8AC3E}">
        <p14:creationId xmlns:p14="http://schemas.microsoft.com/office/powerpoint/2010/main" val="19364877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Community-centred approaches are not just community-based, they are about mobilising assets within communities, promoting equity and increasing people’s control over their health and lives. A new family of community-centred approaches represents some of the available options that can be used to improve health and wellbeing.</a:t>
            </a:r>
          </a:p>
          <a:p>
            <a:r>
              <a:rPr lang="en-GB" dirty="0"/>
              <a:t>Building blocks for optimal health include community assets such as skills and information, social networks, and community organisations. </a:t>
            </a:r>
          </a:p>
          <a:p>
            <a:pPr marL="171450" indent="-171450">
              <a:buFont typeface="Arial" panose="020B0604020202020204" pitchFamily="34" charset="0"/>
              <a:buChar char="•"/>
            </a:pPr>
            <a:r>
              <a:rPr lang="en-GB" dirty="0"/>
              <a:t>Many people in England already volunteer and contribute to their communities. It's also about representation, community leadership, and activism when it comes to participation. The NHS, local government, and its partners have vital responsibilities to play in developing community resilience and empowering individuals and communities to take charge of their health and lives, which may be utilised to promote health and wellbeing.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20</a:t>
            </a:fld>
            <a:endParaRPr lang="en-GB" dirty="0"/>
          </a:p>
        </p:txBody>
      </p:sp>
    </p:spTree>
    <p:extLst>
      <p:ext uri="{BB962C8B-B14F-4D97-AF65-F5344CB8AC3E}">
        <p14:creationId xmlns:p14="http://schemas.microsoft.com/office/powerpoint/2010/main" val="38854938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AFFD-81CE-43F9-9E2E-862E3848BFD5}" type="slidenum">
              <a:rPr lang="en-GB" smtClean="0"/>
              <a:t>21</a:t>
            </a:fld>
            <a:endParaRPr lang="en-GB" dirty="0"/>
          </a:p>
        </p:txBody>
      </p:sp>
    </p:spTree>
    <p:extLst>
      <p:ext uri="{BB962C8B-B14F-4D97-AF65-F5344CB8AC3E}">
        <p14:creationId xmlns:p14="http://schemas.microsoft.com/office/powerpoint/2010/main" val="2941284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20493-9BCD-4DD3-A98D-CEE4BC0C9A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14EE09F-F03E-40C6-BC4C-9C7615E78D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00D132-9BD0-43A8-857D-A6DBED1A7E31}"/>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5" name="Footer Placeholder 4">
            <a:extLst>
              <a:ext uri="{FF2B5EF4-FFF2-40B4-BE49-F238E27FC236}">
                <a16:creationId xmlns:a16="http://schemas.microsoft.com/office/drawing/2014/main" id="{3016512B-8F57-4E8D-8A4A-1CD811951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CD0A61-5E51-43B5-B6F5-F667D7B070D0}"/>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544009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24835-C390-413F-AD2D-EB9BFB69B5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BC3218-90CA-4897-A69D-62EDD63FCC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B91F4B-B747-4845-9597-3489CF676742}"/>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5" name="Footer Placeholder 4">
            <a:extLst>
              <a:ext uri="{FF2B5EF4-FFF2-40B4-BE49-F238E27FC236}">
                <a16:creationId xmlns:a16="http://schemas.microsoft.com/office/drawing/2014/main" id="{9B387908-37A1-450F-84E5-8AC734F93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8A5A1-E397-4E7F-8EF1-629AAD80289D}"/>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1155695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EAEDD-3EB8-4521-BA65-34BC726D07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27F0AD-E0D7-42F6-84D9-50A335C87A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F02354-27D2-445A-AA0F-B53B958FD9DE}"/>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5" name="Footer Placeholder 4">
            <a:extLst>
              <a:ext uri="{FF2B5EF4-FFF2-40B4-BE49-F238E27FC236}">
                <a16:creationId xmlns:a16="http://schemas.microsoft.com/office/drawing/2014/main" id="{0032B3D9-8617-432F-9C62-31852085DE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970A4-C301-404C-9246-EE1DE9577189}"/>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3843558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2D91C-D1D9-4579-843F-D45E02E22C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E9DF5F-97FF-4F2B-B4BF-F43211EC6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296F0B-8638-4F0C-82F3-1677AB56A5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549A91-319C-4A0C-AA33-7439BA850D35}"/>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6" name="Footer Placeholder 5">
            <a:extLst>
              <a:ext uri="{FF2B5EF4-FFF2-40B4-BE49-F238E27FC236}">
                <a16:creationId xmlns:a16="http://schemas.microsoft.com/office/drawing/2014/main" id="{C8DED022-C98E-470D-83DF-0453CC8CB2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842362-A78E-4C26-99E3-9E73533566E5}"/>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4148065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E644A-3A95-4A4E-B4F1-E3CC550342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832189-EA1B-4CE0-A6A9-2E11F8960D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D935F7-CD95-49D3-ACC7-F9DD0347EE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A590A8-56CF-4C6C-8C2E-29319E6C6D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5D6E5F-9CAD-4B52-8AB3-85BF732FB1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36229D-A4C7-4191-8484-8F5D354E6B9E}"/>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8" name="Footer Placeholder 7">
            <a:extLst>
              <a:ext uri="{FF2B5EF4-FFF2-40B4-BE49-F238E27FC236}">
                <a16:creationId xmlns:a16="http://schemas.microsoft.com/office/drawing/2014/main" id="{6A71517B-E591-4C1A-9D96-A7E3F3E62A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841533-61FC-4DB9-9A32-86B956D42061}"/>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257575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F5FED-58EB-4B63-BBA3-86276A576D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BC8806-FC66-413E-8508-AFF7BBA8EE2D}"/>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4" name="Footer Placeholder 3">
            <a:extLst>
              <a:ext uri="{FF2B5EF4-FFF2-40B4-BE49-F238E27FC236}">
                <a16:creationId xmlns:a16="http://schemas.microsoft.com/office/drawing/2014/main" id="{5C7C5302-B5A9-427E-A859-D56C894838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714EEB-84C1-41F1-9A25-0EDC8AB4FE8A}"/>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308656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BDFB95-26BD-46F4-BDDB-F71F131C5048}"/>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3" name="Footer Placeholder 2">
            <a:extLst>
              <a:ext uri="{FF2B5EF4-FFF2-40B4-BE49-F238E27FC236}">
                <a16:creationId xmlns:a16="http://schemas.microsoft.com/office/drawing/2014/main" id="{DFD9DDAC-DE3F-4A4C-9204-63D994FA71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E6C294-A9A7-47F0-BA5D-EC798E81D9E5}"/>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3821062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618E1-F6A1-432C-85CD-6AA6DB315A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470B0B-A908-445C-8C5C-3F2B0AFB12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A6BE2C-D707-4A6A-8150-F15838E79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EE7DEA-C425-49D0-9B6F-E0729EB914BC}"/>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6" name="Footer Placeholder 5">
            <a:extLst>
              <a:ext uri="{FF2B5EF4-FFF2-40B4-BE49-F238E27FC236}">
                <a16:creationId xmlns:a16="http://schemas.microsoft.com/office/drawing/2014/main" id="{0B6599F4-4724-4C5B-B408-301E039A9C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3800BF-6C8D-4D91-A519-CC41E625D437}"/>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3731404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53A73-785B-4C4E-9DF7-3898F8C1D5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F1DF6D-1D41-4BB4-B7FC-840EC75D2D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2E6EE5-A690-48C4-8DEE-DE8043ED28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C84BA1-9D42-411A-B08A-78E024E958A5}"/>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6" name="Footer Placeholder 5">
            <a:extLst>
              <a:ext uri="{FF2B5EF4-FFF2-40B4-BE49-F238E27FC236}">
                <a16:creationId xmlns:a16="http://schemas.microsoft.com/office/drawing/2014/main" id="{94DD6CBB-5F1B-4932-9637-752F0C22B8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23962B-446D-4CE0-9A7D-D6B711A15B12}"/>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1135418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673B-FF3E-42B6-A79C-58F1BCC7ED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35767A-5458-4114-8477-0A3EF1C565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D19C2-50EB-4BC8-85F1-A1CD067B1652}"/>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5" name="Footer Placeholder 4">
            <a:extLst>
              <a:ext uri="{FF2B5EF4-FFF2-40B4-BE49-F238E27FC236}">
                <a16:creationId xmlns:a16="http://schemas.microsoft.com/office/drawing/2014/main" id="{095AFA68-B15B-401A-8A56-DE31D37224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5F3B24-D06C-46AF-A4FE-3E89E6F8AF38}"/>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239729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9FBB36-9331-4539-B82C-4E1EAA10D3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C71BEA-F937-4D73-9CFA-9903251BA0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062322-771A-48A6-8DD5-34E228A33CF7}"/>
              </a:ext>
            </a:extLst>
          </p:cNvPr>
          <p:cNvSpPr>
            <a:spLocks noGrp="1"/>
          </p:cNvSpPr>
          <p:nvPr>
            <p:ph type="dt" sz="half" idx="10"/>
          </p:nvPr>
        </p:nvSpPr>
        <p:spPr/>
        <p:txBody>
          <a:bodyPr/>
          <a:lstStyle/>
          <a:p>
            <a:fld id="{87CCF543-E8A3-4202-A699-903A44656926}" type="datetimeFigureOut">
              <a:rPr lang="en-GB" smtClean="0"/>
              <a:t>10/12/2021</a:t>
            </a:fld>
            <a:endParaRPr lang="en-GB"/>
          </a:p>
        </p:txBody>
      </p:sp>
      <p:sp>
        <p:nvSpPr>
          <p:cNvPr id="5" name="Footer Placeholder 4">
            <a:extLst>
              <a:ext uri="{FF2B5EF4-FFF2-40B4-BE49-F238E27FC236}">
                <a16:creationId xmlns:a16="http://schemas.microsoft.com/office/drawing/2014/main" id="{641ED964-D316-4465-B639-942C4EA217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56063-3D95-4E52-B9E1-15FF28A1C4BA}"/>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798648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F688B-02CB-4763-8E19-01911B16CB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C4B137-C47D-402D-985E-08114CE499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734723-C71A-41F4-A183-69447EC0A4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CCF543-E8A3-4202-A699-903A44656926}" type="datetimeFigureOut">
              <a:rPr lang="en-GB" smtClean="0"/>
              <a:t>10/12/2021</a:t>
            </a:fld>
            <a:endParaRPr lang="en-GB"/>
          </a:p>
        </p:txBody>
      </p:sp>
      <p:sp>
        <p:nvSpPr>
          <p:cNvPr id="5" name="Footer Placeholder 4">
            <a:extLst>
              <a:ext uri="{FF2B5EF4-FFF2-40B4-BE49-F238E27FC236}">
                <a16:creationId xmlns:a16="http://schemas.microsoft.com/office/drawing/2014/main" id="{A3E80345-EFED-439B-AAA9-261F6B8FD0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C4234A-6023-465D-85C9-2FE5AE8B26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287CBB-5E5A-4C4A-A7EA-BB53A4AE3FBF}" type="slidenum">
              <a:rPr lang="en-GB" smtClean="0"/>
              <a:t>‹#›</a:t>
            </a:fld>
            <a:endParaRPr lang="en-GB"/>
          </a:p>
        </p:txBody>
      </p:sp>
    </p:spTree>
    <p:extLst>
      <p:ext uri="{BB962C8B-B14F-4D97-AF65-F5344CB8AC3E}">
        <p14:creationId xmlns:p14="http://schemas.microsoft.com/office/powerpoint/2010/main" val="41611621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9"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5777105-33EF-4975-9C6D-91081B51EBC9}"/>
              </a:ext>
            </a:extLst>
          </p:cNvPr>
          <p:cNvSpPr>
            <a:spLocks noGrp="1"/>
          </p:cNvSpPr>
          <p:nvPr>
            <p:ph type="ctrTitle"/>
          </p:nvPr>
        </p:nvSpPr>
        <p:spPr>
          <a:xfrm>
            <a:off x="5355848" y="555128"/>
            <a:ext cx="5465463" cy="796152"/>
          </a:xfrm>
        </p:spPr>
        <p:txBody>
          <a:bodyPr vert="horz" lIns="91440" tIns="45720" rIns="91440" bIns="45720" rtlCol="0" anchor="b">
            <a:normAutofit fontScale="90000"/>
          </a:bodyPr>
          <a:lstStyle/>
          <a:p>
            <a:pPr>
              <a:lnSpc>
                <a:spcPct val="107000"/>
              </a:lnSpc>
              <a:spcAft>
                <a:spcPts val="800"/>
              </a:spcAft>
            </a:pP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Arial" panose="020B0604020202020204" pitchFamily="34" charset="0"/>
                <a:ea typeface="Calibri" panose="020F0502020204030204" pitchFamily="34" charset="0"/>
                <a:cs typeface="Arial" panose="020B0604020202020204" pitchFamily="34" charset="0"/>
              </a:rPr>
              <a:t>Assessment Viva</a:t>
            </a:r>
            <a:endParaRPr lang="en-US" sz="4800" b="1" kern="12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46844C3-2607-4C8F-9B4E-F463091AC41A}"/>
              </a:ext>
            </a:extLst>
          </p:cNvPr>
          <p:cNvSpPr>
            <a:spLocks noGrp="1"/>
          </p:cNvSpPr>
          <p:nvPr>
            <p:ph type="subTitle" idx="1"/>
          </p:nvPr>
        </p:nvSpPr>
        <p:spPr>
          <a:xfrm>
            <a:off x="5355848" y="1351281"/>
            <a:ext cx="5465463" cy="4949524"/>
          </a:xfrm>
        </p:spPr>
        <p:txBody>
          <a:bodyPr vert="horz" lIns="91440" tIns="45720" rIns="91440" bIns="45720" rtlCol="0" anchor="t">
            <a:normAutofit fontScale="92500" lnSpcReduction="20000"/>
          </a:bodyPr>
          <a:lstStyle/>
          <a:p>
            <a:pPr indent="-228600" algn="l">
              <a:buFont typeface="Arial" panose="020B0604020202020204" pitchFamily="34" charset="0"/>
              <a:buChar char="•"/>
            </a:pPr>
            <a:endParaRPr lang="en-US" sz="1800"/>
          </a:p>
          <a:p>
            <a:r>
              <a:rPr lang="en-GB" sz="3200" dirty="0">
                <a:latin typeface="Arial" panose="020B0604020202020204" pitchFamily="34" charset="0"/>
                <a:cs typeface="Arial" panose="020B0604020202020204" pitchFamily="34" charset="0"/>
              </a:rPr>
              <a:t>Student name: Nordia Patrice Baker</a:t>
            </a:r>
          </a:p>
          <a:p>
            <a:r>
              <a:rPr lang="en-GB" sz="3200" dirty="0">
                <a:latin typeface="Arial" panose="020B0604020202020204" pitchFamily="34" charset="0"/>
                <a:cs typeface="Arial" panose="020B0604020202020204" pitchFamily="34" charset="0"/>
              </a:rPr>
              <a:t>Student ID: 1813361</a:t>
            </a:r>
          </a:p>
          <a:p>
            <a:r>
              <a:rPr lang="en-GB" sz="3200" dirty="0">
                <a:latin typeface="Arial" panose="020B0604020202020204" pitchFamily="34" charset="0"/>
                <a:cs typeface="Arial" panose="020B0604020202020204" pitchFamily="34" charset="0"/>
              </a:rPr>
              <a:t>Module name: Community Care and Development</a:t>
            </a:r>
          </a:p>
          <a:p>
            <a:r>
              <a:rPr lang="en-GB" sz="3200" dirty="0">
                <a:latin typeface="Arial" panose="020B0604020202020204" pitchFamily="34" charset="0"/>
                <a:cs typeface="Arial" panose="020B0604020202020204" pitchFamily="34" charset="0"/>
              </a:rPr>
              <a:t>Module code: (BMHP6022_LON)</a:t>
            </a:r>
          </a:p>
          <a:p>
            <a:r>
              <a:rPr lang="en-GB" sz="3200" dirty="0">
                <a:latin typeface="Arial" panose="020B0604020202020204" pitchFamily="34" charset="0"/>
                <a:cs typeface="Arial" panose="020B0604020202020204" pitchFamily="34" charset="0"/>
              </a:rPr>
              <a:t>Lecturer name: Bianca Sanfilippo </a:t>
            </a:r>
          </a:p>
          <a:p>
            <a:r>
              <a:rPr lang="en-GB" sz="3200" dirty="0">
                <a:latin typeface="Arial" panose="020B0604020202020204" pitchFamily="34" charset="0"/>
                <a:cs typeface="Arial" panose="020B0604020202020204" pitchFamily="34" charset="0"/>
              </a:rPr>
              <a:t>Date:  Tuesday 30th November 2021</a:t>
            </a:r>
          </a:p>
        </p:txBody>
      </p:sp>
      <p:pic>
        <p:nvPicPr>
          <p:cNvPr id="13" name="Picture 12">
            <a:extLst>
              <a:ext uri="{FF2B5EF4-FFF2-40B4-BE49-F238E27FC236}">
                <a16:creationId xmlns:a16="http://schemas.microsoft.com/office/drawing/2014/main" id="{5BFB9D9D-6E38-47E4-BBBA-06701FAB989C}"/>
              </a:ext>
            </a:extLst>
          </p:cNvPr>
          <p:cNvPicPr>
            <a:picLocks noChangeAspect="1"/>
          </p:cNvPicPr>
          <p:nvPr/>
        </p:nvPicPr>
        <p:blipFill>
          <a:blip r:embed="rId4"/>
          <a:stretch>
            <a:fillRect/>
          </a:stretch>
        </p:blipFill>
        <p:spPr>
          <a:xfrm>
            <a:off x="220921" y="97417"/>
            <a:ext cx="3414056" cy="1365622"/>
          </a:xfrm>
          <a:prstGeom prst="rect">
            <a:avLst/>
          </a:prstGeom>
        </p:spPr>
      </p:pic>
    </p:spTree>
    <p:extLst>
      <p:ext uri="{BB962C8B-B14F-4D97-AF65-F5344CB8AC3E}">
        <p14:creationId xmlns:p14="http://schemas.microsoft.com/office/powerpoint/2010/main" val="1824784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a:extLst>
              <a:ext uri="{FF2B5EF4-FFF2-40B4-BE49-F238E27FC236}">
                <a16:creationId xmlns:a16="http://schemas.microsoft.com/office/drawing/2014/main" id="{CC53462F-0B90-4890-9976-ED05D826769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 y="-22"/>
            <a:ext cx="12191997" cy="6858022"/>
          </a:xfrm>
          <a:prstGeom prst="rect">
            <a:avLst/>
          </a:prstGeom>
        </p:spPr>
      </p:pic>
      <p:sp>
        <p:nvSpPr>
          <p:cNvPr id="2" name="Title 1">
            <a:extLst>
              <a:ext uri="{FF2B5EF4-FFF2-40B4-BE49-F238E27FC236}">
                <a16:creationId xmlns:a16="http://schemas.microsoft.com/office/drawing/2014/main" id="{13DE5AA4-6812-4FF7-B00B-B5F13660946C}"/>
              </a:ext>
            </a:extLst>
          </p:cNvPr>
          <p:cNvSpPr>
            <a:spLocks noGrp="1"/>
          </p:cNvSpPr>
          <p:nvPr>
            <p:ph type="title"/>
          </p:nvPr>
        </p:nvSpPr>
        <p:spPr>
          <a:xfrm>
            <a:off x="3048006" y="302177"/>
            <a:ext cx="5452529" cy="3728614"/>
          </a:xfrm>
        </p:spPr>
        <p:txBody>
          <a:bodyPr vert="horz" lIns="91440" tIns="45720" rIns="91440" bIns="45720" rtlCol="0" anchor="t">
            <a:normAutofit/>
          </a:bodyPr>
          <a:lstStyle/>
          <a:p>
            <a:pPr algn="r"/>
            <a:r>
              <a:rPr lang="en-US" sz="4000" b="1" dirty="0">
                <a:latin typeface="Arial" panose="020B0604020202020204" pitchFamily="34" charset="0"/>
                <a:cs typeface="Arial" panose="020B0604020202020204" pitchFamily="34" charset="0"/>
              </a:rPr>
              <a:t>Community care and Development</a:t>
            </a:r>
          </a:p>
        </p:txBody>
      </p:sp>
    </p:spTree>
    <p:extLst>
      <p:ext uri="{BB962C8B-B14F-4D97-AF65-F5344CB8AC3E}">
        <p14:creationId xmlns:p14="http://schemas.microsoft.com/office/powerpoint/2010/main" val="3278552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3">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5">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66" name="Rectangle 59">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1">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6FF62A3-1AEB-483F-8691-5CCC2A3FBE99}"/>
              </a:ext>
            </a:extLst>
          </p:cNvPr>
          <p:cNvSpPr>
            <a:spLocks noGrp="1"/>
          </p:cNvSpPr>
          <p:nvPr>
            <p:ph type="title"/>
          </p:nvPr>
        </p:nvSpPr>
        <p:spPr>
          <a:xfrm>
            <a:off x="5355848" y="555128"/>
            <a:ext cx="5465463" cy="714872"/>
          </a:xfrm>
        </p:spPr>
        <p:txBody>
          <a:bodyPr anchor="b">
            <a:normAutofit/>
          </a:bodyPr>
          <a:lstStyle/>
          <a:p>
            <a:pPr algn="ctr"/>
            <a:r>
              <a:rPr lang="en-GB" sz="4000" b="1" dirty="0">
                <a:latin typeface="Arial" panose="020B0604020202020204" pitchFamily="34" charset="0"/>
                <a:cs typeface="Arial" panose="020B0604020202020204" pitchFamily="34" charset="0"/>
              </a:rPr>
              <a:t>Introduction</a:t>
            </a:r>
            <a:r>
              <a:rPr lang="en-GB" sz="4000" b="1"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ABFD8130-5F5F-43C2-B68A-3DDD39523A05}"/>
              </a:ext>
            </a:extLst>
          </p:cNvPr>
          <p:cNvSpPr>
            <a:spLocks noGrp="1"/>
          </p:cNvSpPr>
          <p:nvPr>
            <p:ph idx="1"/>
          </p:nvPr>
        </p:nvSpPr>
        <p:spPr>
          <a:xfrm>
            <a:off x="5355848" y="1270001"/>
            <a:ext cx="5465463" cy="5030804"/>
          </a:xfrm>
        </p:spPr>
        <p:txBody>
          <a:bodyPr anchor="t">
            <a:noAutofit/>
          </a:bodyPr>
          <a:lstStyle/>
          <a:p>
            <a:pPr marL="0" indent="0">
              <a:buNone/>
            </a:pPr>
            <a:r>
              <a:rPr lang="en-GB" sz="4000" dirty="0">
                <a:latin typeface="Arial" panose="020B0604020202020204" pitchFamily="34" charset="0"/>
                <a:cs typeface="Arial" panose="020B0604020202020204" pitchFamily="34" charset="0"/>
              </a:rPr>
              <a:t>Description of London</a:t>
            </a:r>
          </a:p>
          <a:p>
            <a:r>
              <a:rPr lang="en-GB" sz="3600" dirty="0">
                <a:latin typeface="Arial" panose="020B0604020202020204" pitchFamily="34" charset="0"/>
                <a:cs typeface="Arial" panose="020B0604020202020204" pitchFamily="34" charset="0"/>
              </a:rPr>
              <a:t>London is a diverse place </a:t>
            </a:r>
          </a:p>
          <a:p>
            <a:r>
              <a:rPr lang="en-GB" sz="3600" dirty="0">
                <a:latin typeface="Arial" panose="020B0604020202020204" pitchFamily="34" charset="0"/>
                <a:cs typeface="Arial" panose="020B0604020202020204" pitchFamily="34" charset="0"/>
              </a:rPr>
              <a:t>9+ million people </a:t>
            </a:r>
          </a:p>
          <a:p>
            <a:r>
              <a:rPr lang="en-GB" sz="3600" dirty="0">
                <a:latin typeface="Arial" panose="020B0604020202020204" pitchFamily="34" charset="0"/>
                <a:cs typeface="Arial" panose="020B0604020202020204" pitchFamily="34" charset="0"/>
              </a:rPr>
              <a:t>People come to work and play</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r>
              <a:rPr lang="en-GB" sz="1200" b="0" i="0" dirty="0">
                <a:solidFill>
                  <a:srgbClr val="000000"/>
                </a:solidFill>
                <a:effectLst/>
                <a:latin typeface="Amasis MT Pro Light" panose="020B0604020202020204" pitchFamily="18" charset="0"/>
                <a:cs typeface="Arabic Typesetting" panose="03020402040406030203" pitchFamily="66" charset="-78"/>
              </a:rPr>
              <a:t>(London poverty profile. 2021)</a:t>
            </a:r>
            <a:endParaRPr lang="en-GB" sz="1200" dirty="0">
              <a:latin typeface="Amasis MT Pro Light" panose="020B0604020202020204" pitchFamily="18" charset="0"/>
              <a:cs typeface="Arabic Typesetting" panose="03020402040406030203" pitchFamily="66" charset="-78"/>
            </a:endParaRPr>
          </a:p>
        </p:txBody>
      </p:sp>
      <p:pic>
        <p:nvPicPr>
          <p:cNvPr id="5126" name="Picture 6" descr="Map of London boroughs, districts &amp; areas">
            <a:extLst>
              <a:ext uri="{FF2B5EF4-FFF2-40B4-BE49-F238E27FC236}">
                <a16:creationId xmlns:a16="http://schemas.microsoft.com/office/drawing/2014/main" id="{B3596AA9-F345-4113-8A72-5BE3F487D3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430214">
            <a:off x="977522" y="2093238"/>
            <a:ext cx="3048000" cy="243840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47AFBD6-139B-4E76-A751-6EA697457ECA}"/>
              </a:ext>
            </a:extLst>
          </p:cNvPr>
          <p:cNvSpPr txBox="1"/>
          <p:nvPr/>
        </p:nvSpPr>
        <p:spPr>
          <a:xfrm rot="20441250">
            <a:off x="967039" y="4157095"/>
            <a:ext cx="4266090" cy="369332"/>
          </a:xfrm>
          <a:prstGeom prst="rect">
            <a:avLst/>
          </a:prstGeom>
          <a:noFill/>
        </p:spPr>
        <p:txBody>
          <a:bodyPr wrap="square">
            <a:spAutoFit/>
          </a:bodyPr>
          <a:lstStyle/>
          <a:p>
            <a:r>
              <a:rPr lang="en-GB" sz="1200" b="1" i="0">
                <a:solidFill>
                  <a:srgbClr val="000000"/>
                </a:solidFill>
                <a:effectLst/>
                <a:latin typeface="Arial" panose="020B0604020202020204" pitchFamily="34" charset="0"/>
                <a:cs typeface="Arial" panose="020B0604020202020204" pitchFamily="34" charset="0"/>
              </a:rPr>
              <a:t>(Map of London 32 boroughs &amp; neighbourhoods. 2021</a:t>
            </a:r>
            <a:r>
              <a:rPr lang="en-GB" b="1" i="0">
                <a:solidFill>
                  <a:srgbClr val="000000"/>
                </a:solidFill>
                <a:effectLst/>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0483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9"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527CED33-A0A7-480F-AB33-B245BC4FCF7F}"/>
              </a:ext>
            </a:extLst>
          </p:cNvPr>
          <p:cNvSpPr>
            <a:spLocks noGrp="1"/>
          </p:cNvSpPr>
          <p:nvPr>
            <p:ph type="title"/>
          </p:nvPr>
        </p:nvSpPr>
        <p:spPr>
          <a:xfrm>
            <a:off x="5355848" y="144379"/>
            <a:ext cx="5465463" cy="1156101"/>
          </a:xfrm>
        </p:spPr>
        <p:txBody>
          <a:bodyPr anchor="b">
            <a:noAutofit/>
          </a:bodyPr>
          <a:lstStyle/>
          <a:p>
            <a:pPr algn="ctr"/>
            <a:r>
              <a:rPr lang="en-GB" sz="4000" b="1" dirty="0">
                <a:latin typeface="Arial" panose="020B0604020202020204" pitchFamily="34" charset="0"/>
                <a:cs typeface="Arial" panose="020B0604020202020204" pitchFamily="34" charset="0"/>
              </a:rPr>
              <a:t>What is community</a:t>
            </a:r>
            <a:r>
              <a:rPr lang="en-US" sz="4000" b="1" dirty="0">
                <a:latin typeface="Arial" panose="020B0604020202020204" pitchFamily="34" charset="0"/>
                <a:cs typeface="Arial" panose="020B0604020202020204" pitchFamily="34" charset="0"/>
              </a:rPr>
              <a:t> Care</a:t>
            </a:r>
            <a:r>
              <a:rPr lang="en-GB" sz="4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B4A8E224-3391-407F-9976-23D169446E1E}"/>
              </a:ext>
            </a:extLst>
          </p:cNvPr>
          <p:cNvSpPr>
            <a:spLocks noGrp="1"/>
          </p:cNvSpPr>
          <p:nvPr>
            <p:ph idx="1"/>
          </p:nvPr>
        </p:nvSpPr>
        <p:spPr>
          <a:xfrm>
            <a:off x="5355848" y="1457715"/>
            <a:ext cx="5465463" cy="5000324"/>
          </a:xfrm>
        </p:spPr>
        <p:txBody>
          <a:bodyPr anchor="t">
            <a:normAutofit lnSpcReduction="10000"/>
          </a:bodyPr>
          <a:lstStyle/>
          <a:p>
            <a:r>
              <a:rPr lang="en-GB" sz="4000" dirty="0">
                <a:latin typeface="Arial" panose="020B0604020202020204" pitchFamily="34" charset="0"/>
                <a:cs typeface="Arial" panose="020B0604020202020204" pitchFamily="34" charset="0"/>
              </a:rPr>
              <a:t>Social identity</a:t>
            </a:r>
          </a:p>
          <a:p>
            <a:r>
              <a:rPr lang="en-GB" sz="4000" dirty="0">
                <a:latin typeface="Arial" panose="020B0604020202020204" pitchFamily="34" charset="0"/>
                <a:cs typeface="Arial" panose="020B0604020202020204" pitchFamily="34" charset="0"/>
              </a:rPr>
              <a:t>Having common interest, attitudes or characteristics.</a:t>
            </a:r>
          </a:p>
          <a:p>
            <a:r>
              <a:rPr lang="en-GB" sz="4000" dirty="0">
                <a:latin typeface="Arial" panose="020B0604020202020204" pitchFamily="34" charset="0"/>
                <a:cs typeface="Arial" panose="020B0604020202020204" pitchFamily="34" charset="0"/>
              </a:rPr>
              <a:t>A place you can meet old/new friends</a:t>
            </a:r>
          </a:p>
          <a:p>
            <a:r>
              <a:rPr lang="en-GB" sz="4000" dirty="0">
                <a:latin typeface="Arial" panose="020B0604020202020204" pitchFamily="34" charset="0"/>
                <a:cs typeface="Arial" panose="020B0604020202020204" pitchFamily="34" charset="0"/>
              </a:rPr>
              <a:t>Having a passion about a shared purpose.</a:t>
            </a:r>
          </a:p>
          <a:p>
            <a:endParaRPr lang="en-GB" sz="2400" dirty="0"/>
          </a:p>
          <a:p>
            <a:endParaRPr lang="en-GB" sz="2400" dirty="0"/>
          </a:p>
        </p:txBody>
      </p:sp>
      <p:pic>
        <p:nvPicPr>
          <p:cNvPr id="2050" name="Picture 2" descr="This image demonstrates the interrelationship of Connectedness and Learning. Acceptance, belonging, trust and membership contribute to the Connectedness factor, while needs satisfied, support, common goals, and knowledge actively created, contribute to the Learning factor. Adapted from Rovai (2002).">
            <a:extLst>
              <a:ext uri="{FF2B5EF4-FFF2-40B4-BE49-F238E27FC236}">
                <a16:creationId xmlns:a16="http://schemas.microsoft.com/office/drawing/2014/main" id="{FD08AF86-B267-4395-BF92-3F2EDD1292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377973">
            <a:off x="240260" y="2695743"/>
            <a:ext cx="4238625" cy="22098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DE907FC-004C-4245-852C-58D0C5919C2A}"/>
              </a:ext>
            </a:extLst>
          </p:cNvPr>
          <p:cNvSpPr txBox="1"/>
          <p:nvPr/>
        </p:nvSpPr>
        <p:spPr>
          <a:xfrm rot="20348526">
            <a:off x="596178" y="4082036"/>
            <a:ext cx="6164316" cy="369332"/>
          </a:xfrm>
          <a:prstGeom prst="rect">
            <a:avLst/>
          </a:prstGeom>
          <a:noFill/>
        </p:spPr>
        <p:txBody>
          <a:bodyPr wrap="square">
            <a:spAutoFit/>
          </a:bodyPr>
          <a:lstStyle/>
          <a:p>
            <a:r>
              <a:rPr lang="en-GB" sz="1400" b="1" i="0" dirty="0">
                <a:solidFill>
                  <a:srgbClr val="000000"/>
                </a:solidFill>
                <a:effectLst/>
                <a:latin typeface="Arial" panose="020B0604020202020204" pitchFamily="34" charset="0"/>
                <a:cs typeface="Arial" panose="020B0604020202020204" pitchFamily="34" charset="0"/>
              </a:rPr>
              <a:t>(Building Community. 2021</a:t>
            </a:r>
            <a:r>
              <a:rPr lang="en-GB" sz="1800" b="0" i="0" dirty="0">
                <a:solidFill>
                  <a:srgbClr val="000000"/>
                </a:solidFill>
                <a:effectLst/>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1043301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9"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527CED33-A0A7-480F-AB33-B245BC4FCF7F}"/>
              </a:ext>
            </a:extLst>
          </p:cNvPr>
          <p:cNvSpPr>
            <a:spLocks noGrp="1"/>
          </p:cNvSpPr>
          <p:nvPr>
            <p:ph type="title"/>
          </p:nvPr>
        </p:nvSpPr>
        <p:spPr>
          <a:xfrm>
            <a:off x="5355848" y="144379"/>
            <a:ext cx="5465463" cy="1156101"/>
          </a:xfrm>
        </p:spPr>
        <p:txBody>
          <a:bodyPr anchor="b">
            <a:noAutofit/>
          </a:bodyPr>
          <a:lstStyle/>
          <a:p>
            <a:pPr algn="ctr"/>
            <a:r>
              <a:rPr lang="en-GB" sz="4000" b="1" dirty="0">
                <a:latin typeface="Arial" panose="020B0604020202020204" pitchFamily="34" charset="0"/>
                <a:cs typeface="Arial" panose="020B0604020202020204" pitchFamily="34" charset="0"/>
              </a:rPr>
              <a:t>What is community development.</a:t>
            </a:r>
          </a:p>
        </p:txBody>
      </p:sp>
      <p:sp>
        <p:nvSpPr>
          <p:cNvPr id="3" name="Content Placeholder 2">
            <a:extLst>
              <a:ext uri="{FF2B5EF4-FFF2-40B4-BE49-F238E27FC236}">
                <a16:creationId xmlns:a16="http://schemas.microsoft.com/office/drawing/2014/main" id="{B4A8E224-3391-407F-9976-23D169446E1E}"/>
              </a:ext>
            </a:extLst>
          </p:cNvPr>
          <p:cNvSpPr>
            <a:spLocks noGrp="1"/>
          </p:cNvSpPr>
          <p:nvPr>
            <p:ph idx="1"/>
          </p:nvPr>
        </p:nvSpPr>
        <p:spPr>
          <a:xfrm>
            <a:off x="5355848" y="1457715"/>
            <a:ext cx="5465463" cy="5000324"/>
          </a:xfrm>
        </p:spPr>
        <p:txBody>
          <a:bodyPr anchor="t">
            <a:normAutofit/>
          </a:bodyPr>
          <a:lstStyle/>
          <a:p>
            <a:r>
              <a:rPr lang="en-GB" sz="4000" dirty="0">
                <a:latin typeface="Arial" panose="020B0604020202020204" pitchFamily="34" charset="0"/>
                <a:cs typeface="Arial" panose="020B0604020202020204" pitchFamily="34" charset="0"/>
              </a:rPr>
              <a:t>Sustain</a:t>
            </a:r>
          </a:p>
          <a:p>
            <a:r>
              <a:rPr lang="en-GB" sz="4000" dirty="0">
                <a:latin typeface="Arial" panose="020B0604020202020204" pitchFamily="34" charset="0"/>
                <a:cs typeface="Arial" panose="020B0604020202020204" pitchFamily="34" charset="0"/>
              </a:rPr>
              <a:t>Participate </a:t>
            </a:r>
          </a:p>
          <a:p>
            <a:r>
              <a:rPr lang="en-GB" sz="4000" dirty="0">
                <a:latin typeface="Arial" panose="020B0604020202020204" pitchFamily="34" charset="0"/>
                <a:cs typeface="Arial" panose="020B0604020202020204" pitchFamily="34" charset="0"/>
              </a:rPr>
              <a:t>Maintain</a:t>
            </a:r>
          </a:p>
          <a:p>
            <a:r>
              <a:rPr lang="en-GB" sz="4000" dirty="0">
                <a:latin typeface="Arial" panose="020B0604020202020204" pitchFamily="34" charset="0"/>
                <a:cs typeface="Arial" panose="020B0604020202020204" pitchFamily="34" charset="0"/>
              </a:rPr>
              <a:t>Empower</a:t>
            </a:r>
          </a:p>
          <a:p>
            <a:pPr marL="0" indent="0">
              <a:buNone/>
            </a:pPr>
            <a:r>
              <a:rPr lang="en-GB" sz="1000" b="0" i="0" dirty="0">
                <a:solidFill>
                  <a:srgbClr val="000000"/>
                </a:solidFill>
                <a:effectLst/>
                <a:latin typeface="Arial" panose="020B0604020202020204" pitchFamily="34" charset="0"/>
                <a:cs typeface="Arial" panose="020B0604020202020204" pitchFamily="34" charset="0"/>
              </a:rPr>
              <a:t>(</a:t>
            </a:r>
            <a:r>
              <a:rPr lang="en-GB" sz="1050" b="0" i="0" dirty="0">
                <a:solidFill>
                  <a:srgbClr val="000000"/>
                </a:solidFill>
                <a:effectLst/>
                <a:latin typeface="Arial" panose="020B0604020202020204" pitchFamily="34" charset="0"/>
                <a:cs typeface="Arial" panose="020B0604020202020204" pitchFamily="34" charset="0"/>
              </a:rPr>
              <a:t>What is a Sustainable Community? - Institute for Sustainable Communities. 2021)</a:t>
            </a:r>
            <a:endParaRPr lang="en-GB" sz="105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E907FC-004C-4245-852C-58D0C5919C2A}"/>
              </a:ext>
            </a:extLst>
          </p:cNvPr>
          <p:cNvSpPr txBox="1"/>
          <p:nvPr/>
        </p:nvSpPr>
        <p:spPr>
          <a:xfrm rot="20348526" flipH="1">
            <a:off x="-998710" y="7516066"/>
            <a:ext cx="45719" cy="63083"/>
          </a:xfrm>
          <a:prstGeom prst="rect">
            <a:avLst/>
          </a:prstGeom>
          <a:noFill/>
        </p:spPr>
        <p:txBody>
          <a:bodyPr wrap="square">
            <a:spAutoFit/>
          </a:bodyPr>
          <a:lstStyle/>
          <a:p>
            <a:endParaRPr lang="en-GB" b="1" dirty="0"/>
          </a:p>
        </p:txBody>
      </p:sp>
      <p:pic>
        <p:nvPicPr>
          <p:cNvPr id="2052" name="Picture 4" descr="Community Development Decisions">
            <a:extLst>
              <a:ext uri="{FF2B5EF4-FFF2-40B4-BE49-F238E27FC236}">
                <a16:creationId xmlns:a16="http://schemas.microsoft.com/office/drawing/2014/main" id="{CE84B182-51B1-410A-BB3E-2F3F711CAA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33112">
            <a:off x="1980286" y="2527290"/>
            <a:ext cx="2378351" cy="2861174"/>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B29DCBCA-9DF2-4000-A21A-6AF2862F186A}"/>
              </a:ext>
            </a:extLst>
          </p:cNvPr>
          <p:cNvSpPr txBox="1"/>
          <p:nvPr/>
        </p:nvSpPr>
        <p:spPr>
          <a:xfrm rot="20764922">
            <a:off x="-65516" y="5106795"/>
            <a:ext cx="6606540" cy="261610"/>
          </a:xfrm>
          <a:prstGeom prst="rect">
            <a:avLst/>
          </a:prstGeom>
          <a:noFill/>
        </p:spPr>
        <p:txBody>
          <a:bodyPr wrap="square">
            <a:spAutoFit/>
          </a:bodyPr>
          <a:lstStyle/>
          <a:p>
            <a:r>
              <a:rPr lang="en-GB" sz="1100" b="0" i="0" dirty="0">
                <a:solidFill>
                  <a:srgbClr val="000000"/>
                </a:solidFill>
                <a:effectLst/>
                <a:latin typeface="Open Sans" panose="020B0606030504020204" pitchFamily="34" charset="0"/>
              </a:rPr>
              <a:t>(The Relationship Between Community Development and Health. 2017)</a:t>
            </a:r>
            <a:endParaRPr lang="en-GB" sz="1100" dirty="0"/>
          </a:p>
        </p:txBody>
      </p:sp>
    </p:spTree>
    <p:extLst>
      <p:ext uri="{BB962C8B-B14F-4D97-AF65-F5344CB8AC3E}">
        <p14:creationId xmlns:p14="http://schemas.microsoft.com/office/powerpoint/2010/main" val="1894835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503A094B-B8CA-4680-85E9-C7023273CC10}"/>
              </a:ext>
            </a:extLst>
          </p:cNvPr>
          <p:cNvSpPr>
            <a:spLocks noGrp="1"/>
          </p:cNvSpPr>
          <p:nvPr>
            <p:ph type="title"/>
          </p:nvPr>
        </p:nvSpPr>
        <p:spPr>
          <a:xfrm>
            <a:off x="5355848" y="226243"/>
            <a:ext cx="5465463" cy="1887037"/>
          </a:xfrm>
        </p:spPr>
        <p:txBody>
          <a:bodyPr anchor="b">
            <a:noAutofit/>
          </a:bodyPr>
          <a:lstStyle/>
          <a:p>
            <a:pPr algn="ctr"/>
            <a:r>
              <a:rPr lang="en-GB" sz="4000" b="1" dirty="0">
                <a:latin typeface="Arial" panose="020B0604020202020204" pitchFamily="34" charset="0"/>
                <a:cs typeface="Arial" panose="020B0604020202020204" pitchFamily="34" charset="0"/>
              </a:rPr>
              <a:t>Acknowledging diversity in communities</a:t>
            </a:r>
          </a:p>
        </p:txBody>
      </p:sp>
      <p:sp>
        <p:nvSpPr>
          <p:cNvPr id="3" name="Content Placeholder 2">
            <a:extLst>
              <a:ext uri="{FF2B5EF4-FFF2-40B4-BE49-F238E27FC236}">
                <a16:creationId xmlns:a16="http://schemas.microsoft.com/office/drawing/2014/main" id="{6ABF3FAF-916B-4E0F-9BBB-52AA43E6C83B}"/>
              </a:ext>
            </a:extLst>
          </p:cNvPr>
          <p:cNvSpPr>
            <a:spLocks noGrp="1"/>
          </p:cNvSpPr>
          <p:nvPr>
            <p:ph idx="1"/>
          </p:nvPr>
        </p:nvSpPr>
        <p:spPr>
          <a:xfrm>
            <a:off x="5355848" y="2113281"/>
            <a:ext cx="5465463" cy="4187524"/>
          </a:xfrm>
        </p:spPr>
        <p:txBody>
          <a:bodyPr anchor="t">
            <a:normAutofit fontScale="92500" lnSpcReduction="20000"/>
          </a:bodyPr>
          <a:lstStyle/>
          <a:p>
            <a:r>
              <a:rPr lang="en-GB" dirty="0">
                <a:latin typeface="Arial" panose="020B0604020202020204" pitchFamily="34" charset="0"/>
                <a:cs typeface="Arial" panose="020B0604020202020204" pitchFamily="34" charset="0"/>
              </a:rPr>
              <a:t>Projects which meets the needs of all</a:t>
            </a:r>
          </a:p>
          <a:p>
            <a:r>
              <a:rPr lang="en-GB" dirty="0">
                <a:latin typeface="Arial" panose="020B0604020202020204" pitchFamily="34" charset="0"/>
                <a:cs typeface="Arial" panose="020B0604020202020204" pitchFamily="34" charset="0"/>
              </a:rPr>
              <a:t>Knowing the group your offering support to.</a:t>
            </a:r>
          </a:p>
          <a:p>
            <a:r>
              <a:rPr lang="en-GB" dirty="0">
                <a:latin typeface="Arial" panose="020B0604020202020204" pitchFamily="34" charset="0"/>
                <a:cs typeface="Arial" panose="020B0604020202020204" pitchFamily="34" charset="0"/>
              </a:rPr>
              <a:t>Understanding the desire of the demographics you are trying to help.</a:t>
            </a:r>
          </a:p>
          <a:p>
            <a:r>
              <a:rPr lang="en-GB" dirty="0">
                <a:latin typeface="Arial" panose="020B0604020202020204" pitchFamily="34" charset="0"/>
                <a:cs typeface="Arial" panose="020B0604020202020204" pitchFamily="34" charset="0"/>
              </a:rPr>
              <a:t>Respecting the values, cultural differences and race of community.</a:t>
            </a:r>
          </a:p>
          <a:p>
            <a:r>
              <a:rPr lang="en-GB" dirty="0">
                <a:latin typeface="Arial" panose="020B0604020202020204" pitchFamily="34" charset="0"/>
                <a:cs typeface="Arial" panose="020B0604020202020204" pitchFamily="34" charset="0"/>
              </a:rPr>
              <a:t>Recognising the issue which may affect the community.</a:t>
            </a: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5E9D1F24-7472-4BCA-96B7-F818874631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292884">
            <a:off x="1057338" y="2519044"/>
            <a:ext cx="3260771" cy="23926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82AC92F-383B-4462-89E9-1848F4641E1B}"/>
              </a:ext>
            </a:extLst>
          </p:cNvPr>
          <p:cNvSpPr txBox="1"/>
          <p:nvPr/>
        </p:nvSpPr>
        <p:spPr>
          <a:xfrm rot="20323977">
            <a:off x="2840152" y="2878369"/>
            <a:ext cx="1424836" cy="1107996"/>
          </a:xfrm>
          <a:prstGeom prst="rect">
            <a:avLst/>
          </a:prstGeom>
          <a:noFill/>
        </p:spPr>
        <p:txBody>
          <a:bodyPr wrap="square">
            <a:spAutoFit/>
          </a:bodyPr>
          <a:lstStyle/>
          <a:p>
            <a:r>
              <a:rPr lang="en-GB" sz="1100" b="1" i="0">
                <a:solidFill>
                  <a:srgbClr val="000000"/>
                </a:solidFill>
                <a:effectLst/>
                <a:latin typeface="Arial" panose="020B0604020202020204" pitchFamily="34" charset="0"/>
                <a:cs typeface="Arial" panose="020B0604020202020204" pitchFamily="34" charset="0"/>
              </a:rPr>
              <a:t>(Our Commitment to Equity, Diversity, and Inclusion - Board of Child Care. 2019)</a:t>
            </a:r>
            <a:endParaRPr lang="en-GB" sz="11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6544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446D92A-139D-4906-83AE-854BE6B3A59E}"/>
              </a:ext>
            </a:extLst>
          </p:cNvPr>
          <p:cNvSpPr>
            <a:spLocks noGrp="1"/>
          </p:cNvSpPr>
          <p:nvPr>
            <p:ph type="title"/>
          </p:nvPr>
        </p:nvSpPr>
        <p:spPr>
          <a:xfrm>
            <a:off x="5355847" y="426720"/>
            <a:ext cx="5465463" cy="1349008"/>
          </a:xfrm>
        </p:spPr>
        <p:txBody>
          <a:bodyPr anchor="b">
            <a:normAutofit/>
          </a:bodyPr>
          <a:lstStyle/>
          <a:p>
            <a:pPr algn="ctr"/>
            <a:r>
              <a:rPr lang="en-GB" sz="4000" b="1" dirty="0">
                <a:latin typeface="Arial" panose="020B0604020202020204" pitchFamily="34" charset="0"/>
                <a:cs typeface="Arial" panose="020B0604020202020204" pitchFamily="34" charset="0"/>
              </a:rPr>
              <a:t>Community Garden Project.</a:t>
            </a:r>
          </a:p>
        </p:txBody>
      </p:sp>
      <p:sp>
        <p:nvSpPr>
          <p:cNvPr id="3" name="Content Placeholder 2">
            <a:extLst>
              <a:ext uri="{FF2B5EF4-FFF2-40B4-BE49-F238E27FC236}">
                <a16:creationId xmlns:a16="http://schemas.microsoft.com/office/drawing/2014/main" id="{BC9CD69C-804F-4E30-811A-2456770E181B}"/>
              </a:ext>
            </a:extLst>
          </p:cNvPr>
          <p:cNvSpPr>
            <a:spLocks noGrp="1"/>
          </p:cNvSpPr>
          <p:nvPr>
            <p:ph idx="1"/>
          </p:nvPr>
        </p:nvSpPr>
        <p:spPr>
          <a:xfrm>
            <a:off x="5172968" y="1680344"/>
            <a:ext cx="5465463" cy="4964296"/>
          </a:xfrm>
        </p:spPr>
        <p:txBody>
          <a:bodyPr anchor="t">
            <a:normAutofit/>
          </a:bodyPr>
          <a:lstStyle/>
          <a:p>
            <a:pPr marL="0" indent="0">
              <a:buNone/>
            </a:pPr>
            <a:r>
              <a:rPr lang="en-GB" dirty="0">
                <a:latin typeface="Arial" panose="020B0604020202020204" pitchFamily="34" charset="0"/>
                <a:cs typeface="Arial" panose="020B0604020202020204" pitchFamily="34" charset="0"/>
              </a:rPr>
              <a:t>Community Garden for all ages.</a:t>
            </a:r>
          </a:p>
          <a:p>
            <a:pPr marL="0" indent="0">
              <a:buNone/>
            </a:pPr>
            <a:r>
              <a:rPr lang="en-GB" dirty="0">
                <a:latin typeface="Arial" panose="020B0604020202020204" pitchFamily="34" charset="0"/>
                <a:cs typeface="Arial" panose="020B0604020202020204" pitchFamily="34" charset="0"/>
              </a:rPr>
              <a:t>I would like to develop a green space for all ages in an urban area. </a:t>
            </a:r>
          </a:p>
          <a:p>
            <a:r>
              <a:rPr lang="en-GB" dirty="0">
                <a:latin typeface="Arial" panose="020B0604020202020204" pitchFamily="34" charset="0"/>
                <a:cs typeface="Arial" panose="020B0604020202020204" pitchFamily="34" charset="0"/>
              </a:rPr>
              <a:t>This will help to promote health and wellbeing for all.</a:t>
            </a:r>
          </a:p>
          <a:p>
            <a:r>
              <a:rPr lang="en-GB" dirty="0">
                <a:latin typeface="Arial" panose="020B0604020202020204" pitchFamily="34" charset="0"/>
                <a:cs typeface="Arial" panose="020B0604020202020204" pitchFamily="34" charset="0"/>
              </a:rPr>
              <a:t>Nutritional and money saving.</a:t>
            </a:r>
          </a:p>
          <a:p>
            <a:r>
              <a:rPr lang="en-GB" dirty="0">
                <a:latin typeface="Arial" panose="020B0604020202020204" pitchFamily="34" charset="0"/>
                <a:cs typeface="Arial" panose="020B0604020202020204" pitchFamily="34" charset="0"/>
              </a:rPr>
              <a:t>Improve strength and endurance.</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a:latin typeface="Times New Roman" panose="02020603050405020304" pitchFamily="18" charset="0"/>
              <a:cs typeface="Times New Roman" panose="02020603050405020304" pitchFamily="18" charset="0"/>
            </a:endParaRPr>
          </a:p>
        </p:txBody>
      </p:sp>
      <p:pic>
        <p:nvPicPr>
          <p:cNvPr id="1026" name="Picture 2" descr="Best Plants for a Community Garden in Moderate Climates">
            <a:extLst>
              <a:ext uri="{FF2B5EF4-FFF2-40B4-BE49-F238E27FC236}">
                <a16:creationId xmlns:a16="http://schemas.microsoft.com/office/drawing/2014/main" id="{EA0678B3-53C1-461E-AAD6-363048A198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613800">
            <a:off x="635180" y="2298699"/>
            <a:ext cx="3732683"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083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446D92A-139D-4906-83AE-854BE6B3A59E}"/>
              </a:ext>
            </a:extLst>
          </p:cNvPr>
          <p:cNvSpPr>
            <a:spLocks noGrp="1"/>
          </p:cNvSpPr>
          <p:nvPr>
            <p:ph type="title"/>
          </p:nvPr>
        </p:nvSpPr>
        <p:spPr>
          <a:xfrm>
            <a:off x="5355847" y="426720"/>
            <a:ext cx="5465463" cy="1349008"/>
          </a:xfrm>
        </p:spPr>
        <p:txBody>
          <a:bodyPr anchor="b">
            <a:noAutofit/>
          </a:bodyPr>
          <a:lstStyle/>
          <a:p>
            <a:r>
              <a:rPr lang="en-GB" sz="4000" b="1" dirty="0">
                <a:latin typeface="Arial" panose="020B0604020202020204" pitchFamily="34" charset="0"/>
                <a:cs typeface="Arial" panose="020B0604020202020204" pitchFamily="34" charset="0"/>
              </a:rPr>
              <a:t>Reasons for developing a community project.</a:t>
            </a:r>
          </a:p>
        </p:txBody>
      </p:sp>
      <p:sp>
        <p:nvSpPr>
          <p:cNvPr id="3" name="Content Placeholder 2">
            <a:extLst>
              <a:ext uri="{FF2B5EF4-FFF2-40B4-BE49-F238E27FC236}">
                <a16:creationId xmlns:a16="http://schemas.microsoft.com/office/drawing/2014/main" id="{BC9CD69C-804F-4E30-811A-2456770E181B}"/>
              </a:ext>
            </a:extLst>
          </p:cNvPr>
          <p:cNvSpPr>
            <a:spLocks noGrp="1"/>
          </p:cNvSpPr>
          <p:nvPr>
            <p:ph idx="1"/>
          </p:nvPr>
        </p:nvSpPr>
        <p:spPr>
          <a:xfrm>
            <a:off x="5355848" y="1775728"/>
            <a:ext cx="5465463" cy="4945111"/>
          </a:xfrm>
        </p:spPr>
        <p:txBody>
          <a:bodyPr anchor="t">
            <a:normAutofit/>
          </a:bodyPr>
          <a:lstStyle/>
          <a:p>
            <a:r>
              <a:rPr lang="en-GB" sz="3200" dirty="0">
                <a:latin typeface="Arial" panose="020B0604020202020204" pitchFamily="34" charset="0"/>
                <a:cs typeface="Arial" panose="020B0604020202020204" pitchFamily="34" charset="0"/>
              </a:rPr>
              <a:t>raise the standard of living in the community.</a:t>
            </a:r>
          </a:p>
          <a:p>
            <a:r>
              <a:rPr lang="en-GB" sz="3200" dirty="0">
                <a:latin typeface="Arial" panose="020B0604020202020204" pitchFamily="34" charset="0"/>
                <a:cs typeface="Arial" panose="020B0604020202020204" pitchFamily="34" charset="0"/>
              </a:rPr>
              <a:t>Green space availability is linked to improved physical and mental wellbeing.</a:t>
            </a:r>
          </a:p>
          <a:p>
            <a:r>
              <a:rPr lang="en-GB" sz="3200" dirty="0">
                <a:latin typeface="Arial" panose="020B0604020202020204" pitchFamily="34" charset="0"/>
                <a:cs typeface="Arial" panose="020B0604020202020204" pitchFamily="34" charset="0"/>
              </a:rPr>
              <a:t>Education for all</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9" name="Picture 2" descr="This WordCloud image highlights key aspects of community, emphasizing words like build, trust, learn, positive, belonging, goals, and connected.">
            <a:extLst>
              <a:ext uri="{FF2B5EF4-FFF2-40B4-BE49-F238E27FC236}">
                <a16:creationId xmlns:a16="http://schemas.microsoft.com/office/drawing/2014/main" id="{540C3B11-8D64-4075-8F97-E248372E89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448453">
            <a:off x="1013311" y="2648607"/>
            <a:ext cx="2950779" cy="230472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2E1A118-73AB-412F-BE07-2B5DF5BFFBF1}"/>
              </a:ext>
            </a:extLst>
          </p:cNvPr>
          <p:cNvSpPr txBox="1"/>
          <p:nvPr/>
        </p:nvSpPr>
        <p:spPr>
          <a:xfrm rot="4178983">
            <a:off x="2834819" y="3301519"/>
            <a:ext cx="1839076" cy="253916"/>
          </a:xfrm>
          <a:prstGeom prst="rect">
            <a:avLst/>
          </a:prstGeom>
          <a:noFill/>
        </p:spPr>
        <p:txBody>
          <a:bodyPr wrap="square">
            <a:spAutoFit/>
          </a:bodyPr>
          <a:lstStyle/>
          <a:p>
            <a:r>
              <a:rPr lang="en-GB" sz="1050" b="0" i="0" dirty="0">
                <a:solidFill>
                  <a:srgbClr val="000000"/>
                </a:solidFill>
                <a:effectLst/>
                <a:latin typeface="Arial" panose="020B0604020202020204" pitchFamily="34" charset="0"/>
                <a:cs typeface="Arial" panose="020B0604020202020204" pitchFamily="34" charset="0"/>
              </a:rPr>
              <a:t>(Building Community. 2021)</a:t>
            </a:r>
            <a:endParaRPr lang="en-GB" sz="1050" dirty="0"/>
          </a:p>
        </p:txBody>
      </p:sp>
    </p:spTree>
    <p:extLst>
      <p:ext uri="{BB962C8B-B14F-4D97-AF65-F5344CB8AC3E}">
        <p14:creationId xmlns:p14="http://schemas.microsoft.com/office/powerpoint/2010/main" val="1225681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446D92A-139D-4906-83AE-854BE6B3A59E}"/>
              </a:ext>
            </a:extLst>
          </p:cNvPr>
          <p:cNvSpPr>
            <a:spLocks noGrp="1"/>
          </p:cNvSpPr>
          <p:nvPr>
            <p:ph type="title"/>
          </p:nvPr>
        </p:nvSpPr>
        <p:spPr>
          <a:xfrm>
            <a:off x="5355847" y="426720"/>
            <a:ext cx="5465463" cy="1349008"/>
          </a:xfrm>
        </p:spPr>
        <p:txBody>
          <a:bodyPr anchor="b">
            <a:normAutofit fontScale="90000"/>
          </a:bodyPr>
          <a:lstStyle/>
          <a:p>
            <a:r>
              <a:rPr lang="en-GB" sz="4000" b="1" dirty="0">
                <a:latin typeface="Arial" panose="020B0604020202020204" pitchFamily="34" charset="0"/>
                <a:cs typeface="Arial" panose="020B0604020202020204" pitchFamily="34" charset="0"/>
              </a:rPr>
              <a:t>Importance of creating a community.</a:t>
            </a:r>
          </a:p>
        </p:txBody>
      </p:sp>
      <p:sp>
        <p:nvSpPr>
          <p:cNvPr id="3" name="Content Placeholder 2">
            <a:extLst>
              <a:ext uri="{FF2B5EF4-FFF2-40B4-BE49-F238E27FC236}">
                <a16:creationId xmlns:a16="http://schemas.microsoft.com/office/drawing/2014/main" id="{BC9CD69C-804F-4E30-811A-2456770E181B}"/>
              </a:ext>
            </a:extLst>
          </p:cNvPr>
          <p:cNvSpPr>
            <a:spLocks noGrp="1"/>
          </p:cNvSpPr>
          <p:nvPr>
            <p:ph idx="1"/>
          </p:nvPr>
        </p:nvSpPr>
        <p:spPr>
          <a:xfrm>
            <a:off x="5355848" y="1775729"/>
            <a:ext cx="5465463" cy="4525076"/>
          </a:xfrm>
        </p:spPr>
        <p:txBody>
          <a:bodyPr anchor="t">
            <a:normAutofit/>
          </a:bodyPr>
          <a:lstStyle/>
          <a:p>
            <a:r>
              <a:rPr lang="en-GB" sz="2400" dirty="0">
                <a:latin typeface="Arial" panose="020B0604020202020204" pitchFamily="34" charset="0"/>
                <a:cs typeface="Arial" panose="020B0604020202020204" pitchFamily="34" charset="0"/>
              </a:rPr>
              <a:t>Gain better understanding in the needs and aspiration of community</a:t>
            </a:r>
          </a:p>
          <a:p>
            <a:r>
              <a:rPr lang="en-GB" sz="2400" dirty="0">
                <a:latin typeface="Arial" panose="020B0604020202020204" pitchFamily="34" charset="0"/>
                <a:cs typeface="Arial" panose="020B0604020202020204" pitchFamily="34" charset="0"/>
              </a:rPr>
              <a:t>Empowers and gives diverse decision making.</a:t>
            </a:r>
          </a:p>
          <a:p>
            <a:r>
              <a:rPr lang="en-GB" sz="2400" dirty="0">
                <a:latin typeface="Arial" panose="020B0604020202020204" pitchFamily="34" charset="0"/>
                <a:cs typeface="Arial" panose="020B0604020202020204" pitchFamily="34" charset="0"/>
              </a:rPr>
              <a:t>Community engagement increases transparency. </a:t>
            </a:r>
          </a:p>
          <a:p>
            <a:r>
              <a:rPr lang="en-GB" sz="2400" dirty="0">
                <a:latin typeface="Arial" panose="020B0604020202020204" pitchFamily="34" charset="0"/>
                <a:cs typeface="Arial" panose="020B0604020202020204" pitchFamily="34" charset="0"/>
              </a:rPr>
              <a:t>Community engagement helps projects to run smoothly. </a:t>
            </a:r>
          </a:p>
          <a:p>
            <a:r>
              <a:rPr lang="en-GB" sz="2400" dirty="0">
                <a:latin typeface="Arial" panose="020B0604020202020204" pitchFamily="34" charset="0"/>
                <a:cs typeface="Arial" panose="020B0604020202020204" pitchFamily="34" charset="0"/>
              </a:rPr>
              <a:t>Create community ownership. </a:t>
            </a:r>
          </a:p>
          <a:p>
            <a:r>
              <a:rPr lang="en-GB" sz="2400" dirty="0">
                <a:latin typeface="Arial" panose="020B0604020202020204" pitchFamily="34" charset="0"/>
                <a:cs typeface="Arial" panose="020B0604020202020204" pitchFamily="34" charset="0"/>
              </a:rPr>
              <a:t>Allows fun. </a:t>
            </a:r>
          </a:p>
          <a:p>
            <a:pPr marL="0" indent="0">
              <a:buNone/>
            </a:pPr>
            <a:r>
              <a:rPr lang="en-GB" sz="1200" b="0" i="0" dirty="0">
                <a:solidFill>
                  <a:srgbClr val="000000"/>
                </a:solidFill>
                <a:effectLst/>
                <a:latin typeface="Arial" panose="020B0604020202020204" pitchFamily="34" charset="0"/>
                <a:cs typeface="Arial" panose="020B0604020202020204" pitchFamily="34" charset="0"/>
              </a:rPr>
              <a:t>(6 Reasons Why Public Participation and Community Engagement is Important - Social Pinpoint - A Place to Engage Your Community. 2019)</a:t>
            </a:r>
            <a:endParaRPr lang="en-GB" sz="1800" dirty="0">
              <a:latin typeface="Arial" panose="020B0604020202020204" pitchFamily="34" charset="0"/>
              <a:cs typeface="Arial" panose="020B0604020202020204" pitchFamily="34" charset="0"/>
            </a:endParaRPr>
          </a:p>
          <a:p>
            <a:endParaRPr lang="en-GB" sz="1800"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6014DAC1-D578-4CB1-8303-291231EA13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256172">
            <a:off x="426720" y="2606039"/>
            <a:ext cx="3897944" cy="212407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BA0EF51-FF1F-457B-B102-B8C4478B20B7}"/>
              </a:ext>
            </a:extLst>
          </p:cNvPr>
          <p:cNvSpPr txBox="1"/>
          <p:nvPr/>
        </p:nvSpPr>
        <p:spPr>
          <a:xfrm rot="20263919">
            <a:off x="877223" y="4493552"/>
            <a:ext cx="2164778" cy="507831"/>
          </a:xfrm>
          <a:prstGeom prst="rect">
            <a:avLst/>
          </a:prstGeom>
          <a:noFill/>
        </p:spPr>
        <p:txBody>
          <a:bodyPr wrap="square">
            <a:spAutoFit/>
          </a:bodyPr>
          <a:lstStyle/>
          <a:p>
            <a:r>
              <a:rPr lang="en-GB" sz="900" b="0" i="0" dirty="0">
                <a:solidFill>
                  <a:srgbClr val="000000"/>
                </a:solidFill>
                <a:effectLst/>
                <a:latin typeface="Open Sans" panose="020B0606030504020204" pitchFamily="34" charset="0"/>
              </a:rPr>
              <a:t>(What is a Sustainable Community? - Institute for Sustainable Communities. 2021)</a:t>
            </a:r>
            <a:endParaRPr lang="en-GB" sz="900" dirty="0"/>
          </a:p>
        </p:txBody>
      </p:sp>
    </p:spTree>
    <p:extLst>
      <p:ext uri="{BB962C8B-B14F-4D97-AF65-F5344CB8AC3E}">
        <p14:creationId xmlns:p14="http://schemas.microsoft.com/office/powerpoint/2010/main" val="3048152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446D92A-139D-4906-83AE-854BE6B3A59E}"/>
              </a:ext>
            </a:extLst>
          </p:cNvPr>
          <p:cNvSpPr>
            <a:spLocks noGrp="1"/>
          </p:cNvSpPr>
          <p:nvPr>
            <p:ph type="title"/>
          </p:nvPr>
        </p:nvSpPr>
        <p:spPr>
          <a:xfrm>
            <a:off x="5355847" y="426720"/>
            <a:ext cx="5465463" cy="1349008"/>
          </a:xfrm>
        </p:spPr>
        <p:txBody>
          <a:bodyPr anchor="b">
            <a:normAutofit/>
          </a:bodyPr>
          <a:lstStyle/>
          <a:p>
            <a:r>
              <a:rPr lang="en-GB" sz="4000" b="1" dirty="0">
                <a:latin typeface="Arial" panose="020B0604020202020204" pitchFamily="34" charset="0"/>
                <a:cs typeface="Arial" panose="020B0604020202020204" pitchFamily="34" charset="0"/>
              </a:rPr>
              <a:t>Benefits of creating a community Project.</a:t>
            </a:r>
          </a:p>
        </p:txBody>
      </p:sp>
      <p:sp>
        <p:nvSpPr>
          <p:cNvPr id="3" name="Content Placeholder 2">
            <a:extLst>
              <a:ext uri="{FF2B5EF4-FFF2-40B4-BE49-F238E27FC236}">
                <a16:creationId xmlns:a16="http://schemas.microsoft.com/office/drawing/2014/main" id="{BC9CD69C-804F-4E30-811A-2456770E181B}"/>
              </a:ext>
            </a:extLst>
          </p:cNvPr>
          <p:cNvSpPr>
            <a:spLocks noGrp="1"/>
          </p:cNvSpPr>
          <p:nvPr>
            <p:ph idx="1"/>
          </p:nvPr>
        </p:nvSpPr>
        <p:spPr>
          <a:xfrm>
            <a:off x="5355847" y="1906204"/>
            <a:ext cx="5465463" cy="4525076"/>
          </a:xfrm>
        </p:spPr>
        <p:txBody>
          <a:bodyPr anchor="t">
            <a:normAutofit/>
          </a:bodyPr>
          <a:lstStyle/>
          <a:p>
            <a:r>
              <a:rPr lang="en-GB" sz="3600" dirty="0">
                <a:latin typeface="Arial" panose="020B0604020202020204" pitchFamily="34" charset="0"/>
                <a:cs typeface="Arial" panose="020B0604020202020204" pitchFamily="34" charset="0"/>
              </a:rPr>
              <a:t>Council</a:t>
            </a:r>
          </a:p>
          <a:p>
            <a:r>
              <a:rPr lang="en-GB" sz="3600" dirty="0">
                <a:latin typeface="Arial" panose="020B0604020202020204" pitchFamily="34" charset="0"/>
                <a:cs typeface="Arial" panose="020B0604020202020204" pitchFamily="34" charset="0"/>
              </a:rPr>
              <a:t>Wellbeing</a:t>
            </a:r>
          </a:p>
          <a:p>
            <a:r>
              <a:rPr lang="en-GB" sz="3600" dirty="0">
                <a:latin typeface="Arial" panose="020B0604020202020204" pitchFamily="34" charset="0"/>
                <a:cs typeface="Arial" panose="020B0604020202020204" pitchFamily="34" charset="0"/>
              </a:rPr>
              <a:t>Economics</a:t>
            </a:r>
          </a:p>
          <a:p>
            <a:r>
              <a:rPr lang="en-GB" sz="3600" dirty="0">
                <a:latin typeface="Arial" panose="020B0604020202020204" pitchFamily="34" charset="0"/>
                <a:cs typeface="Arial" panose="020B0604020202020204" pitchFamily="34" charset="0"/>
              </a:rPr>
              <a:t>Community other services</a:t>
            </a:r>
          </a:p>
          <a:p>
            <a:pPr marL="0" indent="0">
              <a:buNone/>
            </a:pPr>
            <a:r>
              <a:rPr lang="en-GB" sz="1000" b="0" i="0" dirty="0">
                <a:solidFill>
                  <a:srgbClr val="000000"/>
                </a:solidFill>
                <a:effectLst/>
                <a:latin typeface="Arial" panose="020B0604020202020204" pitchFamily="34" charset="0"/>
                <a:cs typeface="Arial" panose="020B0604020202020204" pitchFamily="34" charset="0"/>
              </a:rPr>
              <a:t>(What are the benefits?. 2021)</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0100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009F9F6-5A5A-487C-855E-BD52D2B45692}"/>
              </a:ext>
            </a:extLst>
          </p:cNvPr>
          <p:cNvSpPr>
            <a:spLocks noGrp="1"/>
          </p:cNvSpPr>
          <p:nvPr>
            <p:ph type="title"/>
          </p:nvPr>
        </p:nvSpPr>
        <p:spPr>
          <a:xfrm>
            <a:off x="5157728" y="283257"/>
            <a:ext cx="5465463" cy="1196608"/>
          </a:xfrm>
        </p:spPr>
        <p:txBody>
          <a:bodyPr anchor="b">
            <a:normAutofit fontScale="90000"/>
          </a:bodyPr>
          <a:lstStyle/>
          <a:p>
            <a:pPr algn="ctr"/>
            <a:r>
              <a:rPr lang="en-GB" sz="4000" b="1" dirty="0">
                <a:latin typeface="Arial" panose="020B0604020202020204" pitchFamily="34" charset="0"/>
                <a:cs typeface="Arial" panose="020B0604020202020204" pitchFamily="34" charset="0"/>
              </a:rPr>
              <a:t>Application of knowledge to Community</a:t>
            </a:r>
          </a:p>
        </p:txBody>
      </p:sp>
      <p:sp>
        <p:nvSpPr>
          <p:cNvPr id="3" name="Content Placeholder 2">
            <a:extLst>
              <a:ext uri="{FF2B5EF4-FFF2-40B4-BE49-F238E27FC236}">
                <a16:creationId xmlns:a16="http://schemas.microsoft.com/office/drawing/2014/main" id="{C0AD009A-FCB2-4C8C-B076-2EA6B0CA3A64}"/>
              </a:ext>
            </a:extLst>
          </p:cNvPr>
          <p:cNvSpPr>
            <a:spLocks noGrp="1"/>
          </p:cNvSpPr>
          <p:nvPr>
            <p:ph idx="1"/>
          </p:nvPr>
        </p:nvSpPr>
        <p:spPr>
          <a:xfrm>
            <a:off x="5214827" y="1649089"/>
            <a:ext cx="5465463" cy="4751711"/>
          </a:xfrm>
        </p:spPr>
        <p:txBody>
          <a:bodyPr anchor="t">
            <a:normAutofit/>
          </a:bodyPr>
          <a:lstStyle/>
          <a:p>
            <a:r>
              <a:rPr lang="en-GB" sz="3200" dirty="0">
                <a:latin typeface="Arial" panose="020B0604020202020204" pitchFamily="34" charset="0"/>
                <a:cs typeface="Arial" panose="020B0604020202020204" pitchFamily="34" charset="0"/>
              </a:rPr>
              <a:t>Turning what you have learned from the community into practice.</a:t>
            </a:r>
          </a:p>
          <a:p>
            <a:r>
              <a:rPr lang="en-GB" sz="3200" dirty="0">
                <a:latin typeface="Arial" panose="020B0604020202020204" pitchFamily="34" charset="0"/>
                <a:cs typeface="Arial" panose="020B0604020202020204" pitchFamily="34" charset="0"/>
              </a:rPr>
              <a:t>Being non-prejudiced and tolerant.</a:t>
            </a:r>
          </a:p>
          <a:p>
            <a:r>
              <a:rPr lang="en-GB" sz="3200" dirty="0">
                <a:latin typeface="Arial" panose="020B0604020202020204" pitchFamily="34" charset="0"/>
                <a:cs typeface="Arial" panose="020B0604020202020204" pitchFamily="34" charset="0"/>
              </a:rPr>
              <a:t>Knowing how to defuse possible altercation.</a:t>
            </a:r>
          </a:p>
          <a:p>
            <a:r>
              <a:rPr lang="en-GB" sz="3200" dirty="0">
                <a:latin typeface="Arial" panose="020B0604020202020204" pitchFamily="34" charset="0"/>
                <a:cs typeface="Arial" panose="020B0604020202020204" pitchFamily="34" charset="0"/>
              </a:rPr>
              <a:t>Being openminded.</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492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009F9F6-5A5A-487C-855E-BD52D2B45692}"/>
              </a:ext>
            </a:extLst>
          </p:cNvPr>
          <p:cNvSpPr>
            <a:spLocks noGrp="1"/>
          </p:cNvSpPr>
          <p:nvPr>
            <p:ph type="title"/>
          </p:nvPr>
        </p:nvSpPr>
        <p:spPr>
          <a:xfrm>
            <a:off x="5157728" y="283257"/>
            <a:ext cx="5465463" cy="1196608"/>
          </a:xfrm>
        </p:spPr>
        <p:txBody>
          <a:bodyPr anchor="b">
            <a:normAutofit fontScale="90000"/>
          </a:bodyPr>
          <a:lstStyle/>
          <a:p>
            <a:pPr algn="ctr"/>
            <a:r>
              <a:rPr lang="en-GB" sz="4000" b="1" dirty="0">
                <a:latin typeface="Arial" panose="020B0604020202020204" pitchFamily="34" charset="0"/>
                <a:cs typeface="Arial" panose="020B0604020202020204" pitchFamily="34" charset="0"/>
              </a:rPr>
              <a:t>Application of knowledge to your practice. </a:t>
            </a:r>
          </a:p>
        </p:txBody>
      </p:sp>
      <p:sp>
        <p:nvSpPr>
          <p:cNvPr id="3" name="Content Placeholder 2">
            <a:extLst>
              <a:ext uri="{FF2B5EF4-FFF2-40B4-BE49-F238E27FC236}">
                <a16:creationId xmlns:a16="http://schemas.microsoft.com/office/drawing/2014/main" id="{C0AD009A-FCB2-4C8C-B076-2EA6B0CA3A64}"/>
              </a:ext>
            </a:extLst>
          </p:cNvPr>
          <p:cNvSpPr>
            <a:spLocks noGrp="1"/>
          </p:cNvSpPr>
          <p:nvPr>
            <p:ph idx="1"/>
          </p:nvPr>
        </p:nvSpPr>
        <p:spPr>
          <a:xfrm>
            <a:off x="5214827" y="1649089"/>
            <a:ext cx="5465463" cy="4751711"/>
          </a:xfrm>
        </p:spPr>
        <p:txBody>
          <a:bodyPr anchor="t">
            <a:normAutofit/>
          </a:bodyPr>
          <a:lstStyle/>
          <a:p>
            <a:r>
              <a:rPr lang="en-GB" sz="3200" dirty="0">
                <a:latin typeface="Arial" panose="020B0604020202020204" pitchFamily="34" charset="0"/>
                <a:cs typeface="Arial" panose="020B0604020202020204" pitchFamily="34" charset="0"/>
              </a:rPr>
              <a:t>Bronfenbrenner – Ecological theory.</a:t>
            </a:r>
          </a:p>
          <a:p>
            <a:r>
              <a:rPr lang="en-GB" sz="3200" dirty="0">
                <a:latin typeface="Arial" panose="020B0604020202020204" pitchFamily="34" charset="0"/>
                <a:cs typeface="Arial" panose="020B0604020202020204" pitchFamily="34" charset="0"/>
              </a:rPr>
              <a:t>Erikson theory.</a:t>
            </a:r>
          </a:p>
          <a:p>
            <a:r>
              <a:rPr lang="en-GB" sz="3200" dirty="0">
                <a:latin typeface="Arial" panose="020B0604020202020204" pitchFamily="34" charset="0"/>
                <a:cs typeface="Arial" panose="020B0604020202020204" pitchFamily="34" charset="0"/>
              </a:rPr>
              <a:t>Empowerment theory.</a:t>
            </a:r>
          </a:p>
          <a:p>
            <a:r>
              <a:rPr lang="en-GB" sz="3200" dirty="0">
                <a:latin typeface="Arial" panose="020B0604020202020204" pitchFamily="34" charset="0"/>
                <a:cs typeface="Arial" panose="020B0604020202020204" pitchFamily="34" charset="0"/>
              </a:rPr>
              <a:t>Michael Marmot</a:t>
            </a:r>
          </a:p>
          <a:p>
            <a:endParaRPr lang="en-GB" sz="32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4150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009F9F6-5A5A-487C-855E-BD52D2B45692}"/>
              </a:ext>
            </a:extLst>
          </p:cNvPr>
          <p:cNvSpPr>
            <a:spLocks noGrp="1"/>
          </p:cNvSpPr>
          <p:nvPr>
            <p:ph type="title"/>
          </p:nvPr>
        </p:nvSpPr>
        <p:spPr>
          <a:xfrm>
            <a:off x="5355848" y="370391"/>
            <a:ext cx="5465463" cy="1546756"/>
          </a:xfrm>
        </p:spPr>
        <p:txBody>
          <a:bodyPr anchor="b">
            <a:noAutofit/>
          </a:bodyPr>
          <a:lstStyle/>
          <a:p>
            <a:pPr algn="ctr"/>
            <a:r>
              <a:rPr lang="en-GB" sz="3600" b="1" dirty="0">
                <a:latin typeface="Arial" panose="020B0604020202020204" pitchFamily="34" charset="0"/>
                <a:cs typeface="Arial" panose="020B0604020202020204" pitchFamily="34" charset="0"/>
              </a:rPr>
              <a:t>Potential positive impacts of community care and development.</a:t>
            </a:r>
          </a:p>
        </p:txBody>
      </p:sp>
      <p:sp>
        <p:nvSpPr>
          <p:cNvPr id="3" name="Content Placeholder 2">
            <a:extLst>
              <a:ext uri="{FF2B5EF4-FFF2-40B4-BE49-F238E27FC236}">
                <a16:creationId xmlns:a16="http://schemas.microsoft.com/office/drawing/2014/main" id="{C0AD009A-FCB2-4C8C-B076-2EA6B0CA3A64}"/>
              </a:ext>
            </a:extLst>
          </p:cNvPr>
          <p:cNvSpPr>
            <a:spLocks noGrp="1"/>
          </p:cNvSpPr>
          <p:nvPr>
            <p:ph idx="1"/>
          </p:nvPr>
        </p:nvSpPr>
        <p:spPr>
          <a:xfrm>
            <a:off x="5355848" y="1917147"/>
            <a:ext cx="5465463" cy="4383658"/>
          </a:xfrm>
        </p:spPr>
        <p:txBody>
          <a:bodyPr anchor="t">
            <a:normAutofit/>
          </a:bodyPr>
          <a:lstStyle/>
          <a:p>
            <a:pPr marL="0" indent="0">
              <a:buNone/>
            </a:pP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Change in attitude, perception and behaviour.</a:t>
            </a:r>
          </a:p>
          <a:p>
            <a:r>
              <a:rPr lang="en-GB" sz="3200" dirty="0">
                <a:latin typeface="Arial" panose="020B0604020202020204" pitchFamily="34" charset="0"/>
                <a:cs typeface="Arial" panose="020B0604020202020204" pitchFamily="34" charset="0"/>
              </a:rPr>
              <a:t>Improved relationship.</a:t>
            </a:r>
          </a:p>
          <a:p>
            <a:r>
              <a:rPr lang="en-GB" sz="3200" dirty="0">
                <a:latin typeface="Arial" panose="020B0604020202020204" pitchFamily="34" charset="0"/>
                <a:cs typeface="Arial" panose="020B0604020202020204" pitchFamily="34" charset="0"/>
              </a:rPr>
              <a:t>Empowerment.</a:t>
            </a:r>
          </a:p>
          <a:p>
            <a:r>
              <a:rPr lang="en-GB" sz="3200" dirty="0">
                <a:latin typeface="Arial" panose="020B0604020202020204" pitchFamily="34" charset="0"/>
                <a:cs typeface="Arial" panose="020B0604020202020204" pitchFamily="34" charset="0"/>
              </a:rPr>
              <a:t>Improved facilities and Life chances.</a:t>
            </a:r>
          </a:p>
          <a:p>
            <a:endParaRPr lang="en-GB" sz="1800" dirty="0">
              <a:latin typeface="Times New Roman" panose="02020603050405020304" pitchFamily="18" charset="0"/>
            </a:endParaRPr>
          </a:p>
          <a:p>
            <a:pPr lvl="1"/>
            <a:endParaRPr lang="en-GB" sz="1400" dirty="0">
              <a:latin typeface="Times New Roman" panose="02020603050405020304" pitchFamily="18" charset="0"/>
            </a:endParaRPr>
          </a:p>
          <a:p>
            <a:endParaRPr lang="en-GB" sz="1800" dirty="0">
              <a:latin typeface="Times New Roman" panose="02020603050405020304" pitchFamily="18" charset="0"/>
            </a:endParaRPr>
          </a:p>
        </p:txBody>
      </p:sp>
    </p:spTree>
    <p:extLst>
      <p:ext uri="{BB962C8B-B14F-4D97-AF65-F5344CB8AC3E}">
        <p14:creationId xmlns:p14="http://schemas.microsoft.com/office/powerpoint/2010/main" val="2547532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009F9F6-5A5A-487C-855E-BD52D2B45692}"/>
              </a:ext>
            </a:extLst>
          </p:cNvPr>
          <p:cNvSpPr>
            <a:spLocks noGrp="1"/>
          </p:cNvSpPr>
          <p:nvPr>
            <p:ph type="title"/>
          </p:nvPr>
        </p:nvSpPr>
        <p:spPr>
          <a:xfrm>
            <a:off x="5355848" y="370390"/>
            <a:ext cx="5465463" cy="1546756"/>
          </a:xfrm>
        </p:spPr>
        <p:txBody>
          <a:bodyPr anchor="b">
            <a:normAutofit fontScale="90000"/>
          </a:bodyPr>
          <a:lstStyle/>
          <a:p>
            <a:pPr algn="ctr"/>
            <a:r>
              <a:rPr lang="en-GB" sz="3600" b="1" dirty="0">
                <a:latin typeface="Arial" panose="020B0604020202020204" pitchFamily="34" charset="0"/>
                <a:cs typeface="Arial" panose="020B0604020202020204" pitchFamily="34" charset="0"/>
              </a:rPr>
              <a:t>Potential negative impacts of community care and development.</a:t>
            </a:r>
          </a:p>
        </p:txBody>
      </p:sp>
      <p:sp>
        <p:nvSpPr>
          <p:cNvPr id="3" name="Content Placeholder 2">
            <a:extLst>
              <a:ext uri="{FF2B5EF4-FFF2-40B4-BE49-F238E27FC236}">
                <a16:creationId xmlns:a16="http://schemas.microsoft.com/office/drawing/2014/main" id="{C0AD009A-FCB2-4C8C-B076-2EA6B0CA3A64}"/>
              </a:ext>
            </a:extLst>
          </p:cNvPr>
          <p:cNvSpPr>
            <a:spLocks noGrp="1"/>
          </p:cNvSpPr>
          <p:nvPr>
            <p:ph idx="1"/>
          </p:nvPr>
        </p:nvSpPr>
        <p:spPr>
          <a:xfrm>
            <a:off x="5355848" y="1917147"/>
            <a:ext cx="5465463" cy="4383658"/>
          </a:xfrm>
        </p:spPr>
        <p:txBody>
          <a:bodyPr anchor="t">
            <a:normAutofit/>
          </a:bodyPr>
          <a:lstStyle/>
          <a:p>
            <a:r>
              <a:rPr lang="en-GB" sz="3200" dirty="0">
                <a:latin typeface="Arial" panose="020B0604020202020204" pitchFamily="34" charset="0"/>
                <a:cs typeface="Arial" panose="020B0604020202020204" pitchFamily="34" charset="0"/>
              </a:rPr>
              <a:t>Marginalisation</a:t>
            </a:r>
          </a:p>
          <a:p>
            <a:r>
              <a:rPr lang="en-GB" sz="3200" dirty="0">
                <a:latin typeface="Arial" panose="020B0604020202020204" pitchFamily="34" charset="0"/>
                <a:cs typeface="Arial" panose="020B0604020202020204" pitchFamily="34" charset="0"/>
              </a:rPr>
              <a:t>Misinformation</a:t>
            </a:r>
          </a:p>
          <a:p>
            <a:r>
              <a:rPr lang="en-GB" sz="3200" dirty="0">
                <a:latin typeface="Arial" panose="020B0604020202020204" pitchFamily="34" charset="0"/>
                <a:cs typeface="Arial" panose="020B0604020202020204" pitchFamily="34" charset="0"/>
              </a:rPr>
              <a:t>Imbalance of power in relationships</a:t>
            </a:r>
          </a:p>
          <a:p>
            <a:r>
              <a:rPr lang="en-GB" sz="3200" dirty="0">
                <a:latin typeface="Arial" panose="020B0604020202020204" pitchFamily="34" charset="0"/>
                <a:cs typeface="Arial" panose="020B0604020202020204" pitchFamily="34" charset="0"/>
              </a:rPr>
              <a:t>Dependency</a:t>
            </a:r>
          </a:p>
          <a:p>
            <a:r>
              <a:rPr lang="en-GB" sz="3200" dirty="0">
                <a:latin typeface="Arial" panose="020B0604020202020204" pitchFamily="34" charset="0"/>
                <a:cs typeface="Arial" panose="020B0604020202020204" pitchFamily="34" charset="0"/>
              </a:rPr>
              <a:t>Sustainability problems</a:t>
            </a:r>
          </a:p>
          <a:p>
            <a:endParaRPr lang="en-GB" sz="1800" dirty="0">
              <a:latin typeface="Times New Roman" panose="02020603050405020304" pitchFamily="18" charset="0"/>
            </a:endParaRPr>
          </a:p>
          <a:p>
            <a:pPr lvl="1"/>
            <a:endParaRPr lang="en-GB" sz="1400" dirty="0">
              <a:latin typeface="Times New Roman" panose="02020603050405020304" pitchFamily="18" charset="0"/>
            </a:endParaRPr>
          </a:p>
          <a:p>
            <a:endParaRPr lang="en-GB" sz="1800" dirty="0">
              <a:latin typeface="Times New Roman" panose="02020603050405020304" pitchFamily="18" charset="0"/>
            </a:endParaRPr>
          </a:p>
        </p:txBody>
      </p:sp>
    </p:spTree>
    <p:extLst>
      <p:ext uri="{BB962C8B-B14F-4D97-AF65-F5344CB8AC3E}">
        <p14:creationId xmlns:p14="http://schemas.microsoft.com/office/powerpoint/2010/main" val="653383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70C5663-AF71-4178-88CF-EAD1FE68553C}"/>
              </a:ext>
            </a:extLst>
          </p:cNvPr>
          <p:cNvSpPr>
            <a:spLocks noGrp="1"/>
          </p:cNvSpPr>
          <p:nvPr>
            <p:ph type="title"/>
          </p:nvPr>
        </p:nvSpPr>
        <p:spPr>
          <a:xfrm>
            <a:off x="5355848" y="555128"/>
            <a:ext cx="5465463" cy="2226440"/>
          </a:xfrm>
        </p:spPr>
        <p:txBody>
          <a:bodyPr anchor="b">
            <a:normAutofit/>
          </a:bodyPr>
          <a:lstStyle/>
          <a:p>
            <a:pPr algn="ctr"/>
            <a:r>
              <a:rPr lang="en-GB" sz="3700" b="1" dirty="0">
                <a:latin typeface="Arial" panose="020B0604020202020204" pitchFamily="34" charset="0"/>
                <a:cs typeface="Arial" panose="020B0604020202020204" pitchFamily="34" charset="0"/>
              </a:rPr>
              <a:t>Ideas for the creation and support of communities within the current digital age</a:t>
            </a:r>
          </a:p>
        </p:txBody>
      </p:sp>
      <p:sp>
        <p:nvSpPr>
          <p:cNvPr id="3" name="Content Placeholder 2">
            <a:extLst>
              <a:ext uri="{FF2B5EF4-FFF2-40B4-BE49-F238E27FC236}">
                <a16:creationId xmlns:a16="http://schemas.microsoft.com/office/drawing/2014/main" id="{162C935B-6883-445A-9BBC-F18FE728AE0C}"/>
              </a:ext>
            </a:extLst>
          </p:cNvPr>
          <p:cNvSpPr>
            <a:spLocks noGrp="1"/>
          </p:cNvSpPr>
          <p:nvPr>
            <p:ph idx="1"/>
          </p:nvPr>
        </p:nvSpPr>
        <p:spPr>
          <a:xfrm>
            <a:off x="5355848" y="2959729"/>
            <a:ext cx="5465463" cy="3341075"/>
          </a:xfrm>
        </p:spPr>
        <p:txBody>
          <a:bodyPr anchor="t">
            <a:normAutofit fontScale="92500" lnSpcReduction="10000"/>
          </a:bodyPr>
          <a:lstStyle/>
          <a:p>
            <a:r>
              <a:rPr lang="en-GB" sz="3600" dirty="0">
                <a:latin typeface="Arial" panose="020B0604020202020204" pitchFamily="34" charset="0"/>
                <a:cs typeface="Arial" panose="020B0604020202020204" pitchFamily="34" charset="0"/>
              </a:rPr>
              <a:t>Online forums.</a:t>
            </a:r>
          </a:p>
          <a:p>
            <a:r>
              <a:rPr lang="en-GB" sz="3600" dirty="0">
                <a:latin typeface="Arial" panose="020B0604020202020204" pitchFamily="34" charset="0"/>
                <a:cs typeface="Arial" panose="020B0604020202020204" pitchFamily="34" charset="0"/>
              </a:rPr>
              <a:t>Online idea boards.</a:t>
            </a:r>
          </a:p>
          <a:p>
            <a:r>
              <a:rPr lang="en-GB" sz="3600" dirty="0">
                <a:latin typeface="Arial" panose="020B0604020202020204" pitchFamily="34" charset="0"/>
                <a:cs typeface="Arial" panose="020B0604020202020204" pitchFamily="34" charset="0"/>
              </a:rPr>
              <a:t>Question’s.</a:t>
            </a:r>
          </a:p>
          <a:p>
            <a:r>
              <a:rPr lang="en-GB" sz="3600" dirty="0">
                <a:latin typeface="Arial" panose="020B0604020202020204" pitchFamily="34" charset="0"/>
                <a:cs typeface="Arial" panose="020B0604020202020204" pitchFamily="34" charset="0"/>
              </a:rPr>
              <a:t>Polls.</a:t>
            </a:r>
          </a:p>
          <a:p>
            <a:r>
              <a:rPr lang="en-GB" sz="3600" dirty="0">
                <a:latin typeface="Arial" panose="020B0604020202020204" pitchFamily="34" charset="0"/>
                <a:cs typeface="Arial" panose="020B0604020202020204" pitchFamily="34" charset="0"/>
              </a:rPr>
              <a:t>Surveys.</a:t>
            </a:r>
          </a:p>
          <a:p>
            <a:r>
              <a:rPr lang="en-GB" sz="3600" dirty="0">
                <a:latin typeface="Arial" panose="020B0604020202020204" pitchFamily="34" charset="0"/>
                <a:cs typeface="Arial" panose="020B0604020202020204" pitchFamily="34" charset="0"/>
              </a:rPr>
              <a:t>Social media</a:t>
            </a:r>
          </a:p>
          <a:p>
            <a:endParaRPr lang="en-GB" sz="1800" dirty="0">
              <a:latin typeface="Times New Roman" panose="02020603050405020304" pitchFamily="18" charset="0"/>
              <a:cs typeface="Times New Roman" panose="02020603050405020304" pitchFamily="18" charset="0"/>
            </a:endParaRPr>
          </a:p>
          <a:p>
            <a:endParaRPr lang="en-GB"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7688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F11B45C-600D-4D22-A774-EBC826E89198}"/>
              </a:ext>
            </a:extLst>
          </p:cNvPr>
          <p:cNvSpPr>
            <a:spLocks noGrp="1"/>
          </p:cNvSpPr>
          <p:nvPr>
            <p:ph type="title"/>
          </p:nvPr>
        </p:nvSpPr>
        <p:spPr>
          <a:xfrm>
            <a:off x="5379720" y="297628"/>
            <a:ext cx="5441590" cy="1122361"/>
          </a:xfrm>
        </p:spPr>
        <p:txBody>
          <a:bodyPr anchor="b">
            <a:noAutofit/>
          </a:bodyPr>
          <a:lstStyle/>
          <a:p>
            <a:pPr algn="ctr"/>
            <a:r>
              <a:rPr lang="en-GB" sz="4000" b="1" dirty="0">
                <a:latin typeface="Arial" panose="020B0604020202020204" pitchFamily="34" charset="0"/>
                <a:cs typeface="Arial" panose="020B0604020202020204" pitchFamily="34" charset="0"/>
              </a:rPr>
              <a:t>communication platforms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D458BB-73B4-4CB3-A727-B5ED827E65AD}"/>
              </a:ext>
            </a:extLst>
          </p:cNvPr>
          <p:cNvSpPr>
            <a:spLocks noGrp="1"/>
          </p:cNvSpPr>
          <p:nvPr>
            <p:ph idx="1"/>
          </p:nvPr>
        </p:nvSpPr>
        <p:spPr>
          <a:xfrm>
            <a:off x="5600287" y="1584959"/>
            <a:ext cx="5221023" cy="5108071"/>
          </a:xfrm>
        </p:spPr>
        <p:txBody>
          <a:bodyPr anchor="t">
            <a:normAutofit fontScale="92500" lnSpcReduction="20000"/>
          </a:bodyPr>
          <a:lstStyle/>
          <a:p>
            <a:pPr marL="0" indent="0">
              <a:buNone/>
            </a:pPr>
            <a:r>
              <a:rPr lang="en-GB" sz="3800" dirty="0">
                <a:latin typeface="Arial" panose="020B0604020202020204" pitchFamily="34" charset="0"/>
                <a:cs typeface="Arial" panose="020B0604020202020204" pitchFamily="34" charset="0"/>
              </a:rPr>
              <a:t>POSTIVE</a:t>
            </a:r>
          </a:p>
          <a:p>
            <a:r>
              <a:rPr lang="en-GB" sz="3800" dirty="0">
                <a:latin typeface="Arial" panose="020B0604020202020204" pitchFamily="34" charset="0"/>
                <a:cs typeface="Arial" panose="020B0604020202020204" pitchFamily="34" charset="0"/>
              </a:rPr>
              <a:t>Faster way to past on information.</a:t>
            </a:r>
          </a:p>
          <a:p>
            <a:r>
              <a:rPr lang="en-GB" sz="3800" dirty="0">
                <a:latin typeface="Arial" panose="020B0604020202020204" pitchFamily="34" charset="0"/>
                <a:cs typeface="Arial" panose="020B0604020202020204" pitchFamily="34" charset="0"/>
              </a:rPr>
              <a:t>Socialisation.</a:t>
            </a:r>
          </a:p>
          <a:p>
            <a:r>
              <a:rPr lang="en-GB" sz="3800" dirty="0">
                <a:latin typeface="Arial" panose="020B0604020202020204" pitchFamily="34" charset="0"/>
                <a:cs typeface="Arial" panose="020B0604020202020204" pitchFamily="34" charset="0"/>
              </a:rPr>
              <a:t>Learning tool</a:t>
            </a:r>
          </a:p>
          <a:p>
            <a:r>
              <a:rPr lang="en-GB" sz="3800" dirty="0">
                <a:latin typeface="Arial" panose="020B0604020202020204" pitchFamily="34" charset="0"/>
                <a:cs typeface="Arial" panose="020B0604020202020204" pitchFamily="34" charset="0"/>
              </a:rPr>
              <a:t>Connecting people with loved ones, services, friends and interests.</a:t>
            </a:r>
          </a:p>
          <a:p>
            <a:r>
              <a:rPr lang="en-GB" sz="3800" dirty="0">
                <a:latin typeface="Arial" panose="020B0604020202020204" pitchFamily="34" charset="0"/>
                <a:cs typeface="Arial" panose="020B0604020202020204" pitchFamily="34" charset="0"/>
              </a:rPr>
              <a:t>Convivence</a:t>
            </a:r>
          </a:p>
          <a:p>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 </a:t>
            </a:r>
          </a:p>
          <a:p>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p>
        </p:txBody>
      </p:sp>
      <p:pic>
        <p:nvPicPr>
          <p:cNvPr id="4102" name="Picture 6">
            <a:extLst>
              <a:ext uri="{FF2B5EF4-FFF2-40B4-BE49-F238E27FC236}">
                <a16:creationId xmlns:a16="http://schemas.microsoft.com/office/drawing/2014/main" id="{06871D7A-3FFF-440E-AA39-C9E6F4C6D2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512765">
            <a:off x="483365" y="2912850"/>
            <a:ext cx="4120227" cy="209132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AA2E1C8-8670-4AD7-918D-91A6C9A8A9A7}"/>
              </a:ext>
            </a:extLst>
          </p:cNvPr>
          <p:cNvSpPr txBox="1"/>
          <p:nvPr/>
        </p:nvSpPr>
        <p:spPr>
          <a:xfrm rot="20514972">
            <a:off x="662153" y="4432108"/>
            <a:ext cx="6254968" cy="276999"/>
          </a:xfrm>
          <a:prstGeom prst="rect">
            <a:avLst/>
          </a:prstGeom>
          <a:noFill/>
        </p:spPr>
        <p:txBody>
          <a:bodyPr wrap="square">
            <a:spAutoFit/>
          </a:bodyPr>
          <a:lstStyle/>
          <a:p>
            <a:r>
              <a:rPr lang="en-GB" sz="1200" b="1" i="0" dirty="0">
                <a:solidFill>
                  <a:srgbClr val="000000"/>
                </a:solidFill>
                <a:effectLst/>
                <a:latin typeface="Arial" panose="020B0604020202020204" pitchFamily="34" charset="0"/>
                <a:cs typeface="Arial" panose="020B0604020202020204" pitchFamily="34" charset="0"/>
              </a:rPr>
              <a:t>(How do you Communicate with your Community?. 2021)</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9446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F11B45C-600D-4D22-A774-EBC826E89198}"/>
              </a:ext>
            </a:extLst>
          </p:cNvPr>
          <p:cNvSpPr>
            <a:spLocks noGrp="1"/>
          </p:cNvSpPr>
          <p:nvPr>
            <p:ph type="title"/>
          </p:nvPr>
        </p:nvSpPr>
        <p:spPr>
          <a:xfrm>
            <a:off x="5379720" y="297628"/>
            <a:ext cx="5441590" cy="1122361"/>
          </a:xfrm>
        </p:spPr>
        <p:txBody>
          <a:bodyPr anchor="b">
            <a:noAutofit/>
          </a:bodyPr>
          <a:lstStyle/>
          <a:p>
            <a:pPr algn="ctr"/>
            <a:r>
              <a:rPr lang="en-GB" sz="4000" b="1" dirty="0">
                <a:latin typeface="Arial" panose="020B0604020202020204" pitchFamily="34" charset="0"/>
                <a:cs typeface="Arial" panose="020B0604020202020204" pitchFamily="34" charset="0"/>
              </a:rPr>
              <a:t>communication platforms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D458BB-73B4-4CB3-A727-B5ED827E65AD}"/>
              </a:ext>
            </a:extLst>
          </p:cNvPr>
          <p:cNvSpPr>
            <a:spLocks noGrp="1"/>
          </p:cNvSpPr>
          <p:nvPr>
            <p:ph idx="1"/>
          </p:nvPr>
        </p:nvSpPr>
        <p:spPr>
          <a:xfrm>
            <a:off x="5600287" y="1584959"/>
            <a:ext cx="5221023" cy="5108071"/>
          </a:xfrm>
        </p:spPr>
        <p:txBody>
          <a:bodyPr anchor="t">
            <a:normAutofit lnSpcReduction="10000"/>
          </a:bodyPr>
          <a:lstStyle/>
          <a:p>
            <a:pPr marL="0" indent="0">
              <a:buNone/>
            </a:pPr>
            <a:r>
              <a:rPr lang="en-GB" sz="3800" dirty="0">
                <a:latin typeface="Arial" panose="020B0604020202020204" pitchFamily="34" charset="0"/>
                <a:cs typeface="Arial" panose="020B0604020202020204" pitchFamily="34" charset="0"/>
              </a:rPr>
              <a:t>NEGATIVE </a:t>
            </a:r>
          </a:p>
          <a:p>
            <a:r>
              <a:rPr lang="en-GB" sz="3800" dirty="0">
                <a:latin typeface="Arial" panose="020B0604020202020204" pitchFamily="34" charset="0"/>
                <a:cs typeface="Arial" panose="020B0604020202020204" pitchFamily="34" charset="0"/>
              </a:rPr>
              <a:t>Mental health.</a:t>
            </a:r>
          </a:p>
          <a:p>
            <a:r>
              <a:rPr lang="en-GB" sz="3800" dirty="0">
                <a:latin typeface="Arial" panose="020B0604020202020204" pitchFamily="34" charset="0"/>
                <a:cs typeface="Arial" panose="020B0604020202020204" pitchFamily="34" charset="0"/>
              </a:rPr>
              <a:t>Bullying.</a:t>
            </a:r>
          </a:p>
          <a:p>
            <a:r>
              <a:rPr lang="en-GB" sz="3800" dirty="0">
                <a:latin typeface="Arial" panose="020B0604020202020204" pitchFamily="34" charset="0"/>
                <a:cs typeface="Arial" panose="020B0604020202020204" pitchFamily="34" charset="0"/>
              </a:rPr>
              <a:t>Unrealistic expectation.</a:t>
            </a:r>
          </a:p>
          <a:p>
            <a:r>
              <a:rPr lang="en-GB" sz="3800" dirty="0">
                <a:latin typeface="Arial" panose="020B0604020202020204" pitchFamily="34" charset="0"/>
                <a:cs typeface="Arial" panose="020B0604020202020204" pitchFamily="34" charset="0"/>
              </a:rPr>
              <a:t>Scams.</a:t>
            </a:r>
          </a:p>
          <a:p>
            <a:r>
              <a:rPr lang="en-GB" sz="3800" dirty="0">
                <a:latin typeface="Arial" panose="020B0604020202020204" pitchFamily="34" charset="0"/>
                <a:cs typeface="Arial" panose="020B0604020202020204" pitchFamily="34" charset="0"/>
              </a:rPr>
              <a:t>Misinformation.</a:t>
            </a:r>
          </a:p>
          <a:p>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 </a:t>
            </a:r>
          </a:p>
          <a:p>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p>
        </p:txBody>
      </p:sp>
      <p:pic>
        <p:nvPicPr>
          <p:cNvPr id="4102" name="Picture 6">
            <a:extLst>
              <a:ext uri="{FF2B5EF4-FFF2-40B4-BE49-F238E27FC236}">
                <a16:creationId xmlns:a16="http://schemas.microsoft.com/office/drawing/2014/main" id="{06871D7A-3FFF-440E-AA39-C9E6F4C6D2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512765">
            <a:off x="483365" y="2912850"/>
            <a:ext cx="4120227" cy="209132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AA2E1C8-8670-4AD7-918D-91A6C9A8A9A7}"/>
              </a:ext>
            </a:extLst>
          </p:cNvPr>
          <p:cNvSpPr txBox="1"/>
          <p:nvPr/>
        </p:nvSpPr>
        <p:spPr>
          <a:xfrm rot="20514972">
            <a:off x="662153" y="4432108"/>
            <a:ext cx="6254968" cy="276999"/>
          </a:xfrm>
          <a:prstGeom prst="rect">
            <a:avLst/>
          </a:prstGeom>
          <a:noFill/>
        </p:spPr>
        <p:txBody>
          <a:bodyPr wrap="square">
            <a:spAutoFit/>
          </a:bodyPr>
          <a:lstStyle/>
          <a:p>
            <a:r>
              <a:rPr lang="en-GB" sz="1200" b="1" i="0">
                <a:solidFill>
                  <a:srgbClr val="000000"/>
                </a:solidFill>
                <a:effectLst/>
                <a:latin typeface="Arial" panose="020B0604020202020204" pitchFamily="34" charset="0"/>
                <a:cs typeface="Arial" panose="020B0604020202020204" pitchFamily="34" charset="0"/>
              </a:rPr>
              <a:t>(How do you Communicate with your Community?. 2021)</a:t>
            </a:r>
            <a:endParaRPr lang="en-GB" sz="1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1286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F11B45C-600D-4D22-A774-EBC826E89198}"/>
              </a:ext>
            </a:extLst>
          </p:cNvPr>
          <p:cNvSpPr>
            <a:spLocks noGrp="1"/>
          </p:cNvSpPr>
          <p:nvPr>
            <p:ph type="title"/>
          </p:nvPr>
        </p:nvSpPr>
        <p:spPr>
          <a:xfrm>
            <a:off x="5355846" y="497264"/>
            <a:ext cx="5465463" cy="805993"/>
          </a:xfrm>
        </p:spPr>
        <p:txBody>
          <a:bodyPr anchor="b">
            <a:noAutofit/>
          </a:bodyPr>
          <a:lstStyle/>
          <a:p>
            <a:pPr algn="ctr"/>
            <a:r>
              <a:rPr lang="en-GB" sz="3600" b="1" dirty="0">
                <a:latin typeface="Arial" panose="020B0604020202020204" pitchFamily="34" charset="0"/>
                <a:cs typeface="Arial" panose="020B0604020202020204" pitchFamily="34" charset="0"/>
              </a:rPr>
              <a:t>Barriers to community care and development.</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D458BB-73B4-4CB3-A727-B5ED827E65AD}"/>
              </a:ext>
            </a:extLst>
          </p:cNvPr>
          <p:cNvSpPr>
            <a:spLocks noGrp="1"/>
          </p:cNvSpPr>
          <p:nvPr>
            <p:ph idx="1"/>
          </p:nvPr>
        </p:nvSpPr>
        <p:spPr>
          <a:xfrm>
            <a:off x="5355847" y="1065229"/>
            <a:ext cx="5465463" cy="5627802"/>
          </a:xfrm>
        </p:spPr>
        <p:txBody>
          <a:bodyPr anchor="t">
            <a:normAutofit/>
          </a:bodyPr>
          <a:lstStyle/>
          <a:p>
            <a:pPr marL="0" indent="0">
              <a:buNone/>
            </a:pPr>
            <a:endParaRPr lang="en-GB" sz="1800"/>
          </a:p>
          <a:p>
            <a:r>
              <a:rPr lang="en-GB" sz="2400" dirty="0">
                <a:latin typeface="Arial" panose="020B0604020202020204" pitchFamily="34" charset="0"/>
                <a:cs typeface="Arial" panose="020B0604020202020204" pitchFamily="34" charset="0"/>
              </a:rPr>
              <a:t>Lack of competency –based leadership.</a:t>
            </a:r>
          </a:p>
          <a:p>
            <a:r>
              <a:rPr lang="en-GB" sz="2400" dirty="0">
                <a:latin typeface="Arial" panose="020B0604020202020204" pitchFamily="34" charset="0"/>
                <a:cs typeface="Arial" panose="020B0604020202020204" pitchFamily="34" charset="0"/>
              </a:rPr>
              <a:t>Lack of infrastructure – public transport, homes. </a:t>
            </a:r>
          </a:p>
          <a:p>
            <a:r>
              <a:rPr lang="en-GB" sz="2400" dirty="0">
                <a:latin typeface="Arial" panose="020B0604020202020204" pitchFamily="34" charset="0"/>
                <a:cs typeface="Arial" panose="020B0604020202020204" pitchFamily="34" charset="0"/>
              </a:rPr>
              <a:t>Economics and social infrastructure.</a:t>
            </a:r>
          </a:p>
          <a:p>
            <a:r>
              <a:rPr lang="en-GB" sz="2400" dirty="0">
                <a:latin typeface="Arial" panose="020B0604020202020204" pitchFamily="34" charset="0"/>
                <a:cs typeface="Arial" panose="020B0604020202020204" pitchFamily="34" charset="0"/>
              </a:rPr>
              <a:t>Lack of funding short term and long term.</a:t>
            </a:r>
          </a:p>
          <a:p>
            <a:r>
              <a:rPr lang="en-GB" sz="2400" dirty="0">
                <a:latin typeface="Arial" panose="020B0604020202020204" pitchFamily="34" charset="0"/>
                <a:cs typeface="Arial" panose="020B0604020202020204" pitchFamily="34" charset="0"/>
              </a:rPr>
              <a:t>Lack of communication/Language barriers.</a:t>
            </a:r>
          </a:p>
          <a:p>
            <a:r>
              <a:rPr lang="en-GB" sz="2400" dirty="0">
                <a:latin typeface="Arial" panose="020B0604020202020204" pitchFamily="34" charset="0"/>
                <a:cs typeface="Arial" panose="020B0604020202020204" pitchFamily="34" charset="0"/>
              </a:rPr>
              <a:t>Stake holder participation – the person who hold interest in the community internal and external.</a:t>
            </a:r>
          </a:p>
          <a:p>
            <a:r>
              <a:rPr lang="en-GB" sz="2400" dirty="0">
                <a:latin typeface="Arial" panose="020B0604020202020204" pitchFamily="34" charset="0"/>
                <a:cs typeface="Arial" panose="020B0604020202020204" pitchFamily="34" charset="0"/>
              </a:rPr>
              <a:t>Lack of participation</a:t>
            </a:r>
          </a:p>
        </p:txBody>
      </p:sp>
    </p:spTree>
    <p:extLst>
      <p:ext uri="{BB962C8B-B14F-4D97-AF65-F5344CB8AC3E}">
        <p14:creationId xmlns:p14="http://schemas.microsoft.com/office/powerpoint/2010/main" val="50586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01B22DAD-D669-42B1-862A-D51CA2E2DA0B}"/>
              </a:ext>
            </a:extLst>
          </p:cNvPr>
          <p:cNvSpPr>
            <a:spLocks noGrp="1"/>
          </p:cNvSpPr>
          <p:nvPr>
            <p:ph type="title"/>
          </p:nvPr>
        </p:nvSpPr>
        <p:spPr>
          <a:xfrm>
            <a:off x="5355848" y="734764"/>
            <a:ext cx="5465463" cy="1056856"/>
          </a:xfrm>
        </p:spPr>
        <p:txBody>
          <a:bodyPr anchor="b">
            <a:normAutofit fontScale="90000"/>
          </a:bodyPr>
          <a:lstStyle/>
          <a:p>
            <a:pPr algn="ctr"/>
            <a:br>
              <a:rPr lang="en-GB" sz="3000"/>
            </a:br>
            <a:r>
              <a:rPr lang="en-GB" b="1" dirty="0">
                <a:latin typeface="Arial" panose="020B0604020202020204" pitchFamily="34" charset="0"/>
                <a:cs typeface="Arial" panose="020B0604020202020204" pitchFamily="34" charset="0"/>
              </a:rPr>
              <a:t>Legislation and policy</a:t>
            </a:r>
            <a:br>
              <a:rPr lang="en-GB" sz="4000" b="1">
                <a:latin typeface="Arial" panose="020B0604020202020204" pitchFamily="34" charset="0"/>
                <a:cs typeface="Arial" panose="020B0604020202020204" pitchFamily="34" charset="0"/>
              </a:rPr>
            </a:br>
            <a:endParaRPr lang="en-GB"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203132B-155E-42DC-987A-53B67B05BA91}"/>
              </a:ext>
            </a:extLst>
          </p:cNvPr>
          <p:cNvSpPr>
            <a:spLocks noGrp="1"/>
          </p:cNvSpPr>
          <p:nvPr>
            <p:ph idx="1"/>
          </p:nvPr>
        </p:nvSpPr>
        <p:spPr>
          <a:xfrm>
            <a:off x="5355848" y="1263192"/>
            <a:ext cx="5465463" cy="5310328"/>
          </a:xfrm>
        </p:spPr>
        <p:txBody>
          <a:bodyPr anchor="t">
            <a:normAutofit/>
          </a:bodyPr>
          <a:lstStyle/>
          <a:p>
            <a:r>
              <a:rPr lang="en-GB" sz="3200" dirty="0">
                <a:latin typeface="Arial" panose="020B0604020202020204" pitchFamily="34" charset="0"/>
                <a:cs typeface="Arial" panose="020B0604020202020204" pitchFamily="34" charset="0"/>
              </a:rPr>
              <a:t>Equality act 2010.</a:t>
            </a:r>
          </a:p>
          <a:p>
            <a:r>
              <a:rPr lang="en-GB" sz="3200" dirty="0">
                <a:latin typeface="Arial" panose="020B0604020202020204" pitchFamily="34" charset="0"/>
                <a:cs typeface="Arial" panose="020B0604020202020204" pitchFamily="34" charset="0"/>
              </a:rPr>
              <a:t>Human rights act 1998.</a:t>
            </a:r>
          </a:p>
          <a:p>
            <a:r>
              <a:rPr lang="en-GB" sz="3200" dirty="0">
                <a:latin typeface="Arial" panose="020B0604020202020204" pitchFamily="34" charset="0"/>
                <a:cs typeface="Arial" panose="020B0604020202020204" pitchFamily="34" charset="0"/>
              </a:rPr>
              <a:t>Safeguarding vulnerable adults act 2006 and children 1989 &amp; 2004.</a:t>
            </a:r>
          </a:p>
          <a:p>
            <a:r>
              <a:rPr lang="en-GB" sz="3200" dirty="0">
                <a:latin typeface="Arial" panose="020B0604020202020204" pitchFamily="34" charset="0"/>
                <a:cs typeface="Arial" panose="020B0604020202020204" pitchFamily="34" charset="0"/>
              </a:rPr>
              <a:t>Health and safety act 1974.</a:t>
            </a:r>
          </a:p>
          <a:p>
            <a:r>
              <a:rPr lang="en-GB" sz="3200" dirty="0">
                <a:latin typeface="Arial" panose="020B0604020202020204" pitchFamily="34" charset="0"/>
                <a:cs typeface="Arial" panose="020B0604020202020204" pitchFamily="34" charset="0"/>
              </a:rPr>
              <a:t>Confidentiality policy.</a:t>
            </a:r>
          </a:p>
          <a:p>
            <a:r>
              <a:rPr lang="en-GB" sz="3200" dirty="0">
                <a:latin typeface="Arial" panose="020B0604020202020204" pitchFamily="34" charset="0"/>
                <a:cs typeface="Arial" panose="020B0604020202020204" pitchFamily="34" charset="0"/>
              </a:rPr>
              <a:t>DSB check.</a:t>
            </a:r>
          </a:p>
          <a:p>
            <a:pPr marL="0" indent="0">
              <a:buNone/>
            </a:pPr>
            <a:endParaRPr lang="en-GB" sz="32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1800" dirty="0">
              <a:latin typeface="Times New Roman" panose="02020603050405020304" pitchFamily="18" charset="0"/>
            </a:endParaRPr>
          </a:p>
          <a:p>
            <a:endParaRPr lang="en-GB" sz="1800" dirty="0">
              <a:latin typeface="Times New Roman" panose="02020603050405020304" pitchFamily="18" charset="0"/>
            </a:endParaRPr>
          </a:p>
        </p:txBody>
      </p:sp>
      <p:pic>
        <p:nvPicPr>
          <p:cNvPr id="6150" name="Picture 6" descr="Legislation, word cloud concept on white background.">
            <a:extLst>
              <a:ext uri="{FF2B5EF4-FFF2-40B4-BE49-F238E27FC236}">
                <a16:creationId xmlns:a16="http://schemas.microsoft.com/office/drawing/2014/main" id="{61FCE7A4-E92B-4041-BF31-D5A912FEF2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445225">
            <a:off x="352919" y="945120"/>
            <a:ext cx="3455950" cy="230784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Text&#10;&#10;Description automatically generated with low confidence">
            <a:extLst>
              <a:ext uri="{FF2B5EF4-FFF2-40B4-BE49-F238E27FC236}">
                <a16:creationId xmlns:a16="http://schemas.microsoft.com/office/drawing/2014/main" id="{8733C406-F306-46DC-A978-9A9818C7BF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603618">
            <a:off x="539718" y="3948494"/>
            <a:ext cx="3923607" cy="1949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05034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F11B45C-600D-4D22-A774-EBC826E89198}"/>
              </a:ext>
            </a:extLst>
          </p:cNvPr>
          <p:cNvSpPr>
            <a:spLocks noGrp="1"/>
          </p:cNvSpPr>
          <p:nvPr>
            <p:ph type="title"/>
          </p:nvPr>
        </p:nvSpPr>
        <p:spPr>
          <a:xfrm>
            <a:off x="5355846" y="497264"/>
            <a:ext cx="5465463" cy="563585"/>
          </a:xfrm>
        </p:spPr>
        <p:txBody>
          <a:bodyPr anchor="b">
            <a:noAutofit/>
          </a:bodyPr>
          <a:lstStyle/>
          <a:p>
            <a:pPr algn="ctr"/>
            <a:r>
              <a:rPr lang="en-GB" sz="3600" b="1" dirty="0">
                <a:latin typeface="Arial" panose="020B0604020202020204" pitchFamily="34" charset="0"/>
                <a:cs typeface="Arial" panose="020B0604020202020204" pitchFamily="34" charset="0"/>
              </a:rPr>
              <a:t>Recommendations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D458BB-73B4-4CB3-A727-B5ED827E65AD}"/>
              </a:ext>
            </a:extLst>
          </p:cNvPr>
          <p:cNvSpPr>
            <a:spLocks noGrp="1"/>
          </p:cNvSpPr>
          <p:nvPr>
            <p:ph idx="1"/>
          </p:nvPr>
        </p:nvSpPr>
        <p:spPr>
          <a:xfrm>
            <a:off x="5355847" y="1065229"/>
            <a:ext cx="5465463" cy="5627802"/>
          </a:xfrm>
        </p:spPr>
        <p:txBody>
          <a:bodyPr anchor="t">
            <a:normAutofit/>
          </a:bodyPr>
          <a:lstStyle/>
          <a:p>
            <a:r>
              <a:rPr lang="en-GB" dirty="0">
                <a:latin typeface="Arial" panose="020B0604020202020204" pitchFamily="34" charset="0"/>
                <a:cs typeface="Arial" panose="020B0604020202020204" pitchFamily="34" charset="0"/>
              </a:rPr>
              <a:t>Have good community centred approaches. </a:t>
            </a:r>
          </a:p>
          <a:p>
            <a:r>
              <a:rPr lang="en-GB" dirty="0">
                <a:latin typeface="Arial" panose="020B0604020202020204" pitchFamily="34" charset="0"/>
                <a:cs typeface="Arial" panose="020B0604020202020204" pitchFamily="34" charset="0"/>
              </a:rPr>
              <a:t>communities are building blocks. </a:t>
            </a:r>
          </a:p>
          <a:p>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media should not just be online but have presence off line and in person.</a:t>
            </a:r>
          </a:p>
          <a:p>
            <a:r>
              <a:rPr lang="en-GB" dirty="0">
                <a:latin typeface="Arial" panose="020B0604020202020204" pitchFamily="34" charset="0"/>
                <a:cs typeface="Arial" panose="020B0604020202020204" pitchFamily="34" charset="0"/>
              </a:rPr>
              <a:t>Allow health engagement of the marginalised groups.</a:t>
            </a:r>
          </a:p>
          <a:p>
            <a:r>
              <a:rPr lang="en-GB" dirty="0">
                <a:latin typeface="Arial" panose="020B0604020202020204" pitchFamily="34" charset="0"/>
                <a:cs typeface="Arial" panose="020B0604020202020204" pitchFamily="34" charset="0"/>
              </a:rPr>
              <a:t>There should be transparency in all communication.</a:t>
            </a:r>
          </a:p>
        </p:txBody>
      </p:sp>
    </p:spTree>
    <p:extLst>
      <p:ext uri="{BB962C8B-B14F-4D97-AF65-F5344CB8AC3E}">
        <p14:creationId xmlns:p14="http://schemas.microsoft.com/office/powerpoint/2010/main" val="566670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0B88C852-9680-4E31-9039-5521CE4C3BA0}"/>
              </a:ext>
            </a:extLst>
          </p:cNvPr>
          <p:cNvSpPr>
            <a:spLocks noGrp="1"/>
          </p:cNvSpPr>
          <p:nvPr>
            <p:ph type="title"/>
          </p:nvPr>
        </p:nvSpPr>
        <p:spPr>
          <a:xfrm>
            <a:off x="5355848" y="264073"/>
            <a:ext cx="5465463" cy="810528"/>
          </a:xfrm>
        </p:spPr>
        <p:txBody>
          <a:bodyPr anchor="b">
            <a:normAutofit/>
          </a:bodyPr>
          <a:lstStyle/>
          <a:p>
            <a:pPr algn="ctr"/>
            <a:r>
              <a:rPr lang="en-GB" sz="48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A98948DE-1442-480C-A7D0-1F3C820030A1}"/>
              </a:ext>
            </a:extLst>
          </p:cNvPr>
          <p:cNvSpPr>
            <a:spLocks noGrp="1"/>
          </p:cNvSpPr>
          <p:nvPr>
            <p:ph idx="1"/>
          </p:nvPr>
        </p:nvSpPr>
        <p:spPr>
          <a:xfrm>
            <a:off x="5355848" y="1074601"/>
            <a:ext cx="5465463" cy="5226203"/>
          </a:xfrm>
        </p:spPr>
        <p:txBody>
          <a:bodyPr anchor="t">
            <a:normAutofit/>
          </a:bodyPr>
          <a:lstStyle/>
          <a:p>
            <a:r>
              <a:rPr lang="en-GB" dirty="0">
                <a:latin typeface="Arial" panose="020B0604020202020204" pitchFamily="34" charset="0"/>
                <a:cs typeface="Arial" panose="020B0604020202020204" pitchFamily="34" charset="0"/>
              </a:rPr>
              <a:t>Community is more than one person. </a:t>
            </a:r>
          </a:p>
          <a:p>
            <a:r>
              <a:rPr lang="en-GB" dirty="0">
                <a:latin typeface="Arial" panose="020B0604020202020204" pitchFamily="34" charset="0"/>
                <a:cs typeface="Arial" panose="020B0604020202020204" pitchFamily="34" charset="0"/>
              </a:rPr>
              <a:t>Having a wider knowledge and understanding of community needs helps to push community forward. </a:t>
            </a:r>
          </a:p>
          <a:p>
            <a:r>
              <a:rPr lang="en-GB" dirty="0">
                <a:latin typeface="Arial" panose="020B0604020202020204" pitchFamily="34" charset="0"/>
                <a:cs typeface="Arial" panose="020B0604020202020204" pitchFamily="34" charset="0"/>
              </a:rPr>
              <a:t>Time and effort spent on improving green spaces also improves community. </a:t>
            </a:r>
          </a:p>
          <a:p>
            <a:r>
              <a:rPr lang="en-GB" dirty="0">
                <a:latin typeface="Arial" panose="020B0604020202020204" pitchFamily="34" charset="0"/>
                <a:cs typeface="Arial" panose="020B0604020202020204" pitchFamily="34" charset="0"/>
              </a:rPr>
              <a:t>Having inclusion can help too exclude discrimination and  prejudice. </a:t>
            </a:r>
          </a:p>
        </p:txBody>
      </p:sp>
    </p:spTree>
    <p:extLst>
      <p:ext uri="{BB962C8B-B14F-4D97-AF65-F5344CB8AC3E}">
        <p14:creationId xmlns:p14="http://schemas.microsoft.com/office/powerpoint/2010/main" val="1506871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A0EDE51-DC1C-4D9D-B6CF-85B95C2F7940}"/>
              </a:ext>
            </a:extLst>
          </p:cNvPr>
          <p:cNvSpPr>
            <a:spLocks noGrp="1"/>
          </p:cNvSpPr>
          <p:nvPr>
            <p:ph type="title"/>
          </p:nvPr>
        </p:nvSpPr>
        <p:spPr>
          <a:xfrm>
            <a:off x="5355847" y="215666"/>
            <a:ext cx="5465463" cy="683060"/>
          </a:xfrm>
        </p:spPr>
        <p:txBody>
          <a:bodyPr anchor="b">
            <a:normAutofit fontScale="90000"/>
          </a:bodyPr>
          <a:lstStyle/>
          <a:p>
            <a:pPr algn="ctr"/>
            <a:r>
              <a:rPr lang="en-GB" sz="4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4F29696-0257-4751-8ABC-A34D2D78BB4B}"/>
              </a:ext>
            </a:extLst>
          </p:cNvPr>
          <p:cNvSpPr>
            <a:spLocks noGrp="1"/>
          </p:cNvSpPr>
          <p:nvPr>
            <p:ph idx="1"/>
          </p:nvPr>
        </p:nvSpPr>
        <p:spPr>
          <a:xfrm>
            <a:off x="5355847" y="898726"/>
            <a:ext cx="5465463" cy="5743608"/>
          </a:xfrm>
        </p:spPr>
        <p:txBody>
          <a:bodyPr anchor="t">
            <a:normAutofit lnSpcReduction="10000"/>
          </a:bodyPr>
          <a:lstStyle/>
          <a:p>
            <a:pPr marL="0" indent="0">
              <a:buNone/>
            </a:pPr>
            <a:r>
              <a:rPr lang="en-GB" sz="2000" b="0" i="0" dirty="0">
                <a:solidFill>
                  <a:srgbClr val="000000"/>
                </a:solidFill>
                <a:effectLst/>
                <a:latin typeface="Arial" panose="020B0604020202020204" pitchFamily="34" charset="0"/>
                <a:cs typeface="Arial" panose="020B0604020202020204" pitchFamily="34" charset="0"/>
              </a:rPr>
              <a:t>6 Reasons Why Public Participation and Community Engagement is Important - Social Pinpoint - A Place to Engage Your Community. 2019. Available at: https://www.socialpinpoint.com/blog/6-reasons-to-participate-community-engagement/ [Accessed: 22 November 2021].</a:t>
            </a:r>
          </a:p>
          <a:p>
            <a:pPr marL="0" indent="0">
              <a:buNone/>
            </a:pPr>
            <a:r>
              <a:rPr lang="en-GB" sz="2000" b="0" i="1" dirty="0">
                <a:solidFill>
                  <a:srgbClr val="000000"/>
                </a:solidFill>
                <a:effectLst/>
                <a:latin typeface="Arial" panose="020B0604020202020204" pitchFamily="34" charset="0"/>
                <a:cs typeface="Arial" panose="020B0604020202020204" pitchFamily="34" charset="0"/>
              </a:rPr>
              <a:t>A guide to community-</a:t>
            </a:r>
            <a:r>
              <a:rPr lang="en-GB" sz="2000" b="0" i="1" dirty="0" err="1">
                <a:solidFill>
                  <a:srgbClr val="000000"/>
                </a:solidFill>
                <a:effectLst/>
                <a:latin typeface="Arial" panose="020B0604020202020204" pitchFamily="34" charset="0"/>
                <a:cs typeface="Arial" panose="020B0604020202020204" pitchFamily="34" charset="0"/>
              </a:rPr>
              <a:t>centered</a:t>
            </a:r>
            <a:r>
              <a:rPr lang="en-GB" sz="2000" b="0" i="1" dirty="0">
                <a:solidFill>
                  <a:srgbClr val="000000"/>
                </a:solidFill>
                <a:effectLst/>
                <a:latin typeface="Arial" panose="020B0604020202020204" pitchFamily="34" charset="0"/>
                <a:cs typeface="Arial" panose="020B0604020202020204" pitchFamily="34" charset="0"/>
              </a:rPr>
              <a:t> approaches for health and wellbeing</a:t>
            </a:r>
            <a:r>
              <a:rPr lang="en-GB" sz="2000" b="0" i="0" dirty="0">
                <a:solidFill>
                  <a:srgbClr val="000000"/>
                </a:solidFill>
                <a:effectLst/>
                <a:latin typeface="Arial" panose="020B0604020202020204" pitchFamily="34" charset="0"/>
                <a:cs typeface="Arial" panose="020B0604020202020204" pitchFamily="34" charset="0"/>
              </a:rPr>
              <a:t> 2015. 1st ed. London: Public Health England., pp. 1-48. Available at: https://assets.publishing.service.gov.uk/government/uploads/system/uploads/attachment_data/file/768979/A_guide_to_community-centred_approaches_for_health_and_wellbeing__full_report_.pdf [Accessed: 29 November 2021].</a:t>
            </a:r>
          </a:p>
          <a:p>
            <a:pPr marL="0" indent="0">
              <a:buNone/>
            </a:pPr>
            <a:r>
              <a:rPr lang="en-GB" sz="2000" b="0" i="0" dirty="0">
                <a:solidFill>
                  <a:srgbClr val="000000"/>
                </a:solidFill>
                <a:effectLst/>
                <a:latin typeface="Arial" panose="020B0604020202020204" pitchFamily="34" charset="0"/>
                <a:cs typeface="Arial" panose="020B0604020202020204" pitchFamily="34" charset="0"/>
              </a:rPr>
              <a:t>Building Community. 2021. Available at: https://teaching.uwo.ca/teaching/engaging/building-community.html [Accessed: 11 November 2021].</a:t>
            </a:r>
          </a:p>
          <a:p>
            <a:pPr marL="0" indent="0">
              <a:buNone/>
            </a:pPr>
            <a:endParaRPr lang="en-GB" sz="14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608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A0EDE51-DC1C-4D9D-B6CF-85B95C2F7940}"/>
              </a:ext>
            </a:extLst>
          </p:cNvPr>
          <p:cNvSpPr>
            <a:spLocks noGrp="1"/>
          </p:cNvSpPr>
          <p:nvPr>
            <p:ph type="title"/>
          </p:nvPr>
        </p:nvSpPr>
        <p:spPr>
          <a:xfrm>
            <a:off x="5355847" y="215666"/>
            <a:ext cx="5465463" cy="683060"/>
          </a:xfrm>
        </p:spPr>
        <p:txBody>
          <a:bodyPr anchor="b">
            <a:normAutofit fontScale="90000"/>
          </a:bodyPr>
          <a:lstStyle/>
          <a:p>
            <a:pPr algn="ctr"/>
            <a:r>
              <a:rPr lang="en-GB" sz="4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4F29696-0257-4751-8ABC-A34D2D78BB4B}"/>
              </a:ext>
            </a:extLst>
          </p:cNvPr>
          <p:cNvSpPr>
            <a:spLocks noGrp="1"/>
          </p:cNvSpPr>
          <p:nvPr>
            <p:ph idx="1"/>
          </p:nvPr>
        </p:nvSpPr>
        <p:spPr>
          <a:xfrm>
            <a:off x="5355847" y="898726"/>
            <a:ext cx="5465463" cy="5743608"/>
          </a:xfrm>
        </p:spPr>
        <p:txBody>
          <a:bodyPr anchor="t">
            <a:normAutofit/>
          </a:bodyPr>
          <a:lstStyle/>
          <a:p>
            <a:pPr marL="0" indent="0">
              <a:buNone/>
            </a:pPr>
            <a:r>
              <a:rPr lang="en-GB" sz="2000" b="0" i="0" dirty="0" err="1">
                <a:solidFill>
                  <a:srgbClr val="000000"/>
                </a:solidFill>
                <a:effectLst/>
                <a:latin typeface="Arial" panose="020B0604020202020204" pitchFamily="34" charset="0"/>
                <a:cs typeface="Arial" panose="020B0604020202020204" pitchFamily="34" charset="0"/>
              </a:rPr>
              <a:t>DeMuro</a:t>
            </a:r>
            <a:r>
              <a:rPr lang="en-GB" sz="2000" b="0" i="0" dirty="0">
                <a:solidFill>
                  <a:srgbClr val="000000"/>
                </a:solidFill>
                <a:effectLst/>
                <a:latin typeface="Arial" panose="020B0604020202020204" pitchFamily="34" charset="0"/>
                <a:cs typeface="Arial" panose="020B0604020202020204" pitchFamily="34" charset="0"/>
              </a:rPr>
              <a:t>, K. 2013. The Many Benefits of Community Gardens. Available at: https://greenleafcommunities.org/the-many-benefits-of-community-gardens/#:~:text=Community%20gardens%20can%20mitigate%20some,creating%20a%20more%20sustainable%20system. [Accessed: 30 November 2021].</a:t>
            </a:r>
            <a:endParaRPr lang="en-GB" sz="2000" dirty="0">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do you Communicate with your Community?. 2021. Available at: https://kandmcommunities.com/2018/03/08/how-do-you-communicate-with-your-community/ [Accessed: 11 November 2021].</a:t>
            </a:r>
          </a:p>
          <a:p>
            <a:pPr marL="0" indent="0">
              <a:buNone/>
            </a:pPr>
            <a:r>
              <a:rPr lang="en-GB" sz="2000" b="0" i="0" dirty="0">
                <a:solidFill>
                  <a:srgbClr val="000000"/>
                </a:solidFill>
                <a:effectLst/>
                <a:latin typeface="Arial" panose="020B0604020202020204" pitchFamily="34" charset="0"/>
                <a:cs typeface="Arial" panose="020B0604020202020204" pitchFamily="34" charset="0"/>
              </a:rPr>
              <a:t>London poverty profile. 2021. Available at: https://www.trustforlondon.org.uk/data/geography-population/ [Accessed: 29 November 2021].</a:t>
            </a:r>
          </a:p>
          <a:p>
            <a:pPr marL="0" indent="0">
              <a:buNone/>
            </a:pPr>
            <a:endParaRPr lang="en-GB" sz="18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077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A0EDE51-DC1C-4D9D-B6CF-85B95C2F7940}"/>
              </a:ext>
            </a:extLst>
          </p:cNvPr>
          <p:cNvSpPr>
            <a:spLocks noGrp="1"/>
          </p:cNvSpPr>
          <p:nvPr>
            <p:ph type="title"/>
          </p:nvPr>
        </p:nvSpPr>
        <p:spPr>
          <a:xfrm>
            <a:off x="5355847" y="215666"/>
            <a:ext cx="5465463" cy="683060"/>
          </a:xfrm>
        </p:spPr>
        <p:txBody>
          <a:bodyPr anchor="b">
            <a:normAutofit fontScale="90000"/>
          </a:bodyPr>
          <a:lstStyle/>
          <a:p>
            <a:pPr algn="ctr"/>
            <a:r>
              <a:rPr lang="en-GB" sz="4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4F29696-0257-4751-8ABC-A34D2D78BB4B}"/>
              </a:ext>
            </a:extLst>
          </p:cNvPr>
          <p:cNvSpPr>
            <a:spLocks noGrp="1"/>
          </p:cNvSpPr>
          <p:nvPr>
            <p:ph idx="1"/>
          </p:nvPr>
        </p:nvSpPr>
        <p:spPr>
          <a:xfrm>
            <a:off x="5355847" y="898726"/>
            <a:ext cx="5465463" cy="5743608"/>
          </a:xfrm>
        </p:spPr>
        <p:txBody>
          <a:bodyPr anchor="t">
            <a:normAutofit fontScale="92500" lnSpcReduction="20000"/>
          </a:bodyPr>
          <a:lstStyle/>
          <a:p>
            <a:pPr marL="0" indent="0">
              <a:buNone/>
            </a:pPr>
            <a:r>
              <a:rPr lang="en-GB" sz="2000" b="0" i="0" dirty="0">
                <a:solidFill>
                  <a:srgbClr val="000000"/>
                </a:solidFill>
                <a:effectLst/>
                <a:latin typeface="Arial" panose="020B0604020202020204" pitchFamily="34" charset="0"/>
                <a:cs typeface="Arial" panose="020B0604020202020204" pitchFamily="34" charset="0"/>
              </a:rPr>
              <a:t>Lovell, R. et al. 2014. What are the health and well-being impacts of community gardening for adults and children: a mixed method systematic review protocol. </a:t>
            </a:r>
            <a:r>
              <a:rPr lang="en-GB" sz="2000" b="0" i="1" dirty="0">
                <a:solidFill>
                  <a:srgbClr val="000000"/>
                </a:solidFill>
                <a:effectLst/>
                <a:latin typeface="Arial" panose="020B0604020202020204" pitchFamily="34" charset="0"/>
                <a:cs typeface="Arial" panose="020B0604020202020204" pitchFamily="34" charset="0"/>
              </a:rPr>
              <a:t>Environmental Evidence</a:t>
            </a:r>
            <a:r>
              <a:rPr lang="en-GB" sz="2000" b="0" i="0" dirty="0">
                <a:solidFill>
                  <a:srgbClr val="000000"/>
                </a:solidFill>
                <a:effectLst/>
                <a:latin typeface="Arial" panose="020B0604020202020204" pitchFamily="34" charset="0"/>
                <a:cs typeface="Arial" panose="020B0604020202020204" pitchFamily="34" charset="0"/>
              </a:rPr>
              <a:t> 3(1), p. 20. Available at: https://environmentalevidencejournal.biomedcentral.com/articles/10.1186/2047-2382-3-20 [Accessed: 10 December 2021].</a:t>
            </a:r>
          </a:p>
          <a:p>
            <a:pPr marL="0" indent="0">
              <a:buNone/>
            </a:pPr>
            <a:r>
              <a:rPr lang="en-GB" sz="2000" b="0" i="0" dirty="0">
                <a:solidFill>
                  <a:srgbClr val="000000"/>
                </a:solidFill>
                <a:effectLst/>
                <a:latin typeface="Arial" panose="020B0604020202020204" pitchFamily="34" charset="0"/>
                <a:cs typeface="Arial" panose="020B0604020202020204" pitchFamily="34" charset="0"/>
              </a:rPr>
              <a:t>Map of London 32 boroughs &amp; </a:t>
            </a:r>
            <a:r>
              <a:rPr lang="en-GB" sz="2000" b="0" i="0" dirty="0" err="1">
                <a:solidFill>
                  <a:srgbClr val="000000"/>
                </a:solidFill>
                <a:effectLst/>
                <a:latin typeface="Arial" panose="020B0604020202020204" pitchFamily="34" charset="0"/>
                <a:cs typeface="Arial" panose="020B0604020202020204" pitchFamily="34" charset="0"/>
              </a:rPr>
              <a:t>neighborhoods</a:t>
            </a:r>
            <a:r>
              <a:rPr lang="en-GB" sz="2000" b="0" i="0" dirty="0">
                <a:solidFill>
                  <a:srgbClr val="000000"/>
                </a:solidFill>
                <a:effectLst/>
                <a:latin typeface="Arial" panose="020B0604020202020204" pitchFamily="34" charset="0"/>
                <a:cs typeface="Arial" panose="020B0604020202020204" pitchFamily="34" charset="0"/>
              </a:rPr>
              <a:t>. 2021. Available at: https://londonmap360.com/london-boroughs-map [Accessed: 12 November 2021].</a:t>
            </a: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Our Commitment to Equity, Diversity, and Inclusion - Board of Child Care. 2019. Available at: https://www.boardofchildcare.org/about-us/our-edi-statement/ [Accessed: 11 November 2021].</a:t>
            </a:r>
          </a:p>
          <a:p>
            <a:pPr marL="0" indent="0">
              <a:buNone/>
            </a:pPr>
            <a:r>
              <a:rPr lang="en-GB" sz="2000" b="0" i="0" dirty="0">
                <a:solidFill>
                  <a:srgbClr val="000000"/>
                </a:solidFill>
                <a:effectLst/>
                <a:latin typeface="Arial" panose="020B0604020202020204" pitchFamily="34" charset="0"/>
                <a:cs typeface="Arial" panose="020B0604020202020204" pitchFamily="34" charset="0"/>
              </a:rPr>
              <a:t>The Relationship Between Community Development and Health. 2017. Available at: https://www.pewtrusts.org/en/research-and-analysis/data-visualizations/2017/the-relationship-between-community-development-and-health [Accessed: 23 November 2021].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5316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A0EDE51-DC1C-4D9D-B6CF-85B95C2F7940}"/>
              </a:ext>
            </a:extLst>
          </p:cNvPr>
          <p:cNvSpPr>
            <a:spLocks noGrp="1"/>
          </p:cNvSpPr>
          <p:nvPr>
            <p:ph type="title"/>
          </p:nvPr>
        </p:nvSpPr>
        <p:spPr>
          <a:xfrm>
            <a:off x="5355847" y="215666"/>
            <a:ext cx="5465463" cy="683060"/>
          </a:xfrm>
        </p:spPr>
        <p:txBody>
          <a:bodyPr anchor="b">
            <a:normAutofit fontScale="90000"/>
          </a:bodyPr>
          <a:lstStyle/>
          <a:p>
            <a:pPr algn="ctr"/>
            <a:r>
              <a:rPr lang="en-GB" sz="4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4F29696-0257-4751-8ABC-A34D2D78BB4B}"/>
              </a:ext>
            </a:extLst>
          </p:cNvPr>
          <p:cNvSpPr>
            <a:spLocks noGrp="1"/>
          </p:cNvSpPr>
          <p:nvPr>
            <p:ph idx="1"/>
          </p:nvPr>
        </p:nvSpPr>
        <p:spPr>
          <a:xfrm>
            <a:off x="5355847" y="898726"/>
            <a:ext cx="5465463" cy="5743608"/>
          </a:xfrm>
        </p:spPr>
        <p:txBody>
          <a:bodyPr anchor="t">
            <a:normAutofit/>
          </a:bodyPr>
          <a:lstStyle/>
          <a:p>
            <a:pPr marL="0" indent="0">
              <a:buNone/>
            </a:pPr>
            <a:r>
              <a:rPr lang="en-GB" sz="2000" b="0" i="0" dirty="0">
                <a:solidFill>
                  <a:srgbClr val="000000"/>
                </a:solidFill>
                <a:effectLst/>
                <a:latin typeface="Arial" panose="020B0604020202020204" pitchFamily="34" charset="0"/>
                <a:cs typeface="Arial" panose="020B0604020202020204" pitchFamily="34" charset="0"/>
              </a:rPr>
              <a:t>What are the benefits?. 2021. Available at: https://www.local.gov.uk/our-support/guidance-and-resources/community-action/community-action-overview/six-guiding-0 [Accessed: 22 November 2021].</a:t>
            </a:r>
          </a:p>
          <a:p>
            <a:pPr marL="0" indent="0">
              <a:buNone/>
            </a:pPr>
            <a:r>
              <a:rPr lang="en-GB" sz="2000" b="0" i="0" dirty="0">
                <a:solidFill>
                  <a:srgbClr val="000000"/>
                </a:solidFill>
                <a:effectLst/>
                <a:latin typeface="Arial" panose="020B0604020202020204" pitchFamily="34" charset="0"/>
                <a:cs typeface="Arial" panose="020B0604020202020204" pitchFamily="34" charset="0"/>
              </a:rPr>
              <a:t>What is a Sustainable Community? - Institute for Sustainable Communities. 2021. Available at: https://sustain.org/about/what-is-a-sustainable-community/ [Accessed: 30 November 2021].</a:t>
            </a:r>
          </a:p>
          <a:p>
            <a:pPr marL="0" indent="0">
              <a:buNone/>
            </a:pPr>
            <a:r>
              <a:rPr lang="en-GB" sz="2000" b="0" i="0" dirty="0">
                <a:solidFill>
                  <a:srgbClr val="000000"/>
                </a:solidFill>
                <a:effectLst/>
                <a:latin typeface="Arial" panose="020B0604020202020204" pitchFamily="34" charset="0"/>
                <a:cs typeface="Arial" panose="020B0604020202020204" pitchFamily="34" charset="0"/>
              </a:rPr>
              <a:t>Why is Cultural Diversity important? - Partnership International. 2016. Available at: https://www.partnershipinternational.ie/why-is-cultural-diversity-important/ [Accessed: 11 November 2021].</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1866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3280</Words>
  <Application>Microsoft Office PowerPoint</Application>
  <PresentationFormat>Widescreen</PresentationFormat>
  <Paragraphs>318</Paragraphs>
  <Slides>25</Slides>
  <Notes>20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Amasis MT Pro Light</vt:lpstr>
      <vt:lpstr>Arial</vt:lpstr>
      <vt:lpstr>Calibri</vt:lpstr>
      <vt:lpstr>Calibri Light</vt:lpstr>
      <vt:lpstr>GDS Transport</vt:lpstr>
      <vt:lpstr>Open Sans</vt:lpstr>
      <vt:lpstr>Times New Roman</vt:lpstr>
      <vt:lpstr>Office Theme</vt:lpstr>
      <vt:lpstr> Assessment Viva</vt:lpstr>
      <vt:lpstr>Community care and Development</vt:lpstr>
      <vt:lpstr>Introduction </vt:lpstr>
      <vt:lpstr>What is community Care.</vt:lpstr>
      <vt:lpstr>What is community development.</vt:lpstr>
      <vt:lpstr>Acknowledging diversity in communities</vt:lpstr>
      <vt:lpstr>Community Garden Project.</vt:lpstr>
      <vt:lpstr>Reasons for developing a community project.</vt:lpstr>
      <vt:lpstr>Importance of creating a community.</vt:lpstr>
      <vt:lpstr>Benefits of creating a community Project.</vt:lpstr>
      <vt:lpstr>Application of knowledge to Community</vt:lpstr>
      <vt:lpstr>Application of knowledge to your practice. </vt:lpstr>
      <vt:lpstr>Potential positive impacts of community care and development.</vt:lpstr>
      <vt:lpstr>Potential negative impacts of community care and development.</vt:lpstr>
      <vt:lpstr>Ideas for the creation and support of communities within the current digital age</vt:lpstr>
      <vt:lpstr>communication platforms</vt:lpstr>
      <vt:lpstr>communication platforms</vt:lpstr>
      <vt:lpstr>Barriers to community care and development.</vt:lpstr>
      <vt:lpstr> Legislation and policy </vt:lpstr>
      <vt:lpstr>Recommendations</vt:lpstr>
      <vt:lpstr>Conclusion </vt:lpstr>
      <vt:lpstr>References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Nordia Patrice Baker (1813361)</cp:lastModifiedBy>
  <cp:revision>1</cp:revision>
  <dcterms:created xsi:type="dcterms:W3CDTF">2021-10-19T08:47:43Z</dcterms:created>
  <dcterms:modified xsi:type="dcterms:W3CDTF">2021-12-10T12:14:14Z</dcterms:modified>
</cp:coreProperties>
</file>