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56" r:id="rId5"/>
    <p:sldId id="658" r:id="rId6"/>
    <p:sldId id="723" r:id="rId7"/>
    <p:sldId id="698" r:id="rId8"/>
    <p:sldId id="719" r:id="rId9"/>
    <p:sldId id="584" r:id="rId10"/>
    <p:sldId id="260" r:id="rId11"/>
    <p:sldId id="726" r:id="rId12"/>
    <p:sldId id="262" r:id="rId13"/>
    <p:sldId id="261" r:id="rId14"/>
    <p:sldId id="725" r:id="rId15"/>
    <p:sldId id="721" r:id="rId16"/>
    <p:sldId id="273" r:id="rId17"/>
    <p:sldId id="308" r:id="rId18"/>
    <p:sldId id="586" r:id="rId19"/>
    <p:sldId id="288" r:id="rId20"/>
    <p:sldId id="293" r:id="rId21"/>
    <p:sldId id="700" r:id="rId22"/>
    <p:sldId id="699" r:id="rId23"/>
    <p:sldId id="292" r:id="rId24"/>
    <p:sldId id="289" r:id="rId25"/>
    <p:sldId id="722" r:id="rId26"/>
    <p:sldId id="271" r:id="rId27"/>
    <p:sldId id="272" r:id="rId28"/>
    <p:sldId id="690" r:id="rId29"/>
    <p:sldId id="298" r:id="rId30"/>
    <p:sldId id="669" r:id="rId31"/>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C3E067-9766-4638-A39E-58723BED195F}" v="13" dt="2025-10-15T10:27:28.7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1" autoAdjust="0"/>
    <p:restoredTop sz="68270" autoAdjust="0"/>
  </p:normalViewPr>
  <p:slideViewPr>
    <p:cSldViewPr snapToGrid="0">
      <p:cViewPr varScale="1">
        <p:scale>
          <a:sx n="62" d="100"/>
          <a:sy n="62" d="100"/>
        </p:scale>
        <p:origin x="1041" y="30"/>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133"/>
        <p:guide pos="216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CEC3E067-9766-4638-A39E-58723BED195F}"/>
    <pc:docChg chg="undo custSel addSld delSld modSld sldOrd">
      <pc:chgData name="Rhiannon Akers" userId="fb3c9d12-5c8c-42d7-8dc7-d872d7a3d202" providerId="ADAL" clId="{CEC3E067-9766-4638-A39E-58723BED195F}" dt="2025-10-15T10:30:11.490" v="1289" actId="6549"/>
      <pc:docMkLst>
        <pc:docMk/>
      </pc:docMkLst>
      <pc:sldChg chg="modSp mod">
        <pc:chgData name="Rhiannon Akers" userId="fb3c9d12-5c8c-42d7-8dc7-d872d7a3d202" providerId="ADAL" clId="{CEC3E067-9766-4638-A39E-58723BED195F}" dt="2025-10-15T10:05:36.555" v="60" actId="27636"/>
        <pc:sldMkLst>
          <pc:docMk/>
          <pc:sldMk cId="2087353130" sldId="256"/>
        </pc:sldMkLst>
        <pc:spChg chg="mod">
          <ac:chgData name="Rhiannon Akers" userId="fb3c9d12-5c8c-42d7-8dc7-d872d7a3d202" providerId="ADAL" clId="{CEC3E067-9766-4638-A39E-58723BED195F}" dt="2025-10-15T10:05:36.555" v="60" actId="27636"/>
          <ac:spMkLst>
            <pc:docMk/>
            <pc:sldMk cId="2087353130" sldId="256"/>
            <ac:spMk id="3" creationId="{22C6E451-9A9C-40B0-8CEB-03CB8540F3F1}"/>
          </ac:spMkLst>
        </pc:spChg>
      </pc:sldChg>
      <pc:sldChg chg="del">
        <pc:chgData name="Rhiannon Akers" userId="fb3c9d12-5c8c-42d7-8dc7-d872d7a3d202" providerId="ADAL" clId="{CEC3E067-9766-4638-A39E-58723BED195F}" dt="2025-10-15T10:09:10.114" v="243" actId="47"/>
        <pc:sldMkLst>
          <pc:docMk/>
          <pc:sldMk cId="687063826" sldId="258"/>
        </pc:sldMkLst>
      </pc:sldChg>
      <pc:sldChg chg="del">
        <pc:chgData name="Rhiannon Akers" userId="fb3c9d12-5c8c-42d7-8dc7-d872d7a3d202" providerId="ADAL" clId="{CEC3E067-9766-4638-A39E-58723BED195F}" dt="2025-10-15T10:28:56.230" v="1191" actId="2696"/>
        <pc:sldMkLst>
          <pc:docMk/>
          <pc:sldMk cId="3066286179" sldId="259"/>
        </pc:sldMkLst>
      </pc:sldChg>
      <pc:sldChg chg="delSp modSp mod">
        <pc:chgData name="Rhiannon Akers" userId="fb3c9d12-5c8c-42d7-8dc7-d872d7a3d202" providerId="ADAL" clId="{CEC3E067-9766-4638-A39E-58723BED195F}" dt="2025-10-15T10:19:39.714" v="996"/>
        <pc:sldMkLst>
          <pc:docMk/>
          <pc:sldMk cId="3912249595" sldId="260"/>
        </pc:sldMkLst>
        <pc:spChg chg="del mod">
          <ac:chgData name="Rhiannon Akers" userId="fb3c9d12-5c8c-42d7-8dc7-d872d7a3d202" providerId="ADAL" clId="{CEC3E067-9766-4638-A39E-58723BED195F}" dt="2025-10-15T10:19:39.714" v="996"/>
          <ac:spMkLst>
            <pc:docMk/>
            <pc:sldMk cId="3912249595" sldId="260"/>
            <ac:spMk id="3" creationId="{A3D0093E-EEC4-779A-0C44-62BC8076C653}"/>
          </ac:spMkLst>
        </pc:spChg>
      </pc:sldChg>
      <pc:sldChg chg="modSp mod modNotesTx">
        <pc:chgData name="Rhiannon Akers" userId="fb3c9d12-5c8c-42d7-8dc7-d872d7a3d202" providerId="ADAL" clId="{CEC3E067-9766-4638-A39E-58723BED195F}" dt="2025-10-15T10:25:47.308" v="1029" actId="404"/>
        <pc:sldMkLst>
          <pc:docMk/>
          <pc:sldMk cId="1988471613" sldId="261"/>
        </pc:sldMkLst>
        <pc:spChg chg="mod">
          <ac:chgData name="Rhiannon Akers" userId="fb3c9d12-5c8c-42d7-8dc7-d872d7a3d202" providerId="ADAL" clId="{CEC3E067-9766-4638-A39E-58723BED195F}" dt="2025-10-15T10:25:47.308" v="1029" actId="404"/>
          <ac:spMkLst>
            <pc:docMk/>
            <pc:sldMk cId="1988471613" sldId="261"/>
            <ac:spMk id="2" creationId="{9DAAF12B-7596-4855-9C0E-F51355940F6D}"/>
          </ac:spMkLst>
        </pc:spChg>
      </pc:sldChg>
      <pc:sldChg chg="addSp delSp modSp mod modNotes modNotesTx">
        <pc:chgData name="Rhiannon Akers" userId="fb3c9d12-5c8c-42d7-8dc7-d872d7a3d202" providerId="ADAL" clId="{CEC3E067-9766-4638-A39E-58723BED195F}" dt="2025-10-15T10:23:02.268" v="1006" actId="27636"/>
        <pc:sldMkLst>
          <pc:docMk/>
          <pc:sldMk cId="63805321" sldId="262"/>
        </pc:sldMkLst>
        <pc:spChg chg="mod">
          <ac:chgData name="Rhiannon Akers" userId="fb3c9d12-5c8c-42d7-8dc7-d872d7a3d202" providerId="ADAL" clId="{CEC3E067-9766-4638-A39E-58723BED195F}" dt="2025-10-15T10:22:06.696" v="1004" actId="26606"/>
          <ac:spMkLst>
            <pc:docMk/>
            <pc:sldMk cId="63805321" sldId="262"/>
            <ac:spMk id="2" creationId="{7DE26725-BB54-457C-92BE-F4D946D99762}"/>
          </ac:spMkLst>
        </pc:spChg>
        <pc:spChg chg="del">
          <ac:chgData name="Rhiannon Akers" userId="fb3c9d12-5c8c-42d7-8dc7-d872d7a3d202" providerId="ADAL" clId="{CEC3E067-9766-4638-A39E-58723BED195F}" dt="2025-10-15T10:21:59.785" v="1001" actId="478"/>
          <ac:spMkLst>
            <pc:docMk/>
            <pc:sldMk cId="63805321" sldId="262"/>
            <ac:spMk id="4" creationId="{79E05C18-BBB7-41D0-82ED-B6166BC58685}"/>
          </ac:spMkLst>
        </pc:spChg>
        <pc:spChg chg="del">
          <ac:chgData name="Rhiannon Akers" userId="fb3c9d12-5c8c-42d7-8dc7-d872d7a3d202" providerId="ADAL" clId="{CEC3E067-9766-4638-A39E-58723BED195F}" dt="2025-10-15T10:22:01.009" v="1002" actId="478"/>
          <ac:spMkLst>
            <pc:docMk/>
            <pc:sldMk cId="63805321" sldId="262"/>
            <ac:spMk id="5" creationId="{542E222B-3526-488E-AA2D-D01212881D8D}"/>
          </ac:spMkLst>
        </pc:spChg>
        <pc:spChg chg="del">
          <ac:chgData name="Rhiannon Akers" userId="fb3c9d12-5c8c-42d7-8dc7-d872d7a3d202" providerId="ADAL" clId="{CEC3E067-9766-4638-A39E-58723BED195F}" dt="2025-10-15T10:21:59.785" v="1001" actId="478"/>
          <ac:spMkLst>
            <pc:docMk/>
            <pc:sldMk cId="63805321" sldId="262"/>
            <ac:spMk id="6" creationId="{EF341BFB-602C-4695-A7CA-7E3796F86616}"/>
          </ac:spMkLst>
        </pc:spChg>
        <pc:spChg chg="del">
          <ac:chgData name="Rhiannon Akers" userId="fb3c9d12-5c8c-42d7-8dc7-d872d7a3d202" providerId="ADAL" clId="{CEC3E067-9766-4638-A39E-58723BED195F}" dt="2025-10-15T10:21:59.785" v="1001" actId="478"/>
          <ac:spMkLst>
            <pc:docMk/>
            <pc:sldMk cId="63805321" sldId="262"/>
            <ac:spMk id="7" creationId="{9CED1D81-9ABA-4EEE-A8A8-08A1C0603232}"/>
          </ac:spMkLst>
        </pc:spChg>
        <pc:picChg chg="add mod">
          <ac:chgData name="Rhiannon Akers" userId="fb3c9d12-5c8c-42d7-8dc7-d872d7a3d202" providerId="ADAL" clId="{CEC3E067-9766-4638-A39E-58723BED195F}" dt="2025-10-15T10:22:06.696" v="1004" actId="26606"/>
          <ac:picMkLst>
            <pc:docMk/>
            <pc:sldMk cId="63805321" sldId="262"/>
            <ac:picMk id="1026" creationId="{3942B089-94E3-3D1B-A140-914B9884598B}"/>
          </ac:picMkLst>
        </pc:picChg>
        <pc:cxnChg chg="del mod">
          <ac:chgData name="Rhiannon Akers" userId="fb3c9d12-5c8c-42d7-8dc7-d872d7a3d202" providerId="ADAL" clId="{CEC3E067-9766-4638-A39E-58723BED195F}" dt="2025-10-15T10:21:59.785" v="1001" actId="478"/>
          <ac:cxnSpMkLst>
            <pc:docMk/>
            <pc:sldMk cId="63805321" sldId="262"/>
            <ac:cxnSpMk id="14" creationId="{88EE7E80-BF77-4F3E-8735-D7C638D54A8C}"/>
          </ac:cxnSpMkLst>
        </pc:cxnChg>
        <pc:cxnChg chg="del mod">
          <ac:chgData name="Rhiannon Akers" userId="fb3c9d12-5c8c-42d7-8dc7-d872d7a3d202" providerId="ADAL" clId="{CEC3E067-9766-4638-A39E-58723BED195F}" dt="2025-10-15T10:21:59.785" v="1001" actId="478"/>
          <ac:cxnSpMkLst>
            <pc:docMk/>
            <pc:sldMk cId="63805321" sldId="262"/>
            <ac:cxnSpMk id="16" creationId="{3157E6BA-C62F-4190-B61B-91249E14D23D}"/>
          </ac:cxnSpMkLst>
        </pc:cxnChg>
        <pc:cxnChg chg="del mod">
          <ac:chgData name="Rhiannon Akers" userId="fb3c9d12-5c8c-42d7-8dc7-d872d7a3d202" providerId="ADAL" clId="{CEC3E067-9766-4638-A39E-58723BED195F}" dt="2025-10-15T10:21:59.785" v="1001" actId="478"/>
          <ac:cxnSpMkLst>
            <pc:docMk/>
            <pc:sldMk cId="63805321" sldId="262"/>
            <ac:cxnSpMk id="21" creationId="{2D847EC8-78A8-4A9E-8B7D-797D701C2F03}"/>
          </ac:cxnSpMkLst>
        </pc:cxnChg>
        <pc:cxnChg chg="del mod">
          <ac:chgData name="Rhiannon Akers" userId="fb3c9d12-5c8c-42d7-8dc7-d872d7a3d202" providerId="ADAL" clId="{CEC3E067-9766-4638-A39E-58723BED195F}" dt="2025-10-15T10:21:59.785" v="1001" actId="478"/>
          <ac:cxnSpMkLst>
            <pc:docMk/>
            <pc:sldMk cId="63805321" sldId="262"/>
            <ac:cxnSpMk id="23" creationId="{C28B0633-A61E-450B-B77D-D64E6814CB50}"/>
          </ac:cxnSpMkLst>
        </pc:cxnChg>
      </pc:sldChg>
      <pc:sldChg chg="modSp">
        <pc:chgData name="Rhiannon Akers" userId="fb3c9d12-5c8c-42d7-8dc7-d872d7a3d202" providerId="ADAL" clId="{CEC3E067-9766-4638-A39E-58723BED195F}" dt="2025-10-15T10:15:55.080" v="778" actId="5793"/>
        <pc:sldMkLst>
          <pc:docMk/>
          <pc:sldMk cId="2844961201" sldId="293"/>
        </pc:sldMkLst>
        <pc:spChg chg="mod">
          <ac:chgData name="Rhiannon Akers" userId="fb3c9d12-5c8c-42d7-8dc7-d872d7a3d202" providerId="ADAL" clId="{CEC3E067-9766-4638-A39E-58723BED195F}" dt="2025-10-15T10:15:55.080" v="778" actId="5793"/>
          <ac:spMkLst>
            <pc:docMk/>
            <pc:sldMk cId="2844961201" sldId="293"/>
            <ac:spMk id="3" creationId="{4CF62FD1-DAB9-4C18-A7D0-DA607C996BF4}"/>
          </ac:spMkLst>
        </pc:spChg>
      </pc:sldChg>
      <pc:sldChg chg="ord">
        <pc:chgData name="Rhiannon Akers" userId="fb3c9d12-5c8c-42d7-8dc7-d872d7a3d202" providerId="ADAL" clId="{CEC3E067-9766-4638-A39E-58723BED195F}" dt="2025-10-15T10:11:07.589" v="258"/>
        <pc:sldMkLst>
          <pc:docMk/>
          <pc:sldMk cId="147737911" sldId="298"/>
        </pc:sldMkLst>
      </pc:sldChg>
      <pc:sldChg chg="del">
        <pc:chgData name="Rhiannon Akers" userId="fb3c9d12-5c8c-42d7-8dc7-d872d7a3d202" providerId="ADAL" clId="{CEC3E067-9766-4638-A39E-58723BED195F}" dt="2025-10-15T10:11:11.862" v="259" actId="47"/>
        <pc:sldMkLst>
          <pc:docMk/>
          <pc:sldMk cId="1550550437" sldId="524"/>
        </pc:sldMkLst>
      </pc:sldChg>
      <pc:sldChg chg="modSp mod">
        <pc:chgData name="Rhiannon Akers" userId="fb3c9d12-5c8c-42d7-8dc7-d872d7a3d202" providerId="ADAL" clId="{CEC3E067-9766-4638-A39E-58723BED195F}" dt="2025-10-15T10:17:02.839" v="993" actId="20577"/>
        <pc:sldMkLst>
          <pc:docMk/>
          <pc:sldMk cId="3900212211" sldId="586"/>
        </pc:sldMkLst>
        <pc:spChg chg="mod">
          <ac:chgData name="Rhiannon Akers" userId="fb3c9d12-5c8c-42d7-8dc7-d872d7a3d202" providerId="ADAL" clId="{CEC3E067-9766-4638-A39E-58723BED195F}" dt="2025-10-15T10:17:02.839" v="993" actId="20577"/>
          <ac:spMkLst>
            <pc:docMk/>
            <pc:sldMk cId="3900212211" sldId="586"/>
            <ac:spMk id="3" creationId="{B72FB497-7FBA-266E-BB45-3160E947D48B}"/>
          </ac:spMkLst>
        </pc:spChg>
      </pc:sldChg>
      <pc:sldChg chg="delSp modSp mod modNotesTx">
        <pc:chgData name="Rhiannon Akers" userId="fb3c9d12-5c8c-42d7-8dc7-d872d7a3d202" providerId="ADAL" clId="{CEC3E067-9766-4638-A39E-58723BED195F}" dt="2025-10-15T10:30:11.490" v="1289" actId="6549"/>
        <pc:sldMkLst>
          <pc:docMk/>
          <pc:sldMk cId="3748452510" sldId="658"/>
        </pc:sldMkLst>
        <pc:spChg chg="mod">
          <ac:chgData name="Rhiannon Akers" userId="fb3c9d12-5c8c-42d7-8dc7-d872d7a3d202" providerId="ADAL" clId="{CEC3E067-9766-4638-A39E-58723BED195F}" dt="2025-10-15T10:30:07.669" v="1288" actId="20577"/>
          <ac:spMkLst>
            <pc:docMk/>
            <pc:sldMk cId="3748452510" sldId="658"/>
            <ac:spMk id="2" creationId="{2A207C74-AB0C-51A6-DE3D-7B20B3577E6F}"/>
          </ac:spMkLst>
        </pc:spChg>
        <pc:picChg chg="del">
          <ac:chgData name="Rhiannon Akers" userId="fb3c9d12-5c8c-42d7-8dc7-d872d7a3d202" providerId="ADAL" clId="{CEC3E067-9766-4638-A39E-58723BED195F}" dt="2025-10-15T10:06:25.866" v="93" actId="478"/>
          <ac:picMkLst>
            <pc:docMk/>
            <pc:sldMk cId="3748452510" sldId="658"/>
            <ac:picMk id="5" creationId="{03C3F355-2F83-E190-7E12-938962333CAA}"/>
          </ac:picMkLst>
        </pc:picChg>
      </pc:sldChg>
      <pc:sldChg chg="modNotesTx">
        <pc:chgData name="Rhiannon Akers" userId="fb3c9d12-5c8c-42d7-8dc7-d872d7a3d202" providerId="ADAL" clId="{CEC3E067-9766-4638-A39E-58723BED195F}" dt="2025-10-15T10:11:54.051" v="453" actId="20577"/>
        <pc:sldMkLst>
          <pc:docMk/>
          <pc:sldMk cId="1221063142" sldId="669"/>
        </pc:sldMkLst>
      </pc:sldChg>
      <pc:sldChg chg="add del">
        <pc:chgData name="Rhiannon Akers" userId="fb3c9d12-5c8c-42d7-8dc7-d872d7a3d202" providerId="ADAL" clId="{CEC3E067-9766-4638-A39E-58723BED195F}" dt="2025-10-15T10:05:59.791" v="64" actId="2696"/>
        <pc:sldMkLst>
          <pc:docMk/>
          <pc:sldMk cId="1975084881" sldId="679"/>
        </pc:sldMkLst>
      </pc:sldChg>
      <pc:sldChg chg="del">
        <pc:chgData name="Rhiannon Akers" userId="fb3c9d12-5c8c-42d7-8dc7-d872d7a3d202" providerId="ADAL" clId="{CEC3E067-9766-4638-A39E-58723BED195F}" dt="2025-10-15T10:05:59.791" v="64" actId="2696"/>
        <pc:sldMkLst>
          <pc:docMk/>
          <pc:sldMk cId="4213805310" sldId="686"/>
        </pc:sldMkLst>
      </pc:sldChg>
      <pc:sldChg chg="addSp delSp modSp mod ord modNotesTx">
        <pc:chgData name="Rhiannon Akers" userId="fb3c9d12-5c8c-42d7-8dc7-d872d7a3d202" providerId="ADAL" clId="{CEC3E067-9766-4638-A39E-58723BED195F}" dt="2025-10-15T10:15:20.844" v="777" actId="931"/>
        <pc:sldMkLst>
          <pc:docMk/>
          <pc:sldMk cId="179965814" sldId="690"/>
        </pc:sldMkLst>
        <pc:spChg chg="mod">
          <ac:chgData name="Rhiannon Akers" userId="fb3c9d12-5c8c-42d7-8dc7-d872d7a3d202" providerId="ADAL" clId="{CEC3E067-9766-4638-A39E-58723BED195F}" dt="2025-10-15T10:14:17.887" v="775" actId="26606"/>
          <ac:spMkLst>
            <pc:docMk/>
            <pc:sldMk cId="179965814" sldId="690"/>
            <ac:spMk id="2" creationId="{33367975-D165-6E81-06CF-ACB4C0A84B1F}"/>
          </ac:spMkLst>
        </pc:spChg>
        <pc:spChg chg="del mod">
          <ac:chgData name="Rhiannon Akers" userId="fb3c9d12-5c8c-42d7-8dc7-d872d7a3d202" providerId="ADAL" clId="{CEC3E067-9766-4638-A39E-58723BED195F}" dt="2025-10-15T10:14:10.423" v="774" actId="931"/>
          <ac:spMkLst>
            <pc:docMk/>
            <pc:sldMk cId="179965814" sldId="690"/>
            <ac:spMk id="3" creationId="{0830E76C-51BA-B716-C125-8422026B9730}"/>
          </ac:spMkLst>
        </pc:spChg>
        <pc:spChg chg="add del mod">
          <ac:chgData name="Rhiannon Akers" userId="fb3c9d12-5c8c-42d7-8dc7-d872d7a3d202" providerId="ADAL" clId="{CEC3E067-9766-4638-A39E-58723BED195F}" dt="2025-10-15T10:15:20.844" v="777" actId="931"/>
          <ac:spMkLst>
            <pc:docMk/>
            <pc:sldMk cId="179965814" sldId="690"/>
            <ac:spMk id="7" creationId="{DA7A0AB5-DF14-CDFE-18BF-1B8102B22ED7}"/>
          </ac:spMkLst>
        </pc:spChg>
        <pc:picChg chg="add del mod">
          <ac:chgData name="Rhiannon Akers" userId="fb3c9d12-5c8c-42d7-8dc7-d872d7a3d202" providerId="ADAL" clId="{CEC3E067-9766-4638-A39E-58723BED195F}" dt="2025-10-15T10:14:23.300" v="776" actId="478"/>
          <ac:picMkLst>
            <pc:docMk/>
            <pc:sldMk cId="179965814" sldId="690"/>
            <ac:picMk id="5" creationId="{37CE670F-04F7-DC73-ABDE-A3F5305989CE}"/>
          </ac:picMkLst>
        </pc:picChg>
        <pc:picChg chg="add mod">
          <ac:chgData name="Rhiannon Akers" userId="fb3c9d12-5c8c-42d7-8dc7-d872d7a3d202" providerId="ADAL" clId="{CEC3E067-9766-4638-A39E-58723BED195F}" dt="2025-10-15T10:15:20.844" v="777" actId="931"/>
          <ac:picMkLst>
            <pc:docMk/>
            <pc:sldMk cId="179965814" sldId="690"/>
            <ac:picMk id="9" creationId="{46DF4216-69B9-EA22-EF5E-142714AE78AE}"/>
          </ac:picMkLst>
        </pc:picChg>
      </pc:sldChg>
      <pc:sldChg chg="del">
        <pc:chgData name="Rhiannon Akers" userId="fb3c9d12-5c8c-42d7-8dc7-d872d7a3d202" providerId="ADAL" clId="{CEC3E067-9766-4638-A39E-58723BED195F}" dt="2025-10-15T10:09:40.116" v="253" actId="47"/>
        <pc:sldMkLst>
          <pc:docMk/>
          <pc:sldMk cId="1213516723" sldId="708"/>
        </pc:sldMkLst>
      </pc:sldChg>
      <pc:sldChg chg="del">
        <pc:chgData name="Rhiannon Akers" userId="fb3c9d12-5c8c-42d7-8dc7-d872d7a3d202" providerId="ADAL" clId="{CEC3E067-9766-4638-A39E-58723BED195F}" dt="2025-10-15T10:09:44.943" v="255" actId="47"/>
        <pc:sldMkLst>
          <pc:docMk/>
          <pc:sldMk cId="2334840597" sldId="709"/>
        </pc:sldMkLst>
      </pc:sldChg>
      <pc:sldChg chg="del">
        <pc:chgData name="Rhiannon Akers" userId="fb3c9d12-5c8c-42d7-8dc7-d872d7a3d202" providerId="ADAL" clId="{CEC3E067-9766-4638-A39E-58723BED195F}" dt="2025-10-15T10:09:38.523" v="250" actId="47"/>
        <pc:sldMkLst>
          <pc:docMk/>
          <pc:sldMk cId="2697138579" sldId="710"/>
        </pc:sldMkLst>
      </pc:sldChg>
      <pc:sldChg chg="del">
        <pc:chgData name="Rhiannon Akers" userId="fb3c9d12-5c8c-42d7-8dc7-d872d7a3d202" providerId="ADAL" clId="{CEC3E067-9766-4638-A39E-58723BED195F}" dt="2025-10-15T10:09:38.022" v="249" actId="47"/>
        <pc:sldMkLst>
          <pc:docMk/>
          <pc:sldMk cId="573885512" sldId="711"/>
        </pc:sldMkLst>
      </pc:sldChg>
      <pc:sldChg chg="del">
        <pc:chgData name="Rhiannon Akers" userId="fb3c9d12-5c8c-42d7-8dc7-d872d7a3d202" providerId="ADAL" clId="{CEC3E067-9766-4638-A39E-58723BED195F}" dt="2025-10-15T10:09:39.039" v="251" actId="47"/>
        <pc:sldMkLst>
          <pc:docMk/>
          <pc:sldMk cId="1148301293" sldId="712"/>
        </pc:sldMkLst>
      </pc:sldChg>
      <pc:sldChg chg="del">
        <pc:chgData name="Rhiannon Akers" userId="fb3c9d12-5c8c-42d7-8dc7-d872d7a3d202" providerId="ADAL" clId="{CEC3E067-9766-4638-A39E-58723BED195F}" dt="2025-10-15T10:09:39.598" v="252" actId="47"/>
        <pc:sldMkLst>
          <pc:docMk/>
          <pc:sldMk cId="564274565" sldId="713"/>
        </pc:sldMkLst>
      </pc:sldChg>
      <pc:sldChg chg="del">
        <pc:chgData name="Rhiannon Akers" userId="fb3c9d12-5c8c-42d7-8dc7-d872d7a3d202" providerId="ADAL" clId="{CEC3E067-9766-4638-A39E-58723BED195F}" dt="2025-10-15T10:09:45.818" v="256" actId="47"/>
        <pc:sldMkLst>
          <pc:docMk/>
          <pc:sldMk cId="1363173876" sldId="714"/>
        </pc:sldMkLst>
      </pc:sldChg>
      <pc:sldChg chg="del">
        <pc:chgData name="Rhiannon Akers" userId="fb3c9d12-5c8c-42d7-8dc7-d872d7a3d202" providerId="ADAL" clId="{CEC3E067-9766-4638-A39E-58723BED195F}" dt="2025-10-15T10:09:44.258" v="254" actId="47"/>
        <pc:sldMkLst>
          <pc:docMk/>
          <pc:sldMk cId="1186896628" sldId="715"/>
        </pc:sldMkLst>
      </pc:sldChg>
      <pc:sldChg chg="del">
        <pc:chgData name="Rhiannon Akers" userId="fb3c9d12-5c8c-42d7-8dc7-d872d7a3d202" providerId="ADAL" clId="{CEC3E067-9766-4638-A39E-58723BED195F}" dt="2025-10-15T10:09:36.536" v="247" actId="47"/>
        <pc:sldMkLst>
          <pc:docMk/>
          <pc:sldMk cId="2376728442" sldId="716"/>
        </pc:sldMkLst>
      </pc:sldChg>
      <pc:sldChg chg="del">
        <pc:chgData name="Rhiannon Akers" userId="fb3c9d12-5c8c-42d7-8dc7-d872d7a3d202" providerId="ADAL" clId="{CEC3E067-9766-4638-A39E-58723BED195F}" dt="2025-10-15T10:09:35.720" v="246" actId="47"/>
        <pc:sldMkLst>
          <pc:docMk/>
          <pc:sldMk cId="3335865796" sldId="717"/>
        </pc:sldMkLst>
      </pc:sldChg>
      <pc:sldChg chg="ord modNotesTx">
        <pc:chgData name="Rhiannon Akers" userId="fb3c9d12-5c8c-42d7-8dc7-d872d7a3d202" providerId="ADAL" clId="{CEC3E067-9766-4638-A39E-58723BED195F}" dt="2025-10-15T10:27:21.720" v="1042" actId="20577"/>
        <pc:sldMkLst>
          <pc:docMk/>
          <pc:sldMk cId="641733266" sldId="721"/>
        </pc:sldMkLst>
      </pc:sldChg>
      <pc:sldChg chg="ord">
        <pc:chgData name="Rhiannon Akers" userId="fb3c9d12-5c8c-42d7-8dc7-d872d7a3d202" providerId="ADAL" clId="{CEC3E067-9766-4638-A39E-58723BED195F}" dt="2025-10-15T10:09:23.606" v="245"/>
        <pc:sldMkLst>
          <pc:docMk/>
          <pc:sldMk cId="4207981340" sldId="723"/>
        </pc:sldMkLst>
      </pc:sldChg>
      <pc:sldChg chg="del">
        <pc:chgData name="Rhiannon Akers" userId="fb3c9d12-5c8c-42d7-8dc7-d872d7a3d202" providerId="ADAL" clId="{CEC3E067-9766-4638-A39E-58723BED195F}" dt="2025-10-15T10:09:37.364" v="248" actId="47"/>
        <pc:sldMkLst>
          <pc:docMk/>
          <pc:sldMk cId="1942220191" sldId="724"/>
        </pc:sldMkLst>
      </pc:sldChg>
      <pc:sldChg chg="modSp new mod modNotesTx">
        <pc:chgData name="Rhiannon Akers" userId="fb3c9d12-5c8c-42d7-8dc7-d872d7a3d202" providerId="ADAL" clId="{CEC3E067-9766-4638-A39E-58723BED195F}" dt="2025-10-15T10:28:49.932" v="1190" actId="20577"/>
        <pc:sldMkLst>
          <pc:docMk/>
          <pc:sldMk cId="4238340813" sldId="725"/>
        </pc:sldMkLst>
        <pc:spChg chg="mod">
          <ac:chgData name="Rhiannon Akers" userId="fb3c9d12-5c8c-42d7-8dc7-d872d7a3d202" providerId="ADAL" clId="{CEC3E067-9766-4638-A39E-58723BED195F}" dt="2025-10-15T10:08:29.676" v="242" actId="113"/>
          <ac:spMkLst>
            <pc:docMk/>
            <pc:sldMk cId="4238340813" sldId="725"/>
            <ac:spMk id="2" creationId="{6616F1A8-C2E5-9135-E480-F8E0E36EB76C}"/>
          </ac:spMkLst>
        </pc:spChg>
        <pc:spChg chg="mod">
          <ac:chgData name="Rhiannon Akers" userId="fb3c9d12-5c8c-42d7-8dc7-d872d7a3d202" providerId="ADAL" clId="{CEC3E067-9766-4638-A39E-58723BED195F}" dt="2025-10-15T10:27:36.586" v="1053" actId="20577"/>
          <ac:spMkLst>
            <pc:docMk/>
            <pc:sldMk cId="4238340813" sldId="725"/>
            <ac:spMk id="3" creationId="{2E5C8B28-4B7F-26BB-3067-91396F2E7906}"/>
          </ac:spMkLst>
        </pc:spChg>
      </pc:sldChg>
      <pc:sldChg chg="addSp delSp modSp new mod modAnim">
        <pc:chgData name="Rhiannon Akers" userId="fb3c9d12-5c8c-42d7-8dc7-d872d7a3d202" providerId="ADAL" clId="{CEC3E067-9766-4638-A39E-58723BED195F}" dt="2025-10-15T10:21:10.827" v="1000" actId="27636"/>
        <pc:sldMkLst>
          <pc:docMk/>
          <pc:sldMk cId="1983873465" sldId="726"/>
        </pc:sldMkLst>
        <pc:spChg chg="mod">
          <ac:chgData name="Rhiannon Akers" userId="fb3c9d12-5c8c-42d7-8dc7-d872d7a3d202" providerId="ADAL" clId="{CEC3E067-9766-4638-A39E-58723BED195F}" dt="2025-10-15T10:21:10.827" v="1000" actId="27636"/>
          <ac:spMkLst>
            <pc:docMk/>
            <pc:sldMk cId="1983873465" sldId="726"/>
            <ac:spMk id="2" creationId="{2DCD5BA8-0063-911F-16DC-9B27B0501085}"/>
          </ac:spMkLst>
        </pc:spChg>
        <pc:spChg chg="del">
          <ac:chgData name="Rhiannon Akers" userId="fb3c9d12-5c8c-42d7-8dc7-d872d7a3d202" providerId="ADAL" clId="{CEC3E067-9766-4638-A39E-58723BED195F}" dt="2025-10-15T10:20:47.227" v="998"/>
          <ac:spMkLst>
            <pc:docMk/>
            <pc:sldMk cId="1983873465" sldId="726"/>
            <ac:spMk id="3" creationId="{71E69792-7F08-3FE2-D3D2-7799E42A104E}"/>
          </ac:spMkLst>
        </pc:spChg>
        <pc:picChg chg="add mod">
          <ac:chgData name="Rhiannon Akers" userId="fb3c9d12-5c8c-42d7-8dc7-d872d7a3d202" providerId="ADAL" clId="{CEC3E067-9766-4638-A39E-58723BED195F}" dt="2025-10-15T10:20:47.227" v="998"/>
          <ac:picMkLst>
            <pc:docMk/>
            <pc:sldMk cId="1983873465" sldId="726"/>
            <ac:picMk id="4" creationId="{26FFA795-46A6-0C83-0897-5B6242AE4B06}"/>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sz="quarter" idx="1"/>
          </p:nvPr>
        </p:nvSpPr>
        <p:spPr>
          <a:xfrm>
            <a:off x="3884613" y="0"/>
            <a:ext cx="2971800" cy="497284"/>
          </a:xfrm>
          <a:prstGeom prst="rect">
            <a:avLst/>
          </a:prstGeom>
        </p:spPr>
        <p:txBody>
          <a:bodyPr vert="horz" lIns="91859" tIns="45929" rIns="91859" bIns="45929" rtlCol="0"/>
          <a:lstStyle>
            <a:lvl1pPr algn="r">
              <a:defRPr sz="1200"/>
            </a:lvl1pPr>
          </a:lstStyle>
          <a:p>
            <a:fld id="{96D292DE-8B7A-4254-AA83-74C1F4DD4AF0}" type="datetimeFigureOut">
              <a:rPr lang="en-GB" smtClean="0"/>
              <a:pPr/>
              <a:t>15/10/2025</a:t>
            </a:fld>
            <a:endParaRPr lang="en-GB"/>
          </a:p>
        </p:txBody>
      </p:sp>
      <p:sp>
        <p:nvSpPr>
          <p:cNvPr id="4" name="Footer Placeholder 3"/>
          <p:cNvSpPr>
            <a:spLocks noGrp="1"/>
          </p:cNvSpPr>
          <p:nvPr>
            <p:ph type="ftr" sz="quarter" idx="2"/>
          </p:nvPr>
        </p:nvSpPr>
        <p:spPr>
          <a:xfrm>
            <a:off x="0" y="9446677"/>
            <a:ext cx="2971800" cy="497284"/>
          </a:xfrm>
          <a:prstGeom prst="rect">
            <a:avLst/>
          </a:prstGeom>
        </p:spPr>
        <p:txBody>
          <a:bodyPr vert="horz" lIns="91859" tIns="45929" rIns="91859" bIns="45929"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7"/>
            <a:ext cx="2971800" cy="497284"/>
          </a:xfrm>
          <a:prstGeom prst="rect">
            <a:avLst/>
          </a:prstGeom>
        </p:spPr>
        <p:txBody>
          <a:bodyPr vert="horz" lIns="91859" tIns="45929" rIns="91859" bIns="45929"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idx="1"/>
          </p:nvPr>
        </p:nvSpPr>
        <p:spPr>
          <a:xfrm>
            <a:off x="3884613" y="0"/>
            <a:ext cx="2971800" cy="499012"/>
          </a:xfrm>
          <a:prstGeom prst="rect">
            <a:avLst/>
          </a:prstGeom>
        </p:spPr>
        <p:txBody>
          <a:bodyPr vert="horz" lIns="91859" tIns="45929" rIns="91859" bIns="45929" rtlCol="0"/>
          <a:lstStyle>
            <a:lvl1pPr algn="r">
              <a:defRPr sz="1200"/>
            </a:lvl1pPr>
          </a:lstStyle>
          <a:p>
            <a:fld id="{1E9EAB9E-E8D5-476C-93BA-6CDCDF16D67A}" type="datetimeFigureOut">
              <a:rPr lang="en-GB" smtClean="0"/>
              <a:pPr/>
              <a:t>15/10/2025</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859" tIns="45929" rIns="91859" bIns="45929"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859" tIns="45929" rIns="91859" bIns="459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9"/>
            <a:ext cx="2971800" cy="499011"/>
          </a:xfrm>
          <a:prstGeom prst="rect">
            <a:avLst/>
          </a:prstGeom>
        </p:spPr>
        <p:txBody>
          <a:bodyPr vert="horz" lIns="91859" tIns="45929" rIns="91859" bIns="45929"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9"/>
            <a:ext cx="2971800" cy="499011"/>
          </a:xfrm>
          <a:prstGeom prst="rect">
            <a:avLst/>
          </a:prstGeom>
        </p:spPr>
        <p:txBody>
          <a:bodyPr vert="horz" lIns="91859" tIns="45929" rIns="91859" bIns="45929"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a:t>
            </a:fld>
            <a:endParaRPr lang="en-GB"/>
          </a:p>
        </p:txBody>
      </p:sp>
    </p:spTree>
    <p:extLst>
      <p:ext uri="{BB962C8B-B14F-4D97-AF65-F5344CB8AC3E}">
        <p14:creationId xmlns:p14="http://schemas.microsoft.com/office/powerpoint/2010/main" val="3151608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910D-1CCB-55CD-AEA3-01C69B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8405E-94FC-5113-0C8C-B7C6C1B60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D29A0-31D1-6290-ADBD-5AD3F244B1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90B727-A0CE-16D9-F276-B41AA803718B}"/>
              </a:ext>
            </a:extLst>
          </p:cNvPr>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2926951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group for a rough poll of how many of each role are present in the room – how many shapers?  Coordinators?  And so on.  Make a mental note, so that you can ask them about whether they recognise the traits for each role as they are discussed.  </a:t>
            </a: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5D0D52-B7B8-4C70-AE2E-EA49A1FAC79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4470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 chance to both disrupt and reinforce students understanding of people.</a:t>
            </a:r>
          </a:p>
          <a:p>
            <a:endParaRPr lang="en-GB"/>
          </a:p>
          <a:p>
            <a:r>
              <a:rPr lang="en-GB"/>
              <a:t>We are deliberately starting with understanding individuals and how each person’s awareness of themselves, their relationships and the world around them determines how well they can interact and do things together at a deep and effective level.</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879137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a:t>This demonstrates the importance of outside factors rather than what we say.  Our tone of voice, energy, attitude, emotions, dress, body language, eye contact, facial expressions, movements and gestures have a stronger impact than words alone.  By taking these into consideration in our communication style we can build rapport and relationships more effectively. </a:t>
            </a:r>
          </a:p>
          <a:p>
            <a:endParaRPr lang="en-GB"/>
          </a:p>
        </p:txBody>
      </p:sp>
      <p:sp>
        <p:nvSpPr>
          <p:cNvPr id="4" name="Slide Number Placeholder 3"/>
          <p:cNvSpPr>
            <a:spLocks noGrp="1"/>
          </p:cNvSpPr>
          <p:nvPr>
            <p:ph type="sldNum" sz="quarter" idx="5"/>
          </p:nvPr>
        </p:nvSpPr>
        <p:spPr/>
        <p:txBody>
          <a:bodyPr/>
          <a:lstStyle/>
          <a:p>
            <a:fld id="{A7F9036A-81BF-4A79-8082-E6C881DDE62F}" type="slidenum">
              <a:rPr lang="en-GB" smtClean="0"/>
              <a:t>6</a:t>
            </a:fld>
            <a:endParaRPr lang="en-GB"/>
          </a:p>
        </p:txBody>
      </p:sp>
    </p:spTree>
    <p:extLst>
      <p:ext uri="{BB962C8B-B14F-4D97-AF65-F5344CB8AC3E}">
        <p14:creationId xmlns:p14="http://schemas.microsoft.com/office/powerpoint/2010/main" val="4034134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Video link to explore the theory further. </a:t>
            </a:r>
            <a:endParaRPr lang="en-GB" dirty="0"/>
          </a:p>
          <a:p>
            <a:endParaRPr lang="en-GB" dirty="0"/>
          </a:p>
          <a:p>
            <a:r>
              <a:rPr lang="en-GB" dirty="0"/>
              <a:t>What is this model telling us?  This time there is noise……but is this ‘atmospheric interference’….it is 1949, or is it more than this?  Students can look this up in their own time and answer these questions!  This also seems ‘one-directional’…..is it?</a:t>
            </a:r>
          </a:p>
          <a:p>
            <a:endParaRPr lang="en-GB" dirty="0"/>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7</a:t>
            </a:fld>
            <a:endParaRPr lang="en-GB"/>
          </a:p>
        </p:txBody>
      </p:sp>
    </p:spTree>
    <p:extLst>
      <p:ext uri="{BB962C8B-B14F-4D97-AF65-F5344CB8AC3E}">
        <p14:creationId xmlns:p14="http://schemas.microsoft.com/office/powerpoint/2010/main" val="3881133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fontScale="85000" lnSpcReduction="10000"/>
          </a:bodyPr>
          <a:lstStyle/>
          <a:p>
            <a:r>
              <a:rPr lang="en-GB" sz="1200" b="0" i="0" kern="1200" dirty="0">
                <a:solidFill>
                  <a:schemeClr val="tx1"/>
                </a:solidFill>
                <a:effectLst/>
                <a:latin typeface="+mn-lt"/>
                <a:ea typeface="+mn-ea"/>
                <a:cs typeface="+mn-cs"/>
              </a:rPr>
              <a:t>Schramm's communication model is an easy-to-understand framework that explains how communication works as a two-way, circular process between people. Instead of seeing communication as a simple one-way transmission, Schramm argued that both the sender and receiver continuously exchange roles, with each person encoding (creating), sending, decoding (interpreting), and providing feedback about messages.​</a:t>
            </a:r>
          </a:p>
          <a:p>
            <a:r>
              <a:rPr lang="en-GB" sz="1200" b="0" i="0" kern="1200" dirty="0">
                <a:solidFill>
                  <a:schemeClr val="tx1"/>
                </a:solidFill>
                <a:effectLst/>
                <a:latin typeface="+mn-lt"/>
                <a:ea typeface="+mn-ea"/>
                <a:cs typeface="+mn-cs"/>
              </a:rPr>
              <a:t>Key Elements</a:t>
            </a:r>
          </a:p>
          <a:p>
            <a:r>
              <a:rPr lang="en-GB" sz="1200" b="0" i="0" kern="1200" dirty="0">
                <a:solidFill>
                  <a:schemeClr val="tx1"/>
                </a:solidFill>
                <a:effectLst/>
                <a:latin typeface="+mn-lt"/>
                <a:ea typeface="+mn-ea"/>
                <a:cs typeface="+mn-cs"/>
              </a:rPr>
              <a:t>Sender/Source: The person who starts the communication by encoding a message (turning thoughts into words, symbols, or signals).​</a:t>
            </a:r>
          </a:p>
          <a:p>
            <a:r>
              <a:rPr lang="en-GB" sz="1200" b="0" i="0" kern="1200" dirty="0">
                <a:solidFill>
                  <a:schemeClr val="tx1"/>
                </a:solidFill>
                <a:effectLst/>
                <a:latin typeface="+mn-lt"/>
                <a:ea typeface="+mn-ea"/>
                <a:cs typeface="+mn-cs"/>
              </a:rPr>
              <a:t>Message: The idea or information sent from the sender to the receiver, which can be verbal, written, or non-verbal.​</a:t>
            </a:r>
          </a:p>
          <a:p>
            <a:r>
              <a:rPr lang="en-GB" sz="1200" b="0" i="0" kern="1200" dirty="0">
                <a:solidFill>
                  <a:schemeClr val="tx1"/>
                </a:solidFill>
                <a:effectLst/>
                <a:latin typeface="+mn-lt"/>
                <a:ea typeface="+mn-ea"/>
                <a:cs typeface="+mn-cs"/>
              </a:rPr>
              <a:t>Channel: The method or medium used to send the message (speech, writing, visual cues, etc.).​</a:t>
            </a:r>
          </a:p>
          <a:p>
            <a:r>
              <a:rPr lang="en-GB" sz="1200" b="0" i="0" kern="1200" dirty="0">
                <a:solidFill>
                  <a:schemeClr val="tx1"/>
                </a:solidFill>
                <a:effectLst/>
                <a:latin typeface="+mn-lt"/>
                <a:ea typeface="+mn-ea"/>
                <a:cs typeface="+mn-cs"/>
              </a:rPr>
              <a:t>Receiver/Destination: The person who gets the message and decodes it (interprets its meaning).​</a:t>
            </a:r>
          </a:p>
          <a:p>
            <a:r>
              <a:rPr lang="en-GB" sz="1200" b="0" i="0" kern="1200" dirty="0">
                <a:solidFill>
                  <a:schemeClr val="tx1"/>
                </a:solidFill>
                <a:effectLst/>
                <a:latin typeface="+mn-lt"/>
                <a:ea typeface="+mn-ea"/>
                <a:cs typeface="+mn-cs"/>
              </a:rPr>
              <a:t>Feedback: The receiver’s response to the message, which is sent back to the original sender, turning them into the new receiver.​</a:t>
            </a:r>
          </a:p>
          <a:p>
            <a:r>
              <a:rPr lang="en-GB" sz="1200" b="0" i="0" kern="1200" dirty="0">
                <a:solidFill>
                  <a:schemeClr val="tx1"/>
                </a:solidFill>
                <a:effectLst/>
                <a:latin typeface="+mn-lt"/>
                <a:ea typeface="+mn-ea"/>
                <a:cs typeface="+mn-cs"/>
              </a:rPr>
              <a:t>Circular Process</a:t>
            </a:r>
          </a:p>
          <a:p>
            <a:r>
              <a:rPr lang="en-GB" sz="1200" b="0" i="0" kern="1200" dirty="0">
                <a:solidFill>
                  <a:schemeClr val="tx1"/>
                </a:solidFill>
                <a:effectLst/>
                <a:latin typeface="+mn-lt"/>
                <a:ea typeface="+mn-ea"/>
                <a:cs typeface="+mn-cs"/>
              </a:rPr>
              <a:t>Schramm’s model is cyclical, meaning communication doesn’t stop after a message is sent; instead, both parties keep sending messages and feedback in a continuing loop. This ongoing exchange helps both people clarify and better understand each other.​</a:t>
            </a:r>
          </a:p>
          <a:p>
            <a:r>
              <a:rPr lang="en-GB" sz="1200" b="0" i="0" kern="1200" dirty="0">
                <a:solidFill>
                  <a:schemeClr val="tx1"/>
                </a:solidFill>
                <a:effectLst/>
                <a:latin typeface="+mn-lt"/>
                <a:ea typeface="+mn-ea"/>
                <a:cs typeface="+mn-cs"/>
              </a:rPr>
              <a:t>Importance of Common Experience</a:t>
            </a:r>
          </a:p>
          <a:p>
            <a:r>
              <a:rPr lang="en-GB" sz="1200" b="0" i="0" kern="1200" dirty="0">
                <a:solidFill>
                  <a:schemeClr val="tx1"/>
                </a:solidFill>
                <a:effectLst/>
                <a:latin typeface="+mn-lt"/>
                <a:ea typeface="+mn-ea"/>
                <a:cs typeface="+mn-cs"/>
              </a:rPr>
              <a:t>For successful communication, Schramm emphasized that sender and receiver should share some common experience or background. Misunderstandings happen when people don’t have similar knowledge or context—for instance, a technical expert talking to someone without the same expertise may be misunderstood.​</a:t>
            </a:r>
          </a:p>
          <a:p>
            <a:r>
              <a:rPr lang="en-GB" sz="1200" b="0" i="0" kern="1200" dirty="0">
                <a:solidFill>
                  <a:schemeClr val="tx1"/>
                </a:solidFill>
                <a:effectLst/>
                <a:latin typeface="+mn-lt"/>
                <a:ea typeface="+mn-ea"/>
                <a:cs typeface="+mn-cs"/>
              </a:rPr>
              <a:t>Example</a:t>
            </a:r>
          </a:p>
          <a:p>
            <a:r>
              <a:rPr lang="en-GB" sz="1200" b="0" i="0" kern="1200" dirty="0">
                <a:solidFill>
                  <a:schemeClr val="tx1"/>
                </a:solidFill>
                <a:effectLst/>
                <a:latin typeface="+mn-lt"/>
                <a:ea typeface="+mn-ea"/>
                <a:cs typeface="+mn-cs"/>
              </a:rPr>
              <a:t>If one person says something in a conversation, the other listens, interprets the meaning, and then replies. This reply acts as feedback, creating a roundtrip of messages that helps both sides refine understanding.</a:t>
            </a:r>
          </a:p>
          <a:p>
            <a:pPr fontAlgn="base"/>
            <a:endParaRPr lang="en-GB" sz="1200" b="0" i="0" kern="1200" dirty="0">
              <a:solidFill>
                <a:schemeClr val="tx1"/>
              </a:solidFill>
              <a:latin typeface="+mn-lt"/>
              <a:ea typeface="+mn-ea"/>
              <a:cs typeface="+mn-cs"/>
            </a:endParaRPr>
          </a:p>
          <a:p>
            <a:pPr fontAlgn="base"/>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Video link for further exploration. </a:t>
            </a:r>
            <a:endParaRPr lang="en-GB" dirty="0"/>
          </a:p>
          <a:p>
            <a:endParaRPr lang="en-GB" dirty="0"/>
          </a:p>
          <a:p>
            <a:r>
              <a:rPr lang="en-GB" dirty="0"/>
              <a:t>Discuss this with the students – another approach to the tricky subject of communications.  </a:t>
            </a:r>
            <a:endParaRPr lang="en-GB" dirty="0">
              <a:ea typeface="Calibri"/>
              <a:cs typeface="Calibri"/>
            </a:endParaRPr>
          </a:p>
          <a:p>
            <a:endParaRPr lang="en-GB" dirty="0"/>
          </a:p>
          <a:p>
            <a:pPr fontAlgn="base"/>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10</a:t>
            </a:fld>
            <a:endParaRPr lang="en-GB"/>
          </a:p>
        </p:txBody>
      </p:sp>
    </p:spTree>
    <p:extLst>
      <p:ext uri="{BB962C8B-B14F-4D97-AF65-F5344CB8AC3E}">
        <p14:creationId xmlns:p14="http://schemas.microsoft.com/office/powerpoint/2010/main" val="5581013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models with the students – what are the implications? Ask for their thoughts – what do the models highlight? Is there anything missing? They should identify that effective communication can be an iterative process – I send a message, then the recipient checks their understanding, and then I confirm their understanding or refine my message….and so on.</a:t>
            </a:r>
            <a:endParaRPr lang="en-US" dirty="0"/>
          </a:p>
          <a:p>
            <a:r>
              <a:rPr lang="en-GB" dirty="0"/>
              <a:t>The students might identify that there do not appear to be any ‘barriers’ to communication in some of the models. There are also suggestions that all channels can be equally effective? Do we believe this to be the case? What about the impact of non-verbal communications – where will this be most obvious? Critically analyse the models, not just accepting it at face value.</a:t>
            </a:r>
            <a:endParaRPr lang="en-US" dirty="0"/>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923999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12</a:t>
            </a:fld>
            <a:endParaRPr lang="en-GB"/>
          </a:p>
        </p:txBody>
      </p:sp>
    </p:spTree>
    <p:extLst>
      <p:ext uri="{BB962C8B-B14F-4D97-AF65-F5344CB8AC3E}">
        <p14:creationId xmlns:p14="http://schemas.microsoft.com/office/powerpoint/2010/main" val="1268030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13</a:t>
            </a:fld>
            <a:endParaRPr lang="en-GB"/>
          </a:p>
        </p:txBody>
      </p:sp>
    </p:spTree>
    <p:extLst>
      <p:ext uri="{BB962C8B-B14F-4D97-AF65-F5344CB8AC3E}">
        <p14:creationId xmlns:p14="http://schemas.microsoft.com/office/powerpoint/2010/main" val="4160500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Map exercise </a:t>
            </a:r>
          </a:p>
          <a:p>
            <a:r>
              <a:rPr lang="en-US"/>
              <a:t>Start by facing away from each other</a:t>
            </a:r>
          </a:p>
          <a:p>
            <a:r>
              <a:rPr lang="en-US"/>
              <a:t>One member of the pair to give instructions, the other has to draw a specific route on the map following these instructions</a:t>
            </a:r>
          </a:p>
          <a:p>
            <a:endParaRPr lang="en-GB"/>
          </a:p>
        </p:txBody>
      </p:sp>
      <p:sp>
        <p:nvSpPr>
          <p:cNvPr id="4" name="Slide Number Placeholder 3"/>
          <p:cNvSpPr>
            <a:spLocks noGrp="1"/>
          </p:cNvSpPr>
          <p:nvPr>
            <p:ph type="sldNum" sz="quarter" idx="5"/>
          </p:nvPr>
        </p:nvSpPr>
        <p:spPr/>
        <p:txBody>
          <a:bodyPr/>
          <a:lstStyle/>
          <a:p>
            <a:fld id="{A7F9036A-81BF-4A79-8082-E6C881DDE62F}" type="slidenum">
              <a:rPr lang="en-GB" smtClean="0"/>
              <a:t>15</a:t>
            </a:fld>
            <a:endParaRPr lang="en-GB"/>
          </a:p>
        </p:txBody>
      </p:sp>
    </p:spTree>
    <p:extLst>
      <p:ext uri="{BB962C8B-B14F-4D97-AF65-F5344CB8AC3E}">
        <p14:creationId xmlns:p14="http://schemas.microsoft.com/office/powerpoint/2010/main" val="27432287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16</a:t>
            </a:fld>
            <a:endParaRPr lang="en-GB"/>
          </a:p>
        </p:txBody>
      </p:sp>
    </p:spTree>
    <p:extLst>
      <p:ext uri="{BB962C8B-B14F-4D97-AF65-F5344CB8AC3E}">
        <p14:creationId xmlns:p14="http://schemas.microsoft.com/office/powerpoint/2010/main" val="886682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b="1" i="1" u="sng"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17</a:t>
            </a:fld>
            <a:endParaRPr lang="en-GB"/>
          </a:p>
        </p:txBody>
      </p:sp>
    </p:spTree>
    <p:extLst>
      <p:ext uri="{BB962C8B-B14F-4D97-AF65-F5344CB8AC3E}">
        <p14:creationId xmlns:p14="http://schemas.microsoft.com/office/powerpoint/2010/main" val="25973474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19</a:t>
            </a:fld>
            <a:endParaRPr lang="en-GB"/>
          </a:p>
        </p:txBody>
      </p:sp>
    </p:spTree>
    <p:extLst>
      <p:ext uri="{BB962C8B-B14F-4D97-AF65-F5344CB8AC3E}">
        <p14:creationId xmlns:p14="http://schemas.microsoft.com/office/powerpoint/2010/main" val="15980979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b="1" i="1" dirty="0">
                <a:cs typeface="Calibri"/>
              </a:rPr>
              <a:t>Keeping asking questions to funnel down to get to the answer – Talk through the guidance below and ask the group to test it with each other by asking about their weekends.</a:t>
            </a:r>
          </a:p>
          <a:p>
            <a:endParaRPr lang="en-GB" b="1" i="1" dirty="0">
              <a:ea typeface="Calibri"/>
              <a:cs typeface="Calibri"/>
            </a:endParaRPr>
          </a:p>
          <a:p>
            <a:pPr algn="l">
              <a:buFont typeface="Arial" panose="020B0604020202020204" pitchFamily="34" charset="0"/>
              <a:buChar char="•"/>
            </a:pPr>
            <a:r>
              <a:rPr lang="en-GB" b="0" i="0" dirty="0">
                <a:effectLst/>
                <a:latin typeface="fkGroteskNeue"/>
              </a:rPr>
              <a:t>Open Questions:</a:t>
            </a:r>
            <a:br>
              <a:rPr lang="en-GB" b="0" i="0" dirty="0">
                <a:effectLst/>
                <a:latin typeface="fkGroteskNeue"/>
              </a:rPr>
            </a:br>
            <a:r>
              <a:rPr lang="en-GB" b="0" i="0" dirty="0">
                <a:effectLst/>
                <a:latin typeface="fkGroteskNeue"/>
              </a:rPr>
              <a:t>Start with broad, open-ended questions to encourage detailed responses and set a comfortable tone. Use words like </a:t>
            </a:r>
            <a:r>
              <a:rPr lang="en-GB" b="0" i="1" dirty="0">
                <a:effectLst/>
                <a:latin typeface="fkGroteskNeue"/>
              </a:rPr>
              <a:t>who, what, when, where, why, tell, explain, describe</a:t>
            </a:r>
            <a:r>
              <a:rPr lang="en-GB" b="0" i="0" dirty="0">
                <a:effectLst/>
                <a:latin typeface="fkGroteskNeue"/>
              </a:rPr>
              <a:t> to begin these questions</a:t>
            </a:r>
          </a:p>
          <a:p>
            <a:pPr algn="l">
              <a:buFont typeface="Arial" panose="020B0604020202020204" pitchFamily="34" charset="0"/>
              <a:buChar char="•"/>
            </a:pPr>
            <a:r>
              <a:rPr lang="en-GB" b="0" i="0" dirty="0">
                <a:effectLst/>
                <a:latin typeface="fkGroteskNeue"/>
              </a:rPr>
              <a:t>Probing Questions:</a:t>
            </a:r>
            <a:br>
              <a:rPr lang="en-GB" b="0" i="0" dirty="0">
                <a:effectLst/>
                <a:latin typeface="fkGroteskNeue"/>
              </a:rPr>
            </a:br>
            <a:r>
              <a:rPr lang="en-GB" b="0" i="0" dirty="0">
                <a:effectLst/>
                <a:latin typeface="fkGroteskNeue"/>
              </a:rPr>
              <a:t>Listen carefully to the initial answer and ask follow-up questions that dig deeper into specific points mentioned. These questions should be based on the interviewee’s previous answer and help you gather more detail or clarify understanding</a:t>
            </a:r>
          </a:p>
          <a:p>
            <a:pPr algn="l">
              <a:buFont typeface="Arial" panose="020B0604020202020204" pitchFamily="34" charset="0"/>
              <a:buChar char="•"/>
            </a:pPr>
            <a:r>
              <a:rPr lang="en-GB" b="0" i="0" dirty="0">
                <a:effectLst/>
                <a:latin typeface="fkGroteskNeue"/>
              </a:rPr>
              <a:t>Closed Questions:</a:t>
            </a:r>
            <a:br>
              <a:rPr lang="en-GB" b="0" i="0" dirty="0">
                <a:effectLst/>
                <a:latin typeface="fkGroteskNeue"/>
              </a:rPr>
            </a:br>
            <a:r>
              <a:rPr lang="en-GB" b="0" i="0" dirty="0">
                <a:effectLst/>
                <a:latin typeface="fkGroteskNeue"/>
              </a:rPr>
              <a:t>End with a closed question to confirm your understanding or clarify a specific detail. These questions typically lead to a “yes” or “no” answer and help wrap up the conversation or topic</a:t>
            </a:r>
          </a:p>
          <a:p>
            <a:endParaRPr lang="en-GB" b="1" i="1" dirty="0">
              <a:ea typeface="Calibri"/>
              <a:cs typeface="Calibri"/>
            </a:endParaRPr>
          </a:p>
        </p:txBody>
      </p:sp>
      <p:sp>
        <p:nvSpPr>
          <p:cNvPr id="4" name="Slide Number Placeholder 3"/>
          <p:cNvSpPr>
            <a:spLocks noGrp="1"/>
          </p:cNvSpPr>
          <p:nvPr>
            <p:ph type="sldNum" sz="quarter" idx="10"/>
          </p:nvPr>
        </p:nvSpPr>
        <p:spPr/>
        <p:txBody>
          <a:bodyPr/>
          <a:lstStyle/>
          <a:p>
            <a:fld id="{A74F7143-3262-4712-BBAC-9EEC69AABB0A}" type="slidenum">
              <a:rPr lang="en-GB" smtClean="0"/>
              <a:pPr/>
              <a:t>20</a:t>
            </a:fld>
            <a:endParaRPr lang="en-GB"/>
          </a:p>
        </p:txBody>
      </p:sp>
    </p:spTree>
    <p:extLst>
      <p:ext uri="{BB962C8B-B14F-4D97-AF65-F5344CB8AC3E}">
        <p14:creationId xmlns:p14="http://schemas.microsoft.com/office/powerpoint/2010/main" val="326556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Link this to the session on Conflict on Week 3.</a:t>
            </a:r>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21</a:t>
            </a:fld>
            <a:endParaRPr lang="en-GB"/>
          </a:p>
        </p:txBody>
      </p:sp>
    </p:spTree>
    <p:extLst>
      <p:ext uri="{BB962C8B-B14F-4D97-AF65-F5344CB8AC3E}">
        <p14:creationId xmlns:p14="http://schemas.microsoft.com/office/powerpoint/2010/main" val="2483441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2092352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25</a:t>
            </a:fld>
            <a:endParaRPr lang="en-GB"/>
          </a:p>
        </p:txBody>
      </p:sp>
    </p:spTree>
    <p:extLst>
      <p:ext uri="{BB962C8B-B14F-4D97-AF65-F5344CB8AC3E}">
        <p14:creationId xmlns:p14="http://schemas.microsoft.com/office/powerpoint/2010/main" val="1673588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26</a:t>
            </a:fld>
            <a:endParaRPr lang="en-GB"/>
          </a:p>
        </p:txBody>
      </p:sp>
    </p:spTree>
    <p:extLst>
      <p:ext uri="{BB962C8B-B14F-4D97-AF65-F5344CB8AC3E}">
        <p14:creationId xmlns:p14="http://schemas.microsoft.com/office/powerpoint/2010/main" val="1004292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12226866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15/10/2025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15/10/2025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Healthier Together layou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ED1725-7AD8-1F44-A025-368F4CF44962}"/>
              </a:ext>
            </a:extLst>
          </p:cNvPr>
          <p:cNvPicPr>
            <a:picLocks noChangeAspect="1"/>
          </p:cNvPicPr>
          <p:nvPr userDrawn="1"/>
        </p:nvPicPr>
        <p:blipFill>
          <a:blip r:embed="rId2" cstate="screen">
            <a:alphaModFix amt="18000"/>
            <a:extLst>
              <a:ext uri="{28A0092B-C50C-407E-A947-70E740481C1C}">
                <a14:useLocalDpi xmlns:a14="http://schemas.microsoft.com/office/drawing/2010/main"/>
              </a:ext>
            </a:extLst>
          </a:blip>
          <a:stretch>
            <a:fillRect/>
          </a:stretch>
        </p:blipFill>
        <p:spPr>
          <a:xfrm>
            <a:off x="6698974" y="4195110"/>
            <a:ext cx="5493026" cy="1651389"/>
          </a:xfrm>
          <a:prstGeom prst="rect">
            <a:avLst/>
          </a:prstGeom>
        </p:spPr>
      </p:pic>
      <p:pic>
        <p:nvPicPr>
          <p:cNvPr id="9" name="Picture 8">
            <a:extLst>
              <a:ext uri="{FF2B5EF4-FFF2-40B4-BE49-F238E27FC236}">
                <a16:creationId xmlns:a16="http://schemas.microsoft.com/office/drawing/2014/main" id="{175D9726-547E-554A-BDCB-BA07C73502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0" name="Picture 9">
            <a:extLst>
              <a:ext uri="{FF2B5EF4-FFF2-40B4-BE49-F238E27FC236}">
                <a16:creationId xmlns:a16="http://schemas.microsoft.com/office/drawing/2014/main" id="{3ADCEE22-9003-7B46-A2B7-CEF3AA9346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6" name="Slide Number Placeholder 10">
            <a:extLst>
              <a:ext uri="{FF2B5EF4-FFF2-40B4-BE49-F238E27FC236}">
                <a16:creationId xmlns:a16="http://schemas.microsoft.com/office/drawing/2014/main" id="{37FF10DE-2139-834D-B0F4-37E6EE956D66}"/>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7"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a:t>Place heading here</a:t>
            </a:r>
            <a:endParaRPr lang="en-GB"/>
          </a:p>
        </p:txBody>
      </p:sp>
      <p:sp>
        <p:nvSpPr>
          <p:cNvPr id="8"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a:t>Add your slide text here – minimum font size 18</a:t>
            </a:r>
            <a:endParaRPr lang="en-GB"/>
          </a:p>
        </p:txBody>
      </p:sp>
    </p:spTree>
    <p:extLst>
      <p:ext uri="{BB962C8B-B14F-4D97-AF65-F5344CB8AC3E}">
        <p14:creationId xmlns:p14="http://schemas.microsoft.com/office/powerpoint/2010/main" val="2010862469"/>
      </p:ext>
    </p:extLst>
  </p:cSld>
  <p:clrMapOvr>
    <a:masterClrMapping/>
  </p:clrMapOvr>
  <p:extLst>
    <p:ext uri="{DCECCB84-F9BA-43D5-87BE-67443E8EF086}">
      <p15:sldGuideLst xmlns:p15="http://schemas.microsoft.com/office/powerpoint/2012/main">
        <p15:guide id="1" orient="horz" pos="3997">
          <p15:clr>
            <a:srgbClr val="FBAE40"/>
          </p15:clr>
        </p15:guide>
        <p15:guide id="2" pos="3817">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Healthier Together layout 1">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1B7B700-3380-E347-9336-58CA4FED7C4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1" name="Picture 10">
            <a:extLst>
              <a:ext uri="{FF2B5EF4-FFF2-40B4-BE49-F238E27FC236}">
                <a16:creationId xmlns:a16="http://schemas.microsoft.com/office/drawing/2014/main" id="{E30561D3-9282-DF47-95A4-7BC5AB6592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5" name="Slide Number Placeholder 10">
            <a:extLst>
              <a:ext uri="{FF2B5EF4-FFF2-40B4-BE49-F238E27FC236}">
                <a16:creationId xmlns:a16="http://schemas.microsoft.com/office/drawing/2014/main" id="{95C0B4EF-690C-4F47-A03A-9E6695C6168B}"/>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3"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a:t>Place heading here</a:t>
            </a:r>
            <a:endParaRPr lang="en-GB"/>
          </a:p>
        </p:txBody>
      </p:sp>
      <p:sp>
        <p:nvSpPr>
          <p:cNvPr id="6"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a:t>Add your slide text here – minimum font size 18</a:t>
            </a:r>
            <a:endParaRPr lang="en-GB"/>
          </a:p>
        </p:txBody>
      </p:sp>
    </p:spTree>
    <p:extLst>
      <p:ext uri="{BB962C8B-B14F-4D97-AF65-F5344CB8AC3E}">
        <p14:creationId xmlns:p14="http://schemas.microsoft.com/office/powerpoint/2010/main" val="17822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15/10/2025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j6YIz1QrXtg" TargetMode="External"/><Relationship Id="rId2" Type="http://schemas.openxmlformats.org/officeDocument/2006/relationships/slideLayout" Target="../slideLayouts/slideLayout2.xml"/><Relationship Id="rId1" Type="http://schemas.openxmlformats.org/officeDocument/2006/relationships/video" Target="https://www.youtube.com/embed/j6YIz1QrXtg?feature=oembed" TargetMode="Externa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yUGW2d6nXe0"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1050-FCC0-41D8-98D0-0FB7D3DBE0A3}"/>
              </a:ext>
            </a:extLst>
          </p:cNvPr>
          <p:cNvSpPr>
            <a:spLocks noGrp="1"/>
          </p:cNvSpPr>
          <p:nvPr>
            <p:ph type="ctrTitle"/>
          </p:nvPr>
        </p:nvSpPr>
        <p:spPr>
          <a:xfrm>
            <a:off x="911424" y="1360785"/>
            <a:ext cx="10363200" cy="1790106"/>
          </a:xfrm>
        </p:spPr>
        <p:txBody>
          <a:bodyPr>
            <a:normAutofit/>
          </a:bodyPr>
          <a:lstStyle/>
          <a:p>
            <a:pPr>
              <a:lnSpc>
                <a:spcPct val="115000"/>
              </a:lnSpc>
              <a:spcAft>
                <a:spcPts val="1000"/>
              </a:spcAft>
            </a:pPr>
            <a:r>
              <a:rPr lang="en-GB" sz="3600" b="1">
                <a:solidFill>
                  <a:schemeClr val="bg1"/>
                </a:solidFill>
                <a:latin typeface="Helvetica-Bold"/>
                <a:ea typeface="Calibri" panose="020F0502020204030204" pitchFamily="34" charset="0"/>
                <a:cs typeface="Helvetica-Bold" pitchFamily="2" charset="0"/>
              </a:rPr>
              <a:t>BMSW4009</a:t>
            </a:r>
            <a:r>
              <a:rPr lang="en-GB" sz="3600" b="1">
                <a:solidFill>
                  <a:schemeClr val="bg1"/>
                </a:solidFill>
                <a:effectLst/>
                <a:latin typeface="Helvetica-Bold"/>
                <a:ea typeface="Calibri" panose="020F0502020204030204" pitchFamily="34" charset="0"/>
                <a:cs typeface="Helvetica-Bold" pitchFamily="2" charset="0"/>
              </a:rPr>
              <a:t> </a:t>
            </a:r>
            <a:br>
              <a:rPr lang="en-GB" sz="3600" b="1">
                <a:effectLst/>
                <a:latin typeface="Helvetica-Bold" pitchFamily="2" charset="0"/>
                <a:ea typeface="Calibri" panose="020F0502020204030204" pitchFamily="34" charset="0"/>
                <a:cs typeface="Helvetica-Bold" pitchFamily="2" charset="0"/>
              </a:rPr>
            </a:br>
            <a:br>
              <a:rPr lang="en-GB" sz="1200" b="1">
                <a:effectLst/>
                <a:latin typeface="Helvetica-Bold" pitchFamily="2" charset="0"/>
                <a:ea typeface="Calibri" panose="020F0502020204030204" pitchFamily="34" charset="0"/>
                <a:cs typeface="Helvetica-Bold" pitchFamily="2" charset="0"/>
              </a:rPr>
            </a:br>
            <a:r>
              <a:rPr lang="en-GB" sz="3600" b="1">
                <a:solidFill>
                  <a:schemeClr val="bg1"/>
                </a:solidFill>
                <a:effectLst/>
                <a:latin typeface="Helvetica-Bold"/>
                <a:ea typeface="Calibri" panose="020F0502020204030204" pitchFamily="34" charset="0"/>
                <a:cs typeface="Helvetica-Bold" pitchFamily="2" charset="0"/>
              </a:rPr>
              <a:t>Effective Team Working and Communication</a:t>
            </a:r>
            <a:endParaRPr lang="en-GB" sz="3600">
              <a:solidFill>
                <a:schemeClr val="bg1"/>
              </a:solidFill>
              <a:effectLst/>
              <a:latin typeface="Helvetica-Bold"/>
              <a:ea typeface="Calibri" panose="020F0502020204030204" pitchFamily="34" charset="0"/>
              <a:cs typeface="Arial" panose="020B0604020202020204" pitchFamily="34" charset="0"/>
            </a:endParaRPr>
          </a:p>
        </p:txBody>
      </p:sp>
      <p:sp>
        <p:nvSpPr>
          <p:cNvPr id="3" name="Subtitle 2">
            <a:extLst>
              <a:ext uri="{FF2B5EF4-FFF2-40B4-BE49-F238E27FC236}">
                <a16:creationId xmlns:a16="http://schemas.microsoft.com/office/drawing/2014/main" id="{22C6E451-9A9C-40B0-8CEB-03CB8540F3F1}"/>
              </a:ext>
            </a:extLst>
          </p:cNvPr>
          <p:cNvSpPr>
            <a:spLocks noGrp="1"/>
          </p:cNvSpPr>
          <p:nvPr>
            <p:ph type="subTitle" idx="1"/>
          </p:nvPr>
        </p:nvSpPr>
        <p:spPr>
          <a:xfrm>
            <a:off x="4202088" y="3707110"/>
            <a:ext cx="3781872" cy="1308177"/>
          </a:xfrm>
        </p:spPr>
        <p:txBody>
          <a:bodyPr vert="horz" lIns="91440" tIns="45720" rIns="91440" bIns="45720" rtlCol="0" anchor="t">
            <a:normAutofit fontScale="70000" lnSpcReduction="20000"/>
          </a:bodyPr>
          <a:lstStyle/>
          <a:p>
            <a:r>
              <a:rPr lang="en-GB" b="1" dirty="0">
                <a:solidFill>
                  <a:schemeClr val="bg1"/>
                </a:solidFill>
              </a:rPr>
              <a:t>Week 4</a:t>
            </a:r>
          </a:p>
          <a:p>
            <a:endParaRPr lang="en-GB" b="1" dirty="0">
              <a:solidFill>
                <a:schemeClr val="bg1"/>
              </a:solidFill>
            </a:endParaRPr>
          </a:p>
          <a:p>
            <a:r>
              <a:rPr lang="en-GB" b="1" dirty="0">
                <a:solidFill>
                  <a:schemeClr val="bg1"/>
                </a:solidFill>
              </a:rPr>
              <a:t>Melanie Squire and Muhammad Cassamo</a:t>
            </a:r>
          </a:p>
        </p:txBody>
      </p:sp>
    </p:spTree>
    <p:extLst>
      <p:ext uri="{BB962C8B-B14F-4D97-AF65-F5344CB8AC3E}">
        <p14:creationId xmlns:p14="http://schemas.microsoft.com/office/powerpoint/2010/main" val="208735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5CA83-BDB0-A2D6-B721-D230A7D74CD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57EE258-9946-9160-1790-B6FC21DEBB6A}"/>
              </a:ext>
            </a:extLst>
          </p:cNvPr>
          <p:cNvSpPr txBox="1"/>
          <p:nvPr/>
        </p:nvSpPr>
        <p:spPr>
          <a:xfrm>
            <a:off x="695400" y="404664"/>
            <a:ext cx="8280920" cy="769441"/>
          </a:xfrm>
          <a:prstGeom prst="rect">
            <a:avLst/>
          </a:prstGeom>
          <a:noFill/>
        </p:spPr>
        <p:txBody>
          <a:bodyPr wrap="square" rtlCol="0">
            <a:spAutoFit/>
          </a:bodyPr>
          <a:lstStyle/>
          <a:p>
            <a:r>
              <a:rPr lang="en-GB" sz="4400">
                <a:latin typeface="Arial" panose="020B0604020202020204" pitchFamily="34" charset="0"/>
                <a:cs typeface="Arial" panose="020B0604020202020204" pitchFamily="34" charset="0"/>
              </a:rPr>
              <a:t>Today we will…</a:t>
            </a:r>
          </a:p>
        </p:txBody>
      </p:sp>
      <p:sp>
        <p:nvSpPr>
          <p:cNvPr id="2" name="TextBox 1">
            <a:extLst>
              <a:ext uri="{FF2B5EF4-FFF2-40B4-BE49-F238E27FC236}">
                <a16:creationId xmlns:a16="http://schemas.microsoft.com/office/drawing/2014/main" id="{2A207C74-AB0C-51A6-DE3D-7B20B3577E6F}"/>
              </a:ext>
            </a:extLst>
          </p:cNvPr>
          <p:cNvSpPr txBox="1"/>
          <p:nvPr/>
        </p:nvSpPr>
        <p:spPr>
          <a:xfrm>
            <a:off x="697723" y="1452108"/>
            <a:ext cx="9649072" cy="2288768"/>
          </a:xfrm>
          <a:prstGeom prst="rect">
            <a:avLst/>
          </a:prstGeom>
          <a:noFill/>
        </p:spPr>
        <p:txBody>
          <a:bodyPr wrap="square" lIns="91440" tIns="45720" rIns="91440" bIns="45720" rtlCol="0" anchor="t">
            <a:spAutoFit/>
          </a:bodyPr>
          <a:lstStyle/>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Recap from last week</a:t>
            </a:r>
            <a:endParaRPr lang="en-GB" sz="2800" dirty="0">
              <a:latin typeface="Arial"/>
              <a:cs typeface="Arial"/>
            </a:endParaRPr>
          </a:p>
          <a:p>
            <a:pPr marL="533400" marR="76200" indent="-457200">
              <a:lnSpc>
                <a:spcPct val="114999"/>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Explore Communication Models through theory, practice and a case study</a:t>
            </a: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Presentation preparation</a:t>
            </a:r>
            <a:endParaRPr lang="en-GB" sz="2800" dirty="0">
              <a:latin typeface="Arial"/>
              <a:cs typeface="Arial"/>
            </a:endParaRPr>
          </a:p>
        </p:txBody>
      </p:sp>
    </p:spTree>
    <p:extLst>
      <p:ext uri="{BB962C8B-B14F-4D97-AF65-F5344CB8AC3E}">
        <p14:creationId xmlns:p14="http://schemas.microsoft.com/office/powerpoint/2010/main" val="3748452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9A2BD-4958-4AEB-BEF4-8AB6C3DFA10A}"/>
              </a:ext>
            </a:extLst>
          </p:cNvPr>
          <p:cNvSpPr>
            <a:spLocks noGrp="1"/>
          </p:cNvSpPr>
          <p:nvPr>
            <p:ph type="title"/>
          </p:nvPr>
        </p:nvSpPr>
        <p:spPr/>
        <p:txBody>
          <a:bodyPr/>
          <a:lstStyle/>
          <a:p>
            <a:r>
              <a:rPr lang="en-US" altLang="en-US" dirty="0">
                <a:cs typeface="Arial" pitchFamily="34" charset="0"/>
              </a:rPr>
              <a:t>Belbin’s 9 Team Roles</a:t>
            </a:r>
            <a:endParaRPr lang="en-GB" dirty="0"/>
          </a:p>
        </p:txBody>
      </p:sp>
      <p:sp>
        <p:nvSpPr>
          <p:cNvPr id="4" name="Rectangle 3">
            <a:extLst>
              <a:ext uri="{FF2B5EF4-FFF2-40B4-BE49-F238E27FC236}">
                <a16:creationId xmlns:a16="http://schemas.microsoft.com/office/drawing/2014/main" id="{4CB0E1AF-51FC-48A3-8E07-9369120EE475}"/>
              </a:ext>
            </a:extLst>
          </p:cNvPr>
          <p:cNvSpPr/>
          <p:nvPr/>
        </p:nvSpPr>
        <p:spPr>
          <a:xfrm>
            <a:off x="1048054" y="1289953"/>
            <a:ext cx="10729192" cy="4278094"/>
          </a:xfrm>
          <a:prstGeom prst="rect">
            <a:avLst/>
          </a:prstGeom>
        </p:spPr>
        <p:txBody>
          <a:bodyPr wrap="square">
            <a:spAutoFit/>
          </a:bodyPr>
          <a:lstStyle/>
          <a:p>
            <a:pPr algn="l">
              <a:buNone/>
            </a:pPr>
            <a:r>
              <a:rPr lang="en-GB" sz="2000" b="1" i="0" dirty="0">
                <a:effectLst/>
                <a:latin typeface="fkGrotesk"/>
              </a:rPr>
              <a:t>Action-Oriented Roles</a:t>
            </a:r>
          </a:p>
          <a:p>
            <a:pPr algn="l">
              <a:buFont typeface="Arial" panose="020B0604020202020204" pitchFamily="34" charset="0"/>
              <a:buChar char="•"/>
            </a:pPr>
            <a:r>
              <a:rPr lang="en-GB" sz="2000" b="0" i="0" dirty="0">
                <a:effectLst/>
                <a:latin typeface="fkGroteskNeue"/>
              </a:rPr>
              <a:t> Shaper: Drives the team forward and thrives on pressure and challenge.</a:t>
            </a:r>
          </a:p>
          <a:p>
            <a:pPr algn="l">
              <a:buFont typeface="Arial" panose="020B0604020202020204" pitchFamily="34" charset="0"/>
              <a:buChar char="•"/>
            </a:pPr>
            <a:r>
              <a:rPr lang="en-GB" sz="2000" b="0" i="0" dirty="0">
                <a:effectLst/>
                <a:latin typeface="fkGroteskNeue"/>
              </a:rPr>
              <a:t> Implementer: Turns ideas into practical actions and organises work that needs to be done.</a:t>
            </a:r>
          </a:p>
          <a:p>
            <a:pPr algn="l">
              <a:buFont typeface="Arial" panose="020B0604020202020204" pitchFamily="34" charset="0"/>
              <a:buChar char="•"/>
            </a:pPr>
            <a:r>
              <a:rPr lang="en-GB" sz="2000" b="0" i="0" dirty="0">
                <a:effectLst/>
                <a:latin typeface="fkGroteskNeue"/>
              </a:rPr>
              <a:t> Completer Finisher: Pays attention to detail, ensures thorough, timely completion of tasks.</a:t>
            </a:r>
          </a:p>
          <a:p>
            <a:pPr algn="l">
              <a:buNone/>
            </a:pPr>
            <a:r>
              <a:rPr lang="en-GB" sz="2000" b="1" i="0" dirty="0">
                <a:effectLst/>
                <a:latin typeface="fkGrotesk"/>
              </a:rPr>
              <a:t>People-Oriented Roles</a:t>
            </a:r>
          </a:p>
          <a:p>
            <a:pPr algn="l">
              <a:buFont typeface="Arial" panose="020B0604020202020204" pitchFamily="34" charset="0"/>
              <a:buChar char="•"/>
            </a:pPr>
            <a:r>
              <a:rPr lang="en-GB" sz="2000" b="0" i="0" dirty="0">
                <a:effectLst/>
                <a:latin typeface="fkGroteskNeue"/>
              </a:rPr>
              <a:t> Coordinator: Clarifies goals, delegates tasks, and promotes decision-making.</a:t>
            </a:r>
          </a:p>
          <a:p>
            <a:pPr algn="l">
              <a:buFont typeface="Arial" panose="020B0604020202020204" pitchFamily="34" charset="0"/>
              <a:buChar char="•"/>
            </a:pPr>
            <a:r>
              <a:rPr lang="en-GB" sz="2000" b="0" i="0" dirty="0">
                <a:effectLst/>
                <a:latin typeface="fkGroteskNeue"/>
              </a:rPr>
              <a:t> Team worker: Fosters team spirit, supports others, and helps the team to gel.</a:t>
            </a:r>
          </a:p>
          <a:p>
            <a:pPr algn="l">
              <a:buFont typeface="Arial" panose="020B0604020202020204" pitchFamily="34" charset="0"/>
              <a:buChar char="•"/>
            </a:pPr>
            <a:r>
              <a:rPr lang="en-GB" sz="2000" b="0" i="0" dirty="0">
                <a:effectLst/>
                <a:latin typeface="fkGroteskNeue"/>
              </a:rPr>
              <a:t> Resource Investigator: Explores opportunities, develops contacts, and brings in new ideas.</a:t>
            </a:r>
          </a:p>
          <a:p>
            <a:pPr algn="l">
              <a:buNone/>
            </a:pPr>
            <a:r>
              <a:rPr lang="en-GB" sz="2000" b="1" i="0" dirty="0">
                <a:effectLst/>
                <a:latin typeface="fkGrotesk"/>
              </a:rPr>
              <a:t>Thinking-Oriented Roles</a:t>
            </a:r>
          </a:p>
          <a:p>
            <a:pPr algn="l">
              <a:buFont typeface="Arial" panose="020B0604020202020204" pitchFamily="34" charset="0"/>
              <a:buChar char="•"/>
            </a:pPr>
            <a:r>
              <a:rPr lang="en-GB" sz="2000" b="0" i="0" dirty="0">
                <a:effectLst/>
                <a:latin typeface="fkGroteskNeue"/>
              </a:rPr>
              <a:t> Plant: Provides creative ideas and solves difficult problems.</a:t>
            </a:r>
          </a:p>
          <a:p>
            <a:pPr algn="l">
              <a:buFont typeface="Arial" panose="020B0604020202020204" pitchFamily="34" charset="0"/>
              <a:buChar char="•"/>
            </a:pPr>
            <a:r>
              <a:rPr lang="en-GB" sz="2000" b="0" i="0" dirty="0">
                <a:effectLst/>
                <a:latin typeface="fkGroteskNeue"/>
              </a:rPr>
              <a:t> Monitor Evaluator: Offers logical analysis and objective judgment.</a:t>
            </a:r>
          </a:p>
          <a:p>
            <a:pPr algn="l">
              <a:buFont typeface="Arial" panose="020B0604020202020204" pitchFamily="34" charset="0"/>
              <a:buChar char="•"/>
            </a:pPr>
            <a:r>
              <a:rPr lang="en-GB" sz="2000" b="0" i="0" dirty="0">
                <a:effectLst/>
                <a:latin typeface="fkGroteskNeue"/>
              </a:rPr>
              <a:t> Specialist: Brings in-depth knowledge and expertise in a specific area.</a:t>
            </a:r>
          </a:p>
          <a:p>
            <a:pPr algn="ctr">
              <a:defRPr/>
            </a:pPr>
            <a:r>
              <a:rPr lang="en-GB" altLang="en-US" sz="3200" b="1" dirty="0">
                <a:solidFill>
                  <a:srgbClr val="FF0000"/>
                </a:solidFill>
                <a:effectLst>
                  <a:outerShdw blurRad="38100" dist="38100" dir="2700000" algn="tl">
                    <a:srgbClr val="000000">
                      <a:alpha val="43137"/>
                    </a:srgbClr>
                  </a:outerShdw>
                </a:effectLst>
                <a:latin typeface="Myriad Pro"/>
                <a:cs typeface="Arial" pitchFamily="34" charset="0"/>
              </a:rPr>
              <a:t>Which are you?</a:t>
            </a:r>
            <a:endParaRPr lang="en-GB" sz="3200" dirty="0">
              <a:solidFill>
                <a:prstClr val="black"/>
              </a:solidFill>
              <a:latin typeface="Myriad Pro"/>
            </a:endParaRPr>
          </a:p>
        </p:txBody>
      </p:sp>
    </p:spTree>
    <p:extLst>
      <p:ext uri="{BB962C8B-B14F-4D97-AF65-F5344CB8AC3E}">
        <p14:creationId xmlns:p14="http://schemas.microsoft.com/office/powerpoint/2010/main" val="4207981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268B0-DCB9-69A8-567A-18D52A7ED6DE}"/>
              </a:ext>
            </a:extLst>
          </p:cNvPr>
          <p:cNvSpPr>
            <a:spLocks noGrp="1"/>
          </p:cNvSpPr>
          <p:nvPr>
            <p:ph type="title"/>
          </p:nvPr>
        </p:nvSpPr>
        <p:spPr>
          <a:xfrm>
            <a:off x="407368" y="114987"/>
            <a:ext cx="10972800" cy="1143000"/>
          </a:xfrm>
        </p:spPr>
        <p:txBody>
          <a:bodyPr/>
          <a:lstStyle/>
          <a:p>
            <a:pPr algn="l"/>
            <a:r>
              <a:rPr lang="en-GB" dirty="0">
                <a:latin typeface="Arial"/>
                <a:cs typeface="Arial"/>
              </a:rPr>
              <a:t>What do we know about communication:</a:t>
            </a:r>
          </a:p>
        </p:txBody>
      </p:sp>
      <p:sp>
        <p:nvSpPr>
          <p:cNvPr id="4" name="Rounded Rectangle 3">
            <a:extLst>
              <a:ext uri="{FF2B5EF4-FFF2-40B4-BE49-F238E27FC236}">
                <a16:creationId xmlns:a16="http://schemas.microsoft.com/office/drawing/2014/main" id="{371ECC71-192F-768D-98FB-C42FCC667372}"/>
              </a:ext>
            </a:extLst>
          </p:cNvPr>
          <p:cNvSpPr/>
          <p:nvPr/>
        </p:nvSpPr>
        <p:spPr>
          <a:xfrm>
            <a:off x="1055440" y="3060999"/>
            <a:ext cx="3905780" cy="864096"/>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People are weird!</a:t>
            </a:r>
          </a:p>
        </p:txBody>
      </p:sp>
      <p:sp>
        <p:nvSpPr>
          <p:cNvPr id="7" name="Rounded Rectangle 6">
            <a:extLst>
              <a:ext uri="{FF2B5EF4-FFF2-40B4-BE49-F238E27FC236}">
                <a16:creationId xmlns:a16="http://schemas.microsoft.com/office/drawing/2014/main" id="{1C5B32EB-E495-59AC-C8EA-80B46C16FA0B}"/>
              </a:ext>
            </a:extLst>
          </p:cNvPr>
          <p:cNvSpPr/>
          <p:nvPr/>
        </p:nvSpPr>
        <p:spPr>
          <a:xfrm>
            <a:off x="1552783" y="4365104"/>
            <a:ext cx="3860957" cy="1016496"/>
          </a:xfrm>
          <a:prstGeom prst="roundRect">
            <a:avLst/>
          </a:prstGeom>
          <a:solidFill>
            <a:schemeClr val="accent4">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Continually changing/adapting </a:t>
            </a:r>
          </a:p>
        </p:txBody>
      </p:sp>
      <p:sp>
        <p:nvSpPr>
          <p:cNvPr id="8" name="Rounded Rectangle 7">
            <a:extLst>
              <a:ext uri="{FF2B5EF4-FFF2-40B4-BE49-F238E27FC236}">
                <a16:creationId xmlns:a16="http://schemas.microsoft.com/office/drawing/2014/main" id="{579F16DF-B7E2-AE09-2151-7D18A2F3A767}"/>
              </a:ext>
            </a:extLst>
          </p:cNvPr>
          <p:cNvSpPr/>
          <p:nvPr/>
        </p:nvSpPr>
        <p:spPr>
          <a:xfrm>
            <a:off x="609600" y="1477991"/>
            <a:ext cx="3744416"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It is shaped by the environment</a:t>
            </a:r>
          </a:p>
        </p:txBody>
      </p:sp>
      <p:sp>
        <p:nvSpPr>
          <p:cNvPr id="9" name="Rounded Rectangle 8">
            <a:extLst>
              <a:ext uri="{FF2B5EF4-FFF2-40B4-BE49-F238E27FC236}">
                <a16:creationId xmlns:a16="http://schemas.microsoft.com/office/drawing/2014/main" id="{FD6435D2-55F5-C4A5-3A7B-6460AF5EB842}"/>
              </a:ext>
            </a:extLst>
          </p:cNvPr>
          <p:cNvSpPr/>
          <p:nvPr/>
        </p:nvSpPr>
        <p:spPr>
          <a:xfrm>
            <a:off x="6312024" y="3060998"/>
            <a:ext cx="4104456" cy="864097"/>
          </a:xfrm>
          <a:prstGeom prst="roundRect">
            <a:avLst/>
          </a:prstGeom>
          <a:solidFill>
            <a:srgbClr val="F47688">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a:solidFill>
                  <a:schemeClr val="tx1"/>
                </a:solidFill>
                <a:latin typeface="Arial"/>
                <a:cs typeface="Arial"/>
              </a:rPr>
              <a:t>Conflict is inevitable</a:t>
            </a:r>
          </a:p>
        </p:txBody>
      </p:sp>
      <p:sp>
        <p:nvSpPr>
          <p:cNvPr id="10" name="Rounded Rectangle 9">
            <a:extLst>
              <a:ext uri="{FF2B5EF4-FFF2-40B4-BE49-F238E27FC236}">
                <a16:creationId xmlns:a16="http://schemas.microsoft.com/office/drawing/2014/main" id="{8EEE154E-07DA-628B-434F-4C1B7595C8B9}"/>
              </a:ext>
            </a:extLst>
          </p:cNvPr>
          <p:cNvSpPr/>
          <p:nvPr/>
        </p:nvSpPr>
        <p:spPr>
          <a:xfrm>
            <a:off x="5735960" y="1477991"/>
            <a:ext cx="4971317"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People see things differently</a:t>
            </a:r>
          </a:p>
        </p:txBody>
      </p:sp>
      <p:sp>
        <p:nvSpPr>
          <p:cNvPr id="11" name="Rounded Rectangle 10">
            <a:extLst>
              <a:ext uri="{FF2B5EF4-FFF2-40B4-BE49-F238E27FC236}">
                <a16:creationId xmlns:a16="http://schemas.microsoft.com/office/drawing/2014/main" id="{E9C7B1C5-CD39-F231-EE27-A95E3B0B4856}"/>
              </a:ext>
            </a:extLst>
          </p:cNvPr>
          <p:cNvSpPr/>
          <p:nvPr/>
        </p:nvSpPr>
        <p:spPr>
          <a:xfrm>
            <a:off x="6744072" y="4365103"/>
            <a:ext cx="5040560" cy="864097"/>
          </a:xfrm>
          <a:prstGeom prst="roundRect">
            <a:avLst/>
          </a:prstGeom>
          <a:solidFill>
            <a:srgbClr val="92D050">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We often do it poorly!</a:t>
            </a:r>
          </a:p>
        </p:txBody>
      </p:sp>
    </p:spTree>
    <p:extLst>
      <p:ext uri="{BB962C8B-B14F-4D97-AF65-F5344CB8AC3E}">
        <p14:creationId xmlns:p14="http://schemas.microsoft.com/office/powerpoint/2010/main" val="3408562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FBA3-9D31-06D0-77B1-94599F2E2B21}"/>
              </a:ext>
            </a:extLst>
          </p:cNvPr>
          <p:cNvSpPr>
            <a:spLocks noGrp="1"/>
          </p:cNvSpPr>
          <p:nvPr>
            <p:ph type="title"/>
          </p:nvPr>
        </p:nvSpPr>
        <p:spPr/>
        <p:txBody>
          <a:bodyPr/>
          <a:lstStyle/>
          <a:p>
            <a:r>
              <a:rPr lang="en-GB" dirty="0"/>
              <a:t>Effective Communication</a:t>
            </a:r>
          </a:p>
        </p:txBody>
      </p:sp>
      <p:sp>
        <p:nvSpPr>
          <p:cNvPr id="3" name="Content Placeholder 2">
            <a:extLst>
              <a:ext uri="{FF2B5EF4-FFF2-40B4-BE49-F238E27FC236}">
                <a16:creationId xmlns:a16="http://schemas.microsoft.com/office/drawing/2014/main" id="{4F700060-3C53-73BF-2A8D-8595E03B9C21}"/>
              </a:ext>
            </a:extLst>
          </p:cNvPr>
          <p:cNvSpPr>
            <a:spLocks noGrp="1"/>
          </p:cNvSpPr>
          <p:nvPr>
            <p:ph idx="1"/>
          </p:nvPr>
        </p:nvSpPr>
        <p:spPr/>
        <p:txBody>
          <a:bodyPr/>
          <a:lstStyle/>
          <a:p>
            <a:r>
              <a:rPr lang="en-GB" dirty="0"/>
              <a:t>What does it involve?</a:t>
            </a:r>
          </a:p>
          <a:p>
            <a:pPr lvl="1"/>
            <a:r>
              <a:rPr lang="en-GB" dirty="0"/>
              <a:t>Clarity and conciseness</a:t>
            </a:r>
          </a:p>
          <a:p>
            <a:pPr lvl="1"/>
            <a:r>
              <a:rPr lang="en-GB" dirty="0"/>
              <a:t>Active listening</a:t>
            </a:r>
          </a:p>
          <a:p>
            <a:pPr lvl="1"/>
            <a:r>
              <a:rPr lang="en-GB" dirty="0"/>
              <a:t>Choosing the appropriate medium</a:t>
            </a:r>
          </a:p>
          <a:p>
            <a:pPr lvl="1"/>
            <a:r>
              <a:rPr lang="en-GB" dirty="0"/>
              <a:t>Emotional intelligence</a:t>
            </a:r>
          </a:p>
          <a:p>
            <a:pPr lvl="1"/>
            <a:r>
              <a:rPr lang="en-GB" dirty="0"/>
              <a:t>Feedback and engagement</a:t>
            </a:r>
          </a:p>
          <a:p>
            <a:pPr lvl="1"/>
            <a:r>
              <a:rPr lang="en-GB" dirty="0"/>
              <a:t>Nonverbal communication</a:t>
            </a:r>
          </a:p>
        </p:txBody>
      </p:sp>
    </p:spTree>
    <p:extLst>
      <p:ext uri="{BB962C8B-B14F-4D97-AF65-F5344CB8AC3E}">
        <p14:creationId xmlns:p14="http://schemas.microsoft.com/office/powerpoint/2010/main" val="3869260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FC8D-2599-D98D-301D-747225CAFAAE}"/>
              </a:ext>
            </a:extLst>
          </p:cNvPr>
          <p:cNvSpPr>
            <a:spLocks noGrp="1"/>
          </p:cNvSpPr>
          <p:nvPr>
            <p:ph type="title"/>
          </p:nvPr>
        </p:nvSpPr>
        <p:spPr/>
        <p:txBody>
          <a:bodyPr>
            <a:normAutofit fontScale="90000"/>
          </a:bodyPr>
          <a:lstStyle/>
          <a:p>
            <a:r>
              <a:rPr lang="en-GB"/>
              <a:t>Effective Communication and Contributing to Discussions </a:t>
            </a:r>
          </a:p>
        </p:txBody>
      </p:sp>
      <p:sp>
        <p:nvSpPr>
          <p:cNvPr id="3" name="Content Placeholder 2">
            <a:extLst>
              <a:ext uri="{FF2B5EF4-FFF2-40B4-BE49-F238E27FC236}">
                <a16:creationId xmlns:a16="http://schemas.microsoft.com/office/drawing/2014/main" id="{7E514852-8842-DDA2-B8BB-1715B597128D}"/>
              </a:ext>
            </a:extLst>
          </p:cNvPr>
          <p:cNvSpPr>
            <a:spLocks noGrp="1"/>
          </p:cNvSpPr>
          <p:nvPr>
            <p:ph idx="1"/>
          </p:nvPr>
        </p:nvSpPr>
        <p:spPr/>
        <p:txBody>
          <a:bodyPr/>
          <a:lstStyle/>
          <a:p>
            <a:pPr>
              <a:buFontTx/>
              <a:buNone/>
            </a:pPr>
            <a:r>
              <a:rPr lang="en-US" altLang="en-US">
                <a:latin typeface="+mn-lt"/>
                <a:cs typeface="Arial" panose="020B0604020202020204" pitchFamily="34" charset="0"/>
              </a:rPr>
              <a:t>In any communication, the listener’s impression is based</a:t>
            </a:r>
          </a:p>
          <a:p>
            <a:pPr>
              <a:buFontTx/>
              <a:buNone/>
            </a:pPr>
            <a:r>
              <a:rPr lang="en-US" altLang="en-US">
                <a:latin typeface="+mn-lt"/>
                <a:cs typeface="Arial" panose="020B0604020202020204" pitchFamily="34" charset="0"/>
              </a:rPr>
              <a:t>on…</a:t>
            </a:r>
          </a:p>
          <a:p>
            <a:r>
              <a:rPr lang="en-US" altLang="en-US">
                <a:latin typeface="+mn-lt"/>
                <a:cs typeface="Arial" panose="020B0604020202020204" pitchFamily="34" charset="0"/>
              </a:rPr>
              <a:t>Body language (gestures and movements) (55%)</a:t>
            </a:r>
          </a:p>
          <a:p>
            <a:r>
              <a:rPr lang="en-US" altLang="en-US">
                <a:latin typeface="+mn-lt"/>
                <a:cs typeface="Arial" panose="020B0604020202020204" pitchFamily="34" charset="0"/>
              </a:rPr>
              <a:t>Tone (38%)</a:t>
            </a:r>
          </a:p>
          <a:p>
            <a:r>
              <a:rPr lang="en-US" altLang="en-US">
                <a:latin typeface="+mn-lt"/>
                <a:cs typeface="Arial" panose="020B0604020202020204" pitchFamily="34" charset="0"/>
              </a:rPr>
              <a:t>Words (7%)</a:t>
            </a:r>
          </a:p>
          <a:p>
            <a:endParaRPr lang="en-GB"/>
          </a:p>
        </p:txBody>
      </p:sp>
    </p:spTree>
    <p:extLst>
      <p:ext uri="{BB962C8B-B14F-4D97-AF65-F5344CB8AC3E}">
        <p14:creationId xmlns:p14="http://schemas.microsoft.com/office/powerpoint/2010/main" val="882970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353B-BFDB-4541-89DD-38B1ED2D9C70}"/>
              </a:ext>
            </a:extLst>
          </p:cNvPr>
          <p:cNvSpPr>
            <a:spLocks noGrp="1"/>
          </p:cNvSpPr>
          <p:nvPr>
            <p:ph type="title"/>
          </p:nvPr>
        </p:nvSpPr>
        <p:spPr/>
        <p:txBody>
          <a:bodyPr>
            <a:normAutofit fontScale="90000"/>
          </a:bodyPr>
          <a:lstStyle/>
          <a:p>
            <a:pPr algn="ctr"/>
            <a:r>
              <a:rPr lang="en-GB" dirty="0">
                <a:latin typeface="Arial"/>
                <a:cs typeface="Arial"/>
              </a:rPr>
              <a:t>The Shannon-Weaver Mathematical Model, 1949</a:t>
            </a:r>
          </a:p>
        </p:txBody>
      </p:sp>
      <p:sp>
        <p:nvSpPr>
          <p:cNvPr id="4" name="Rectangle: Rounded Corners 3">
            <a:extLst>
              <a:ext uri="{FF2B5EF4-FFF2-40B4-BE49-F238E27FC236}">
                <a16:creationId xmlns:a16="http://schemas.microsoft.com/office/drawing/2014/main" id="{2D7C91E1-33EF-44CD-83BE-5A0C569D4DE9}"/>
              </a:ext>
            </a:extLst>
          </p:cNvPr>
          <p:cNvSpPr/>
          <p:nvPr/>
        </p:nvSpPr>
        <p:spPr>
          <a:xfrm>
            <a:off x="1703512"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Information Source/ Sender</a:t>
            </a:r>
          </a:p>
        </p:txBody>
      </p:sp>
      <p:sp>
        <p:nvSpPr>
          <p:cNvPr id="5" name="Rectangle: Rounded Corners 4">
            <a:extLst>
              <a:ext uri="{FF2B5EF4-FFF2-40B4-BE49-F238E27FC236}">
                <a16:creationId xmlns:a16="http://schemas.microsoft.com/office/drawing/2014/main" id="{8451F6B0-7C01-4AE4-8849-EDF824009222}"/>
              </a:ext>
            </a:extLst>
          </p:cNvPr>
          <p:cNvSpPr/>
          <p:nvPr/>
        </p:nvSpPr>
        <p:spPr>
          <a:xfrm>
            <a:off x="5483934" y="4262644"/>
            <a:ext cx="1352381" cy="974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Arial"/>
                <a:cs typeface="Arial"/>
              </a:rPr>
              <a:t>Noise Source</a:t>
            </a:r>
          </a:p>
        </p:txBody>
      </p:sp>
      <p:sp>
        <p:nvSpPr>
          <p:cNvPr id="6" name="Rectangle: Rounded Corners 5">
            <a:extLst>
              <a:ext uri="{FF2B5EF4-FFF2-40B4-BE49-F238E27FC236}">
                <a16:creationId xmlns:a16="http://schemas.microsoft.com/office/drawing/2014/main" id="{0875F66A-28A9-44B8-8B86-9DB4F9D868DB}"/>
              </a:ext>
            </a:extLst>
          </p:cNvPr>
          <p:cNvSpPr/>
          <p:nvPr/>
        </p:nvSpPr>
        <p:spPr>
          <a:xfrm>
            <a:off x="3394213"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Transmitter (Encoder)</a:t>
            </a:r>
          </a:p>
        </p:txBody>
      </p:sp>
      <p:sp>
        <p:nvSpPr>
          <p:cNvPr id="7" name="Rectangle: Rounded Corners 6">
            <a:extLst>
              <a:ext uri="{FF2B5EF4-FFF2-40B4-BE49-F238E27FC236}">
                <a16:creationId xmlns:a16="http://schemas.microsoft.com/office/drawing/2014/main" id="{02D903A8-B3B2-433D-8D79-8042D3FF0398}"/>
              </a:ext>
            </a:extLst>
          </p:cNvPr>
          <p:cNvSpPr/>
          <p:nvPr/>
        </p:nvSpPr>
        <p:spPr>
          <a:xfrm>
            <a:off x="5663953" y="1914393"/>
            <a:ext cx="992343"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Channel</a:t>
            </a:r>
          </a:p>
        </p:txBody>
      </p:sp>
      <p:sp>
        <p:nvSpPr>
          <p:cNvPr id="8" name="Rectangle: Rounded Corners 7">
            <a:extLst>
              <a:ext uri="{FF2B5EF4-FFF2-40B4-BE49-F238E27FC236}">
                <a16:creationId xmlns:a16="http://schemas.microsoft.com/office/drawing/2014/main" id="{A8FF4DCB-3A1D-4916-9E50-1C86259E925C}"/>
              </a:ext>
            </a:extLst>
          </p:cNvPr>
          <p:cNvSpPr/>
          <p:nvPr/>
        </p:nvSpPr>
        <p:spPr>
          <a:xfrm>
            <a:off x="7677202" y="1910854"/>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Receiver (Decoder)</a:t>
            </a:r>
          </a:p>
        </p:txBody>
      </p:sp>
      <p:sp>
        <p:nvSpPr>
          <p:cNvPr id="9" name="Rectangle: Rounded Corners 8">
            <a:extLst>
              <a:ext uri="{FF2B5EF4-FFF2-40B4-BE49-F238E27FC236}">
                <a16:creationId xmlns:a16="http://schemas.microsoft.com/office/drawing/2014/main" id="{0049BD88-1B51-4D60-95E5-172FBF3B10D3}"/>
              </a:ext>
            </a:extLst>
          </p:cNvPr>
          <p:cNvSpPr/>
          <p:nvPr/>
        </p:nvSpPr>
        <p:spPr>
          <a:xfrm>
            <a:off x="9314644" y="1903776"/>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Destination</a:t>
            </a:r>
          </a:p>
        </p:txBody>
      </p:sp>
      <p:cxnSp>
        <p:nvCxnSpPr>
          <p:cNvPr id="11" name="Straight Arrow Connector 10">
            <a:extLst>
              <a:ext uri="{FF2B5EF4-FFF2-40B4-BE49-F238E27FC236}">
                <a16:creationId xmlns:a16="http://schemas.microsoft.com/office/drawing/2014/main" id="{D9E78056-C63E-4F93-95B3-62E0EFA72826}"/>
              </a:ext>
            </a:extLst>
          </p:cNvPr>
          <p:cNvCxnSpPr>
            <a:stCxn id="4" idx="3"/>
            <a:endCxn id="6" idx="1"/>
          </p:cNvCxnSpPr>
          <p:nvPr/>
        </p:nvCxnSpPr>
        <p:spPr>
          <a:xfrm>
            <a:off x="2999657" y="2382445"/>
            <a:ext cx="3945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58FFC97-9FDB-4051-B774-A6D11F6052D5}"/>
              </a:ext>
            </a:extLst>
          </p:cNvPr>
          <p:cNvCxnSpPr>
            <a:cxnSpLocks/>
            <a:stCxn id="6" idx="3"/>
            <a:endCxn id="7" idx="1"/>
          </p:cNvCxnSpPr>
          <p:nvPr/>
        </p:nvCxnSpPr>
        <p:spPr>
          <a:xfrm>
            <a:off x="4690358" y="2382445"/>
            <a:ext cx="9735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3F38E26-078C-4D9F-B60B-1F7153072692}"/>
              </a:ext>
            </a:extLst>
          </p:cNvPr>
          <p:cNvCxnSpPr>
            <a:cxnSpLocks/>
            <a:stCxn id="7" idx="3"/>
            <a:endCxn id="8" idx="1"/>
          </p:cNvCxnSpPr>
          <p:nvPr/>
        </p:nvCxnSpPr>
        <p:spPr>
          <a:xfrm flipV="1">
            <a:off x="6656296" y="2378907"/>
            <a:ext cx="1020907" cy="353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6F78097-2156-494A-B35A-8461B1B144ED}"/>
              </a:ext>
            </a:extLst>
          </p:cNvPr>
          <p:cNvCxnSpPr>
            <a:stCxn id="8" idx="3"/>
            <a:endCxn id="9" idx="1"/>
          </p:cNvCxnSpPr>
          <p:nvPr/>
        </p:nvCxnSpPr>
        <p:spPr>
          <a:xfrm flipV="1">
            <a:off x="8973346" y="2371828"/>
            <a:ext cx="341298" cy="707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12643D4-AEF0-46D4-94D1-8C89945D506A}"/>
              </a:ext>
            </a:extLst>
          </p:cNvPr>
          <p:cNvSpPr txBox="1"/>
          <p:nvPr/>
        </p:nvSpPr>
        <p:spPr>
          <a:xfrm>
            <a:off x="2638128" y="3133883"/>
            <a:ext cx="1585664" cy="369332"/>
          </a:xfrm>
          <a:prstGeom prst="rect">
            <a:avLst/>
          </a:prstGeom>
          <a:noFill/>
        </p:spPr>
        <p:txBody>
          <a:bodyPr wrap="square" rtlCol="0">
            <a:spAutoFit/>
          </a:bodyPr>
          <a:lstStyle/>
          <a:p>
            <a:r>
              <a:rPr lang="en-GB" sz="1800" b="1" dirty="0">
                <a:latin typeface="Arial"/>
                <a:cs typeface="Arial"/>
              </a:rPr>
              <a:t>Message</a:t>
            </a:r>
          </a:p>
        </p:txBody>
      </p:sp>
      <p:sp>
        <p:nvSpPr>
          <p:cNvPr id="28" name="TextBox 27">
            <a:extLst>
              <a:ext uri="{FF2B5EF4-FFF2-40B4-BE49-F238E27FC236}">
                <a16:creationId xmlns:a16="http://schemas.microsoft.com/office/drawing/2014/main" id="{121F2320-84C5-45D1-A41A-00F84ADA1FDD}"/>
              </a:ext>
            </a:extLst>
          </p:cNvPr>
          <p:cNvSpPr txBox="1"/>
          <p:nvPr/>
        </p:nvSpPr>
        <p:spPr>
          <a:xfrm>
            <a:off x="8585190" y="3141352"/>
            <a:ext cx="1399243" cy="369332"/>
          </a:xfrm>
          <a:prstGeom prst="rect">
            <a:avLst/>
          </a:prstGeom>
          <a:noFill/>
        </p:spPr>
        <p:txBody>
          <a:bodyPr wrap="square" rtlCol="0">
            <a:spAutoFit/>
          </a:bodyPr>
          <a:lstStyle/>
          <a:p>
            <a:r>
              <a:rPr lang="en-GB" sz="1800" b="1" dirty="0">
                <a:latin typeface="Arial"/>
                <a:cs typeface="Arial"/>
              </a:rPr>
              <a:t>Message</a:t>
            </a:r>
          </a:p>
        </p:txBody>
      </p:sp>
      <p:sp>
        <p:nvSpPr>
          <p:cNvPr id="29" name="TextBox 28">
            <a:extLst>
              <a:ext uri="{FF2B5EF4-FFF2-40B4-BE49-F238E27FC236}">
                <a16:creationId xmlns:a16="http://schemas.microsoft.com/office/drawing/2014/main" id="{42DED6C1-1CA2-400E-9277-6C2715184B9A}"/>
              </a:ext>
            </a:extLst>
          </p:cNvPr>
          <p:cNvSpPr txBox="1"/>
          <p:nvPr/>
        </p:nvSpPr>
        <p:spPr>
          <a:xfrm>
            <a:off x="4714663" y="2447194"/>
            <a:ext cx="821045" cy="338554"/>
          </a:xfrm>
          <a:prstGeom prst="rect">
            <a:avLst/>
          </a:prstGeom>
          <a:noFill/>
        </p:spPr>
        <p:txBody>
          <a:bodyPr wrap="square" rtlCol="0">
            <a:spAutoFit/>
          </a:bodyPr>
          <a:lstStyle/>
          <a:p>
            <a:r>
              <a:rPr lang="en-GB" sz="1600" b="1" dirty="0">
                <a:latin typeface="Arial"/>
                <a:cs typeface="Arial"/>
              </a:rPr>
              <a:t>Signal</a:t>
            </a:r>
          </a:p>
        </p:txBody>
      </p:sp>
      <p:sp>
        <p:nvSpPr>
          <p:cNvPr id="30" name="TextBox 29">
            <a:extLst>
              <a:ext uri="{FF2B5EF4-FFF2-40B4-BE49-F238E27FC236}">
                <a16:creationId xmlns:a16="http://schemas.microsoft.com/office/drawing/2014/main" id="{E50A9F82-67A0-4BFE-B3F0-6A4B3E9ABE89}"/>
              </a:ext>
            </a:extLst>
          </p:cNvPr>
          <p:cNvSpPr txBox="1"/>
          <p:nvPr/>
        </p:nvSpPr>
        <p:spPr>
          <a:xfrm>
            <a:off x="6607944" y="2447195"/>
            <a:ext cx="1117611" cy="584775"/>
          </a:xfrm>
          <a:prstGeom prst="rect">
            <a:avLst/>
          </a:prstGeom>
          <a:noFill/>
        </p:spPr>
        <p:txBody>
          <a:bodyPr wrap="square" rtlCol="0">
            <a:spAutoFit/>
          </a:bodyPr>
          <a:lstStyle/>
          <a:p>
            <a:pPr algn="ctr"/>
            <a:r>
              <a:rPr lang="en-GB" sz="1600" b="1" dirty="0">
                <a:latin typeface="Arial"/>
                <a:cs typeface="Arial"/>
              </a:rPr>
              <a:t>Received</a:t>
            </a:r>
          </a:p>
          <a:p>
            <a:pPr algn="ctr"/>
            <a:r>
              <a:rPr lang="en-GB" sz="1600" b="1" dirty="0">
                <a:latin typeface="Arial"/>
                <a:cs typeface="Arial"/>
              </a:rPr>
              <a:t>Signal</a:t>
            </a:r>
          </a:p>
        </p:txBody>
      </p:sp>
      <p:cxnSp>
        <p:nvCxnSpPr>
          <p:cNvPr id="36" name="Straight Arrow Connector 35">
            <a:extLst>
              <a:ext uri="{FF2B5EF4-FFF2-40B4-BE49-F238E27FC236}">
                <a16:creationId xmlns:a16="http://schemas.microsoft.com/office/drawing/2014/main" id="{D2D2A3AC-8429-4680-9C87-459D65BE424C}"/>
              </a:ext>
            </a:extLst>
          </p:cNvPr>
          <p:cNvCxnSpPr>
            <a:stCxn id="5" idx="0"/>
            <a:endCxn id="7" idx="2"/>
          </p:cNvCxnSpPr>
          <p:nvPr/>
        </p:nvCxnSpPr>
        <p:spPr>
          <a:xfrm flipV="1">
            <a:off x="6160124" y="2850497"/>
            <a:ext cx="0" cy="141214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2249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D5BA8-0063-911F-16DC-9B27B0501085}"/>
              </a:ext>
            </a:extLst>
          </p:cNvPr>
          <p:cNvSpPr>
            <a:spLocks noGrp="1"/>
          </p:cNvSpPr>
          <p:nvPr>
            <p:ph type="title"/>
          </p:nvPr>
        </p:nvSpPr>
        <p:spPr/>
        <p:txBody>
          <a:bodyPr>
            <a:normAutofit fontScale="90000"/>
          </a:bodyPr>
          <a:lstStyle/>
          <a:p>
            <a:r>
              <a:rPr lang="en-GB" dirty="0">
                <a:hlinkClick r:id="rId3"/>
              </a:rPr>
              <a:t>Shannon-Weaver Model of Communication explained - YouTube</a:t>
            </a:r>
            <a:endParaRPr lang="en-GB" dirty="0"/>
          </a:p>
        </p:txBody>
      </p:sp>
      <p:pic>
        <p:nvPicPr>
          <p:cNvPr id="4" name="Online Media 3" title="Shannon-Weaver Model of Communication explained">
            <a:hlinkClick r:id="" action="ppaction://media"/>
            <a:extLst>
              <a:ext uri="{FF2B5EF4-FFF2-40B4-BE49-F238E27FC236}">
                <a16:creationId xmlns:a16="http://schemas.microsoft.com/office/drawing/2014/main" id="{26FFA795-46A6-0C83-0897-5B6242AE4B06}"/>
              </a:ext>
            </a:extLst>
          </p:cNvPr>
          <p:cNvPicPr>
            <a:picLocks noGrp="1" noRot="1" noChangeAspect="1"/>
          </p:cNvPicPr>
          <p:nvPr>
            <p:ph idx="1"/>
            <a:videoFile r:link="rId1"/>
          </p:nvPr>
        </p:nvPicPr>
        <p:blipFill>
          <a:blip r:embed="rId4"/>
          <a:stretch>
            <a:fillRect/>
          </a:stretch>
        </p:blipFill>
        <p:spPr>
          <a:xfrm>
            <a:off x="2630488" y="1600200"/>
            <a:ext cx="6931025" cy="3916363"/>
          </a:xfrm>
          <a:prstGeom prst="rect">
            <a:avLst/>
          </a:prstGeom>
        </p:spPr>
      </p:pic>
    </p:spTree>
    <p:extLst>
      <p:ext uri="{BB962C8B-B14F-4D97-AF65-F5344CB8AC3E}">
        <p14:creationId xmlns:p14="http://schemas.microsoft.com/office/powerpoint/2010/main" val="198387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26725-BB54-457C-92BE-F4D946D99762}"/>
              </a:ext>
            </a:extLst>
          </p:cNvPr>
          <p:cNvSpPr>
            <a:spLocks noGrp="1"/>
          </p:cNvSpPr>
          <p:nvPr>
            <p:ph type="title"/>
          </p:nvPr>
        </p:nvSpPr>
        <p:spPr>
          <a:xfrm>
            <a:off x="609600" y="274638"/>
            <a:ext cx="10972800" cy="1143000"/>
          </a:xfrm>
        </p:spPr>
        <p:txBody>
          <a:bodyPr anchor="ctr">
            <a:normAutofit/>
          </a:bodyPr>
          <a:lstStyle/>
          <a:p>
            <a:r>
              <a:rPr lang="en-GB"/>
              <a:t>Schramm’s Model of Communication, 1954</a:t>
            </a:r>
          </a:p>
        </p:txBody>
      </p:sp>
      <p:pic>
        <p:nvPicPr>
          <p:cNvPr id="1026" name="Picture 2" descr="OSGOOD- SCHRAMM MODEL OF COMMUNICATION">
            <a:extLst>
              <a:ext uri="{FF2B5EF4-FFF2-40B4-BE49-F238E27FC236}">
                <a16:creationId xmlns:a16="http://schemas.microsoft.com/office/drawing/2014/main" id="{3942B089-94E3-3D1B-A140-914B9884598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55773" y="1600201"/>
            <a:ext cx="7680454" cy="391703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05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F12B-7596-4855-9C0E-F51355940F6D}"/>
              </a:ext>
            </a:extLst>
          </p:cNvPr>
          <p:cNvSpPr>
            <a:spLocks noGrp="1"/>
          </p:cNvSpPr>
          <p:nvPr>
            <p:ph type="title"/>
          </p:nvPr>
        </p:nvSpPr>
        <p:spPr>
          <a:xfrm>
            <a:off x="0" y="163568"/>
            <a:ext cx="9205472" cy="854968"/>
          </a:xfrm>
        </p:spPr>
        <p:txBody>
          <a:bodyPr>
            <a:noAutofit/>
          </a:bodyPr>
          <a:lstStyle/>
          <a:p>
            <a:pPr algn="ctr"/>
            <a:r>
              <a:rPr lang="en-GB" sz="3200" dirty="0">
                <a:latin typeface="Arial"/>
                <a:cs typeface="Arial"/>
              </a:rPr>
              <a:t>Berlo’s Model of Communication – SMCR (1960)</a:t>
            </a:r>
          </a:p>
        </p:txBody>
      </p:sp>
      <p:sp>
        <p:nvSpPr>
          <p:cNvPr id="5" name="Rectangle: Rounded Corners 4">
            <a:extLst>
              <a:ext uri="{FF2B5EF4-FFF2-40B4-BE49-F238E27FC236}">
                <a16:creationId xmlns:a16="http://schemas.microsoft.com/office/drawing/2014/main" id="{25FCBCE5-C593-4606-8713-6C0E86AC1905}"/>
              </a:ext>
            </a:extLst>
          </p:cNvPr>
          <p:cNvSpPr/>
          <p:nvPr/>
        </p:nvSpPr>
        <p:spPr>
          <a:xfrm>
            <a:off x="1775520" y="1124744"/>
            <a:ext cx="1728192" cy="4171602"/>
          </a:xfrm>
          <a:prstGeom prst="roundRect">
            <a:avLst/>
          </a:prstGeom>
          <a:effectLst>
            <a:outerShdw blurRad="50800" dist="165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latin typeface="Arial"/>
                <a:cs typeface="Arial"/>
              </a:rPr>
              <a:t>Source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Communication Skills</a:t>
            </a:r>
          </a:p>
          <a:p>
            <a:pPr algn="ctr"/>
            <a:endParaRPr lang="en-GB" sz="1400" b="1" dirty="0">
              <a:latin typeface="Arial"/>
              <a:cs typeface="Arial"/>
            </a:endParaRPr>
          </a:p>
          <a:p>
            <a:pPr algn="ctr"/>
            <a:r>
              <a:rPr lang="en-GB" sz="1400" b="1" dirty="0">
                <a:latin typeface="Arial"/>
                <a:cs typeface="Arial"/>
              </a:rPr>
              <a:t>Attitudes</a:t>
            </a:r>
          </a:p>
          <a:p>
            <a:pPr algn="ctr"/>
            <a:endParaRPr lang="en-GB" sz="1400" b="1" dirty="0">
              <a:latin typeface="Arial"/>
              <a:cs typeface="Arial"/>
            </a:endParaRPr>
          </a:p>
          <a:p>
            <a:pPr algn="ctr"/>
            <a:r>
              <a:rPr lang="en-GB" sz="1400" b="1" dirty="0">
                <a:latin typeface="Arial"/>
                <a:cs typeface="Arial"/>
              </a:rPr>
              <a:t>Knowledge</a:t>
            </a:r>
          </a:p>
          <a:p>
            <a:pPr algn="ctr"/>
            <a:endParaRPr lang="en-GB" sz="1400" b="1" dirty="0">
              <a:latin typeface="Arial"/>
              <a:cs typeface="Arial"/>
            </a:endParaRPr>
          </a:p>
          <a:p>
            <a:pPr algn="ctr"/>
            <a:r>
              <a:rPr lang="en-GB" sz="1400" b="1" dirty="0">
                <a:latin typeface="Arial"/>
                <a:cs typeface="Arial"/>
              </a:rPr>
              <a:t>Social System</a:t>
            </a:r>
          </a:p>
          <a:p>
            <a:pPr algn="ctr"/>
            <a:endParaRPr lang="en-GB" sz="1400" b="1" dirty="0">
              <a:latin typeface="Arial"/>
              <a:cs typeface="Arial"/>
            </a:endParaRPr>
          </a:p>
          <a:p>
            <a:pPr algn="ctr"/>
            <a:r>
              <a:rPr lang="en-GB" sz="1400" b="1" dirty="0">
                <a:latin typeface="Arial"/>
                <a:cs typeface="Arial"/>
              </a:rPr>
              <a:t>Culture</a:t>
            </a:r>
          </a:p>
        </p:txBody>
      </p:sp>
      <p:sp>
        <p:nvSpPr>
          <p:cNvPr id="6" name="Rectangle: Rounded Corners 5">
            <a:extLst>
              <a:ext uri="{FF2B5EF4-FFF2-40B4-BE49-F238E27FC236}">
                <a16:creationId xmlns:a16="http://schemas.microsoft.com/office/drawing/2014/main" id="{F772D7F4-6D27-4E1E-B362-80C6D736779A}"/>
              </a:ext>
            </a:extLst>
          </p:cNvPr>
          <p:cNvSpPr/>
          <p:nvPr/>
        </p:nvSpPr>
        <p:spPr>
          <a:xfrm>
            <a:off x="4661761" y="1124744"/>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u="sng" dirty="0">
              <a:latin typeface="Arial"/>
              <a:cs typeface="Arial"/>
            </a:endParaRPr>
          </a:p>
          <a:p>
            <a:pPr algn="ctr"/>
            <a:r>
              <a:rPr lang="en-GB" sz="1600" b="1" u="sng" dirty="0">
                <a:latin typeface="Arial"/>
                <a:cs typeface="Arial"/>
              </a:rPr>
              <a:t>Message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Content</a:t>
            </a:r>
          </a:p>
          <a:p>
            <a:pPr algn="ctr"/>
            <a:endParaRPr lang="en-GB" sz="1400" b="1" dirty="0">
              <a:latin typeface="Arial"/>
              <a:cs typeface="Arial"/>
            </a:endParaRPr>
          </a:p>
          <a:p>
            <a:pPr algn="ctr"/>
            <a:r>
              <a:rPr lang="en-GB" sz="1400" b="1" dirty="0">
                <a:latin typeface="Arial"/>
                <a:cs typeface="Arial"/>
              </a:rPr>
              <a:t>Elements</a:t>
            </a:r>
          </a:p>
          <a:p>
            <a:pPr algn="ctr"/>
            <a:endParaRPr lang="en-GB" sz="1400" b="1" dirty="0">
              <a:latin typeface="Arial"/>
              <a:cs typeface="Arial"/>
            </a:endParaRPr>
          </a:p>
          <a:p>
            <a:pPr algn="ctr"/>
            <a:r>
              <a:rPr lang="en-GB" sz="1400" b="1" dirty="0">
                <a:latin typeface="Arial"/>
                <a:cs typeface="Arial"/>
              </a:rPr>
              <a:t>Treatment</a:t>
            </a:r>
          </a:p>
          <a:p>
            <a:pPr algn="ctr"/>
            <a:endParaRPr lang="en-GB" sz="1400" b="1" dirty="0">
              <a:latin typeface="Arial"/>
              <a:cs typeface="Arial"/>
            </a:endParaRPr>
          </a:p>
          <a:p>
            <a:pPr algn="ctr"/>
            <a:r>
              <a:rPr lang="en-GB" sz="1400" b="1" dirty="0">
                <a:latin typeface="Arial"/>
                <a:cs typeface="Arial"/>
              </a:rPr>
              <a:t>Structure</a:t>
            </a:r>
          </a:p>
          <a:p>
            <a:pPr algn="ctr"/>
            <a:endParaRPr lang="en-GB" sz="1400" b="1" dirty="0">
              <a:latin typeface="Arial"/>
              <a:cs typeface="Arial"/>
            </a:endParaRPr>
          </a:p>
          <a:p>
            <a:pPr algn="ctr"/>
            <a:r>
              <a:rPr lang="en-GB" sz="1400" b="1" dirty="0">
                <a:latin typeface="Arial"/>
                <a:cs typeface="Arial"/>
              </a:rPr>
              <a:t>Code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p:txBody>
      </p:sp>
      <p:sp>
        <p:nvSpPr>
          <p:cNvPr id="7" name="Rectangle: Rounded Corners 6">
            <a:extLst>
              <a:ext uri="{FF2B5EF4-FFF2-40B4-BE49-F238E27FC236}">
                <a16:creationId xmlns:a16="http://schemas.microsoft.com/office/drawing/2014/main" id="{9109E0E7-CC58-4690-A116-84012DE6AEFE}"/>
              </a:ext>
            </a:extLst>
          </p:cNvPr>
          <p:cNvSpPr/>
          <p:nvPr/>
        </p:nvSpPr>
        <p:spPr>
          <a:xfrm>
            <a:off x="6282365" y="1134763"/>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r>
              <a:rPr lang="en-GB" sz="1600" b="1" u="sng" dirty="0">
                <a:latin typeface="Arial"/>
                <a:cs typeface="Arial"/>
              </a:rPr>
              <a:t>Channel</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Hearing</a:t>
            </a:r>
          </a:p>
          <a:p>
            <a:pPr algn="ctr"/>
            <a:endParaRPr lang="en-GB" sz="1400" b="1" dirty="0">
              <a:latin typeface="Arial"/>
              <a:cs typeface="Arial"/>
            </a:endParaRPr>
          </a:p>
          <a:p>
            <a:pPr algn="ctr"/>
            <a:r>
              <a:rPr lang="en-GB" sz="1400" b="1" dirty="0">
                <a:latin typeface="Arial"/>
                <a:cs typeface="Arial"/>
              </a:rPr>
              <a:t>Seeing</a:t>
            </a:r>
          </a:p>
          <a:p>
            <a:pPr algn="ctr"/>
            <a:endParaRPr lang="en-GB" sz="1400" b="1" dirty="0">
              <a:latin typeface="Arial"/>
              <a:cs typeface="Arial"/>
            </a:endParaRPr>
          </a:p>
          <a:p>
            <a:pPr algn="ctr"/>
            <a:r>
              <a:rPr lang="en-GB" sz="1400" b="1" dirty="0">
                <a:latin typeface="Arial"/>
                <a:cs typeface="Arial"/>
              </a:rPr>
              <a:t>Touching</a:t>
            </a:r>
          </a:p>
          <a:p>
            <a:pPr algn="ctr"/>
            <a:endParaRPr lang="en-GB" sz="1400" b="1" dirty="0">
              <a:latin typeface="Arial"/>
              <a:cs typeface="Arial"/>
            </a:endParaRPr>
          </a:p>
          <a:p>
            <a:pPr algn="ctr"/>
            <a:r>
              <a:rPr lang="en-GB" sz="1400" b="1" dirty="0">
                <a:latin typeface="Arial"/>
                <a:cs typeface="Arial"/>
              </a:rPr>
              <a:t>Smelling</a:t>
            </a:r>
          </a:p>
          <a:p>
            <a:pPr algn="ctr"/>
            <a:endParaRPr lang="en-GB" sz="1400" b="1" dirty="0">
              <a:latin typeface="Arial"/>
              <a:cs typeface="Arial"/>
            </a:endParaRPr>
          </a:p>
          <a:p>
            <a:pPr algn="ctr"/>
            <a:r>
              <a:rPr lang="en-GB" sz="1400" b="1" dirty="0">
                <a:latin typeface="Arial"/>
                <a:cs typeface="Arial"/>
              </a:rPr>
              <a:t>Tasting</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p:txBody>
      </p:sp>
      <p:sp>
        <p:nvSpPr>
          <p:cNvPr id="8" name="Rectangle: Rounded Corners 7">
            <a:extLst>
              <a:ext uri="{FF2B5EF4-FFF2-40B4-BE49-F238E27FC236}">
                <a16:creationId xmlns:a16="http://schemas.microsoft.com/office/drawing/2014/main" id="{DD1D86B0-C5AD-474B-8BBD-A762D1BBA5A5}"/>
              </a:ext>
            </a:extLst>
          </p:cNvPr>
          <p:cNvSpPr/>
          <p:nvPr/>
        </p:nvSpPr>
        <p:spPr>
          <a:xfrm>
            <a:off x="8802571" y="1124744"/>
            <a:ext cx="1728192" cy="4171602"/>
          </a:xfrm>
          <a:prstGeom prst="roundRect">
            <a:avLst/>
          </a:prstGeom>
          <a:effectLst>
            <a:outerShdw blurRad="63500" dist="165100" dir="288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latin typeface="Arial"/>
                <a:cs typeface="Arial"/>
              </a:rPr>
              <a:t>Receiver</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Communication Skills</a:t>
            </a:r>
          </a:p>
          <a:p>
            <a:pPr algn="ctr"/>
            <a:endParaRPr lang="en-GB" sz="1400" b="1" dirty="0">
              <a:latin typeface="Arial"/>
              <a:cs typeface="Arial"/>
            </a:endParaRPr>
          </a:p>
          <a:p>
            <a:pPr algn="ctr"/>
            <a:r>
              <a:rPr lang="en-GB" sz="1400" b="1" dirty="0">
                <a:latin typeface="Arial"/>
                <a:cs typeface="Arial"/>
              </a:rPr>
              <a:t>Attitudes</a:t>
            </a:r>
          </a:p>
          <a:p>
            <a:pPr algn="ctr"/>
            <a:endParaRPr lang="en-GB" sz="1400" b="1" dirty="0">
              <a:latin typeface="Arial"/>
              <a:cs typeface="Arial"/>
            </a:endParaRPr>
          </a:p>
          <a:p>
            <a:pPr algn="ctr"/>
            <a:r>
              <a:rPr lang="en-GB" sz="1400" b="1" dirty="0">
                <a:latin typeface="Arial"/>
                <a:cs typeface="Arial"/>
              </a:rPr>
              <a:t>Knowledge</a:t>
            </a:r>
          </a:p>
          <a:p>
            <a:pPr algn="ctr"/>
            <a:endParaRPr lang="en-GB" sz="1400" b="1" dirty="0">
              <a:latin typeface="Arial"/>
              <a:cs typeface="Arial"/>
            </a:endParaRPr>
          </a:p>
          <a:p>
            <a:pPr algn="ctr"/>
            <a:r>
              <a:rPr lang="en-GB" sz="1400" b="1" dirty="0">
                <a:latin typeface="Arial"/>
                <a:cs typeface="Arial"/>
              </a:rPr>
              <a:t>Social System</a:t>
            </a:r>
          </a:p>
          <a:p>
            <a:pPr algn="ctr"/>
            <a:endParaRPr lang="en-GB" sz="1400" b="1" dirty="0">
              <a:latin typeface="Arial"/>
              <a:cs typeface="Arial"/>
            </a:endParaRPr>
          </a:p>
          <a:p>
            <a:pPr algn="ctr"/>
            <a:r>
              <a:rPr lang="en-GB" sz="1400" b="1" dirty="0">
                <a:latin typeface="Arial"/>
                <a:cs typeface="Arial"/>
              </a:rPr>
              <a:t>Culture</a:t>
            </a:r>
          </a:p>
        </p:txBody>
      </p:sp>
      <p:sp>
        <p:nvSpPr>
          <p:cNvPr id="9" name="TextBox 8">
            <a:extLst>
              <a:ext uri="{FF2B5EF4-FFF2-40B4-BE49-F238E27FC236}">
                <a16:creationId xmlns:a16="http://schemas.microsoft.com/office/drawing/2014/main" id="{6BA3563F-CD8C-4ABD-9B13-E577CA0D2A29}"/>
              </a:ext>
            </a:extLst>
          </p:cNvPr>
          <p:cNvSpPr txBox="1"/>
          <p:nvPr/>
        </p:nvSpPr>
        <p:spPr>
          <a:xfrm>
            <a:off x="3637949" y="1412777"/>
            <a:ext cx="1008112" cy="307777"/>
          </a:xfrm>
          <a:prstGeom prst="rect">
            <a:avLst/>
          </a:prstGeom>
          <a:noFill/>
        </p:spPr>
        <p:txBody>
          <a:bodyPr wrap="square" rtlCol="0">
            <a:spAutoFit/>
          </a:bodyPr>
          <a:lstStyle/>
          <a:p>
            <a:r>
              <a:rPr lang="en-GB" sz="1400" b="1" dirty="0">
                <a:latin typeface="Arial"/>
                <a:cs typeface="Arial"/>
              </a:rPr>
              <a:t>Encodes</a:t>
            </a:r>
          </a:p>
        </p:txBody>
      </p:sp>
      <p:sp>
        <p:nvSpPr>
          <p:cNvPr id="10" name="TextBox 9">
            <a:extLst>
              <a:ext uri="{FF2B5EF4-FFF2-40B4-BE49-F238E27FC236}">
                <a16:creationId xmlns:a16="http://schemas.microsoft.com/office/drawing/2014/main" id="{04E5FAC5-4122-420B-ADA9-ED2B9319E6E6}"/>
              </a:ext>
            </a:extLst>
          </p:cNvPr>
          <p:cNvSpPr txBox="1"/>
          <p:nvPr/>
        </p:nvSpPr>
        <p:spPr>
          <a:xfrm>
            <a:off x="7821664" y="1412777"/>
            <a:ext cx="1008112" cy="307777"/>
          </a:xfrm>
          <a:prstGeom prst="rect">
            <a:avLst/>
          </a:prstGeom>
          <a:noFill/>
        </p:spPr>
        <p:txBody>
          <a:bodyPr wrap="square" rtlCol="0">
            <a:spAutoFit/>
          </a:bodyPr>
          <a:lstStyle/>
          <a:p>
            <a:r>
              <a:rPr lang="en-GB" sz="1400" b="1" dirty="0">
                <a:latin typeface="Arial"/>
                <a:cs typeface="Arial"/>
              </a:rPr>
              <a:t>Decodes</a:t>
            </a:r>
          </a:p>
        </p:txBody>
      </p:sp>
      <p:cxnSp>
        <p:nvCxnSpPr>
          <p:cNvPr id="12" name="Straight Arrow Connector 11">
            <a:extLst>
              <a:ext uri="{FF2B5EF4-FFF2-40B4-BE49-F238E27FC236}">
                <a16:creationId xmlns:a16="http://schemas.microsoft.com/office/drawing/2014/main" id="{E6E8CC55-6168-4439-BF69-70C144B78080}"/>
              </a:ext>
            </a:extLst>
          </p:cNvPr>
          <p:cNvCxnSpPr/>
          <p:nvPr/>
        </p:nvCxnSpPr>
        <p:spPr>
          <a:xfrm>
            <a:off x="3519412" y="1720553"/>
            <a:ext cx="110369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BCED88A-3FA6-40C4-8EB4-6EA38DF1F845}"/>
              </a:ext>
            </a:extLst>
          </p:cNvPr>
          <p:cNvCxnSpPr>
            <a:cxnSpLocks/>
          </p:cNvCxnSpPr>
          <p:nvPr/>
        </p:nvCxnSpPr>
        <p:spPr>
          <a:xfrm>
            <a:off x="7683174" y="1720553"/>
            <a:ext cx="11508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05CB214-B682-417D-9C15-B5695474AA85}"/>
              </a:ext>
            </a:extLst>
          </p:cNvPr>
          <p:cNvCxnSpPr>
            <a:cxnSpLocks/>
          </p:cNvCxnSpPr>
          <p:nvPr/>
        </p:nvCxnSpPr>
        <p:spPr>
          <a:xfrm>
            <a:off x="6062570" y="1720553"/>
            <a:ext cx="26394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E823250-255C-4254-825A-0FEB01F659FE}"/>
              </a:ext>
            </a:extLst>
          </p:cNvPr>
          <p:cNvSpPr txBox="1"/>
          <p:nvPr/>
        </p:nvSpPr>
        <p:spPr>
          <a:xfrm>
            <a:off x="1675901" y="5435627"/>
            <a:ext cx="8768482" cy="307777"/>
          </a:xfrm>
          <a:prstGeom prst="rect">
            <a:avLst/>
          </a:prstGeom>
          <a:noFill/>
        </p:spPr>
        <p:txBody>
          <a:bodyPr wrap="square" rtlCol="0">
            <a:spAutoFit/>
          </a:bodyPr>
          <a:lstStyle/>
          <a:p>
            <a:r>
              <a:rPr lang="en-GB" sz="1400" b="1" dirty="0">
                <a:latin typeface="Arial"/>
                <a:cs typeface="Arial"/>
              </a:rPr>
              <a:t>A Source encodes a Message for a Channel, then to a Receiver, who decodes it: S-M-C-R Model</a:t>
            </a:r>
          </a:p>
        </p:txBody>
      </p:sp>
      <p:sp>
        <p:nvSpPr>
          <p:cNvPr id="3" name="TextBox 2">
            <a:extLst>
              <a:ext uri="{FF2B5EF4-FFF2-40B4-BE49-F238E27FC236}">
                <a16:creationId xmlns:a16="http://schemas.microsoft.com/office/drawing/2014/main" id="{1EB2289B-D105-813C-C78E-B7963037EA9C}"/>
              </a:ext>
            </a:extLst>
          </p:cNvPr>
          <p:cNvSpPr txBox="1"/>
          <p:nvPr/>
        </p:nvSpPr>
        <p:spPr>
          <a:xfrm>
            <a:off x="9323294" y="286871"/>
            <a:ext cx="2743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u="sng" dirty="0">
                <a:solidFill>
                  <a:srgbClr val="0563C1"/>
                </a:solidFill>
                <a:latin typeface="Calibri"/>
                <a:cs typeface="Arial"/>
                <a:hlinkClick r:id="rId3"/>
              </a:rPr>
              <a:t>Video of Berlo’s Model of Communication</a:t>
            </a:r>
            <a:endParaRPr lang="en-US" dirty="0"/>
          </a:p>
        </p:txBody>
      </p:sp>
    </p:spTree>
    <p:extLst>
      <p:ext uri="{BB962C8B-B14F-4D97-AF65-F5344CB8AC3E}">
        <p14:creationId xmlns:p14="http://schemas.microsoft.com/office/powerpoint/2010/main" val="1988471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6F1A8-C2E5-9135-E480-F8E0E36EB76C}"/>
              </a:ext>
            </a:extLst>
          </p:cNvPr>
          <p:cNvSpPr>
            <a:spLocks noGrp="1"/>
          </p:cNvSpPr>
          <p:nvPr>
            <p:ph type="title"/>
          </p:nvPr>
        </p:nvSpPr>
        <p:spPr/>
        <p:txBody>
          <a:bodyPr/>
          <a:lstStyle/>
          <a:p>
            <a:r>
              <a:rPr lang="en-GB" b="1" dirty="0"/>
              <a:t>Question</a:t>
            </a:r>
          </a:p>
        </p:txBody>
      </p:sp>
      <p:sp>
        <p:nvSpPr>
          <p:cNvPr id="3" name="Content Placeholder 2">
            <a:extLst>
              <a:ext uri="{FF2B5EF4-FFF2-40B4-BE49-F238E27FC236}">
                <a16:creationId xmlns:a16="http://schemas.microsoft.com/office/drawing/2014/main" id="{2E5C8B28-4B7F-26BB-3067-91396F2E7906}"/>
              </a:ext>
            </a:extLst>
          </p:cNvPr>
          <p:cNvSpPr>
            <a:spLocks noGrp="1"/>
          </p:cNvSpPr>
          <p:nvPr>
            <p:ph idx="1"/>
          </p:nvPr>
        </p:nvSpPr>
        <p:spPr/>
        <p:txBody>
          <a:bodyPr/>
          <a:lstStyle/>
          <a:p>
            <a:pPr marL="0" indent="0">
              <a:buNone/>
            </a:pPr>
            <a:r>
              <a:rPr lang="en-GB" dirty="0"/>
              <a:t>What do these models have in common?</a:t>
            </a:r>
          </a:p>
          <a:p>
            <a:r>
              <a:rPr lang="en-GB" dirty="0"/>
              <a:t>Shannon-Weaver</a:t>
            </a:r>
          </a:p>
          <a:p>
            <a:r>
              <a:rPr lang="en-GB" dirty="0"/>
              <a:t>Schramm</a:t>
            </a:r>
          </a:p>
          <a:p>
            <a:r>
              <a:rPr lang="en-GB" dirty="0"/>
              <a:t>Berlo SMCR</a:t>
            </a:r>
          </a:p>
        </p:txBody>
      </p:sp>
    </p:spTree>
    <p:extLst>
      <p:ext uri="{BB962C8B-B14F-4D97-AF65-F5344CB8AC3E}">
        <p14:creationId xmlns:p14="http://schemas.microsoft.com/office/powerpoint/2010/main" val="4238340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B34EF-EE9C-554B-8494-C0A5EE602DBE}"/>
              </a:ext>
            </a:extLst>
          </p:cNvPr>
          <p:cNvSpPr>
            <a:spLocks noGrp="1"/>
          </p:cNvSpPr>
          <p:nvPr>
            <p:ph type="title"/>
          </p:nvPr>
        </p:nvSpPr>
        <p:spPr>
          <a:xfrm>
            <a:off x="609600" y="274638"/>
            <a:ext cx="10972800" cy="1143000"/>
          </a:xfrm>
        </p:spPr>
        <p:txBody>
          <a:bodyPr anchor="ctr">
            <a:normAutofit/>
          </a:bodyPr>
          <a:lstStyle/>
          <a:p>
            <a:r>
              <a:rPr lang="en-GB" dirty="0"/>
              <a:t>Group discussion</a:t>
            </a:r>
          </a:p>
        </p:txBody>
      </p:sp>
      <p:sp>
        <p:nvSpPr>
          <p:cNvPr id="3" name="Content Placeholder 2">
            <a:extLst>
              <a:ext uri="{FF2B5EF4-FFF2-40B4-BE49-F238E27FC236}">
                <a16:creationId xmlns:a16="http://schemas.microsoft.com/office/drawing/2014/main" id="{FE945E25-EBAC-B389-3582-7324DBDDFAC3}"/>
              </a:ext>
            </a:extLst>
          </p:cNvPr>
          <p:cNvSpPr>
            <a:spLocks noGrp="1"/>
          </p:cNvSpPr>
          <p:nvPr>
            <p:ph sz="half" idx="1"/>
          </p:nvPr>
        </p:nvSpPr>
        <p:spPr>
          <a:xfrm>
            <a:off x="609600" y="1600201"/>
            <a:ext cx="5384800" cy="3989040"/>
          </a:xfrm>
        </p:spPr>
        <p:txBody>
          <a:bodyPr>
            <a:normAutofit/>
          </a:bodyPr>
          <a:lstStyle/>
          <a:p>
            <a:r>
              <a:rPr lang="en-GB" dirty="0"/>
              <a:t>What barriers to communication have you experienced?</a:t>
            </a:r>
          </a:p>
          <a:p>
            <a:r>
              <a:rPr lang="en-GB" dirty="0"/>
              <a:t>How have you/could you overcome these?</a:t>
            </a:r>
          </a:p>
        </p:txBody>
      </p:sp>
      <p:pic>
        <p:nvPicPr>
          <p:cNvPr id="3074" name="Picture 2" descr="When your course schedule says 'group ...">
            <a:extLst>
              <a:ext uri="{FF2B5EF4-FFF2-40B4-BE49-F238E27FC236}">
                <a16:creationId xmlns:a16="http://schemas.microsoft.com/office/drawing/2014/main" id="{8A55AA34-D7CE-AE00-BDBF-032559925BD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97600" y="1979281"/>
            <a:ext cx="5384800" cy="3230880"/>
          </a:xfrm>
          <a:prstGeom prst="rect">
            <a:avLst/>
          </a:prstGeom>
          <a:solidFill>
            <a:srgbClr val="FFFFFF"/>
          </a:solidFill>
        </p:spPr>
      </p:pic>
    </p:spTree>
    <p:extLst>
      <p:ext uri="{BB962C8B-B14F-4D97-AF65-F5344CB8AC3E}">
        <p14:creationId xmlns:p14="http://schemas.microsoft.com/office/powerpoint/2010/main" val="641733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2EA04-9FB9-4B3E-A737-A7BCCC13B38A}"/>
              </a:ext>
            </a:extLst>
          </p:cNvPr>
          <p:cNvSpPr>
            <a:spLocks noGrp="1"/>
          </p:cNvSpPr>
          <p:nvPr>
            <p:ph type="title"/>
          </p:nvPr>
        </p:nvSpPr>
        <p:spPr/>
        <p:txBody>
          <a:bodyPr>
            <a:normAutofit/>
          </a:bodyPr>
          <a:lstStyle/>
          <a:p>
            <a:r>
              <a:rPr lang="en-GB" altLang="en-US" b="1" dirty="0">
                <a:latin typeface="Arial" charset="0"/>
                <a:cs typeface="Arial" charset="0"/>
              </a:rPr>
              <a:t>Verbal and Non-verbal Communication</a:t>
            </a:r>
            <a:endParaRPr lang="en-GB" b="1" dirty="0"/>
          </a:p>
        </p:txBody>
      </p:sp>
      <p:sp>
        <p:nvSpPr>
          <p:cNvPr id="3" name="Content Placeholder 2">
            <a:extLst>
              <a:ext uri="{FF2B5EF4-FFF2-40B4-BE49-F238E27FC236}">
                <a16:creationId xmlns:a16="http://schemas.microsoft.com/office/drawing/2014/main" id="{AEA789E9-2956-4B38-9074-5FC09A38112C}"/>
              </a:ext>
            </a:extLst>
          </p:cNvPr>
          <p:cNvSpPr>
            <a:spLocks noGrp="1"/>
          </p:cNvSpPr>
          <p:nvPr>
            <p:ph idx="1"/>
          </p:nvPr>
        </p:nvSpPr>
        <p:spPr>
          <a:xfrm>
            <a:off x="866423" y="1670756"/>
            <a:ext cx="10734321" cy="3846477"/>
          </a:xfrm>
        </p:spPr>
        <p:txBody>
          <a:bodyPr>
            <a:normAutofit/>
          </a:bodyPr>
          <a:lstStyle/>
          <a:p>
            <a:pPr algn="just"/>
            <a:r>
              <a:rPr lang="en-GB" altLang="en-US" dirty="0">
                <a:latin typeface="+mj-lt"/>
                <a:cs typeface="Arial" charset="0"/>
              </a:rPr>
              <a:t>Verbal communication is the things we say</a:t>
            </a:r>
            <a:endParaRPr lang="en-GB" altLang="en-US" sz="900" dirty="0">
              <a:latin typeface="+mj-lt"/>
              <a:cs typeface="Arial" charset="0"/>
            </a:endParaRPr>
          </a:p>
          <a:p>
            <a:pPr algn="just"/>
            <a:r>
              <a:rPr lang="en-GB" altLang="en-US" dirty="0">
                <a:latin typeface="+mj-lt"/>
                <a:cs typeface="Arial" charset="0"/>
              </a:rPr>
              <a:t>Non-verbal communication is the things we don’t say</a:t>
            </a:r>
            <a:endParaRPr lang="en-GB" altLang="en-US" sz="900" dirty="0">
              <a:latin typeface="+mj-lt"/>
              <a:cs typeface="Arial" charset="0"/>
            </a:endParaRPr>
          </a:p>
          <a:p>
            <a:pPr algn="just"/>
            <a:r>
              <a:rPr lang="en-GB" altLang="en-US" dirty="0">
                <a:latin typeface="+mj-lt"/>
                <a:cs typeface="Arial" charset="0"/>
              </a:rPr>
              <a:t>Both are important and can say different things. </a:t>
            </a:r>
            <a:endParaRPr lang="en-GB" altLang="en-US" sz="900" dirty="0">
              <a:latin typeface="+mj-lt"/>
              <a:cs typeface="Arial" charset="0"/>
            </a:endParaRPr>
          </a:p>
          <a:p>
            <a:pPr algn="just"/>
            <a:r>
              <a:rPr lang="en-GB" altLang="en-US" dirty="0">
                <a:latin typeface="+mj-lt"/>
                <a:cs typeface="Arial" charset="0"/>
              </a:rPr>
              <a:t>It is important we are aware of our own and others verbal and non-verbal communication.</a:t>
            </a:r>
          </a:p>
        </p:txBody>
      </p:sp>
    </p:spTree>
    <p:extLst>
      <p:ext uri="{BB962C8B-B14F-4D97-AF65-F5344CB8AC3E}">
        <p14:creationId xmlns:p14="http://schemas.microsoft.com/office/powerpoint/2010/main" val="165482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9050-45F7-4780-A7A5-A186233EC44D}"/>
              </a:ext>
            </a:extLst>
          </p:cNvPr>
          <p:cNvSpPr>
            <a:spLocks noGrp="1"/>
          </p:cNvSpPr>
          <p:nvPr>
            <p:ph type="title"/>
          </p:nvPr>
        </p:nvSpPr>
        <p:spPr/>
        <p:txBody>
          <a:bodyPr>
            <a:normAutofit/>
          </a:bodyPr>
          <a:lstStyle/>
          <a:p>
            <a:pPr algn="ctr"/>
            <a:r>
              <a:rPr lang="en-GB" dirty="0">
                <a:latin typeface="Arial"/>
                <a:cs typeface="Arial"/>
              </a:rPr>
              <a:t>The Elements of Communication</a:t>
            </a:r>
          </a:p>
        </p:txBody>
      </p:sp>
      <p:sp>
        <p:nvSpPr>
          <p:cNvPr id="5" name="TextBox 4">
            <a:extLst>
              <a:ext uri="{FF2B5EF4-FFF2-40B4-BE49-F238E27FC236}">
                <a16:creationId xmlns:a16="http://schemas.microsoft.com/office/drawing/2014/main" id="{EBBAE8B8-C5E6-4C00-9A79-CE4538923AD7}"/>
              </a:ext>
            </a:extLst>
          </p:cNvPr>
          <p:cNvSpPr txBox="1">
            <a:spLocks noChangeArrowheads="1"/>
          </p:cNvSpPr>
          <p:nvPr/>
        </p:nvSpPr>
        <p:spPr bwMode="auto">
          <a:xfrm>
            <a:off x="1847529" y="4320004"/>
            <a:ext cx="28797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the vocal variety, quality, rate and vocalised pauses</a:t>
            </a:r>
          </a:p>
        </p:txBody>
      </p:sp>
      <p:sp>
        <p:nvSpPr>
          <p:cNvPr id="6" name="TextBox 5">
            <a:extLst>
              <a:ext uri="{FF2B5EF4-FFF2-40B4-BE49-F238E27FC236}">
                <a16:creationId xmlns:a16="http://schemas.microsoft.com/office/drawing/2014/main" id="{AE7C2B11-DDA9-4416-91A1-4326FF51A38C}"/>
              </a:ext>
            </a:extLst>
          </p:cNvPr>
          <p:cNvSpPr txBox="1">
            <a:spLocks noChangeArrowheads="1"/>
          </p:cNvSpPr>
          <p:nvPr/>
        </p:nvSpPr>
        <p:spPr bwMode="auto">
          <a:xfrm>
            <a:off x="5375920" y="4320004"/>
            <a:ext cx="28813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eye contact, posture, gestures &amp; facial expression</a:t>
            </a:r>
          </a:p>
        </p:txBody>
      </p:sp>
      <p:sp>
        <p:nvSpPr>
          <p:cNvPr id="7" name="TextBox 6">
            <a:extLst>
              <a:ext uri="{FF2B5EF4-FFF2-40B4-BE49-F238E27FC236}">
                <a16:creationId xmlns:a16="http://schemas.microsoft.com/office/drawing/2014/main" id="{0F955009-3839-4AE5-8A58-F0B715F2B9F1}"/>
              </a:ext>
            </a:extLst>
          </p:cNvPr>
          <p:cNvSpPr txBox="1">
            <a:spLocks noChangeArrowheads="1"/>
          </p:cNvSpPr>
          <p:nvPr/>
        </p:nvSpPr>
        <p:spPr bwMode="auto">
          <a:xfrm>
            <a:off x="8539273" y="4329505"/>
            <a:ext cx="20872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is what the person says</a:t>
            </a:r>
          </a:p>
        </p:txBody>
      </p:sp>
      <p:sp>
        <p:nvSpPr>
          <p:cNvPr id="8" name="Rectangle 7">
            <a:extLst>
              <a:ext uri="{FF2B5EF4-FFF2-40B4-BE49-F238E27FC236}">
                <a16:creationId xmlns:a16="http://schemas.microsoft.com/office/drawing/2014/main" id="{D3153533-B7E7-4372-B2DD-27BC31DD1EAA}"/>
              </a:ext>
            </a:extLst>
          </p:cNvPr>
          <p:cNvSpPr/>
          <p:nvPr/>
        </p:nvSpPr>
        <p:spPr>
          <a:xfrm>
            <a:off x="213556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1. Vocal</a:t>
            </a:r>
          </a:p>
        </p:txBody>
      </p:sp>
      <p:sp>
        <p:nvSpPr>
          <p:cNvPr id="9" name="Rectangle 8">
            <a:extLst>
              <a:ext uri="{FF2B5EF4-FFF2-40B4-BE49-F238E27FC236}">
                <a16:creationId xmlns:a16="http://schemas.microsoft.com/office/drawing/2014/main" id="{2F2573ED-C0AE-4A50-96F7-6AAF45297A8E}"/>
              </a:ext>
            </a:extLst>
          </p:cNvPr>
          <p:cNvSpPr/>
          <p:nvPr/>
        </p:nvSpPr>
        <p:spPr>
          <a:xfrm>
            <a:off x="537592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2. Visual</a:t>
            </a:r>
          </a:p>
        </p:txBody>
      </p:sp>
      <p:sp>
        <p:nvSpPr>
          <p:cNvPr id="10" name="Rectangle 9">
            <a:extLst>
              <a:ext uri="{FF2B5EF4-FFF2-40B4-BE49-F238E27FC236}">
                <a16:creationId xmlns:a16="http://schemas.microsoft.com/office/drawing/2014/main" id="{07EB376E-50BE-42DB-9037-4579441629B2}"/>
              </a:ext>
            </a:extLst>
          </p:cNvPr>
          <p:cNvSpPr/>
          <p:nvPr/>
        </p:nvSpPr>
        <p:spPr>
          <a:xfrm>
            <a:off x="8539273"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3. Verbal</a:t>
            </a:r>
          </a:p>
        </p:txBody>
      </p:sp>
      <p:pic>
        <p:nvPicPr>
          <p:cNvPr id="12" name="Graphic 11" descr="Radio microphone">
            <a:extLst>
              <a:ext uri="{FF2B5EF4-FFF2-40B4-BE49-F238E27FC236}">
                <a16:creationId xmlns:a16="http://schemas.microsoft.com/office/drawing/2014/main" id="{62046C73-16E6-4DA7-8213-5D977E70A4F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79184" y="3123072"/>
            <a:ext cx="914400" cy="914400"/>
          </a:xfrm>
          <a:prstGeom prst="rect">
            <a:avLst/>
          </a:prstGeom>
        </p:spPr>
      </p:pic>
      <p:pic>
        <p:nvPicPr>
          <p:cNvPr id="14" name="Graphic 13" descr="Eye">
            <a:extLst>
              <a:ext uri="{FF2B5EF4-FFF2-40B4-BE49-F238E27FC236}">
                <a16:creationId xmlns:a16="http://schemas.microsoft.com/office/drawing/2014/main" id="{0B5C57E6-B063-4106-A7BF-DD5D83D06E1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72047" y="3088539"/>
            <a:ext cx="914400" cy="914400"/>
          </a:xfrm>
          <a:prstGeom prst="rect">
            <a:avLst/>
          </a:prstGeom>
        </p:spPr>
      </p:pic>
      <p:pic>
        <p:nvPicPr>
          <p:cNvPr id="16" name="Graphic 15" descr="Newspaper">
            <a:extLst>
              <a:ext uri="{FF2B5EF4-FFF2-40B4-BE49-F238E27FC236}">
                <a16:creationId xmlns:a16="http://schemas.microsoft.com/office/drawing/2014/main" id="{83F39728-3247-48E7-9BEE-3389A7E860B9}"/>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39273" y="3123072"/>
            <a:ext cx="914400" cy="914400"/>
          </a:xfrm>
          <a:prstGeom prst="rect">
            <a:avLst/>
          </a:prstGeom>
        </p:spPr>
      </p:pic>
      <p:sp>
        <p:nvSpPr>
          <p:cNvPr id="17" name="TextBox 16">
            <a:extLst>
              <a:ext uri="{FF2B5EF4-FFF2-40B4-BE49-F238E27FC236}">
                <a16:creationId xmlns:a16="http://schemas.microsoft.com/office/drawing/2014/main" id="{8F88E70F-76FD-446F-8F32-76FEEC6D0A35}"/>
              </a:ext>
            </a:extLst>
          </p:cNvPr>
          <p:cNvSpPr txBox="1"/>
          <p:nvPr/>
        </p:nvSpPr>
        <p:spPr>
          <a:xfrm>
            <a:off x="3193584" y="3329586"/>
            <a:ext cx="914400" cy="707886"/>
          </a:xfrm>
          <a:prstGeom prst="rect">
            <a:avLst/>
          </a:prstGeom>
          <a:noFill/>
        </p:spPr>
        <p:txBody>
          <a:bodyPr wrap="square" rtlCol="0">
            <a:spAutoFit/>
          </a:bodyPr>
          <a:lstStyle/>
          <a:p>
            <a:r>
              <a:rPr lang="en-GB" sz="2000" b="1" dirty="0"/>
              <a:t>The Voice</a:t>
            </a:r>
          </a:p>
        </p:txBody>
      </p:sp>
      <p:sp>
        <p:nvSpPr>
          <p:cNvPr id="18" name="TextBox 17">
            <a:extLst>
              <a:ext uri="{FF2B5EF4-FFF2-40B4-BE49-F238E27FC236}">
                <a16:creationId xmlns:a16="http://schemas.microsoft.com/office/drawing/2014/main" id="{A76DEFE5-401E-4663-8889-5CB20701F077}"/>
              </a:ext>
            </a:extLst>
          </p:cNvPr>
          <p:cNvSpPr txBox="1"/>
          <p:nvPr/>
        </p:nvSpPr>
        <p:spPr>
          <a:xfrm>
            <a:off x="6548520" y="3329586"/>
            <a:ext cx="914400" cy="707886"/>
          </a:xfrm>
          <a:prstGeom prst="rect">
            <a:avLst/>
          </a:prstGeom>
          <a:noFill/>
        </p:spPr>
        <p:txBody>
          <a:bodyPr wrap="square" rtlCol="0">
            <a:spAutoFit/>
          </a:bodyPr>
          <a:lstStyle/>
          <a:p>
            <a:r>
              <a:rPr lang="en-GB" sz="2000" b="1" dirty="0"/>
              <a:t>The look</a:t>
            </a:r>
          </a:p>
        </p:txBody>
      </p:sp>
      <p:sp>
        <p:nvSpPr>
          <p:cNvPr id="19" name="TextBox 18">
            <a:extLst>
              <a:ext uri="{FF2B5EF4-FFF2-40B4-BE49-F238E27FC236}">
                <a16:creationId xmlns:a16="http://schemas.microsoft.com/office/drawing/2014/main" id="{262DACCE-5763-48DF-8935-CED53AF869DD}"/>
              </a:ext>
            </a:extLst>
          </p:cNvPr>
          <p:cNvSpPr txBox="1"/>
          <p:nvPr/>
        </p:nvSpPr>
        <p:spPr>
          <a:xfrm>
            <a:off x="9615747" y="3329586"/>
            <a:ext cx="989375" cy="707886"/>
          </a:xfrm>
          <a:prstGeom prst="rect">
            <a:avLst/>
          </a:prstGeom>
          <a:noFill/>
        </p:spPr>
        <p:txBody>
          <a:bodyPr wrap="square" rtlCol="0">
            <a:spAutoFit/>
          </a:bodyPr>
          <a:lstStyle/>
          <a:p>
            <a:r>
              <a:rPr lang="en-GB" sz="2000" b="1" dirty="0"/>
              <a:t>The Words</a:t>
            </a:r>
          </a:p>
        </p:txBody>
      </p:sp>
    </p:spTree>
    <p:extLst>
      <p:ext uri="{BB962C8B-B14F-4D97-AF65-F5344CB8AC3E}">
        <p14:creationId xmlns:p14="http://schemas.microsoft.com/office/powerpoint/2010/main" val="298399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8FA11-D9D7-7917-3CB1-77ECC5898E3F}"/>
              </a:ext>
            </a:extLst>
          </p:cNvPr>
          <p:cNvSpPr>
            <a:spLocks noGrp="1"/>
          </p:cNvSpPr>
          <p:nvPr>
            <p:ph type="title"/>
          </p:nvPr>
        </p:nvSpPr>
        <p:spPr/>
        <p:txBody>
          <a:bodyPr/>
          <a:lstStyle/>
          <a:p>
            <a:r>
              <a:rPr lang="en-GB"/>
              <a:t>Communication Exercise</a:t>
            </a:r>
          </a:p>
        </p:txBody>
      </p:sp>
      <p:sp>
        <p:nvSpPr>
          <p:cNvPr id="3" name="Content Placeholder 2">
            <a:extLst>
              <a:ext uri="{FF2B5EF4-FFF2-40B4-BE49-F238E27FC236}">
                <a16:creationId xmlns:a16="http://schemas.microsoft.com/office/drawing/2014/main" id="{B72FB497-7FBA-266E-BB45-3160E947D48B}"/>
              </a:ext>
            </a:extLst>
          </p:cNvPr>
          <p:cNvSpPr>
            <a:spLocks noGrp="1"/>
          </p:cNvSpPr>
          <p:nvPr>
            <p:ph idx="1"/>
          </p:nvPr>
        </p:nvSpPr>
        <p:spPr/>
        <p:txBody>
          <a:bodyPr/>
          <a:lstStyle/>
          <a:p>
            <a:r>
              <a:rPr lang="en-US" sz="3200" dirty="0"/>
              <a:t>Spilt into pairs and await instructions</a:t>
            </a:r>
          </a:p>
          <a:p>
            <a:r>
              <a:rPr lang="en-US" dirty="0"/>
              <a:t>Start by facing away from each other</a:t>
            </a:r>
          </a:p>
          <a:p>
            <a:r>
              <a:rPr lang="en-US" sz="3200" dirty="0"/>
              <a:t>One member of the pair to give instructions, the other has to draw a specific route on the map following these instructions</a:t>
            </a:r>
          </a:p>
          <a:p>
            <a:r>
              <a:rPr lang="en-US" sz="3200" dirty="0"/>
              <a:t>Reflect </a:t>
            </a:r>
            <a:r>
              <a:rPr lang="en-US" dirty="0"/>
              <a:t>on how you found the exercise, what were the challenges?</a:t>
            </a:r>
            <a:endParaRPr lang="en-US" sz="3200" dirty="0"/>
          </a:p>
          <a:p>
            <a:endParaRPr lang="en-GB" dirty="0"/>
          </a:p>
        </p:txBody>
      </p:sp>
    </p:spTree>
    <p:extLst>
      <p:ext uri="{BB962C8B-B14F-4D97-AF65-F5344CB8AC3E}">
        <p14:creationId xmlns:p14="http://schemas.microsoft.com/office/powerpoint/2010/main" val="3900212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D3994-D34E-40C4-892E-2F188DE6B4A0}"/>
              </a:ext>
            </a:extLst>
          </p:cNvPr>
          <p:cNvSpPr>
            <a:spLocks noGrp="1"/>
          </p:cNvSpPr>
          <p:nvPr>
            <p:ph type="title"/>
          </p:nvPr>
        </p:nvSpPr>
        <p:spPr/>
        <p:txBody>
          <a:bodyPr>
            <a:normAutofit/>
          </a:bodyPr>
          <a:lstStyle/>
          <a:p>
            <a:r>
              <a:rPr lang="en-GB" b="1" dirty="0">
                <a:latin typeface="Arial"/>
                <a:cs typeface="Arial"/>
              </a:rPr>
              <a:t>Components of Communication</a:t>
            </a:r>
          </a:p>
        </p:txBody>
      </p:sp>
      <p:sp>
        <p:nvSpPr>
          <p:cNvPr id="3" name="Content Placeholder 2">
            <a:extLst>
              <a:ext uri="{FF2B5EF4-FFF2-40B4-BE49-F238E27FC236}">
                <a16:creationId xmlns:a16="http://schemas.microsoft.com/office/drawing/2014/main" id="{98D5476C-44DF-47D9-B7F5-9D685467400E}"/>
              </a:ext>
            </a:extLst>
          </p:cNvPr>
          <p:cNvSpPr>
            <a:spLocks noGrp="1"/>
          </p:cNvSpPr>
          <p:nvPr>
            <p:ph idx="1"/>
          </p:nvPr>
        </p:nvSpPr>
        <p:spPr/>
        <p:txBody>
          <a:bodyPr>
            <a:normAutofit lnSpcReduction="10000"/>
          </a:bodyPr>
          <a:lstStyle/>
          <a:p>
            <a:r>
              <a:rPr lang="en-GB" dirty="0">
                <a:latin typeface="Arial"/>
                <a:cs typeface="Arial"/>
              </a:rPr>
              <a:t>Paralinguistic cues</a:t>
            </a:r>
          </a:p>
          <a:p>
            <a:r>
              <a:rPr lang="en-GB" dirty="0">
                <a:latin typeface="Arial"/>
                <a:cs typeface="Arial"/>
              </a:rPr>
              <a:t>Non-verbal behaviour</a:t>
            </a:r>
          </a:p>
          <a:p>
            <a:r>
              <a:rPr lang="en-GB" dirty="0">
                <a:latin typeface="Arial"/>
                <a:cs typeface="Arial"/>
              </a:rPr>
              <a:t>Our words and language:</a:t>
            </a:r>
          </a:p>
          <a:p>
            <a:pPr lvl="1"/>
            <a:r>
              <a:rPr lang="en-GB" dirty="0">
                <a:latin typeface="Arial"/>
                <a:cs typeface="Arial"/>
              </a:rPr>
              <a:t>language function: instructions, suggestions, directions, statements, questions</a:t>
            </a:r>
          </a:p>
          <a:p>
            <a:pPr lvl="1"/>
            <a:r>
              <a:rPr lang="en-GB" dirty="0">
                <a:latin typeface="Arial"/>
                <a:cs typeface="Arial"/>
              </a:rPr>
              <a:t>confidence, communication and power-behaviour</a:t>
            </a:r>
          </a:p>
          <a:p>
            <a:pPr lvl="1"/>
            <a:r>
              <a:rPr lang="en-GB" dirty="0">
                <a:latin typeface="Arial"/>
                <a:cs typeface="Arial"/>
              </a:rPr>
              <a:t>using language and communicating tactfully in difficult conversations</a:t>
            </a:r>
          </a:p>
          <a:p>
            <a:endParaRPr lang="en-GB" dirty="0">
              <a:latin typeface="Arial"/>
              <a:cs typeface="Arial"/>
            </a:endParaRPr>
          </a:p>
        </p:txBody>
      </p:sp>
    </p:spTree>
    <p:extLst>
      <p:ext uri="{BB962C8B-B14F-4D97-AF65-F5344CB8AC3E}">
        <p14:creationId xmlns:p14="http://schemas.microsoft.com/office/powerpoint/2010/main" val="163273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2D911-371D-49D7-AC9A-C2FB6ACC2A5D}"/>
              </a:ext>
            </a:extLst>
          </p:cNvPr>
          <p:cNvSpPr>
            <a:spLocks noGrp="1"/>
          </p:cNvSpPr>
          <p:nvPr>
            <p:ph type="title"/>
          </p:nvPr>
        </p:nvSpPr>
        <p:spPr/>
        <p:txBody>
          <a:bodyPr>
            <a:normAutofit/>
          </a:bodyPr>
          <a:lstStyle/>
          <a:p>
            <a:r>
              <a:rPr lang="en-GB" b="1" dirty="0">
                <a:latin typeface="Arial"/>
                <a:cs typeface="Arial"/>
              </a:rPr>
              <a:t>Applying Communication Skills</a:t>
            </a:r>
          </a:p>
        </p:txBody>
      </p:sp>
      <p:sp>
        <p:nvSpPr>
          <p:cNvPr id="3" name="Content Placeholder 2">
            <a:extLst>
              <a:ext uri="{FF2B5EF4-FFF2-40B4-BE49-F238E27FC236}">
                <a16:creationId xmlns:a16="http://schemas.microsoft.com/office/drawing/2014/main" id="{4CF62FD1-DAB9-4C18-A7D0-DA607C996BF4}"/>
              </a:ext>
            </a:extLst>
          </p:cNvPr>
          <p:cNvSpPr>
            <a:spLocks noGrp="1"/>
          </p:cNvSpPr>
          <p:nvPr>
            <p:ph idx="1"/>
          </p:nvPr>
        </p:nvSpPr>
        <p:spPr>
          <a:xfrm>
            <a:off x="1981200" y="1600201"/>
            <a:ext cx="8363272" cy="3917032"/>
          </a:xfrm>
        </p:spPr>
        <p:txBody>
          <a:bodyPr>
            <a:normAutofit/>
          </a:bodyPr>
          <a:lstStyle/>
          <a:p>
            <a:pPr marL="0" indent="0">
              <a:buNone/>
            </a:pPr>
            <a:r>
              <a:rPr lang="en-GB" sz="3600" dirty="0">
                <a:latin typeface="Arial"/>
                <a:cs typeface="Arial"/>
              </a:rPr>
              <a:t>Active listening:</a:t>
            </a:r>
          </a:p>
          <a:p>
            <a:r>
              <a:rPr lang="en-GB" sz="3600" dirty="0">
                <a:latin typeface="Arial"/>
                <a:cs typeface="Arial"/>
              </a:rPr>
              <a:t>‘Active listening is the active search for an accurate understanding of another’s message, through the interpretation of verbal and non-verbal messages’.</a:t>
            </a:r>
          </a:p>
          <a:p>
            <a:pPr marL="0" indent="0">
              <a:buNone/>
            </a:pPr>
            <a:endParaRPr lang="en-GB" sz="3600" dirty="0">
              <a:latin typeface="Arial"/>
              <a:cs typeface="Arial"/>
            </a:endParaRPr>
          </a:p>
        </p:txBody>
      </p:sp>
    </p:spTree>
    <p:extLst>
      <p:ext uri="{BB962C8B-B14F-4D97-AF65-F5344CB8AC3E}">
        <p14:creationId xmlns:p14="http://schemas.microsoft.com/office/powerpoint/2010/main" val="284496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DA7A9-5066-29A0-EE1A-FD83C91B68D8}"/>
              </a:ext>
            </a:extLst>
          </p:cNvPr>
          <p:cNvSpPr>
            <a:spLocks noGrp="1"/>
          </p:cNvSpPr>
          <p:nvPr>
            <p:ph type="title"/>
          </p:nvPr>
        </p:nvSpPr>
        <p:spPr>
          <a:xfrm>
            <a:off x="609600" y="256709"/>
            <a:ext cx="10972800" cy="1143000"/>
          </a:xfrm>
        </p:spPr>
        <p:txBody>
          <a:bodyPr/>
          <a:lstStyle/>
          <a:p>
            <a:r>
              <a:rPr lang="en-US" dirty="0">
                <a:latin typeface="Arial"/>
                <a:cs typeface="Arial"/>
              </a:rPr>
              <a:t>Listening...</a:t>
            </a:r>
            <a:endParaRPr lang="en-US" dirty="0"/>
          </a:p>
        </p:txBody>
      </p:sp>
      <p:pic>
        <p:nvPicPr>
          <p:cNvPr id="5" name="Picture 4" descr="Time To Think">
            <a:extLst>
              <a:ext uri="{FF2B5EF4-FFF2-40B4-BE49-F238E27FC236}">
                <a16:creationId xmlns:a16="http://schemas.microsoft.com/office/drawing/2014/main" id="{A187C8F2-491D-47D3-4311-E4A980753E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20000">
            <a:off x="601248" y="514158"/>
            <a:ext cx="1970087" cy="3009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5">
            <a:extLst>
              <a:ext uri="{FF2B5EF4-FFF2-40B4-BE49-F238E27FC236}">
                <a16:creationId xmlns:a16="http://schemas.microsoft.com/office/drawing/2014/main" id="{50DCD016-C65D-3E9D-8ED6-80AE84264F11}"/>
              </a:ext>
            </a:extLst>
          </p:cNvPr>
          <p:cNvSpPr txBox="1">
            <a:spLocks noChangeArrowheads="1"/>
          </p:cNvSpPr>
          <p:nvPr/>
        </p:nvSpPr>
        <p:spPr bwMode="auto">
          <a:xfrm>
            <a:off x="4457581" y="1838286"/>
            <a:ext cx="32708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 with Fascination</a:t>
            </a:r>
          </a:p>
        </p:txBody>
      </p:sp>
      <p:sp>
        <p:nvSpPr>
          <p:cNvPr id="8" name="TextBox 5">
            <a:extLst>
              <a:ext uri="{FF2B5EF4-FFF2-40B4-BE49-F238E27FC236}">
                <a16:creationId xmlns:a16="http://schemas.microsoft.com/office/drawing/2014/main" id="{6C80432C-8515-0B8E-C822-8FC5CAEA814D}"/>
              </a:ext>
            </a:extLst>
          </p:cNvPr>
          <p:cNvSpPr txBox="1">
            <a:spLocks noChangeArrowheads="1"/>
          </p:cNvSpPr>
          <p:nvPr/>
        </p:nvSpPr>
        <p:spPr bwMode="auto">
          <a:xfrm>
            <a:off x="611722" y="3631227"/>
            <a:ext cx="496516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The single most dignifying thing you can do is just listen to someone</a:t>
            </a:r>
          </a:p>
        </p:txBody>
      </p:sp>
      <p:pic>
        <p:nvPicPr>
          <p:cNvPr id="9" name="Picture 8" descr="The 7 Habits of Highly Effective People ...">
            <a:extLst>
              <a:ext uri="{FF2B5EF4-FFF2-40B4-BE49-F238E27FC236}">
                <a16:creationId xmlns:a16="http://schemas.microsoft.com/office/drawing/2014/main" id="{8771841F-7D6F-10A5-1F63-CA87078D609F}"/>
              </a:ext>
            </a:extLst>
          </p:cNvPr>
          <p:cNvPicPr>
            <a:picLocks noChangeAspect="1"/>
          </p:cNvPicPr>
          <p:nvPr/>
        </p:nvPicPr>
        <p:blipFill>
          <a:blip r:embed="rId3"/>
          <a:stretch>
            <a:fillRect/>
          </a:stretch>
        </p:blipFill>
        <p:spPr>
          <a:xfrm rot="480000">
            <a:off x="9264503" y="514528"/>
            <a:ext cx="1957667" cy="2988048"/>
          </a:xfrm>
          <a:prstGeom prst="rect">
            <a:avLst/>
          </a:prstGeom>
        </p:spPr>
      </p:pic>
      <p:sp>
        <p:nvSpPr>
          <p:cNvPr id="10" name="TextBox 5">
            <a:extLst>
              <a:ext uri="{FF2B5EF4-FFF2-40B4-BE49-F238E27FC236}">
                <a16:creationId xmlns:a16="http://schemas.microsoft.com/office/drawing/2014/main" id="{1C7C9FAE-2D95-C4C8-5791-763223F8A02F}"/>
              </a:ext>
            </a:extLst>
          </p:cNvPr>
          <p:cNvSpPr txBox="1">
            <a:spLocks noChangeArrowheads="1"/>
          </p:cNvSpPr>
          <p:nvPr/>
        </p:nvSpPr>
        <p:spPr bwMode="auto">
          <a:xfrm>
            <a:off x="6860122" y="3882239"/>
            <a:ext cx="496516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Seek first to understand before being understood</a:t>
            </a:r>
          </a:p>
        </p:txBody>
      </p:sp>
    </p:spTree>
    <p:extLst>
      <p:ext uri="{BB962C8B-B14F-4D97-AF65-F5344CB8AC3E}">
        <p14:creationId xmlns:p14="http://schemas.microsoft.com/office/powerpoint/2010/main" val="19335834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FD0E8-D69D-4A23-B0A3-37783EBB6F2A}"/>
              </a:ext>
            </a:extLst>
          </p:cNvPr>
          <p:cNvSpPr>
            <a:spLocks noGrp="1"/>
          </p:cNvSpPr>
          <p:nvPr>
            <p:ph type="title"/>
          </p:nvPr>
        </p:nvSpPr>
        <p:spPr/>
        <p:txBody>
          <a:bodyPr>
            <a:normAutofit fontScale="90000"/>
          </a:bodyPr>
          <a:lstStyle/>
          <a:p>
            <a:r>
              <a:rPr lang="en-GB" b="1" dirty="0">
                <a:latin typeface="Arial"/>
                <a:cs typeface="Arial"/>
              </a:rPr>
              <a:t>Active Listening: being aware of barriers</a:t>
            </a:r>
          </a:p>
        </p:txBody>
      </p:sp>
      <p:pic>
        <p:nvPicPr>
          <p:cNvPr id="4" name="Picture 3">
            <a:extLst>
              <a:ext uri="{FF2B5EF4-FFF2-40B4-BE49-F238E27FC236}">
                <a16:creationId xmlns:a16="http://schemas.microsoft.com/office/drawing/2014/main" id="{B1796875-B553-4F11-AA23-92171BBA08A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819636" y="1140721"/>
            <a:ext cx="6552728" cy="4576559"/>
          </a:xfrm>
          <a:prstGeom prst="rect">
            <a:avLst/>
          </a:prstGeom>
          <a:ln>
            <a:noFill/>
          </a:ln>
        </p:spPr>
      </p:pic>
    </p:spTree>
    <p:extLst>
      <p:ext uri="{BB962C8B-B14F-4D97-AF65-F5344CB8AC3E}">
        <p14:creationId xmlns:p14="http://schemas.microsoft.com/office/powerpoint/2010/main" val="279037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B1F85-1F1E-4DF9-9203-C128DDDEF546}"/>
              </a:ext>
            </a:extLst>
          </p:cNvPr>
          <p:cNvSpPr>
            <a:spLocks noGrp="1"/>
          </p:cNvSpPr>
          <p:nvPr>
            <p:ph type="title"/>
          </p:nvPr>
        </p:nvSpPr>
        <p:spPr/>
        <p:txBody>
          <a:bodyPr>
            <a:normAutofit/>
          </a:bodyPr>
          <a:lstStyle/>
          <a:p>
            <a:r>
              <a:rPr lang="en-GB" b="1" dirty="0">
                <a:latin typeface="Arial"/>
                <a:cs typeface="Arial"/>
              </a:rPr>
              <a:t>Using questions to build relationships</a:t>
            </a:r>
          </a:p>
        </p:txBody>
      </p:sp>
      <p:sp>
        <p:nvSpPr>
          <p:cNvPr id="3" name="Content Placeholder 2">
            <a:extLst>
              <a:ext uri="{FF2B5EF4-FFF2-40B4-BE49-F238E27FC236}">
                <a16:creationId xmlns:a16="http://schemas.microsoft.com/office/drawing/2014/main" id="{19E5EC7B-EA13-41AE-90CA-03ED61023D23}"/>
              </a:ext>
            </a:extLst>
          </p:cNvPr>
          <p:cNvSpPr>
            <a:spLocks noGrp="1"/>
          </p:cNvSpPr>
          <p:nvPr>
            <p:ph idx="1"/>
          </p:nvPr>
        </p:nvSpPr>
        <p:spPr>
          <a:xfrm>
            <a:off x="1981200" y="1688023"/>
            <a:ext cx="8229600" cy="3917032"/>
          </a:xfrm>
        </p:spPr>
        <p:txBody>
          <a:bodyPr/>
          <a:lstStyle/>
          <a:p>
            <a:r>
              <a:rPr lang="en-GB" dirty="0">
                <a:latin typeface="Arial"/>
                <a:cs typeface="Arial"/>
              </a:rPr>
              <a:t>Questions in conversation…</a:t>
            </a:r>
          </a:p>
        </p:txBody>
      </p:sp>
      <p:pic>
        <p:nvPicPr>
          <p:cNvPr id="4" name="Picture 3">
            <a:extLst>
              <a:ext uri="{FF2B5EF4-FFF2-40B4-BE49-F238E27FC236}">
                <a16:creationId xmlns:a16="http://schemas.microsoft.com/office/drawing/2014/main" id="{B8E57D8C-619C-479E-B4EA-D948794770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2696" y="2209343"/>
            <a:ext cx="5508104" cy="3429000"/>
          </a:xfrm>
          <a:prstGeom prst="rect">
            <a:avLst/>
          </a:prstGeom>
          <a:ln>
            <a:noFill/>
          </a:ln>
        </p:spPr>
      </p:pic>
    </p:spTree>
    <p:extLst>
      <p:ext uri="{BB962C8B-B14F-4D97-AF65-F5344CB8AC3E}">
        <p14:creationId xmlns:p14="http://schemas.microsoft.com/office/powerpoint/2010/main" val="180839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D975E-FE63-46AB-B66F-BDA35385E26E}"/>
              </a:ext>
            </a:extLst>
          </p:cNvPr>
          <p:cNvSpPr>
            <a:spLocks noGrp="1"/>
          </p:cNvSpPr>
          <p:nvPr>
            <p:ph type="title"/>
          </p:nvPr>
        </p:nvSpPr>
        <p:spPr/>
        <p:txBody>
          <a:bodyPr/>
          <a:lstStyle/>
          <a:p>
            <a:r>
              <a:rPr lang="en-GB" b="1" dirty="0">
                <a:latin typeface="Arial"/>
                <a:cs typeface="Arial"/>
              </a:rPr>
              <a:t>Communicating Tactfully</a:t>
            </a:r>
          </a:p>
        </p:txBody>
      </p:sp>
      <p:sp>
        <p:nvSpPr>
          <p:cNvPr id="4" name="Rectangle 3">
            <a:extLst>
              <a:ext uri="{FF2B5EF4-FFF2-40B4-BE49-F238E27FC236}">
                <a16:creationId xmlns:a16="http://schemas.microsoft.com/office/drawing/2014/main" id="{62943136-4591-4B8E-A13C-D40F56EC5794}"/>
              </a:ext>
            </a:extLst>
          </p:cNvPr>
          <p:cNvSpPr/>
          <p:nvPr/>
        </p:nvSpPr>
        <p:spPr>
          <a:xfrm>
            <a:off x="1969887" y="1268760"/>
            <a:ext cx="3960440" cy="4524315"/>
          </a:xfrm>
          <a:prstGeom prst="rect">
            <a:avLst/>
          </a:prstGeom>
        </p:spPr>
        <p:txBody>
          <a:bodyPr wrap="square">
            <a:spAutoFit/>
          </a:bodyPr>
          <a:lstStyle/>
          <a:p>
            <a:pPr marL="514350" indent="-514350">
              <a:buFont typeface="+mj-lt"/>
              <a:buAutoNum type="arabicPeriod"/>
            </a:pPr>
            <a:r>
              <a:rPr lang="en-GB" sz="2400" dirty="0">
                <a:latin typeface="Arial"/>
                <a:cs typeface="Arial"/>
              </a:rPr>
              <a:t>Check any assumptions.</a:t>
            </a:r>
          </a:p>
          <a:p>
            <a:pPr marL="514350" indent="-514350">
              <a:buFont typeface="+mj-lt"/>
              <a:buAutoNum type="arabicPeriod"/>
            </a:pPr>
            <a:r>
              <a:rPr lang="en-GB" sz="2400" dirty="0">
                <a:latin typeface="Arial"/>
                <a:cs typeface="Arial"/>
              </a:rPr>
              <a:t>Reframe and purpose of the conversation.</a:t>
            </a:r>
          </a:p>
          <a:p>
            <a:pPr marL="514350" indent="-514350">
              <a:buFont typeface="+mj-lt"/>
              <a:buAutoNum type="arabicPeriod"/>
            </a:pPr>
            <a:r>
              <a:rPr lang="en-GB" sz="2400" dirty="0">
                <a:latin typeface="Arial"/>
                <a:cs typeface="Arial"/>
              </a:rPr>
              <a:t>Use the ‘passive voice’ and ‘active voice’ appropriately.</a:t>
            </a:r>
          </a:p>
          <a:p>
            <a:pPr marL="514350" indent="-514350">
              <a:buFont typeface="+mj-lt"/>
              <a:buAutoNum type="arabicPeriod"/>
            </a:pPr>
            <a:r>
              <a:rPr lang="en-GB" sz="2400" dirty="0">
                <a:latin typeface="Arial"/>
                <a:cs typeface="Arial"/>
              </a:rPr>
              <a:t>Use a ‘praise sandwich’.</a:t>
            </a:r>
          </a:p>
          <a:p>
            <a:pPr marL="514350" indent="-514350">
              <a:buFont typeface="+mj-lt"/>
              <a:buAutoNum type="arabicPeriod"/>
            </a:pPr>
            <a:r>
              <a:rPr lang="en-GB" sz="2400" dirty="0">
                <a:latin typeface="Arial"/>
                <a:cs typeface="Arial"/>
              </a:rPr>
              <a:t>Watch your language.</a:t>
            </a:r>
          </a:p>
          <a:p>
            <a:pPr marL="514350" indent="-514350">
              <a:buFont typeface="+mj-lt"/>
              <a:buAutoNum type="arabicPeriod"/>
            </a:pPr>
            <a:r>
              <a:rPr lang="en-GB" sz="2400" dirty="0">
                <a:latin typeface="Arial"/>
                <a:cs typeface="Arial"/>
              </a:rPr>
              <a:t>Be clear about consequences.</a:t>
            </a:r>
          </a:p>
        </p:txBody>
      </p:sp>
      <p:sp>
        <p:nvSpPr>
          <p:cNvPr id="5" name="Content Placeholder 5">
            <a:extLst>
              <a:ext uri="{FF2B5EF4-FFF2-40B4-BE49-F238E27FC236}">
                <a16:creationId xmlns:a16="http://schemas.microsoft.com/office/drawing/2014/main" id="{8DDDB752-A4CB-466D-8170-F47BD7721BB4}"/>
              </a:ext>
            </a:extLst>
          </p:cNvPr>
          <p:cNvSpPr txBox="1">
            <a:spLocks/>
          </p:cNvSpPr>
          <p:nvPr/>
        </p:nvSpPr>
        <p:spPr>
          <a:xfrm>
            <a:off x="5948048" y="1314798"/>
            <a:ext cx="4726360" cy="485313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Font typeface="+mj-lt"/>
              <a:buAutoNum type="arabicPeriod" startAt="7"/>
            </a:pPr>
            <a:r>
              <a:rPr lang="en-GB" sz="2400" dirty="0">
                <a:latin typeface="Arial"/>
                <a:cs typeface="Arial"/>
              </a:rPr>
              <a:t>Assume good intentions.</a:t>
            </a:r>
          </a:p>
          <a:p>
            <a:pPr marL="514350" indent="-514350">
              <a:buFont typeface="+mj-lt"/>
              <a:buAutoNum type="arabicPeriod" startAt="7"/>
            </a:pPr>
            <a:r>
              <a:rPr lang="en-GB" sz="2400" dirty="0">
                <a:latin typeface="Arial"/>
                <a:cs typeface="Arial"/>
              </a:rPr>
              <a:t>Avoid emotion during a conversation.</a:t>
            </a:r>
          </a:p>
          <a:p>
            <a:pPr marL="514350" indent="-514350">
              <a:buFont typeface="+mj-lt"/>
              <a:buAutoNum type="arabicPeriod" startAt="7"/>
            </a:pPr>
            <a:r>
              <a:rPr lang="en-GB" sz="2400" dirty="0">
                <a:latin typeface="Arial"/>
                <a:cs typeface="Arial"/>
              </a:rPr>
              <a:t>Ensure there are no surprises.</a:t>
            </a:r>
          </a:p>
          <a:p>
            <a:pPr marL="514350" indent="-514350">
              <a:buFont typeface="+mj-lt"/>
              <a:buAutoNum type="arabicPeriod" startAt="7"/>
            </a:pPr>
            <a:r>
              <a:rPr lang="en-GB" sz="2400" dirty="0">
                <a:latin typeface="Arial"/>
                <a:cs typeface="Arial"/>
              </a:rPr>
              <a:t>Leave the conversation on a positive note.</a:t>
            </a:r>
          </a:p>
          <a:p>
            <a:pPr marL="514350" indent="-514350">
              <a:buFont typeface="+mj-lt"/>
              <a:buAutoNum type="arabicPeriod" startAt="7"/>
            </a:pPr>
            <a:r>
              <a:rPr lang="en-GB" sz="2400" dirty="0">
                <a:latin typeface="Arial"/>
                <a:cs typeface="Arial"/>
              </a:rPr>
              <a:t>Listen well – avoid interrupting.</a:t>
            </a:r>
          </a:p>
        </p:txBody>
      </p:sp>
    </p:spTree>
    <p:extLst>
      <p:ext uri="{BB962C8B-B14F-4D97-AF65-F5344CB8AC3E}">
        <p14:creationId xmlns:p14="http://schemas.microsoft.com/office/powerpoint/2010/main" val="9924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73C44-CD2E-F4C9-CE1A-BA1BBF7C27F9}"/>
              </a:ext>
            </a:extLst>
          </p:cNvPr>
          <p:cNvSpPr>
            <a:spLocks noGrp="1"/>
          </p:cNvSpPr>
          <p:nvPr>
            <p:ph type="title"/>
          </p:nvPr>
        </p:nvSpPr>
        <p:spPr/>
        <p:txBody>
          <a:bodyPr/>
          <a:lstStyle/>
          <a:p>
            <a:r>
              <a:rPr lang="en-GB" b="1" dirty="0"/>
              <a:t>Case study</a:t>
            </a:r>
          </a:p>
        </p:txBody>
      </p:sp>
      <p:pic>
        <p:nvPicPr>
          <p:cNvPr id="2050" name="Picture 2" descr="Case Study That Converts">
            <a:extLst>
              <a:ext uri="{FF2B5EF4-FFF2-40B4-BE49-F238E27FC236}">
                <a16:creationId xmlns:a16="http://schemas.microsoft.com/office/drawing/2014/main" id="{4FABEF55-7F87-6B30-8F4C-0DC8B5DC2D6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096000" y="1882169"/>
            <a:ext cx="5241330" cy="2755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B9295DD-7E2D-FB5E-EADB-6DF49E022F3F}"/>
              </a:ext>
            </a:extLst>
          </p:cNvPr>
          <p:cNvSpPr txBox="1"/>
          <p:nvPr/>
        </p:nvSpPr>
        <p:spPr>
          <a:xfrm>
            <a:off x="767644" y="1413471"/>
            <a:ext cx="5080000" cy="3693319"/>
          </a:xfrm>
          <a:prstGeom prst="rect">
            <a:avLst/>
          </a:prstGeom>
          <a:noFill/>
        </p:spPr>
        <p:txBody>
          <a:bodyPr wrap="square">
            <a:spAutoFit/>
          </a:bodyPr>
          <a:lstStyle/>
          <a:p>
            <a:r>
              <a:rPr lang="en-GB" dirty="0">
                <a:latin typeface="Arial"/>
                <a:cs typeface="Arial"/>
              </a:rPr>
              <a:t>Read the case study on Moodle and answer the following questions in groups or pairs:</a:t>
            </a:r>
          </a:p>
          <a:p>
            <a:endParaRPr lang="en-GB" dirty="0">
              <a:latin typeface="Arial"/>
              <a:cs typeface="Arial"/>
            </a:endParaRPr>
          </a:p>
          <a:p>
            <a:pPr marL="342900" indent="-342900">
              <a:buAutoNum type="arabicPeriod"/>
            </a:pPr>
            <a:r>
              <a:rPr lang="en-GB" sz="1800" dirty="0">
                <a:latin typeface="Arial"/>
                <a:cs typeface="Arial"/>
              </a:rPr>
              <a:t>What were th</a:t>
            </a:r>
            <a:r>
              <a:rPr lang="en-GB" dirty="0">
                <a:latin typeface="Arial"/>
                <a:cs typeface="Arial"/>
              </a:rPr>
              <a:t>e main communication barriers face by the </a:t>
            </a:r>
            <a:r>
              <a:rPr lang="en-GB" dirty="0" err="1">
                <a:latin typeface="Arial"/>
                <a:cs typeface="Arial"/>
              </a:rPr>
              <a:t>TechNova</a:t>
            </a:r>
            <a:r>
              <a:rPr lang="en-GB" dirty="0">
                <a:latin typeface="Arial"/>
                <a:cs typeface="Arial"/>
              </a:rPr>
              <a:t> project team at the beginning of the project?</a:t>
            </a:r>
          </a:p>
          <a:p>
            <a:pPr marL="342900" indent="-342900">
              <a:buAutoNum type="arabicPeriod"/>
            </a:pPr>
            <a:r>
              <a:rPr lang="en-GB" dirty="0">
                <a:latin typeface="Arial"/>
                <a:cs typeface="Arial"/>
              </a:rPr>
              <a:t>List three strategies the project manager implemented to improve team communication. </a:t>
            </a:r>
          </a:p>
          <a:p>
            <a:pPr marL="342900" indent="-342900">
              <a:buAutoNum type="arabicPeriod"/>
            </a:pPr>
            <a:r>
              <a:rPr lang="en-GB" sz="1800" dirty="0">
                <a:latin typeface="Arial"/>
                <a:cs typeface="Arial"/>
              </a:rPr>
              <a:t>How did clarifying roles and responsibilities help the team and why is it important?</a:t>
            </a:r>
          </a:p>
          <a:p>
            <a:pPr marL="342900" indent="-342900">
              <a:buAutoNum type="arabicPeriod"/>
            </a:pPr>
            <a:r>
              <a:rPr lang="en-GB" sz="1800" dirty="0">
                <a:latin typeface="Arial"/>
                <a:cs typeface="Arial"/>
              </a:rPr>
              <a:t>What lessons can be appl</a:t>
            </a:r>
            <a:r>
              <a:rPr lang="en-GB" dirty="0">
                <a:latin typeface="Arial"/>
                <a:cs typeface="Arial"/>
              </a:rPr>
              <a:t>ied your own academic teams? </a:t>
            </a:r>
            <a:endParaRPr lang="en-GB" sz="1800" dirty="0">
              <a:latin typeface="Arial"/>
              <a:cs typeface="Arial"/>
            </a:endParaRPr>
          </a:p>
        </p:txBody>
      </p:sp>
    </p:spTree>
    <p:extLst>
      <p:ext uri="{BB962C8B-B14F-4D97-AF65-F5344CB8AC3E}">
        <p14:creationId xmlns:p14="http://schemas.microsoft.com/office/powerpoint/2010/main" val="17671298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2B857-412D-47E9-A9FA-B3EE301B064B}"/>
              </a:ext>
            </a:extLst>
          </p:cNvPr>
          <p:cNvSpPr>
            <a:spLocks noGrp="1"/>
          </p:cNvSpPr>
          <p:nvPr>
            <p:ph type="title"/>
          </p:nvPr>
        </p:nvSpPr>
        <p:spPr/>
        <p:txBody>
          <a:bodyPr>
            <a:normAutofit/>
          </a:bodyPr>
          <a:lstStyle/>
          <a:p>
            <a:r>
              <a:rPr lang="en-GB" dirty="0"/>
              <a:t>Have you started forming teams?</a:t>
            </a:r>
          </a:p>
        </p:txBody>
      </p:sp>
      <p:sp>
        <p:nvSpPr>
          <p:cNvPr id="3" name="Content Placeholder 2">
            <a:extLst>
              <a:ext uri="{FF2B5EF4-FFF2-40B4-BE49-F238E27FC236}">
                <a16:creationId xmlns:a16="http://schemas.microsoft.com/office/drawing/2014/main" id="{8C0E3704-E21C-41D8-981D-C356A9E7FB44}"/>
              </a:ext>
            </a:extLst>
          </p:cNvPr>
          <p:cNvSpPr>
            <a:spLocks noGrp="1"/>
          </p:cNvSpPr>
          <p:nvPr>
            <p:ph idx="1"/>
          </p:nvPr>
        </p:nvSpPr>
        <p:spPr/>
        <p:txBody>
          <a:bodyPr>
            <a:normAutofit fontScale="92500"/>
          </a:bodyPr>
          <a:lstStyle/>
          <a:p>
            <a:r>
              <a:rPr lang="en-GB" dirty="0"/>
              <a:t>How many of you have sent information to fellow students who have been absent?</a:t>
            </a:r>
          </a:p>
          <a:p>
            <a:r>
              <a:rPr lang="en-GB" dirty="0"/>
              <a:t>How many have offered support those who are struggling?</a:t>
            </a:r>
          </a:p>
          <a:p>
            <a:r>
              <a:rPr lang="en-GB" dirty="0"/>
              <a:t>How many of you have worked closely with other students?</a:t>
            </a:r>
          </a:p>
          <a:p>
            <a:pPr marL="0" indent="0">
              <a:buNone/>
            </a:pPr>
            <a:endParaRPr lang="en-GB" i="1" dirty="0"/>
          </a:p>
          <a:p>
            <a:pPr marL="0" indent="0">
              <a:buNone/>
            </a:pPr>
            <a:r>
              <a:rPr lang="en-GB" i="1" dirty="0"/>
              <a:t>You may never be truly interdependent but you are probably exhibiting some traits of a team</a:t>
            </a:r>
          </a:p>
        </p:txBody>
      </p:sp>
    </p:spTree>
    <p:extLst>
      <p:ext uri="{BB962C8B-B14F-4D97-AF65-F5344CB8AC3E}">
        <p14:creationId xmlns:p14="http://schemas.microsoft.com/office/powerpoint/2010/main" val="925653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C40C3-95DF-4283-A67A-89D7E4990BFB}"/>
              </a:ext>
            </a:extLst>
          </p:cNvPr>
          <p:cNvSpPr>
            <a:spLocks noGrp="1"/>
          </p:cNvSpPr>
          <p:nvPr>
            <p:ph type="title"/>
          </p:nvPr>
        </p:nvSpPr>
        <p:spPr/>
        <p:txBody>
          <a:bodyPr/>
          <a:lstStyle/>
          <a:p>
            <a:r>
              <a:rPr lang="en-GB" dirty="0"/>
              <a:t>Roles</a:t>
            </a:r>
          </a:p>
        </p:txBody>
      </p:sp>
      <p:sp>
        <p:nvSpPr>
          <p:cNvPr id="3" name="Content Placeholder 2">
            <a:extLst>
              <a:ext uri="{FF2B5EF4-FFF2-40B4-BE49-F238E27FC236}">
                <a16:creationId xmlns:a16="http://schemas.microsoft.com/office/drawing/2014/main" id="{A7219303-9DF6-4819-A275-2F7D50D3BB7E}"/>
              </a:ext>
            </a:extLst>
          </p:cNvPr>
          <p:cNvSpPr>
            <a:spLocks noGrp="1"/>
          </p:cNvSpPr>
          <p:nvPr>
            <p:ph idx="1"/>
          </p:nvPr>
        </p:nvSpPr>
        <p:spPr/>
        <p:txBody>
          <a:bodyPr>
            <a:normAutofit fontScale="92500" lnSpcReduction="20000"/>
          </a:bodyPr>
          <a:lstStyle/>
          <a:p>
            <a:pPr>
              <a:defRPr/>
            </a:pPr>
            <a:r>
              <a:rPr lang="en-GB" dirty="0">
                <a:cs typeface="Arial" panose="020B0604020202020204" pitchFamily="34" charset="0"/>
              </a:rPr>
              <a:t>Everyone working within a team acquires a role (whether consciously or not)</a:t>
            </a:r>
          </a:p>
          <a:p>
            <a:pPr>
              <a:defRPr/>
            </a:pPr>
            <a:r>
              <a:rPr lang="en-GB" dirty="0">
                <a:cs typeface="Arial" panose="020B0604020202020204" pitchFamily="34" charset="0"/>
              </a:rPr>
              <a:t>Some people like to lead</a:t>
            </a:r>
          </a:p>
          <a:p>
            <a:pPr>
              <a:defRPr/>
            </a:pPr>
            <a:r>
              <a:rPr lang="en-GB" dirty="0">
                <a:cs typeface="Arial" panose="020B0604020202020204" pitchFamily="34" charset="0"/>
              </a:rPr>
              <a:t>Others prefer to be more passive participants</a:t>
            </a:r>
          </a:p>
          <a:p>
            <a:pPr>
              <a:defRPr/>
            </a:pPr>
            <a:r>
              <a:rPr lang="en-GB" dirty="0">
                <a:cs typeface="Arial" panose="020B0604020202020204" pitchFamily="34" charset="0"/>
              </a:rPr>
              <a:t>Defining roles, along with a clear goal, is an important strategy for creating a successful teamwork environment</a:t>
            </a:r>
          </a:p>
          <a:p>
            <a:pPr>
              <a:defRPr/>
            </a:pPr>
            <a:r>
              <a:rPr lang="en-GB" dirty="0">
                <a:cs typeface="Arial" panose="020B0604020202020204" pitchFamily="34" charset="0"/>
              </a:rPr>
              <a:t>Clearly defined goals, matched with specific tasks, will help team members decide which role is best suited to their personality and abilities</a:t>
            </a:r>
          </a:p>
          <a:p>
            <a:endParaRPr lang="en-GB" dirty="0"/>
          </a:p>
        </p:txBody>
      </p:sp>
    </p:spTree>
    <p:extLst>
      <p:ext uri="{BB962C8B-B14F-4D97-AF65-F5344CB8AC3E}">
        <p14:creationId xmlns:p14="http://schemas.microsoft.com/office/powerpoint/2010/main" val="25444626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67975-D165-6E81-06CF-ACB4C0A84B1F}"/>
              </a:ext>
            </a:extLst>
          </p:cNvPr>
          <p:cNvSpPr>
            <a:spLocks noGrp="1"/>
          </p:cNvSpPr>
          <p:nvPr>
            <p:ph type="title"/>
          </p:nvPr>
        </p:nvSpPr>
        <p:spPr>
          <a:xfrm>
            <a:off x="609600" y="274638"/>
            <a:ext cx="10972800" cy="1143000"/>
          </a:xfrm>
        </p:spPr>
        <p:txBody>
          <a:bodyPr anchor="ctr">
            <a:normAutofit/>
          </a:bodyPr>
          <a:lstStyle/>
          <a:p>
            <a:r>
              <a:rPr lang="en-US" dirty="0"/>
              <a:t>Presentation preparation</a:t>
            </a:r>
          </a:p>
        </p:txBody>
      </p:sp>
      <p:pic>
        <p:nvPicPr>
          <p:cNvPr id="9" name="Content Placeholder 8" descr="Workers in office">
            <a:extLst>
              <a:ext uri="{FF2B5EF4-FFF2-40B4-BE49-F238E27FC236}">
                <a16:creationId xmlns:a16="http://schemas.microsoft.com/office/drawing/2014/main" id="{46DF4216-69B9-EA22-EF5E-142714AE78A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58728" y="1600200"/>
            <a:ext cx="5874544" cy="3916363"/>
          </a:xfrm>
        </p:spPr>
      </p:pic>
    </p:spTree>
    <p:extLst>
      <p:ext uri="{BB962C8B-B14F-4D97-AF65-F5344CB8AC3E}">
        <p14:creationId xmlns:p14="http://schemas.microsoft.com/office/powerpoint/2010/main" val="1799658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87DD6-A447-44B1-B69D-7A92A28AD57B}"/>
              </a:ext>
            </a:extLst>
          </p:cNvPr>
          <p:cNvSpPr>
            <a:spLocks noGrp="1"/>
          </p:cNvSpPr>
          <p:nvPr>
            <p:ph type="title"/>
          </p:nvPr>
        </p:nvSpPr>
        <p:spPr>
          <a:xfrm>
            <a:off x="1981200" y="125760"/>
            <a:ext cx="8229600" cy="1143000"/>
          </a:xfrm>
        </p:spPr>
        <p:txBody>
          <a:bodyPr>
            <a:noAutofit/>
          </a:bodyPr>
          <a:lstStyle/>
          <a:p>
            <a:r>
              <a:rPr lang="en-GB" sz="3200" b="1" dirty="0">
                <a:latin typeface="Arial"/>
                <a:cs typeface="Arial"/>
              </a:rPr>
              <a:t>In Conclusion – Communication is Complicated!</a:t>
            </a:r>
          </a:p>
        </p:txBody>
      </p:sp>
      <p:pic>
        <p:nvPicPr>
          <p:cNvPr id="4" name="Picture 3">
            <a:extLst>
              <a:ext uri="{FF2B5EF4-FFF2-40B4-BE49-F238E27FC236}">
                <a16:creationId xmlns:a16="http://schemas.microsoft.com/office/drawing/2014/main" id="{AC4A6E28-C0F3-49DB-A4CF-B508E595F4F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279576" y="1196752"/>
            <a:ext cx="7931224" cy="4392488"/>
          </a:xfrm>
          <a:prstGeom prst="rect">
            <a:avLst/>
          </a:prstGeom>
          <a:ln>
            <a:noFill/>
          </a:ln>
        </p:spPr>
      </p:pic>
    </p:spTree>
    <p:extLst>
      <p:ext uri="{BB962C8B-B14F-4D97-AF65-F5344CB8AC3E}">
        <p14:creationId xmlns:p14="http://schemas.microsoft.com/office/powerpoint/2010/main" val="147737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8E004-5D1C-9776-46B7-5E64FEEEF0EA}"/>
              </a:ext>
            </a:extLst>
          </p:cNvPr>
          <p:cNvSpPr>
            <a:spLocks noGrp="1"/>
          </p:cNvSpPr>
          <p:nvPr>
            <p:ph type="title"/>
          </p:nvPr>
        </p:nvSpPr>
        <p:spPr>
          <a:xfrm>
            <a:off x="609600" y="1855082"/>
            <a:ext cx="10972800" cy="1143000"/>
          </a:xfrm>
        </p:spPr>
        <p:txBody>
          <a:bodyPr/>
          <a:lstStyle/>
          <a:p>
            <a:r>
              <a:rPr lang="en-GB">
                <a:latin typeface="Arial"/>
                <a:cs typeface="Arial"/>
              </a:rPr>
              <a:t>Any questions?</a:t>
            </a:r>
            <a:endParaRPr lang="en-GB"/>
          </a:p>
        </p:txBody>
      </p:sp>
    </p:spTree>
    <p:extLst>
      <p:ext uri="{BB962C8B-B14F-4D97-AF65-F5344CB8AC3E}">
        <p14:creationId xmlns:p14="http://schemas.microsoft.com/office/powerpoint/2010/main" val="122106314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1892</Words>
  <Application>Microsoft Office PowerPoint</Application>
  <PresentationFormat>Widescreen</PresentationFormat>
  <Paragraphs>284</Paragraphs>
  <Slides>27</Slides>
  <Notes>21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fkGrotesk</vt:lpstr>
      <vt:lpstr>fkGroteskNeue</vt:lpstr>
      <vt:lpstr>Helvetica-Bold</vt:lpstr>
      <vt:lpstr>Myriad Pro</vt:lpstr>
      <vt:lpstr>Arial</vt:lpstr>
      <vt:lpstr>Calibri</vt:lpstr>
      <vt:lpstr>Courier New</vt:lpstr>
      <vt:lpstr>20140311PresentationUWTSDTemplate</vt:lpstr>
      <vt:lpstr>BMSW4009   Effective Team Working and Communication</vt:lpstr>
      <vt:lpstr>PowerPoint Presentation</vt:lpstr>
      <vt:lpstr>Belbin’s 9 Team Roles</vt:lpstr>
      <vt:lpstr>What do we know about communication:</vt:lpstr>
      <vt:lpstr>Effective Communication</vt:lpstr>
      <vt:lpstr>Effective Communication and Contributing to Discussions </vt:lpstr>
      <vt:lpstr>The Shannon-Weaver Mathematical Model, 1949</vt:lpstr>
      <vt:lpstr>Shannon-Weaver Model of Communication explained - YouTube</vt:lpstr>
      <vt:lpstr>Schramm’s Model of Communication, 1954</vt:lpstr>
      <vt:lpstr>Berlo’s Model of Communication – SMCR (1960)</vt:lpstr>
      <vt:lpstr>Question</vt:lpstr>
      <vt:lpstr>Group discussion</vt:lpstr>
      <vt:lpstr>Verbal and Non-verbal Communication</vt:lpstr>
      <vt:lpstr>The Elements of Communication</vt:lpstr>
      <vt:lpstr>Communication Exercise</vt:lpstr>
      <vt:lpstr>Components of Communication</vt:lpstr>
      <vt:lpstr>Applying Communication Skills</vt:lpstr>
      <vt:lpstr>Listening...</vt:lpstr>
      <vt:lpstr>Active Listening: being aware of barriers</vt:lpstr>
      <vt:lpstr>Using questions to build relationships</vt:lpstr>
      <vt:lpstr>Communicating Tactfully</vt:lpstr>
      <vt:lpstr>Case study</vt:lpstr>
      <vt:lpstr>Have you started forming teams?</vt:lpstr>
      <vt:lpstr>Roles</vt:lpstr>
      <vt:lpstr>Presentation preparation</vt:lpstr>
      <vt:lpstr>In Conclusion – Communication is Complicated!</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222</cp:revision>
  <cp:lastPrinted>2019-10-01T11:26:54Z</cp:lastPrinted>
  <dcterms:created xsi:type="dcterms:W3CDTF">2015-04-14T15:21:28Z</dcterms:created>
  <dcterms:modified xsi:type="dcterms:W3CDTF">2025-10-15T10:30:13Z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