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ctiveX/activeX1.xml" ContentType="application/vnd.ms-office.activeX+xml"/>
  <Override PartName="/ppt/activeX/activeX1.bin" ContentType="application/vnd.ms-office.activeX"/>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activeX/activeX2.xml" ContentType="application/vnd.ms-office.activeX+xml"/>
  <Override PartName="/ppt/activeX/activeX2.bin" ContentType="application/vnd.ms-office.activeX"/>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vbaProject.bin" ContentType="application/vnd.ms-office.vbaPro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3"/>
  </p:notesMasterIdLst>
  <p:handoutMasterIdLst>
    <p:handoutMasterId r:id="rId104"/>
  </p:handoutMasterIdLst>
  <p:sldIdLst>
    <p:sldId id="403" r:id="rId2"/>
    <p:sldId id="405" r:id="rId3"/>
    <p:sldId id="406" r:id="rId4"/>
    <p:sldId id="407" r:id="rId5"/>
    <p:sldId id="377" r:id="rId6"/>
    <p:sldId id="260" r:id="rId7"/>
    <p:sldId id="281" r:id="rId8"/>
    <p:sldId id="282" r:id="rId9"/>
    <p:sldId id="259" r:id="rId10"/>
    <p:sldId id="261" r:id="rId11"/>
    <p:sldId id="264" r:id="rId12"/>
    <p:sldId id="265" r:id="rId13"/>
    <p:sldId id="266" r:id="rId14"/>
    <p:sldId id="390" r:id="rId15"/>
    <p:sldId id="410" r:id="rId16"/>
    <p:sldId id="267" r:id="rId17"/>
    <p:sldId id="411" r:id="rId18"/>
    <p:sldId id="268" r:id="rId19"/>
    <p:sldId id="412" r:id="rId20"/>
    <p:sldId id="413" r:id="rId21"/>
    <p:sldId id="414" r:id="rId22"/>
    <p:sldId id="276" r:id="rId23"/>
    <p:sldId id="277" r:id="rId24"/>
    <p:sldId id="278" r:id="rId25"/>
    <p:sldId id="279" r:id="rId26"/>
    <p:sldId id="280" r:id="rId27"/>
    <p:sldId id="257" r:id="rId28"/>
    <p:sldId id="356" r:id="rId29"/>
    <p:sldId id="284" r:id="rId30"/>
    <p:sldId id="283" r:id="rId31"/>
    <p:sldId id="285" r:id="rId32"/>
    <p:sldId id="286" r:id="rId33"/>
    <p:sldId id="287" r:id="rId34"/>
    <p:sldId id="288" r:id="rId35"/>
    <p:sldId id="289" r:id="rId36"/>
    <p:sldId id="290" r:id="rId37"/>
    <p:sldId id="292" r:id="rId38"/>
    <p:sldId id="296" r:id="rId39"/>
    <p:sldId id="295" r:id="rId40"/>
    <p:sldId id="294" r:id="rId41"/>
    <p:sldId id="293" r:id="rId42"/>
    <p:sldId id="297" r:id="rId43"/>
    <p:sldId id="300" r:id="rId44"/>
    <p:sldId id="299" r:id="rId45"/>
    <p:sldId id="298" r:id="rId46"/>
    <p:sldId id="301" r:id="rId47"/>
    <p:sldId id="357" r:id="rId48"/>
    <p:sldId id="302" r:id="rId49"/>
    <p:sldId id="303" r:id="rId50"/>
    <p:sldId id="304" r:id="rId51"/>
    <p:sldId id="305" r:id="rId52"/>
    <p:sldId id="306" r:id="rId53"/>
    <p:sldId id="307" r:id="rId54"/>
    <p:sldId id="308" r:id="rId55"/>
    <p:sldId id="309" r:id="rId56"/>
    <p:sldId id="323" r:id="rId57"/>
    <p:sldId id="326" r:id="rId58"/>
    <p:sldId id="310" r:id="rId59"/>
    <p:sldId id="311" r:id="rId60"/>
    <p:sldId id="312" r:id="rId61"/>
    <p:sldId id="313" r:id="rId62"/>
    <p:sldId id="314" r:id="rId63"/>
    <p:sldId id="315" r:id="rId64"/>
    <p:sldId id="316" r:id="rId65"/>
    <p:sldId id="320" r:id="rId66"/>
    <p:sldId id="319" r:id="rId67"/>
    <p:sldId id="318" r:id="rId68"/>
    <p:sldId id="317" r:id="rId69"/>
    <p:sldId id="321" r:id="rId70"/>
    <p:sldId id="322" r:id="rId71"/>
    <p:sldId id="325" r:id="rId72"/>
    <p:sldId id="340" r:id="rId73"/>
    <p:sldId id="327" r:id="rId74"/>
    <p:sldId id="328" r:id="rId75"/>
    <p:sldId id="329" r:id="rId76"/>
    <p:sldId id="331" r:id="rId77"/>
    <p:sldId id="332" r:id="rId78"/>
    <p:sldId id="333" r:id="rId79"/>
    <p:sldId id="334" r:id="rId80"/>
    <p:sldId id="335" r:id="rId81"/>
    <p:sldId id="336" r:id="rId82"/>
    <p:sldId id="337" r:id="rId83"/>
    <p:sldId id="338" r:id="rId84"/>
    <p:sldId id="341" r:id="rId85"/>
    <p:sldId id="339" r:id="rId86"/>
    <p:sldId id="345" r:id="rId87"/>
    <p:sldId id="344" r:id="rId88"/>
    <p:sldId id="343" r:id="rId89"/>
    <p:sldId id="342" r:id="rId90"/>
    <p:sldId id="388" r:id="rId91"/>
    <p:sldId id="346" r:id="rId92"/>
    <p:sldId id="347" r:id="rId93"/>
    <p:sldId id="348" r:id="rId94"/>
    <p:sldId id="349" r:id="rId95"/>
    <p:sldId id="354" r:id="rId96"/>
    <p:sldId id="363" r:id="rId97"/>
    <p:sldId id="383" r:id="rId98"/>
    <p:sldId id="382" r:id="rId99"/>
    <p:sldId id="408" r:id="rId100"/>
    <p:sldId id="409" r:id="rId101"/>
    <p:sldId id="386" r:id="rId102"/>
  </p:sldIdLst>
  <p:sldSz cx="9144000" cy="6858000" type="screen4x3"/>
  <p:notesSz cx="6662738"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a:srgbClr val="FF0000"/>
    <a:srgbClr val="CCFF33"/>
    <a:srgbClr val="FFCC00"/>
    <a:srgbClr val="33CC33"/>
    <a:srgbClr val="00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heme" Target="theme/theme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notesMaster" Target="notesMasters/notesMaster1.xml"/><Relationship Id="rId108"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microsoft.com/office/2006/relationships/vbaProject" Target="vbaProject.bin"/><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activeX1.xml><?xml version="1.0" encoding="utf-8"?>
<ax:ocx xmlns:ax="http://schemas.microsoft.com/office/2006/activeX" xmlns:r="http://schemas.openxmlformats.org/officeDocument/2006/relationships" ax:classid="{D27CDB6E-AE6D-11CF-96B8-444553540000}" ax:persistence="persistStorage" r:id="rId1"/>
</file>

<file path=ppt/activeX/activeX2.xml><?xml version="1.0" encoding="utf-8"?>
<ax:ocx xmlns:ax="http://schemas.microsoft.com/office/2006/activeX" xmlns:r="http://schemas.openxmlformats.org/officeDocument/2006/relationships" ax:classid="{D27CDB6E-AE6D-11CF-96B8-444553540000}" ax:persistence="persistStorage" r:id="rId1"/>
</file>

<file path=ppt/drawings/_rels/vmlDrawing1.v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3.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5.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10.v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31.wmf"/></Relationships>
</file>

<file path=ppt/drawings/_rels/vmlDrawing12.v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3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8658" name="Rectangle 2"/>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98659" name="Rectangle 3"/>
          <p:cNvSpPr>
            <a:spLocks noGrp="1" noChangeArrowheads="1"/>
          </p:cNvSpPr>
          <p:nvPr>
            <p:ph type="dt" sz="quarter"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98660" name="Rectangle 4"/>
          <p:cNvSpPr>
            <a:spLocks noGrp="1" noChangeArrowheads="1"/>
          </p:cNvSpPr>
          <p:nvPr>
            <p:ph type="ftr" sz="quarter" idx="2"/>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98661" name="Rectangle 5"/>
          <p:cNvSpPr>
            <a:spLocks noGrp="1" noChangeArrowheads="1"/>
          </p:cNvSpPr>
          <p:nvPr>
            <p:ph type="sldNum" sz="quarter" idx="3"/>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FF7E7F1-ED7A-4649-9D0F-670014F7EE7F}" type="slidenum">
              <a:rPr lang="en-GB"/>
              <a:pPr/>
              <a:t>‹#›</a:t>
            </a:fld>
            <a:endParaRPr lang="en-GB"/>
          </a:p>
        </p:txBody>
      </p:sp>
    </p:spTree>
    <p:extLst>
      <p:ext uri="{BB962C8B-B14F-4D97-AF65-F5344CB8AC3E}">
        <p14:creationId xmlns:p14="http://schemas.microsoft.com/office/powerpoint/2010/main" val="18006228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849313" y="744538"/>
            <a:ext cx="4965700" cy="3722687"/>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66750" y="4714875"/>
            <a:ext cx="5329238"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D9AC82BE-38D7-41AE-9335-CCEF836F073B}" type="slidenum">
              <a:rPr lang="en-GB"/>
              <a:pPr/>
              <a:t>‹#›</a:t>
            </a:fld>
            <a:endParaRPr lang="en-GB"/>
          </a:p>
        </p:txBody>
      </p:sp>
    </p:spTree>
    <p:extLst>
      <p:ext uri="{BB962C8B-B14F-4D97-AF65-F5344CB8AC3E}">
        <p14:creationId xmlns:p14="http://schemas.microsoft.com/office/powerpoint/2010/main" val="28477165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6D31C9-87C1-41FF-B885-D0CEBAD0F967}" type="slidenum">
              <a:rPr lang="en-GB"/>
              <a:pPr/>
              <a:t>1</a:t>
            </a:fld>
            <a:endParaRPr lang="en-GB"/>
          </a:p>
        </p:txBody>
      </p:sp>
      <p:sp>
        <p:nvSpPr>
          <p:cNvPr id="221186" name="Rectangle 2"/>
          <p:cNvSpPr>
            <a:spLocks noGrp="1" noRot="1" noChangeAspect="1" noChangeArrowheads="1" noTextEdit="1"/>
          </p:cNvSpPr>
          <p:nvPr>
            <p:ph type="sldImg"/>
          </p:nvPr>
        </p:nvSpPr>
        <p:spPr>
          <a:xfrm>
            <a:off x="850900" y="744538"/>
            <a:ext cx="4962525" cy="3722687"/>
          </a:xfrm>
          <a:ln/>
        </p:spPr>
      </p:sp>
      <p:sp>
        <p:nvSpPr>
          <p:cNvPr id="2211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6545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1E3C14-B7AE-48C7-BDFA-1BBAF9A32C1D}" type="slidenum">
              <a:rPr lang="en-GB"/>
              <a:pPr/>
              <a:t>2</a:t>
            </a:fld>
            <a:endParaRPr lang="en-GB"/>
          </a:p>
        </p:txBody>
      </p:sp>
      <p:sp>
        <p:nvSpPr>
          <p:cNvPr id="324610" name="Rectangle 2"/>
          <p:cNvSpPr>
            <a:spLocks noGrp="1" noRot="1" noChangeAspect="1" noChangeArrowheads="1" noTextEdit="1"/>
          </p:cNvSpPr>
          <p:nvPr>
            <p:ph type="sldImg"/>
          </p:nvPr>
        </p:nvSpPr>
        <p:spPr>
          <a:xfrm>
            <a:off x="850900" y="744538"/>
            <a:ext cx="4962525" cy="3722687"/>
          </a:xfrm>
          <a:ln/>
        </p:spPr>
      </p:sp>
      <p:sp>
        <p:nvSpPr>
          <p:cNvPr id="324611" name="Rectangle 3"/>
          <p:cNvSpPr>
            <a:spLocks noGrp="1" noChangeArrowheads="1"/>
          </p:cNvSpPr>
          <p:nvPr>
            <p:ph type="body" idx="1"/>
          </p:nvPr>
        </p:nvSpPr>
        <p:spPr/>
        <p:txBody>
          <a:bodyPr/>
          <a:lstStyle/>
          <a:p>
            <a:r>
              <a:rPr lang="en-GB" dirty="0"/>
              <a:t>19352</a:t>
            </a:r>
          </a:p>
          <a:p>
            <a:endParaRPr lang="en-GB" dirty="0"/>
          </a:p>
          <a:p>
            <a:r>
              <a:rPr lang="en-GB" dirty="0" err="1"/>
              <a:t>Elen</a:t>
            </a:r>
            <a:r>
              <a:rPr lang="en-GB" dirty="0"/>
              <a:t> </a:t>
            </a:r>
            <a:r>
              <a:rPr lang="en-GB" dirty="0" err="1"/>
              <a:t>síla</a:t>
            </a:r>
            <a:r>
              <a:rPr lang="en-GB" dirty="0"/>
              <a:t> </a:t>
            </a:r>
            <a:r>
              <a:rPr lang="en-GB" dirty="0" err="1"/>
              <a:t>lumenn</a:t>
            </a:r>
            <a:r>
              <a:rPr lang="en-GB" dirty="0"/>
              <a:t>' </a:t>
            </a:r>
            <a:r>
              <a:rPr lang="en-GB" dirty="0" err="1"/>
              <a:t>omentielvo</a:t>
            </a:r>
            <a:r>
              <a:rPr lang="en-GB" dirty="0"/>
              <a:t> / A star shines on the hour of our meeting</a:t>
            </a:r>
          </a:p>
          <a:p>
            <a:endParaRPr lang="en-GB" dirty="0"/>
          </a:p>
          <a:p>
            <a:r>
              <a:rPr lang="en-GB" dirty="0"/>
              <a:t> </a:t>
            </a:r>
            <a:r>
              <a:rPr lang="en-GB" dirty="0" err="1"/>
              <a:t>Ennyn</a:t>
            </a:r>
            <a:r>
              <a:rPr lang="en-GB" dirty="0"/>
              <a:t> </a:t>
            </a:r>
            <a:r>
              <a:rPr lang="en-GB" dirty="0" err="1"/>
              <a:t>Durin</a:t>
            </a:r>
            <a:r>
              <a:rPr lang="en-GB" dirty="0"/>
              <a:t> Aran </a:t>
            </a:r>
            <a:r>
              <a:rPr lang="en-GB" dirty="0" err="1"/>
              <a:t>Moria</a:t>
            </a:r>
            <a:r>
              <a:rPr lang="en-GB" dirty="0"/>
              <a:t>: </a:t>
            </a:r>
            <a:r>
              <a:rPr lang="en-GB" dirty="0" err="1"/>
              <a:t>pedo</a:t>
            </a:r>
            <a:r>
              <a:rPr lang="en-GB" dirty="0"/>
              <a:t> </a:t>
            </a:r>
            <a:r>
              <a:rPr lang="en-GB" dirty="0" err="1"/>
              <a:t>mellon</a:t>
            </a:r>
            <a:r>
              <a:rPr lang="en-GB" dirty="0"/>
              <a:t> a </a:t>
            </a:r>
            <a:r>
              <a:rPr lang="en-GB" dirty="0" err="1"/>
              <a:t>minno</a:t>
            </a:r>
            <a:r>
              <a:rPr lang="en-GB" dirty="0"/>
              <a:t>.</a:t>
            </a:r>
            <a:br>
              <a:rPr lang="en-GB" dirty="0"/>
            </a:br>
            <a:r>
              <a:rPr lang="en-GB" dirty="0"/>
              <a:t>The Doors of </a:t>
            </a:r>
            <a:r>
              <a:rPr lang="en-GB" dirty="0" err="1"/>
              <a:t>Durin</a:t>
            </a:r>
            <a:r>
              <a:rPr lang="en-GB" dirty="0"/>
              <a:t>, Lord of </a:t>
            </a:r>
            <a:r>
              <a:rPr lang="en-GB" dirty="0" err="1"/>
              <a:t>Moria</a:t>
            </a:r>
            <a:r>
              <a:rPr lang="en-GB" dirty="0"/>
              <a:t>. Speak, friend, and enter </a:t>
            </a:r>
          </a:p>
        </p:txBody>
      </p:sp>
    </p:spTree>
    <p:extLst>
      <p:ext uri="{BB962C8B-B14F-4D97-AF65-F5344CB8AC3E}">
        <p14:creationId xmlns:p14="http://schemas.microsoft.com/office/powerpoint/2010/main" val="2013857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r>
              <a:rPr lang="en-GB" dirty="0" smtClean="0"/>
              <a:t>All human beings are born free and equal in dignity and rights. They are endowed with reason and conscience and should act towards one another in a spirit of brotherhood.</a:t>
            </a:r>
            <a:endParaRPr lang="en-GB" dirty="0"/>
          </a:p>
        </p:txBody>
      </p:sp>
      <p:sp>
        <p:nvSpPr>
          <p:cNvPr id="4" name="Slide Number Placeholder 3"/>
          <p:cNvSpPr>
            <a:spLocks noGrp="1"/>
          </p:cNvSpPr>
          <p:nvPr>
            <p:ph type="sldNum" sz="quarter" idx="10"/>
          </p:nvPr>
        </p:nvSpPr>
        <p:spPr/>
        <p:txBody>
          <a:bodyPr/>
          <a:lstStyle/>
          <a:p>
            <a:fld id="{D9AC82BE-38D7-41AE-9335-CCEF836F073B}" type="slidenum">
              <a:rPr lang="en-GB" smtClean="0"/>
              <a:pPr/>
              <a:t>3</a:t>
            </a:fld>
            <a:endParaRPr lang="en-GB"/>
          </a:p>
        </p:txBody>
      </p:sp>
    </p:spTree>
    <p:extLst>
      <p:ext uri="{BB962C8B-B14F-4D97-AF65-F5344CB8AC3E}">
        <p14:creationId xmlns:p14="http://schemas.microsoft.com/office/powerpoint/2010/main" val="2472756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9AC82BE-38D7-41AE-9335-CCEF836F073B}" type="slidenum">
              <a:rPr lang="en-GB" smtClean="0"/>
              <a:pPr/>
              <a:t>4</a:t>
            </a:fld>
            <a:endParaRPr lang="en-GB"/>
          </a:p>
        </p:txBody>
      </p:sp>
    </p:spTree>
    <p:extLst>
      <p:ext uri="{BB962C8B-B14F-4D97-AF65-F5344CB8AC3E}">
        <p14:creationId xmlns:p14="http://schemas.microsoft.com/office/powerpoint/2010/main" val="3601339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A756D5-0199-4DF2-BCFA-98A6951F6A29}" type="slidenum">
              <a:rPr lang="en-GB"/>
              <a:pPr/>
              <a:t>5</a:t>
            </a:fld>
            <a:endParaRPr lang="en-GB"/>
          </a:p>
        </p:txBody>
      </p:sp>
      <p:sp>
        <p:nvSpPr>
          <p:cNvPr id="222210" name="Rectangle 2"/>
          <p:cNvSpPr>
            <a:spLocks noGrp="1" noRot="1" noChangeAspect="1" noChangeArrowheads="1" noTextEdit="1"/>
          </p:cNvSpPr>
          <p:nvPr>
            <p:ph type="sldImg"/>
          </p:nvPr>
        </p:nvSpPr>
        <p:spPr>
          <a:xfrm>
            <a:off x="850900" y="744538"/>
            <a:ext cx="4962525" cy="3722687"/>
          </a:xfrm>
          <a:ln/>
        </p:spPr>
      </p:sp>
      <p:sp>
        <p:nvSpPr>
          <p:cNvPr id="222211"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580801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C264B8-A987-4311-BF48-1A9E282168C8}" type="slidenum">
              <a:rPr lang="en-GB"/>
              <a:pPr/>
              <a:t>6</a:t>
            </a:fld>
            <a:endParaRPr lang="en-GB"/>
          </a:p>
        </p:txBody>
      </p:sp>
      <p:sp>
        <p:nvSpPr>
          <p:cNvPr id="10242" name="Rectangle 2"/>
          <p:cNvSpPr>
            <a:spLocks noGrp="1" noRot="1" noChangeAspect="1" noChangeArrowheads="1" noTextEdit="1"/>
          </p:cNvSpPr>
          <p:nvPr>
            <p:ph type="sldImg"/>
          </p:nvPr>
        </p:nvSpPr>
        <p:spPr>
          <a:xfrm>
            <a:off x="850900" y="744538"/>
            <a:ext cx="4962525" cy="3722687"/>
          </a:xfrm>
          <a:ln/>
        </p:spPr>
      </p:sp>
      <p:sp>
        <p:nvSpPr>
          <p:cNvPr id="1024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4017307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9A0EEA-0B76-4AF9-8DB2-4A4FA17AF5E9}" type="slidenum">
              <a:rPr lang="en-GB"/>
              <a:pPr/>
              <a:t>7</a:t>
            </a:fld>
            <a:endParaRPr lang="en-GB"/>
          </a:p>
        </p:txBody>
      </p:sp>
      <p:sp>
        <p:nvSpPr>
          <p:cNvPr id="52226" name="Rectangle 2"/>
          <p:cNvSpPr>
            <a:spLocks noGrp="1" noRot="1" noChangeAspect="1" noChangeArrowheads="1" noTextEdit="1"/>
          </p:cNvSpPr>
          <p:nvPr>
            <p:ph type="sldImg"/>
          </p:nvPr>
        </p:nvSpPr>
        <p:spPr>
          <a:xfrm>
            <a:off x="850900" y="744538"/>
            <a:ext cx="4962525" cy="3722687"/>
          </a:xfrm>
          <a:ln/>
        </p:spPr>
      </p:sp>
      <p:sp>
        <p:nvSpPr>
          <p:cNvPr id="52227"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650620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BF323D-AF83-4CA4-A0F0-171FBD437564}" type="slidenum">
              <a:rPr lang="en-GB"/>
              <a:pPr/>
              <a:t>8</a:t>
            </a:fld>
            <a:endParaRPr lang="en-GB"/>
          </a:p>
        </p:txBody>
      </p:sp>
      <p:sp>
        <p:nvSpPr>
          <p:cNvPr id="54274" name="Rectangle 2"/>
          <p:cNvSpPr>
            <a:spLocks noGrp="1" noRot="1" noChangeAspect="1" noChangeArrowheads="1" noTextEdit="1"/>
          </p:cNvSpPr>
          <p:nvPr>
            <p:ph type="sldImg"/>
          </p:nvPr>
        </p:nvSpPr>
        <p:spPr>
          <a:xfrm>
            <a:off x="850900" y="744538"/>
            <a:ext cx="4962525" cy="3722687"/>
          </a:xfrm>
          <a:ln/>
        </p:spPr>
      </p:sp>
      <p:sp>
        <p:nvSpPr>
          <p:cNvPr id="5427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509435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C9FA05-3288-42AF-8565-910F274A5916}" type="slidenum">
              <a:rPr lang="en-GB"/>
              <a:pPr/>
              <a:t>9</a:t>
            </a:fld>
            <a:endParaRPr lang="en-GB"/>
          </a:p>
        </p:txBody>
      </p:sp>
      <p:sp>
        <p:nvSpPr>
          <p:cNvPr id="8194" name="Rectangle 2"/>
          <p:cNvSpPr>
            <a:spLocks noGrp="1" noRot="1" noChangeAspect="1" noChangeArrowheads="1" noTextEdit="1"/>
          </p:cNvSpPr>
          <p:nvPr>
            <p:ph type="sldImg"/>
          </p:nvPr>
        </p:nvSpPr>
        <p:spPr>
          <a:xfrm>
            <a:off x="855663" y="747713"/>
            <a:ext cx="4957762" cy="3717925"/>
          </a:xfrm>
          <a:ln/>
        </p:spPr>
      </p:sp>
      <p:sp>
        <p:nvSpPr>
          <p:cNvPr id="8195" name="Rectangle 3"/>
          <p:cNvSpPr>
            <a:spLocks noGrp="1" noChangeArrowheads="1"/>
          </p:cNvSpPr>
          <p:nvPr>
            <p:ph type="body" idx="1"/>
          </p:nvPr>
        </p:nvSpPr>
        <p:spPr>
          <a:xfrm>
            <a:off x="889000" y="4716463"/>
            <a:ext cx="4884738" cy="4181475"/>
          </a:xfrm>
        </p:spPr>
        <p:txBody>
          <a:bodyPr/>
          <a:lstStyle/>
          <a:p>
            <a:endParaRPr lang="en-US"/>
          </a:p>
        </p:txBody>
      </p:sp>
    </p:spTree>
    <p:extLst>
      <p:ext uri="{BB962C8B-B14F-4D97-AF65-F5344CB8AC3E}">
        <p14:creationId xmlns:p14="http://schemas.microsoft.com/office/powerpoint/2010/main" val="4174806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1D2536-658D-4249-B600-955E67879805}" type="slidenum">
              <a:rPr lang="en-GB"/>
              <a:pPr/>
              <a:t>10</a:t>
            </a:fld>
            <a:endParaRPr lang="en-GB"/>
          </a:p>
        </p:txBody>
      </p:sp>
      <p:sp>
        <p:nvSpPr>
          <p:cNvPr id="12290" name="Rectangle 2"/>
          <p:cNvSpPr>
            <a:spLocks noGrp="1" noRot="1" noChangeAspect="1" noChangeArrowheads="1" noTextEdit="1"/>
          </p:cNvSpPr>
          <p:nvPr>
            <p:ph type="sldImg"/>
          </p:nvPr>
        </p:nvSpPr>
        <p:spPr>
          <a:xfrm>
            <a:off x="850900" y="744538"/>
            <a:ext cx="4962525" cy="3722687"/>
          </a:xfrm>
          <a:ln/>
        </p:spPr>
      </p:sp>
      <p:sp>
        <p:nvSpPr>
          <p:cNvPr id="12291"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541690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E90C17-6B0E-4649-97BC-7C4165E10746}" type="slidenum">
              <a:rPr lang="en-GB"/>
              <a:pPr/>
              <a:t>11</a:t>
            </a:fld>
            <a:endParaRPr lang="en-GB"/>
          </a:p>
        </p:txBody>
      </p:sp>
      <p:sp>
        <p:nvSpPr>
          <p:cNvPr id="18434" name="Rectangle 2"/>
          <p:cNvSpPr>
            <a:spLocks noGrp="1" noRot="1" noChangeAspect="1" noChangeArrowheads="1" noTextEdit="1"/>
          </p:cNvSpPr>
          <p:nvPr>
            <p:ph type="sldImg"/>
          </p:nvPr>
        </p:nvSpPr>
        <p:spPr>
          <a:xfrm>
            <a:off x="850900" y="744538"/>
            <a:ext cx="4962525" cy="3722687"/>
          </a:xfrm>
          <a:ln/>
        </p:spPr>
      </p:sp>
      <p:sp>
        <p:nvSpPr>
          <p:cNvPr id="1843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1244916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870A50-2B34-426C-B470-C9A2EEAF0A06}" type="slidenum">
              <a:rPr lang="en-GB"/>
              <a:pPr/>
              <a:t>12</a:t>
            </a:fld>
            <a:endParaRPr lang="en-GB"/>
          </a:p>
        </p:txBody>
      </p:sp>
      <p:sp>
        <p:nvSpPr>
          <p:cNvPr id="20482" name="Rectangle 2"/>
          <p:cNvSpPr>
            <a:spLocks noGrp="1" noRot="1" noChangeAspect="1" noChangeArrowheads="1" noTextEdit="1"/>
          </p:cNvSpPr>
          <p:nvPr>
            <p:ph type="sldImg"/>
          </p:nvPr>
        </p:nvSpPr>
        <p:spPr>
          <a:xfrm>
            <a:off x="850900" y="744538"/>
            <a:ext cx="4962525" cy="3722687"/>
          </a:xfrm>
          <a:ln/>
        </p:spPr>
      </p:sp>
      <p:sp>
        <p:nvSpPr>
          <p:cNvPr id="2048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933411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541DF5-D1A1-493F-9394-47C07660E97D}" type="slidenum">
              <a:rPr lang="en-GB"/>
              <a:pPr/>
              <a:t>13</a:t>
            </a:fld>
            <a:endParaRPr lang="en-GB"/>
          </a:p>
        </p:txBody>
      </p:sp>
      <p:sp>
        <p:nvSpPr>
          <p:cNvPr id="22530" name="Rectangle 2"/>
          <p:cNvSpPr>
            <a:spLocks noGrp="1" noRot="1" noChangeAspect="1" noChangeArrowheads="1" noTextEdit="1"/>
          </p:cNvSpPr>
          <p:nvPr>
            <p:ph type="sldImg"/>
          </p:nvPr>
        </p:nvSpPr>
        <p:spPr>
          <a:xfrm>
            <a:off x="850900" y="744538"/>
            <a:ext cx="4962525" cy="3722687"/>
          </a:xfrm>
          <a:ln/>
        </p:spPr>
      </p:sp>
      <p:sp>
        <p:nvSpPr>
          <p:cNvPr id="22531"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621643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DC49C7-3033-42CB-BA70-6BE29F968B44}" type="slidenum">
              <a:rPr lang="en-GB"/>
              <a:pPr/>
              <a:t>14</a:t>
            </a:fld>
            <a:endParaRPr lang="en-GB"/>
          </a:p>
        </p:txBody>
      </p:sp>
      <p:sp>
        <p:nvSpPr>
          <p:cNvPr id="288770" name="Rectangle 2"/>
          <p:cNvSpPr>
            <a:spLocks noGrp="1" noRot="1" noChangeAspect="1" noChangeArrowheads="1" noTextEdit="1"/>
          </p:cNvSpPr>
          <p:nvPr>
            <p:ph type="sldImg"/>
          </p:nvPr>
        </p:nvSpPr>
        <p:spPr>
          <a:xfrm>
            <a:off x="850900" y="744538"/>
            <a:ext cx="4962525" cy="3722687"/>
          </a:xfrm>
          <a:ln/>
        </p:spPr>
      </p:sp>
      <p:sp>
        <p:nvSpPr>
          <p:cNvPr id="288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11486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9AC82BE-38D7-41AE-9335-CCEF836F073B}" type="slidenum">
              <a:rPr lang="en-GB" smtClean="0"/>
              <a:pPr/>
              <a:t>15</a:t>
            </a:fld>
            <a:endParaRPr lang="en-GB"/>
          </a:p>
        </p:txBody>
      </p:sp>
    </p:spTree>
    <p:extLst>
      <p:ext uri="{BB962C8B-B14F-4D97-AF65-F5344CB8AC3E}">
        <p14:creationId xmlns:p14="http://schemas.microsoft.com/office/powerpoint/2010/main" val="1031684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97C844-7CFE-4499-B7C7-69CB68C31DAF}" type="slidenum">
              <a:rPr lang="en-GB"/>
              <a:pPr/>
              <a:t>16</a:t>
            </a:fld>
            <a:endParaRPr lang="en-GB"/>
          </a:p>
        </p:txBody>
      </p:sp>
      <p:sp>
        <p:nvSpPr>
          <p:cNvPr id="226306" name="Rectangle 2"/>
          <p:cNvSpPr>
            <a:spLocks noGrp="1" noRot="1" noChangeAspect="1" noChangeArrowheads="1" noTextEdit="1"/>
          </p:cNvSpPr>
          <p:nvPr>
            <p:ph type="sldImg"/>
          </p:nvPr>
        </p:nvSpPr>
        <p:spPr>
          <a:xfrm>
            <a:off x="850900" y="744538"/>
            <a:ext cx="4962525" cy="3722687"/>
          </a:xfrm>
          <a:ln/>
        </p:spPr>
      </p:sp>
      <p:sp>
        <p:nvSpPr>
          <p:cNvPr id="2263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392206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730C07-D2BE-4D2D-8641-7EB6C05607B2}" type="slidenum">
              <a:rPr lang="en-GB"/>
              <a:pPr/>
              <a:t>18</a:t>
            </a:fld>
            <a:endParaRPr lang="en-GB"/>
          </a:p>
        </p:txBody>
      </p:sp>
      <p:sp>
        <p:nvSpPr>
          <p:cNvPr id="25602" name="Rectangle 2"/>
          <p:cNvSpPr>
            <a:spLocks noGrp="1" noRot="1" noChangeAspect="1" noChangeArrowheads="1" noTextEdit="1"/>
          </p:cNvSpPr>
          <p:nvPr>
            <p:ph type="sldImg"/>
          </p:nvPr>
        </p:nvSpPr>
        <p:spPr>
          <a:xfrm>
            <a:off x="850900" y="744538"/>
            <a:ext cx="4962525" cy="3722687"/>
          </a:xfrm>
          <a:ln/>
        </p:spPr>
      </p:sp>
      <p:sp>
        <p:nvSpPr>
          <p:cNvPr id="2560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23750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522" name="Rectangle 2"/>
          <p:cNvSpPr>
            <a:spLocks noGrp="1" noRot="1" noChangeAspect="1" noChangeArrowheads="1" noTextEdit="1"/>
          </p:cNvSpPr>
          <p:nvPr>
            <p:ph type="sldImg"/>
          </p:nvPr>
        </p:nvSpPr>
        <p:spPr>
          <a:xfrm>
            <a:off x="850900" y="744538"/>
            <a:ext cx="4962525" cy="3722687"/>
          </a:xfrm>
          <a:ln/>
        </p:spPr>
      </p:sp>
      <p:sp>
        <p:nvSpPr>
          <p:cNvPr id="3635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How many horses in this picture? Should find 7 </a:t>
            </a:r>
          </a:p>
        </p:txBody>
      </p:sp>
    </p:spTree>
    <p:extLst>
      <p:ext uri="{BB962C8B-B14F-4D97-AF65-F5344CB8AC3E}">
        <p14:creationId xmlns:p14="http://schemas.microsoft.com/office/powerpoint/2010/main" val="3963825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5570" name="Rectangle 2"/>
          <p:cNvSpPr>
            <a:spLocks noGrp="1" noRot="1" noChangeAspect="1" noChangeArrowheads="1" noTextEdit="1"/>
          </p:cNvSpPr>
          <p:nvPr>
            <p:ph type="sldImg"/>
          </p:nvPr>
        </p:nvSpPr>
        <p:spPr>
          <a:xfrm>
            <a:off x="850900" y="744538"/>
            <a:ext cx="4962525" cy="3722687"/>
          </a:xfrm>
          <a:ln/>
        </p:spPr>
      </p:sp>
      <p:sp>
        <p:nvSpPr>
          <p:cNvPr id="3655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A face? . Or, the word 'liar'</a:t>
            </a:r>
            <a:r>
              <a:rPr lang="en-GB" altLang="en-US" smtClean="0"/>
              <a:t/>
            </a:r>
            <a:br>
              <a:rPr lang="en-GB" altLang="en-US" smtClean="0"/>
            </a:br>
            <a:endParaRPr lang="en-GB" altLang="en-US" smtClean="0"/>
          </a:p>
        </p:txBody>
      </p:sp>
    </p:spTree>
    <p:extLst>
      <p:ext uri="{BB962C8B-B14F-4D97-AF65-F5344CB8AC3E}">
        <p14:creationId xmlns:p14="http://schemas.microsoft.com/office/powerpoint/2010/main" val="11650001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2"/>
          <p:cNvSpPr>
            <a:spLocks noGrp="1" noRot="1" noChangeAspect="1" noChangeArrowheads="1" noTextEdit="1"/>
          </p:cNvSpPr>
          <p:nvPr>
            <p:ph type="sldImg"/>
          </p:nvPr>
        </p:nvSpPr>
        <p:spPr>
          <a:xfrm>
            <a:off x="850900" y="744538"/>
            <a:ext cx="4962525" cy="3722687"/>
          </a:xfrm>
          <a:ln/>
        </p:spPr>
      </p:sp>
      <p:sp>
        <p:nvSpPr>
          <p:cNvPr id="3676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If you can't see the baby in the picture, don't give up.</a:t>
            </a:r>
            <a:r>
              <a:rPr lang="en-GB" altLang="en-US" smtClean="0"/>
              <a:t/>
            </a:r>
            <a:br>
              <a:rPr lang="en-GB" altLang="en-US" smtClean="0"/>
            </a:br>
            <a:r>
              <a:rPr lang="en-GB" altLang="en-US" b="1" smtClean="0"/>
              <a:t> It's really cool when it actually appears.</a:t>
            </a:r>
            <a:r>
              <a:rPr lang="en-GB" altLang="en-US" smtClean="0"/>
              <a:t/>
            </a:r>
            <a:br>
              <a:rPr lang="en-GB" altLang="en-US" smtClean="0"/>
            </a:br>
            <a:endParaRPr lang="en-GB" altLang="en-US" smtClean="0"/>
          </a:p>
        </p:txBody>
      </p:sp>
    </p:spTree>
    <p:extLst>
      <p:ext uri="{BB962C8B-B14F-4D97-AF65-F5344CB8AC3E}">
        <p14:creationId xmlns:p14="http://schemas.microsoft.com/office/powerpoint/2010/main" val="1894211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43C09E-6C2E-4953-B68C-F462A6029F87}" type="slidenum">
              <a:rPr lang="en-GB"/>
              <a:pPr/>
              <a:t>22</a:t>
            </a:fld>
            <a:endParaRPr lang="en-GB"/>
          </a:p>
        </p:txBody>
      </p:sp>
      <p:sp>
        <p:nvSpPr>
          <p:cNvPr id="41986" name="Rectangle 2"/>
          <p:cNvSpPr>
            <a:spLocks noGrp="1" noRot="1" noChangeAspect="1" noChangeArrowheads="1" noTextEdit="1"/>
          </p:cNvSpPr>
          <p:nvPr>
            <p:ph type="sldImg"/>
          </p:nvPr>
        </p:nvSpPr>
        <p:spPr>
          <a:xfrm>
            <a:off x="850900" y="744538"/>
            <a:ext cx="4962525" cy="3722687"/>
          </a:xfrm>
          <a:ln/>
        </p:spPr>
      </p:sp>
      <p:sp>
        <p:nvSpPr>
          <p:cNvPr id="41987"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4201539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6DA3FB-A2D6-4D28-B8EB-6B4A8594B658}" type="slidenum">
              <a:rPr lang="en-GB"/>
              <a:pPr/>
              <a:t>23</a:t>
            </a:fld>
            <a:endParaRPr lang="en-GB"/>
          </a:p>
        </p:txBody>
      </p:sp>
      <p:sp>
        <p:nvSpPr>
          <p:cNvPr id="44034" name="Rectangle 2"/>
          <p:cNvSpPr>
            <a:spLocks noGrp="1" noRot="1" noChangeAspect="1" noChangeArrowheads="1" noTextEdit="1"/>
          </p:cNvSpPr>
          <p:nvPr>
            <p:ph type="sldImg"/>
          </p:nvPr>
        </p:nvSpPr>
        <p:spPr>
          <a:xfrm>
            <a:off x="850900" y="744538"/>
            <a:ext cx="4962525" cy="3722687"/>
          </a:xfrm>
          <a:ln/>
        </p:spPr>
      </p:sp>
      <p:sp>
        <p:nvSpPr>
          <p:cNvPr id="4403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0365529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D7E05B-5A52-41B8-A245-17BB2AE255D1}" type="slidenum">
              <a:rPr lang="en-GB"/>
              <a:pPr/>
              <a:t>24</a:t>
            </a:fld>
            <a:endParaRPr lang="en-GB"/>
          </a:p>
        </p:txBody>
      </p:sp>
      <p:sp>
        <p:nvSpPr>
          <p:cNvPr id="46082" name="Rectangle 2"/>
          <p:cNvSpPr>
            <a:spLocks noGrp="1" noRot="1" noChangeAspect="1" noChangeArrowheads="1" noTextEdit="1"/>
          </p:cNvSpPr>
          <p:nvPr>
            <p:ph type="sldImg"/>
          </p:nvPr>
        </p:nvSpPr>
        <p:spPr>
          <a:xfrm>
            <a:off x="850900" y="744538"/>
            <a:ext cx="4962525" cy="3722687"/>
          </a:xfrm>
          <a:ln/>
        </p:spPr>
      </p:sp>
      <p:sp>
        <p:nvSpPr>
          <p:cNvPr id="4608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0080473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D31BDB-C511-4A01-9052-F1A2F0ED4C56}" type="slidenum">
              <a:rPr lang="en-GB"/>
              <a:pPr/>
              <a:t>25</a:t>
            </a:fld>
            <a:endParaRPr lang="en-GB"/>
          </a:p>
        </p:txBody>
      </p:sp>
      <p:sp>
        <p:nvSpPr>
          <p:cNvPr id="48130" name="Rectangle 2"/>
          <p:cNvSpPr>
            <a:spLocks noGrp="1" noRot="1" noChangeAspect="1" noChangeArrowheads="1" noTextEdit="1"/>
          </p:cNvSpPr>
          <p:nvPr>
            <p:ph type="sldImg"/>
          </p:nvPr>
        </p:nvSpPr>
        <p:spPr>
          <a:xfrm>
            <a:off x="850900" y="744538"/>
            <a:ext cx="4962525" cy="3722687"/>
          </a:xfrm>
          <a:ln/>
        </p:spPr>
      </p:sp>
      <p:sp>
        <p:nvSpPr>
          <p:cNvPr id="48131"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40822012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AE88A4-1ED5-49B3-84D3-8CDE8523CDE9}" type="slidenum">
              <a:rPr lang="en-GB"/>
              <a:pPr/>
              <a:t>26</a:t>
            </a:fld>
            <a:endParaRPr lang="en-GB"/>
          </a:p>
        </p:txBody>
      </p:sp>
      <p:sp>
        <p:nvSpPr>
          <p:cNvPr id="50178" name="Rectangle 2"/>
          <p:cNvSpPr>
            <a:spLocks noGrp="1" noRot="1" noChangeAspect="1" noChangeArrowheads="1" noTextEdit="1"/>
          </p:cNvSpPr>
          <p:nvPr>
            <p:ph type="sldImg"/>
          </p:nvPr>
        </p:nvSpPr>
        <p:spPr>
          <a:xfrm>
            <a:off x="850900" y="744538"/>
            <a:ext cx="4962525" cy="3722687"/>
          </a:xfrm>
          <a:ln/>
        </p:spPr>
      </p:sp>
      <p:sp>
        <p:nvSpPr>
          <p:cNvPr id="50179"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9416444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B2B77C-5570-4AC6-B807-5A20B97C4829}" type="slidenum">
              <a:rPr lang="en-GB"/>
              <a:pPr/>
              <a:t>27</a:t>
            </a:fld>
            <a:endParaRPr lang="en-GB"/>
          </a:p>
        </p:txBody>
      </p:sp>
      <p:sp>
        <p:nvSpPr>
          <p:cNvPr id="5122" name="Rectangle 2"/>
          <p:cNvSpPr>
            <a:spLocks noGrp="1" noRot="1" noChangeAspect="1" noChangeArrowheads="1" noTextEdit="1"/>
          </p:cNvSpPr>
          <p:nvPr>
            <p:ph type="sldImg"/>
          </p:nvPr>
        </p:nvSpPr>
        <p:spPr>
          <a:xfrm>
            <a:off x="850900" y="744538"/>
            <a:ext cx="4962525" cy="3722687"/>
          </a:xfrm>
          <a:ln/>
        </p:spPr>
      </p:sp>
      <p:sp>
        <p:nvSpPr>
          <p:cNvPr id="5123" name="Rectangle 3"/>
          <p:cNvSpPr>
            <a:spLocks noGrp="1" noChangeArrowheads="1"/>
          </p:cNvSpPr>
          <p:nvPr>
            <p:ph type="body" idx="1"/>
          </p:nvPr>
        </p:nvSpPr>
        <p:spPr>
          <a:xfrm>
            <a:off x="665163" y="4714875"/>
            <a:ext cx="5332412" cy="4467225"/>
          </a:xfrm>
        </p:spPr>
        <p:txBody>
          <a:bodyPr/>
          <a:lstStyle/>
          <a:p>
            <a:endParaRPr lang="en-US"/>
          </a:p>
        </p:txBody>
      </p:sp>
    </p:spTree>
    <p:extLst>
      <p:ext uri="{BB962C8B-B14F-4D97-AF65-F5344CB8AC3E}">
        <p14:creationId xmlns:p14="http://schemas.microsoft.com/office/powerpoint/2010/main" val="19766612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5839A7-6470-4727-8413-DC112A48BF22}" type="slidenum">
              <a:rPr lang="en-GB"/>
              <a:pPr/>
              <a:t>28</a:t>
            </a:fld>
            <a:endParaRPr lang="en-GB"/>
          </a:p>
        </p:txBody>
      </p:sp>
      <p:sp>
        <p:nvSpPr>
          <p:cNvPr id="227330" name="Rectangle 2"/>
          <p:cNvSpPr>
            <a:spLocks noGrp="1" noRot="1" noChangeAspect="1" noChangeArrowheads="1" noTextEdit="1"/>
          </p:cNvSpPr>
          <p:nvPr>
            <p:ph type="sldImg"/>
          </p:nvPr>
        </p:nvSpPr>
        <p:spPr>
          <a:xfrm>
            <a:off x="850900" y="744538"/>
            <a:ext cx="4962525" cy="3722687"/>
          </a:xfrm>
          <a:ln/>
        </p:spPr>
      </p:sp>
      <p:sp>
        <p:nvSpPr>
          <p:cNvPr id="227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537170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FED1D6-32A1-48D4-9A60-650AA0A26557}" type="slidenum">
              <a:rPr lang="en-GB"/>
              <a:pPr/>
              <a:t>29</a:t>
            </a:fld>
            <a:endParaRPr lang="en-GB"/>
          </a:p>
        </p:txBody>
      </p:sp>
      <p:sp>
        <p:nvSpPr>
          <p:cNvPr id="229378" name="Rectangle 2"/>
          <p:cNvSpPr>
            <a:spLocks noGrp="1" noRot="1" noChangeAspect="1" noChangeArrowheads="1" noTextEdit="1"/>
          </p:cNvSpPr>
          <p:nvPr>
            <p:ph type="sldImg"/>
          </p:nvPr>
        </p:nvSpPr>
        <p:spPr>
          <a:xfrm>
            <a:off x="850900" y="744538"/>
            <a:ext cx="4962525" cy="3722687"/>
          </a:xfrm>
          <a:ln/>
        </p:spPr>
      </p:sp>
      <p:sp>
        <p:nvSpPr>
          <p:cNvPr id="229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694770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EBF128-B2A3-4EA4-AA2D-CD7F19EB79D3}" type="slidenum">
              <a:rPr lang="en-GB"/>
              <a:pPr/>
              <a:t>30</a:t>
            </a:fld>
            <a:endParaRPr lang="en-GB"/>
          </a:p>
        </p:txBody>
      </p:sp>
      <p:sp>
        <p:nvSpPr>
          <p:cNvPr id="228354" name="Rectangle 2"/>
          <p:cNvSpPr>
            <a:spLocks noGrp="1" noRot="1" noChangeAspect="1" noChangeArrowheads="1" noTextEdit="1"/>
          </p:cNvSpPr>
          <p:nvPr>
            <p:ph type="sldImg"/>
          </p:nvPr>
        </p:nvSpPr>
        <p:spPr>
          <a:xfrm>
            <a:off x="850900" y="744538"/>
            <a:ext cx="4962525" cy="3722687"/>
          </a:xfrm>
          <a:ln/>
        </p:spPr>
      </p:sp>
      <p:sp>
        <p:nvSpPr>
          <p:cNvPr id="2283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30418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ED81F4-2D49-4F5B-A828-568DD6054440}" type="slidenum">
              <a:rPr lang="en-GB"/>
              <a:pPr/>
              <a:t>31</a:t>
            </a:fld>
            <a:endParaRPr lang="en-GB"/>
          </a:p>
        </p:txBody>
      </p:sp>
      <p:sp>
        <p:nvSpPr>
          <p:cNvPr id="230402" name="Rectangle 2"/>
          <p:cNvSpPr>
            <a:spLocks noGrp="1" noRot="1" noChangeAspect="1" noChangeArrowheads="1" noTextEdit="1"/>
          </p:cNvSpPr>
          <p:nvPr>
            <p:ph type="sldImg"/>
          </p:nvPr>
        </p:nvSpPr>
        <p:spPr>
          <a:xfrm>
            <a:off x="850900" y="744538"/>
            <a:ext cx="4962525" cy="3722687"/>
          </a:xfrm>
          <a:ln/>
        </p:spPr>
      </p:sp>
      <p:sp>
        <p:nvSpPr>
          <p:cNvPr id="2304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669419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0427A4-495E-4505-B953-338B9CCEE22E}" type="slidenum">
              <a:rPr lang="en-GB"/>
              <a:pPr/>
              <a:t>32</a:t>
            </a:fld>
            <a:endParaRPr lang="en-GB"/>
          </a:p>
        </p:txBody>
      </p:sp>
      <p:sp>
        <p:nvSpPr>
          <p:cNvPr id="231426" name="Rectangle 2"/>
          <p:cNvSpPr>
            <a:spLocks noGrp="1" noRot="1" noChangeAspect="1" noChangeArrowheads="1" noTextEdit="1"/>
          </p:cNvSpPr>
          <p:nvPr>
            <p:ph type="sldImg"/>
          </p:nvPr>
        </p:nvSpPr>
        <p:spPr>
          <a:xfrm>
            <a:off x="850900" y="744538"/>
            <a:ext cx="4962525" cy="3722687"/>
          </a:xfrm>
          <a:ln/>
        </p:spPr>
      </p:sp>
      <p:sp>
        <p:nvSpPr>
          <p:cNvPr id="2314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908422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D22401-EBAF-416B-94CA-32D129CE8B5C}" type="slidenum">
              <a:rPr lang="en-GB"/>
              <a:pPr/>
              <a:t>33</a:t>
            </a:fld>
            <a:endParaRPr lang="en-GB"/>
          </a:p>
        </p:txBody>
      </p:sp>
      <p:sp>
        <p:nvSpPr>
          <p:cNvPr id="232450" name="Rectangle 2"/>
          <p:cNvSpPr>
            <a:spLocks noGrp="1" noRot="1" noChangeAspect="1" noChangeArrowheads="1" noTextEdit="1"/>
          </p:cNvSpPr>
          <p:nvPr>
            <p:ph type="sldImg"/>
          </p:nvPr>
        </p:nvSpPr>
        <p:spPr>
          <a:xfrm>
            <a:off x="850900" y="744538"/>
            <a:ext cx="4962525" cy="3722687"/>
          </a:xfrm>
          <a:ln/>
        </p:spPr>
      </p:sp>
      <p:sp>
        <p:nvSpPr>
          <p:cNvPr id="2324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996480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0EF59B-9A5D-492D-92FB-80ED00EA2B49}" type="slidenum">
              <a:rPr lang="en-GB"/>
              <a:pPr/>
              <a:t>34</a:t>
            </a:fld>
            <a:endParaRPr lang="en-GB"/>
          </a:p>
        </p:txBody>
      </p:sp>
      <p:sp>
        <p:nvSpPr>
          <p:cNvPr id="233474" name="Rectangle 2"/>
          <p:cNvSpPr>
            <a:spLocks noGrp="1" noRot="1" noChangeAspect="1" noChangeArrowheads="1" noTextEdit="1"/>
          </p:cNvSpPr>
          <p:nvPr>
            <p:ph type="sldImg"/>
          </p:nvPr>
        </p:nvSpPr>
        <p:spPr>
          <a:xfrm>
            <a:off x="850900" y="744538"/>
            <a:ext cx="4962525" cy="3722687"/>
          </a:xfrm>
          <a:ln/>
        </p:spPr>
      </p:sp>
      <p:sp>
        <p:nvSpPr>
          <p:cNvPr id="2334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627622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5F187B-8567-4FED-A832-7C925812D92E}" type="slidenum">
              <a:rPr lang="en-GB"/>
              <a:pPr/>
              <a:t>35</a:t>
            </a:fld>
            <a:endParaRPr lang="en-GB"/>
          </a:p>
        </p:txBody>
      </p:sp>
      <p:sp>
        <p:nvSpPr>
          <p:cNvPr id="234498" name="Rectangle 2"/>
          <p:cNvSpPr>
            <a:spLocks noGrp="1" noRot="1" noChangeAspect="1" noChangeArrowheads="1" noTextEdit="1"/>
          </p:cNvSpPr>
          <p:nvPr>
            <p:ph type="sldImg"/>
          </p:nvPr>
        </p:nvSpPr>
        <p:spPr>
          <a:xfrm>
            <a:off x="850900" y="744538"/>
            <a:ext cx="4962525" cy="3722687"/>
          </a:xfrm>
          <a:ln/>
        </p:spPr>
      </p:sp>
      <p:sp>
        <p:nvSpPr>
          <p:cNvPr id="2344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8626550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496EA5-4293-418F-98A3-DE5591449FA6}" type="slidenum">
              <a:rPr lang="en-GB"/>
              <a:pPr/>
              <a:t>36</a:t>
            </a:fld>
            <a:endParaRPr lang="en-GB"/>
          </a:p>
        </p:txBody>
      </p:sp>
      <p:sp>
        <p:nvSpPr>
          <p:cNvPr id="235522" name="Rectangle 2"/>
          <p:cNvSpPr>
            <a:spLocks noGrp="1" noRot="1" noChangeAspect="1" noChangeArrowheads="1" noTextEdit="1"/>
          </p:cNvSpPr>
          <p:nvPr>
            <p:ph type="sldImg"/>
          </p:nvPr>
        </p:nvSpPr>
        <p:spPr>
          <a:xfrm>
            <a:off x="850900" y="744538"/>
            <a:ext cx="4962525" cy="3722687"/>
          </a:xfrm>
          <a:ln/>
        </p:spPr>
      </p:sp>
      <p:sp>
        <p:nvSpPr>
          <p:cNvPr id="2355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956460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CDDA83-A33C-42E1-93A9-B893908A15BC}" type="slidenum">
              <a:rPr lang="en-GB"/>
              <a:pPr/>
              <a:t>37</a:t>
            </a:fld>
            <a:endParaRPr lang="en-GB"/>
          </a:p>
        </p:txBody>
      </p:sp>
      <p:sp>
        <p:nvSpPr>
          <p:cNvPr id="236546" name="Rectangle 2"/>
          <p:cNvSpPr>
            <a:spLocks noGrp="1" noRot="1" noChangeAspect="1" noChangeArrowheads="1" noTextEdit="1"/>
          </p:cNvSpPr>
          <p:nvPr>
            <p:ph type="sldImg"/>
          </p:nvPr>
        </p:nvSpPr>
        <p:spPr>
          <a:xfrm>
            <a:off x="850900" y="744538"/>
            <a:ext cx="4962525" cy="3722687"/>
          </a:xfrm>
          <a:ln/>
        </p:spPr>
      </p:sp>
      <p:sp>
        <p:nvSpPr>
          <p:cNvPr id="2365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59285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E130C8-FFA8-498F-81FF-6405874450B8}" type="slidenum">
              <a:rPr lang="en-GB"/>
              <a:pPr/>
              <a:t>38</a:t>
            </a:fld>
            <a:endParaRPr lang="en-GB"/>
          </a:p>
        </p:txBody>
      </p:sp>
      <p:sp>
        <p:nvSpPr>
          <p:cNvPr id="240642" name="Rectangle 2"/>
          <p:cNvSpPr>
            <a:spLocks noGrp="1" noRot="1" noChangeAspect="1" noChangeArrowheads="1" noTextEdit="1"/>
          </p:cNvSpPr>
          <p:nvPr>
            <p:ph type="sldImg"/>
          </p:nvPr>
        </p:nvSpPr>
        <p:spPr>
          <a:xfrm>
            <a:off x="850900" y="744538"/>
            <a:ext cx="4962525" cy="3722687"/>
          </a:xfrm>
          <a:ln/>
        </p:spPr>
      </p:sp>
      <p:sp>
        <p:nvSpPr>
          <p:cNvPr id="2406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709916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27B326-DBCC-453C-A8EC-180AB2128E38}" type="slidenum">
              <a:rPr lang="en-GB"/>
              <a:pPr/>
              <a:t>39</a:t>
            </a:fld>
            <a:endParaRPr lang="en-GB"/>
          </a:p>
        </p:txBody>
      </p:sp>
      <p:sp>
        <p:nvSpPr>
          <p:cNvPr id="239618" name="Rectangle 2"/>
          <p:cNvSpPr>
            <a:spLocks noGrp="1" noRot="1" noChangeAspect="1" noChangeArrowheads="1" noTextEdit="1"/>
          </p:cNvSpPr>
          <p:nvPr>
            <p:ph type="sldImg"/>
          </p:nvPr>
        </p:nvSpPr>
        <p:spPr>
          <a:xfrm>
            <a:off x="850900" y="744538"/>
            <a:ext cx="4962525" cy="3722687"/>
          </a:xfrm>
          <a:ln/>
        </p:spPr>
      </p:sp>
      <p:sp>
        <p:nvSpPr>
          <p:cNvPr id="2396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872458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8AB89D-14D6-48DF-A052-52E62456E5BF}" type="slidenum">
              <a:rPr lang="en-GB"/>
              <a:pPr/>
              <a:t>40</a:t>
            </a:fld>
            <a:endParaRPr lang="en-GB"/>
          </a:p>
        </p:txBody>
      </p:sp>
      <p:sp>
        <p:nvSpPr>
          <p:cNvPr id="238594" name="Rectangle 2"/>
          <p:cNvSpPr>
            <a:spLocks noGrp="1" noRot="1" noChangeAspect="1" noChangeArrowheads="1" noTextEdit="1"/>
          </p:cNvSpPr>
          <p:nvPr>
            <p:ph type="sldImg"/>
          </p:nvPr>
        </p:nvSpPr>
        <p:spPr>
          <a:xfrm>
            <a:off x="850900" y="744538"/>
            <a:ext cx="4962525" cy="3722687"/>
          </a:xfrm>
          <a:ln/>
        </p:spPr>
      </p:sp>
      <p:sp>
        <p:nvSpPr>
          <p:cNvPr id="2385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340391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E129CCC-CDEF-424F-88C6-FCF45C489EAD}" type="slidenum">
              <a:rPr lang="en-GB"/>
              <a:pPr/>
              <a:t>41</a:t>
            </a:fld>
            <a:endParaRPr lang="en-GB"/>
          </a:p>
        </p:txBody>
      </p:sp>
      <p:sp>
        <p:nvSpPr>
          <p:cNvPr id="237570" name="Rectangle 2"/>
          <p:cNvSpPr>
            <a:spLocks noGrp="1" noRot="1" noChangeAspect="1" noChangeArrowheads="1" noTextEdit="1"/>
          </p:cNvSpPr>
          <p:nvPr>
            <p:ph type="sldImg"/>
          </p:nvPr>
        </p:nvSpPr>
        <p:spPr>
          <a:xfrm>
            <a:off x="850900" y="744538"/>
            <a:ext cx="4962525" cy="3722687"/>
          </a:xfrm>
          <a:ln/>
        </p:spPr>
      </p:sp>
      <p:sp>
        <p:nvSpPr>
          <p:cNvPr id="2375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636296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708601-6FF0-45E0-AA4C-DF8225603C16}" type="slidenum">
              <a:rPr lang="en-GB"/>
              <a:pPr/>
              <a:t>42</a:t>
            </a:fld>
            <a:endParaRPr lang="en-GB"/>
          </a:p>
        </p:txBody>
      </p:sp>
      <p:sp>
        <p:nvSpPr>
          <p:cNvPr id="241666" name="Rectangle 2"/>
          <p:cNvSpPr>
            <a:spLocks noGrp="1" noRot="1" noChangeAspect="1" noChangeArrowheads="1" noTextEdit="1"/>
          </p:cNvSpPr>
          <p:nvPr>
            <p:ph type="sldImg"/>
          </p:nvPr>
        </p:nvSpPr>
        <p:spPr>
          <a:xfrm>
            <a:off x="850900" y="744538"/>
            <a:ext cx="4962525" cy="3722687"/>
          </a:xfrm>
          <a:ln/>
        </p:spPr>
      </p:sp>
      <p:sp>
        <p:nvSpPr>
          <p:cNvPr id="2416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617717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668100-441B-45B7-91D9-F1865433B60A}" type="slidenum">
              <a:rPr lang="en-GB"/>
              <a:pPr/>
              <a:t>43</a:t>
            </a:fld>
            <a:endParaRPr lang="en-GB"/>
          </a:p>
        </p:txBody>
      </p:sp>
      <p:sp>
        <p:nvSpPr>
          <p:cNvPr id="244738" name="Rectangle 2"/>
          <p:cNvSpPr>
            <a:spLocks noGrp="1" noRot="1" noChangeAspect="1" noChangeArrowheads="1" noTextEdit="1"/>
          </p:cNvSpPr>
          <p:nvPr>
            <p:ph type="sldImg"/>
          </p:nvPr>
        </p:nvSpPr>
        <p:spPr>
          <a:xfrm>
            <a:off x="850900" y="744538"/>
            <a:ext cx="4962525" cy="3722687"/>
          </a:xfrm>
          <a:ln/>
        </p:spPr>
      </p:sp>
      <p:sp>
        <p:nvSpPr>
          <p:cNvPr id="2447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670898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AFB05E-FEEA-4762-A823-863C190D39BB}" type="slidenum">
              <a:rPr lang="en-GB"/>
              <a:pPr/>
              <a:t>44</a:t>
            </a:fld>
            <a:endParaRPr lang="en-GB"/>
          </a:p>
        </p:txBody>
      </p:sp>
      <p:sp>
        <p:nvSpPr>
          <p:cNvPr id="243714" name="Rectangle 2"/>
          <p:cNvSpPr>
            <a:spLocks noGrp="1" noRot="1" noChangeAspect="1" noChangeArrowheads="1" noTextEdit="1"/>
          </p:cNvSpPr>
          <p:nvPr>
            <p:ph type="sldImg"/>
          </p:nvPr>
        </p:nvSpPr>
        <p:spPr>
          <a:xfrm>
            <a:off x="850900" y="744538"/>
            <a:ext cx="4962525" cy="3722687"/>
          </a:xfrm>
          <a:ln/>
        </p:spPr>
      </p:sp>
      <p:sp>
        <p:nvSpPr>
          <p:cNvPr id="2437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032581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A9EB6A-0B35-4216-9FE7-65BCFF64B712}" type="slidenum">
              <a:rPr lang="en-GB"/>
              <a:pPr/>
              <a:t>45</a:t>
            </a:fld>
            <a:endParaRPr lang="en-GB"/>
          </a:p>
        </p:txBody>
      </p:sp>
      <p:sp>
        <p:nvSpPr>
          <p:cNvPr id="242690" name="Rectangle 2"/>
          <p:cNvSpPr>
            <a:spLocks noGrp="1" noRot="1" noChangeAspect="1" noChangeArrowheads="1" noTextEdit="1"/>
          </p:cNvSpPr>
          <p:nvPr>
            <p:ph type="sldImg"/>
          </p:nvPr>
        </p:nvSpPr>
        <p:spPr>
          <a:xfrm>
            <a:off x="850900" y="744538"/>
            <a:ext cx="4962525" cy="3722687"/>
          </a:xfrm>
          <a:ln/>
        </p:spPr>
      </p:sp>
      <p:sp>
        <p:nvSpPr>
          <p:cNvPr id="2426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207014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01C931-5199-4678-82DA-6106DEFDF3CD}" type="slidenum">
              <a:rPr lang="en-GB"/>
              <a:pPr/>
              <a:t>46</a:t>
            </a:fld>
            <a:endParaRPr lang="en-GB"/>
          </a:p>
        </p:txBody>
      </p:sp>
      <p:sp>
        <p:nvSpPr>
          <p:cNvPr id="245762" name="Rectangle 2"/>
          <p:cNvSpPr>
            <a:spLocks noGrp="1" noRot="1" noChangeAspect="1" noChangeArrowheads="1" noTextEdit="1"/>
          </p:cNvSpPr>
          <p:nvPr>
            <p:ph type="sldImg"/>
          </p:nvPr>
        </p:nvSpPr>
        <p:spPr>
          <a:xfrm>
            <a:off x="850900" y="744538"/>
            <a:ext cx="4962525" cy="3722687"/>
          </a:xfrm>
          <a:ln/>
        </p:spPr>
      </p:sp>
      <p:sp>
        <p:nvSpPr>
          <p:cNvPr id="2457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775738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857431-5415-4127-9FA6-BB3D63C72283}" type="slidenum">
              <a:rPr lang="en-GB"/>
              <a:pPr/>
              <a:t>47</a:t>
            </a:fld>
            <a:endParaRPr lang="en-GB"/>
          </a:p>
        </p:txBody>
      </p:sp>
      <p:sp>
        <p:nvSpPr>
          <p:cNvPr id="246786" name="Rectangle 2"/>
          <p:cNvSpPr>
            <a:spLocks noGrp="1" noRot="1" noChangeAspect="1" noChangeArrowheads="1" noTextEdit="1"/>
          </p:cNvSpPr>
          <p:nvPr>
            <p:ph type="sldImg"/>
          </p:nvPr>
        </p:nvSpPr>
        <p:spPr>
          <a:xfrm>
            <a:off x="850900" y="744538"/>
            <a:ext cx="4962525" cy="3722687"/>
          </a:xfrm>
          <a:ln/>
        </p:spPr>
      </p:sp>
      <p:sp>
        <p:nvSpPr>
          <p:cNvPr id="2467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654741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28FC90-26FF-4A82-997A-BBFED01D9C28}" type="slidenum">
              <a:rPr lang="en-GB"/>
              <a:pPr/>
              <a:t>48</a:t>
            </a:fld>
            <a:endParaRPr lang="en-GB"/>
          </a:p>
        </p:txBody>
      </p:sp>
      <p:sp>
        <p:nvSpPr>
          <p:cNvPr id="75778" name="Rectangle 2"/>
          <p:cNvSpPr>
            <a:spLocks noGrp="1" noRot="1" noChangeAspect="1" noChangeArrowheads="1" noTextEdit="1"/>
          </p:cNvSpPr>
          <p:nvPr>
            <p:ph type="sldImg"/>
          </p:nvPr>
        </p:nvSpPr>
        <p:spPr>
          <a:xfrm>
            <a:off x="850900" y="744538"/>
            <a:ext cx="4962525" cy="3722687"/>
          </a:xfrm>
          <a:ln/>
        </p:spPr>
      </p:sp>
      <p:sp>
        <p:nvSpPr>
          <p:cNvPr id="75779"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6433799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C9FD14-AC8D-48CA-80A9-2A8E1BF21FB3}" type="slidenum">
              <a:rPr lang="en-GB"/>
              <a:pPr/>
              <a:t>49</a:t>
            </a:fld>
            <a:endParaRPr lang="en-GB"/>
          </a:p>
        </p:txBody>
      </p:sp>
      <p:sp>
        <p:nvSpPr>
          <p:cNvPr id="77826" name="Rectangle 2"/>
          <p:cNvSpPr>
            <a:spLocks noGrp="1" noRot="1" noChangeAspect="1" noChangeArrowheads="1" noTextEdit="1"/>
          </p:cNvSpPr>
          <p:nvPr>
            <p:ph type="sldImg"/>
          </p:nvPr>
        </p:nvSpPr>
        <p:spPr>
          <a:xfrm>
            <a:off x="850900" y="744538"/>
            <a:ext cx="4962525" cy="3722687"/>
          </a:xfrm>
          <a:ln/>
        </p:spPr>
      </p:sp>
      <p:sp>
        <p:nvSpPr>
          <p:cNvPr id="77827"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72380435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4E584A-E764-4345-9D96-5065A12C1625}" type="slidenum">
              <a:rPr lang="en-GB"/>
              <a:pPr/>
              <a:t>50</a:t>
            </a:fld>
            <a:endParaRPr lang="en-GB"/>
          </a:p>
        </p:txBody>
      </p:sp>
      <p:sp>
        <p:nvSpPr>
          <p:cNvPr id="79874" name="Rectangle 2"/>
          <p:cNvSpPr>
            <a:spLocks noGrp="1" noRot="1" noChangeAspect="1" noChangeArrowheads="1" noTextEdit="1"/>
          </p:cNvSpPr>
          <p:nvPr>
            <p:ph type="sldImg"/>
          </p:nvPr>
        </p:nvSpPr>
        <p:spPr>
          <a:xfrm>
            <a:off x="850900" y="744538"/>
            <a:ext cx="4962525" cy="3722687"/>
          </a:xfrm>
          <a:ln/>
        </p:spPr>
      </p:sp>
      <p:sp>
        <p:nvSpPr>
          <p:cNvPr id="7987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6341014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EF8F96-B7A4-4C26-B56C-978ACD72B932}" type="slidenum">
              <a:rPr lang="en-GB"/>
              <a:pPr/>
              <a:t>51</a:t>
            </a:fld>
            <a:endParaRPr lang="en-GB"/>
          </a:p>
        </p:txBody>
      </p:sp>
      <p:sp>
        <p:nvSpPr>
          <p:cNvPr id="247810" name="Rectangle 2"/>
          <p:cNvSpPr>
            <a:spLocks noGrp="1" noRot="1" noChangeAspect="1" noChangeArrowheads="1" noTextEdit="1"/>
          </p:cNvSpPr>
          <p:nvPr>
            <p:ph type="sldImg"/>
          </p:nvPr>
        </p:nvSpPr>
        <p:spPr>
          <a:xfrm>
            <a:off x="850900" y="744538"/>
            <a:ext cx="4962525" cy="3722687"/>
          </a:xfrm>
          <a:ln/>
        </p:spPr>
      </p:sp>
      <p:sp>
        <p:nvSpPr>
          <p:cNvPr id="2478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6906946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7F056C-0194-4B5C-9621-9D01757CE3A4}" type="slidenum">
              <a:rPr lang="en-GB"/>
              <a:pPr/>
              <a:t>52</a:t>
            </a:fld>
            <a:endParaRPr lang="en-GB"/>
          </a:p>
        </p:txBody>
      </p:sp>
      <p:sp>
        <p:nvSpPr>
          <p:cNvPr id="248834" name="Rectangle 2"/>
          <p:cNvSpPr>
            <a:spLocks noGrp="1" noRot="1" noChangeAspect="1" noChangeArrowheads="1" noTextEdit="1"/>
          </p:cNvSpPr>
          <p:nvPr>
            <p:ph type="sldImg"/>
          </p:nvPr>
        </p:nvSpPr>
        <p:spPr>
          <a:xfrm>
            <a:off x="850900" y="744538"/>
            <a:ext cx="4962525" cy="3722687"/>
          </a:xfrm>
          <a:ln/>
        </p:spPr>
      </p:sp>
      <p:sp>
        <p:nvSpPr>
          <p:cNvPr id="2488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553594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B6538A-2F51-4BAD-AF47-9AAC814BAC8A}" type="slidenum">
              <a:rPr lang="en-GB"/>
              <a:pPr/>
              <a:t>53</a:t>
            </a:fld>
            <a:endParaRPr lang="en-GB"/>
          </a:p>
        </p:txBody>
      </p:sp>
      <p:sp>
        <p:nvSpPr>
          <p:cNvPr id="249858" name="Rectangle 2"/>
          <p:cNvSpPr>
            <a:spLocks noGrp="1" noRot="1" noChangeAspect="1" noChangeArrowheads="1" noTextEdit="1"/>
          </p:cNvSpPr>
          <p:nvPr>
            <p:ph type="sldImg"/>
          </p:nvPr>
        </p:nvSpPr>
        <p:spPr>
          <a:xfrm>
            <a:off x="850900" y="744538"/>
            <a:ext cx="4962525" cy="3722687"/>
          </a:xfrm>
          <a:ln/>
        </p:spPr>
      </p:sp>
      <p:sp>
        <p:nvSpPr>
          <p:cNvPr id="2498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92738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E4E52B-64A4-49EA-BF30-01D2CE7D6C98}" type="slidenum">
              <a:rPr lang="en-GB"/>
              <a:pPr/>
              <a:t>54</a:t>
            </a:fld>
            <a:endParaRPr lang="en-GB"/>
          </a:p>
        </p:txBody>
      </p:sp>
      <p:sp>
        <p:nvSpPr>
          <p:cNvPr id="250882" name="Rectangle 2"/>
          <p:cNvSpPr>
            <a:spLocks noGrp="1" noRot="1" noChangeAspect="1" noChangeArrowheads="1" noTextEdit="1"/>
          </p:cNvSpPr>
          <p:nvPr>
            <p:ph type="sldImg"/>
          </p:nvPr>
        </p:nvSpPr>
        <p:spPr>
          <a:xfrm>
            <a:off x="850900" y="744538"/>
            <a:ext cx="4962525" cy="3722687"/>
          </a:xfrm>
          <a:ln/>
        </p:spPr>
      </p:sp>
      <p:sp>
        <p:nvSpPr>
          <p:cNvPr id="2508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024883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2AE1FF-FAE9-46D0-A5F7-C945A2809A0B}" type="slidenum">
              <a:rPr lang="en-GB"/>
              <a:pPr/>
              <a:t>55</a:t>
            </a:fld>
            <a:endParaRPr lang="en-GB"/>
          </a:p>
        </p:txBody>
      </p:sp>
      <p:sp>
        <p:nvSpPr>
          <p:cNvPr id="251906" name="Rectangle 2"/>
          <p:cNvSpPr>
            <a:spLocks noGrp="1" noRot="1" noChangeAspect="1" noChangeArrowheads="1" noTextEdit="1"/>
          </p:cNvSpPr>
          <p:nvPr>
            <p:ph type="sldImg"/>
          </p:nvPr>
        </p:nvSpPr>
        <p:spPr>
          <a:xfrm>
            <a:off x="850900" y="744538"/>
            <a:ext cx="4962525" cy="3722687"/>
          </a:xfrm>
          <a:ln/>
        </p:spPr>
      </p:sp>
      <p:sp>
        <p:nvSpPr>
          <p:cNvPr id="2519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5234963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121AFC5-C8CC-4CB4-97AE-D5B1D0FBACFD}" type="slidenum">
              <a:rPr lang="en-GB"/>
              <a:pPr/>
              <a:t>56</a:t>
            </a:fld>
            <a:endParaRPr lang="en-GB"/>
          </a:p>
        </p:txBody>
      </p:sp>
      <p:sp>
        <p:nvSpPr>
          <p:cNvPr id="252930" name="Rectangle 2"/>
          <p:cNvSpPr>
            <a:spLocks noGrp="1" noRot="1" noChangeAspect="1" noChangeArrowheads="1" noTextEdit="1"/>
          </p:cNvSpPr>
          <p:nvPr>
            <p:ph type="sldImg"/>
          </p:nvPr>
        </p:nvSpPr>
        <p:spPr>
          <a:xfrm>
            <a:off x="850900" y="744538"/>
            <a:ext cx="4962525" cy="3722687"/>
          </a:xfrm>
          <a:ln/>
        </p:spPr>
      </p:sp>
      <p:sp>
        <p:nvSpPr>
          <p:cNvPr id="2529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5799339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EF1EB3-27D7-4BEB-97DA-C75A254D24E3}" type="slidenum">
              <a:rPr lang="en-GB"/>
              <a:pPr/>
              <a:t>57</a:t>
            </a:fld>
            <a:endParaRPr lang="en-GB"/>
          </a:p>
        </p:txBody>
      </p:sp>
      <p:sp>
        <p:nvSpPr>
          <p:cNvPr id="253954" name="Rectangle 2"/>
          <p:cNvSpPr>
            <a:spLocks noGrp="1" noRot="1" noChangeAspect="1" noChangeArrowheads="1" noTextEdit="1"/>
          </p:cNvSpPr>
          <p:nvPr>
            <p:ph type="sldImg"/>
          </p:nvPr>
        </p:nvSpPr>
        <p:spPr>
          <a:xfrm>
            <a:off x="850900" y="744538"/>
            <a:ext cx="4962525" cy="3722687"/>
          </a:xfrm>
          <a:ln/>
        </p:spPr>
      </p:sp>
      <p:sp>
        <p:nvSpPr>
          <p:cNvPr id="2539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2923683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FEEC35A5-62BF-46D2-BE5C-27499A1C1566}" type="slidenum">
              <a:rPr lang="en-GB"/>
              <a:pPr/>
              <a:t>58</a:t>
            </a:fld>
            <a:endParaRPr lang="en-GB"/>
          </a:p>
        </p:txBody>
      </p:sp>
      <p:sp>
        <p:nvSpPr>
          <p:cNvPr id="99330" name="Rectangle 2"/>
          <p:cNvSpPr>
            <a:spLocks noGrp="1" noRot="1" noChangeAspect="1" noChangeArrowheads="1" noTextEdit="1"/>
          </p:cNvSpPr>
          <p:nvPr>
            <p:ph type="sldImg"/>
          </p:nvPr>
        </p:nvSpPr>
        <p:spPr>
          <a:xfrm>
            <a:off x="823913" y="771525"/>
            <a:ext cx="5000625" cy="3751263"/>
          </a:xfrm>
          <a:ln/>
        </p:spPr>
      </p:sp>
      <p:sp>
        <p:nvSpPr>
          <p:cNvPr id="99331" name="Rectangle 3"/>
          <p:cNvSpPr>
            <a:spLocks noGrp="1" noChangeArrowheads="1"/>
          </p:cNvSpPr>
          <p:nvPr>
            <p:ph type="body" idx="1"/>
          </p:nvPr>
        </p:nvSpPr>
        <p:spPr>
          <a:xfrm>
            <a:off x="884238" y="4743450"/>
            <a:ext cx="4881562" cy="4411663"/>
          </a:xfrm>
        </p:spPr>
        <p:txBody>
          <a:bodyPr/>
          <a:lstStyle/>
          <a:p>
            <a:endParaRPr lang="en-US"/>
          </a:p>
        </p:txBody>
      </p:sp>
      <p:pic>
        <p:nvPicPr>
          <p:cNvPr id="99332" name="Picture 4" descr="fc Details"/>
          <p:cNvPicPr>
            <a:picLocks noChangeAspect="1" noChangeArrowheads="1"/>
          </p:cNvPicPr>
          <p:nvPr/>
        </p:nvPicPr>
        <p:blipFill>
          <a:blip r:embed="rId3"/>
          <a:srcRect/>
          <a:stretch>
            <a:fillRect/>
          </a:stretch>
        </p:blipFill>
        <p:spPr bwMode="auto">
          <a:xfrm>
            <a:off x="2492375" y="5665788"/>
            <a:ext cx="1758950" cy="1400175"/>
          </a:xfrm>
          <a:prstGeom prst="rect">
            <a:avLst/>
          </a:prstGeom>
          <a:noFill/>
        </p:spPr>
      </p:pic>
    </p:spTree>
    <p:extLst>
      <p:ext uri="{BB962C8B-B14F-4D97-AF65-F5344CB8AC3E}">
        <p14:creationId xmlns:p14="http://schemas.microsoft.com/office/powerpoint/2010/main" val="361696783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DC0895-6714-4AA2-A3DC-9F71B6C7D18E}" type="slidenum">
              <a:rPr lang="en-GB"/>
              <a:pPr/>
              <a:t>59</a:t>
            </a:fld>
            <a:endParaRPr lang="en-GB"/>
          </a:p>
        </p:txBody>
      </p:sp>
      <p:sp>
        <p:nvSpPr>
          <p:cNvPr id="254978" name="Rectangle 2"/>
          <p:cNvSpPr>
            <a:spLocks noGrp="1" noRot="1" noChangeAspect="1" noChangeArrowheads="1" noTextEdit="1"/>
          </p:cNvSpPr>
          <p:nvPr>
            <p:ph type="sldImg"/>
          </p:nvPr>
        </p:nvSpPr>
        <p:spPr>
          <a:xfrm>
            <a:off x="850900" y="744538"/>
            <a:ext cx="4962525" cy="3722687"/>
          </a:xfrm>
          <a:ln/>
        </p:spPr>
      </p:sp>
      <p:sp>
        <p:nvSpPr>
          <p:cNvPr id="2549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7348275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B100268-65CD-4CD4-8704-F6E023310835}" type="slidenum">
              <a:rPr lang="en-GB"/>
              <a:pPr/>
              <a:t>60</a:t>
            </a:fld>
            <a:endParaRPr lang="en-GB"/>
          </a:p>
        </p:txBody>
      </p:sp>
      <p:sp>
        <p:nvSpPr>
          <p:cNvPr id="256002" name="Rectangle 2"/>
          <p:cNvSpPr>
            <a:spLocks noGrp="1" noRot="1" noChangeAspect="1" noChangeArrowheads="1" noTextEdit="1"/>
          </p:cNvSpPr>
          <p:nvPr>
            <p:ph type="sldImg"/>
          </p:nvPr>
        </p:nvSpPr>
        <p:spPr>
          <a:xfrm>
            <a:off x="850900" y="744538"/>
            <a:ext cx="4962525" cy="3722687"/>
          </a:xfrm>
          <a:ln/>
        </p:spPr>
      </p:sp>
      <p:sp>
        <p:nvSpPr>
          <p:cNvPr id="2560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4529092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BA5ED6-8F2F-4847-ABB2-E594D2DA679E}" type="slidenum">
              <a:rPr lang="en-GB"/>
              <a:pPr/>
              <a:t>61</a:t>
            </a:fld>
            <a:endParaRPr lang="en-GB"/>
          </a:p>
        </p:txBody>
      </p:sp>
      <p:sp>
        <p:nvSpPr>
          <p:cNvPr id="257026" name="Rectangle 2"/>
          <p:cNvSpPr>
            <a:spLocks noGrp="1" noRot="1" noChangeAspect="1" noChangeArrowheads="1" noTextEdit="1"/>
          </p:cNvSpPr>
          <p:nvPr>
            <p:ph type="sldImg"/>
          </p:nvPr>
        </p:nvSpPr>
        <p:spPr>
          <a:xfrm>
            <a:off x="850900" y="744538"/>
            <a:ext cx="4962525" cy="3722687"/>
          </a:xfrm>
          <a:ln/>
        </p:spPr>
      </p:sp>
      <p:sp>
        <p:nvSpPr>
          <p:cNvPr id="2570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7062111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22CDD0-767F-4EB4-B95B-99EBD3A48F15}" type="slidenum">
              <a:rPr lang="en-GB"/>
              <a:pPr/>
              <a:t>62</a:t>
            </a:fld>
            <a:endParaRPr lang="en-GB"/>
          </a:p>
        </p:txBody>
      </p:sp>
      <p:sp>
        <p:nvSpPr>
          <p:cNvPr id="258050" name="Rectangle 2"/>
          <p:cNvSpPr>
            <a:spLocks noGrp="1" noRot="1" noChangeAspect="1" noChangeArrowheads="1" noTextEdit="1"/>
          </p:cNvSpPr>
          <p:nvPr>
            <p:ph type="sldImg"/>
          </p:nvPr>
        </p:nvSpPr>
        <p:spPr>
          <a:xfrm>
            <a:off x="850900" y="744538"/>
            <a:ext cx="4962525" cy="3722687"/>
          </a:xfrm>
          <a:ln/>
        </p:spPr>
      </p:sp>
      <p:sp>
        <p:nvSpPr>
          <p:cNvPr id="2580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6180896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2B3410-2ABC-4C6E-A80F-4DFD2629F247}" type="slidenum">
              <a:rPr lang="en-GB"/>
              <a:pPr/>
              <a:t>63</a:t>
            </a:fld>
            <a:endParaRPr lang="en-GB"/>
          </a:p>
        </p:txBody>
      </p:sp>
      <p:sp>
        <p:nvSpPr>
          <p:cNvPr id="259074" name="Rectangle 2"/>
          <p:cNvSpPr>
            <a:spLocks noGrp="1" noRot="1" noChangeAspect="1" noChangeArrowheads="1" noTextEdit="1"/>
          </p:cNvSpPr>
          <p:nvPr>
            <p:ph type="sldImg"/>
          </p:nvPr>
        </p:nvSpPr>
        <p:spPr>
          <a:xfrm>
            <a:off x="850900" y="744538"/>
            <a:ext cx="4962525" cy="3722687"/>
          </a:xfrm>
          <a:ln/>
        </p:spPr>
      </p:sp>
      <p:sp>
        <p:nvSpPr>
          <p:cNvPr id="2590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0424889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6D513A-84E0-4D08-95A9-8F8213910631}" type="slidenum">
              <a:rPr lang="en-GB"/>
              <a:pPr/>
              <a:t>64</a:t>
            </a:fld>
            <a:endParaRPr lang="en-GB"/>
          </a:p>
        </p:txBody>
      </p:sp>
      <p:sp>
        <p:nvSpPr>
          <p:cNvPr id="260098" name="Rectangle 2"/>
          <p:cNvSpPr>
            <a:spLocks noGrp="1" noRot="1" noChangeAspect="1" noChangeArrowheads="1" noTextEdit="1"/>
          </p:cNvSpPr>
          <p:nvPr>
            <p:ph type="sldImg"/>
          </p:nvPr>
        </p:nvSpPr>
        <p:spPr>
          <a:xfrm>
            <a:off x="850900" y="744538"/>
            <a:ext cx="4962525" cy="3722687"/>
          </a:xfrm>
          <a:ln/>
        </p:spPr>
      </p:sp>
      <p:sp>
        <p:nvSpPr>
          <p:cNvPr id="2600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4486386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95A095-A700-440D-9C48-084D859421EB}" type="slidenum">
              <a:rPr lang="en-GB"/>
              <a:pPr/>
              <a:t>65</a:t>
            </a:fld>
            <a:endParaRPr lang="en-GB"/>
          </a:p>
        </p:txBody>
      </p:sp>
      <p:sp>
        <p:nvSpPr>
          <p:cNvPr id="264194" name="Rectangle 2"/>
          <p:cNvSpPr>
            <a:spLocks noGrp="1" noRot="1" noChangeAspect="1" noChangeArrowheads="1" noTextEdit="1"/>
          </p:cNvSpPr>
          <p:nvPr>
            <p:ph type="sldImg"/>
          </p:nvPr>
        </p:nvSpPr>
        <p:spPr>
          <a:xfrm>
            <a:off x="850900" y="744538"/>
            <a:ext cx="4962525" cy="3722687"/>
          </a:xfrm>
          <a:ln/>
        </p:spPr>
      </p:sp>
      <p:sp>
        <p:nvSpPr>
          <p:cNvPr id="2641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0076705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15E884B-049D-4D4A-8CBF-358852277C30}" type="slidenum">
              <a:rPr lang="en-GB"/>
              <a:pPr/>
              <a:t>66</a:t>
            </a:fld>
            <a:endParaRPr lang="en-GB"/>
          </a:p>
        </p:txBody>
      </p:sp>
      <p:sp>
        <p:nvSpPr>
          <p:cNvPr id="263170" name="Rectangle 2"/>
          <p:cNvSpPr>
            <a:spLocks noGrp="1" noRot="1" noChangeAspect="1" noChangeArrowheads="1" noTextEdit="1"/>
          </p:cNvSpPr>
          <p:nvPr>
            <p:ph type="sldImg"/>
          </p:nvPr>
        </p:nvSpPr>
        <p:spPr>
          <a:xfrm>
            <a:off x="850900" y="744538"/>
            <a:ext cx="4962525" cy="3722687"/>
          </a:xfrm>
          <a:ln/>
        </p:spPr>
      </p:sp>
      <p:sp>
        <p:nvSpPr>
          <p:cNvPr id="2631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312935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B3C561-79F0-43D9-8C3C-6306114ACF36}" type="slidenum">
              <a:rPr lang="en-GB"/>
              <a:pPr/>
              <a:t>67</a:t>
            </a:fld>
            <a:endParaRPr lang="en-GB"/>
          </a:p>
        </p:txBody>
      </p:sp>
      <p:sp>
        <p:nvSpPr>
          <p:cNvPr id="262146" name="Rectangle 2"/>
          <p:cNvSpPr>
            <a:spLocks noGrp="1" noRot="1" noChangeAspect="1" noChangeArrowheads="1" noTextEdit="1"/>
          </p:cNvSpPr>
          <p:nvPr>
            <p:ph type="sldImg"/>
          </p:nvPr>
        </p:nvSpPr>
        <p:spPr>
          <a:xfrm>
            <a:off x="850900" y="744538"/>
            <a:ext cx="4962525" cy="3722687"/>
          </a:xfrm>
          <a:ln/>
        </p:spPr>
      </p:sp>
      <p:sp>
        <p:nvSpPr>
          <p:cNvPr id="2621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6916738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C9274D-9E14-447A-BB72-C121E2040F30}" type="slidenum">
              <a:rPr lang="en-GB"/>
              <a:pPr/>
              <a:t>68</a:t>
            </a:fld>
            <a:endParaRPr lang="en-GB"/>
          </a:p>
        </p:txBody>
      </p:sp>
      <p:sp>
        <p:nvSpPr>
          <p:cNvPr id="261122" name="Rectangle 2"/>
          <p:cNvSpPr>
            <a:spLocks noGrp="1" noRot="1" noChangeAspect="1" noChangeArrowheads="1" noTextEdit="1"/>
          </p:cNvSpPr>
          <p:nvPr>
            <p:ph type="sldImg"/>
          </p:nvPr>
        </p:nvSpPr>
        <p:spPr>
          <a:xfrm>
            <a:off x="850900" y="744538"/>
            <a:ext cx="4962525" cy="3722687"/>
          </a:xfrm>
          <a:ln/>
        </p:spPr>
      </p:sp>
      <p:sp>
        <p:nvSpPr>
          <p:cNvPr id="2611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1219855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06E066-6B32-4732-828F-37C664186DEA}" type="slidenum">
              <a:rPr lang="en-GB"/>
              <a:pPr/>
              <a:t>69</a:t>
            </a:fld>
            <a:endParaRPr lang="en-GB"/>
          </a:p>
        </p:txBody>
      </p:sp>
      <p:sp>
        <p:nvSpPr>
          <p:cNvPr id="265218" name="Rectangle 2"/>
          <p:cNvSpPr>
            <a:spLocks noGrp="1" noRot="1" noChangeAspect="1" noChangeArrowheads="1" noTextEdit="1"/>
          </p:cNvSpPr>
          <p:nvPr>
            <p:ph type="sldImg"/>
          </p:nvPr>
        </p:nvSpPr>
        <p:spPr>
          <a:xfrm>
            <a:off x="850900" y="744538"/>
            <a:ext cx="4962525" cy="3722687"/>
          </a:xfrm>
          <a:ln/>
        </p:spPr>
      </p:sp>
      <p:sp>
        <p:nvSpPr>
          <p:cNvPr id="2652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0802494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D7FD17-1D30-484D-B155-FE50CB0E93C9}" type="slidenum">
              <a:rPr lang="en-GB"/>
              <a:pPr/>
              <a:t>70</a:t>
            </a:fld>
            <a:endParaRPr lang="en-GB"/>
          </a:p>
        </p:txBody>
      </p:sp>
      <p:sp>
        <p:nvSpPr>
          <p:cNvPr id="266242" name="Rectangle 2"/>
          <p:cNvSpPr>
            <a:spLocks noGrp="1" noRot="1" noChangeAspect="1" noChangeArrowheads="1" noTextEdit="1"/>
          </p:cNvSpPr>
          <p:nvPr>
            <p:ph type="sldImg"/>
          </p:nvPr>
        </p:nvSpPr>
        <p:spPr>
          <a:xfrm>
            <a:off x="850900" y="744538"/>
            <a:ext cx="4962525" cy="3722687"/>
          </a:xfrm>
          <a:ln/>
        </p:spPr>
      </p:sp>
      <p:sp>
        <p:nvSpPr>
          <p:cNvPr id="2662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0174017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0C8A56-7CDF-426B-B38C-7BE349CCB9D0}" type="slidenum">
              <a:rPr lang="en-GB"/>
              <a:pPr/>
              <a:t>71</a:t>
            </a:fld>
            <a:endParaRPr lang="en-GB"/>
          </a:p>
        </p:txBody>
      </p:sp>
      <p:sp>
        <p:nvSpPr>
          <p:cNvPr id="267266" name="Rectangle 2"/>
          <p:cNvSpPr>
            <a:spLocks noGrp="1" noRot="1" noChangeAspect="1" noChangeArrowheads="1" noTextEdit="1"/>
          </p:cNvSpPr>
          <p:nvPr>
            <p:ph type="sldImg"/>
          </p:nvPr>
        </p:nvSpPr>
        <p:spPr>
          <a:xfrm>
            <a:off x="850900" y="744538"/>
            <a:ext cx="4962525" cy="3722687"/>
          </a:xfrm>
          <a:ln/>
        </p:spPr>
      </p:sp>
      <p:sp>
        <p:nvSpPr>
          <p:cNvPr id="2672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88882331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F2F30634-5DA1-4B55-BE9B-51EDCC13CBD9}" type="slidenum">
              <a:rPr lang="en-GB"/>
              <a:pPr/>
              <a:t>72</a:t>
            </a:fld>
            <a:endParaRPr lang="en-GB"/>
          </a:p>
        </p:txBody>
      </p:sp>
      <p:sp>
        <p:nvSpPr>
          <p:cNvPr id="143362" name="Rectangle 2"/>
          <p:cNvSpPr>
            <a:spLocks noGrp="1" noRot="1" noChangeAspect="1" noChangeArrowheads="1" noTextEdit="1"/>
          </p:cNvSpPr>
          <p:nvPr>
            <p:ph type="sldImg"/>
          </p:nvPr>
        </p:nvSpPr>
        <p:spPr>
          <a:xfrm>
            <a:off x="823913" y="771525"/>
            <a:ext cx="5000625" cy="3751263"/>
          </a:xfrm>
          <a:ln/>
        </p:spPr>
      </p:sp>
      <p:sp>
        <p:nvSpPr>
          <p:cNvPr id="143363" name="Rectangle 3"/>
          <p:cNvSpPr>
            <a:spLocks noGrp="1" noChangeArrowheads="1"/>
          </p:cNvSpPr>
          <p:nvPr>
            <p:ph type="body" idx="1"/>
          </p:nvPr>
        </p:nvSpPr>
        <p:spPr>
          <a:xfrm>
            <a:off x="884238" y="4743450"/>
            <a:ext cx="4881562" cy="4411663"/>
          </a:xfrm>
        </p:spPr>
        <p:txBody>
          <a:bodyPr/>
          <a:lstStyle/>
          <a:p>
            <a:endParaRPr lang="en-US"/>
          </a:p>
        </p:txBody>
      </p:sp>
      <p:pic>
        <p:nvPicPr>
          <p:cNvPr id="143364" name="Picture 4" descr="fc Details"/>
          <p:cNvPicPr>
            <a:picLocks noChangeAspect="1" noChangeArrowheads="1"/>
          </p:cNvPicPr>
          <p:nvPr/>
        </p:nvPicPr>
        <p:blipFill>
          <a:blip r:embed="rId3"/>
          <a:srcRect/>
          <a:stretch>
            <a:fillRect/>
          </a:stretch>
        </p:blipFill>
        <p:spPr bwMode="auto">
          <a:xfrm>
            <a:off x="2492375" y="5665788"/>
            <a:ext cx="1758950" cy="1400175"/>
          </a:xfrm>
          <a:prstGeom prst="rect">
            <a:avLst/>
          </a:prstGeom>
          <a:noFill/>
        </p:spPr>
      </p:pic>
    </p:spTree>
    <p:extLst>
      <p:ext uri="{BB962C8B-B14F-4D97-AF65-F5344CB8AC3E}">
        <p14:creationId xmlns:p14="http://schemas.microsoft.com/office/powerpoint/2010/main" val="129167139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B83455-8690-4CB3-9FBA-F9CDC87AEFC8}" type="slidenum">
              <a:rPr lang="en-GB"/>
              <a:pPr/>
              <a:t>73</a:t>
            </a:fld>
            <a:endParaRPr lang="en-GB"/>
          </a:p>
        </p:txBody>
      </p:sp>
      <p:sp>
        <p:nvSpPr>
          <p:cNvPr id="268290" name="Rectangle 2"/>
          <p:cNvSpPr>
            <a:spLocks noGrp="1" noRot="1" noChangeAspect="1" noChangeArrowheads="1" noTextEdit="1"/>
          </p:cNvSpPr>
          <p:nvPr>
            <p:ph type="sldImg"/>
          </p:nvPr>
        </p:nvSpPr>
        <p:spPr>
          <a:xfrm>
            <a:off x="850900" y="744538"/>
            <a:ext cx="4962525" cy="3722687"/>
          </a:xfrm>
          <a:ln/>
        </p:spPr>
      </p:sp>
      <p:sp>
        <p:nvSpPr>
          <p:cNvPr id="2682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4755221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DC90053-9F5E-4CF9-90F8-0940292BFE28}" type="slidenum">
              <a:rPr lang="en-GB"/>
              <a:pPr/>
              <a:t>74</a:t>
            </a:fld>
            <a:endParaRPr lang="en-GB"/>
          </a:p>
        </p:txBody>
      </p:sp>
      <p:sp>
        <p:nvSpPr>
          <p:cNvPr id="269314" name="Rectangle 2"/>
          <p:cNvSpPr>
            <a:spLocks noGrp="1" noRot="1" noChangeAspect="1" noChangeArrowheads="1" noTextEdit="1"/>
          </p:cNvSpPr>
          <p:nvPr>
            <p:ph type="sldImg"/>
          </p:nvPr>
        </p:nvSpPr>
        <p:spPr>
          <a:xfrm>
            <a:off x="850900" y="744538"/>
            <a:ext cx="4962525" cy="3722687"/>
          </a:xfrm>
          <a:ln/>
        </p:spPr>
      </p:sp>
      <p:sp>
        <p:nvSpPr>
          <p:cNvPr id="269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3465943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300A99-A8A3-4A3F-97C8-6DC0C6B0B28E}" type="slidenum">
              <a:rPr lang="en-GB"/>
              <a:pPr/>
              <a:t>75</a:t>
            </a:fld>
            <a:endParaRPr lang="en-GB"/>
          </a:p>
        </p:txBody>
      </p:sp>
      <p:sp>
        <p:nvSpPr>
          <p:cNvPr id="270338" name="Rectangle 2"/>
          <p:cNvSpPr>
            <a:spLocks noGrp="1" noRot="1" noChangeAspect="1" noChangeArrowheads="1" noTextEdit="1"/>
          </p:cNvSpPr>
          <p:nvPr>
            <p:ph type="sldImg"/>
          </p:nvPr>
        </p:nvSpPr>
        <p:spPr>
          <a:xfrm>
            <a:off x="850900" y="744538"/>
            <a:ext cx="4962525" cy="3722687"/>
          </a:xfrm>
          <a:ln/>
        </p:spPr>
      </p:sp>
      <p:sp>
        <p:nvSpPr>
          <p:cNvPr id="2703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0938413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547DEA-116B-4850-8E4B-64834239A873}" type="slidenum">
              <a:rPr lang="en-GB"/>
              <a:pPr/>
              <a:t>76</a:t>
            </a:fld>
            <a:endParaRPr lang="en-GB"/>
          </a:p>
        </p:txBody>
      </p:sp>
      <p:sp>
        <p:nvSpPr>
          <p:cNvPr id="124930" name="Rectangle 2"/>
          <p:cNvSpPr>
            <a:spLocks noGrp="1" noRot="1" noChangeAspect="1" noChangeArrowheads="1" noTextEdit="1"/>
          </p:cNvSpPr>
          <p:nvPr>
            <p:ph type="sldImg"/>
          </p:nvPr>
        </p:nvSpPr>
        <p:spPr>
          <a:xfrm>
            <a:off x="850900" y="744538"/>
            <a:ext cx="4962525" cy="3722687"/>
          </a:xfrm>
          <a:ln/>
        </p:spPr>
      </p:sp>
      <p:sp>
        <p:nvSpPr>
          <p:cNvPr id="124931" name="Rectangle 3"/>
          <p:cNvSpPr>
            <a:spLocks noGrp="1" noChangeArrowheads="1"/>
          </p:cNvSpPr>
          <p:nvPr>
            <p:ph type="body" idx="1"/>
          </p:nvPr>
        </p:nvSpPr>
        <p:spPr/>
        <p:txBody>
          <a:bodyPr/>
          <a:lstStyle/>
          <a:p>
            <a:pPr marL="228600" indent="-228600"/>
            <a:endParaRPr lang="en-US" sz="1600">
              <a:solidFill>
                <a:srgbClr val="00CC99"/>
              </a:solidFill>
            </a:endParaRPr>
          </a:p>
        </p:txBody>
      </p:sp>
    </p:spTree>
    <p:extLst>
      <p:ext uri="{BB962C8B-B14F-4D97-AF65-F5344CB8AC3E}">
        <p14:creationId xmlns:p14="http://schemas.microsoft.com/office/powerpoint/2010/main" val="103808885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C5A037-E8CD-426F-BADB-4581F7B827B9}" type="slidenum">
              <a:rPr lang="en-GB"/>
              <a:pPr/>
              <a:t>77</a:t>
            </a:fld>
            <a:endParaRPr lang="en-GB"/>
          </a:p>
        </p:txBody>
      </p:sp>
      <p:sp>
        <p:nvSpPr>
          <p:cNvPr id="126978" name="Rectangle 2"/>
          <p:cNvSpPr>
            <a:spLocks noGrp="1" noRot="1" noChangeAspect="1" noChangeArrowheads="1" noTextEdit="1"/>
          </p:cNvSpPr>
          <p:nvPr>
            <p:ph type="sldImg"/>
          </p:nvPr>
        </p:nvSpPr>
        <p:spPr>
          <a:xfrm>
            <a:off x="850900" y="744538"/>
            <a:ext cx="4962525" cy="3722687"/>
          </a:xfrm>
          <a:ln/>
        </p:spPr>
      </p:sp>
      <p:sp>
        <p:nvSpPr>
          <p:cNvPr id="126979"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11036710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20E48B-5016-4760-A89C-FBAF92D6841E}" type="slidenum">
              <a:rPr lang="en-GB"/>
              <a:pPr/>
              <a:t>78</a:t>
            </a:fld>
            <a:endParaRPr lang="en-GB"/>
          </a:p>
        </p:txBody>
      </p:sp>
      <p:sp>
        <p:nvSpPr>
          <p:cNvPr id="129026" name="Rectangle 2"/>
          <p:cNvSpPr>
            <a:spLocks noGrp="1" noRot="1" noChangeAspect="1" noChangeArrowheads="1" noTextEdit="1"/>
          </p:cNvSpPr>
          <p:nvPr>
            <p:ph type="sldImg"/>
          </p:nvPr>
        </p:nvSpPr>
        <p:spPr>
          <a:xfrm>
            <a:off x="850900" y="744538"/>
            <a:ext cx="4962525" cy="3722687"/>
          </a:xfrm>
          <a:ln/>
        </p:spPr>
      </p:sp>
      <p:sp>
        <p:nvSpPr>
          <p:cNvPr id="129027"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307459130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A8B248-75CC-48FD-9A84-BD1A1862566F}" type="slidenum">
              <a:rPr lang="en-GB"/>
              <a:pPr/>
              <a:t>79</a:t>
            </a:fld>
            <a:endParaRPr lang="en-GB"/>
          </a:p>
        </p:txBody>
      </p:sp>
      <p:sp>
        <p:nvSpPr>
          <p:cNvPr id="131074" name="Rectangle 2"/>
          <p:cNvSpPr>
            <a:spLocks noGrp="1" noRot="1" noChangeAspect="1" noChangeArrowheads="1" noTextEdit="1"/>
          </p:cNvSpPr>
          <p:nvPr>
            <p:ph type="sldImg"/>
          </p:nvPr>
        </p:nvSpPr>
        <p:spPr>
          <a:xfrm>
            <a:off x="850900" y="744538"/>
            <a:ext cx="4962525" cy="3722687"/>
          </a:xfrm>
          <a:ln/>
        </p:spPr>
      </p:sp>
      <p:sp>
        <p:nvSpPr>
          <p:cNvPr id="131075"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196724559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7016A3-F17A-49A8-95C3-903A4EAAFC14}" type="slidenum">
              <a:rPr lang="en-GB"/>
              <a:pPr/>
              <a:t>80</a:t>
            </a:fld>
            <a:endParaRPr lang="en-GB"/>
          </a:p>
        </p:txBody>
      </p:sp>
      <p:sp>
        <p:nvSpPr>
          <p:cNvPr id="133122" name="Rectangle 2"/>
          <p:cNvSpPr>
            <a:spLocks noGrp="1" noRot="1" noChangeAspect="1" noChangeArrowheads="1" noTextEdit="1"/>
          </p:cNvSpPr>
          <p:nvPr>
            <p:ph type="sldImg"/>
          </p:nvPr>
        </p:nvSpPr>
        <p:spPr>
          <a:xfrm>
            <a:off x="850900" y="744538"/>
            <a:ext cx="4962525" cy="3722687"/>
          </a:xfrm>
          <a:ln/>
        </p:spPr>
      </p:sp>
      <p:sp>
        <p:nvSpPr>
          <p:cNvPr id="133123"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270565599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1319AD-0B2B-4A1D-B63E-9CBBA9B47463}" type="slidenum">
              <a:rPr lang="en-GB"/>
              <a:pPr/>
              <a:t>81</a:t>
            </a:fld>
            <a:endParaRPr lang="en-GB"/>
          </a:p>
        </p:txBody>
      </p:sp>
      <p:sp>
        <p:nvSpPr>
          <p:cNvPr id="135170" name="Rectangle 2"/>
          <p:cNvSpPr>
            <a:spLocks noGrp="1" noRot="1" noChangeAspect="1" noChangeArrowheads="1" noTextEdit="1"/>
          </p:cNvSpPr>
          <p:nvPr>
            <p:ph type="sldImg"/>
          </p:nvPr>
        </p:nvSpPr>
        <p:spPr>
          <a:xfrm>
            <a:off x="850900" y="744538"/>
            <a:ext cx="4962525" cy="3722687"/>
          </a:xfrm>
          <a:ln/>
        </p:spPr>
      </p:sp>
      <p:sp>
        <p:nvSpPr>
          <p:cNvPr id="135171"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88056121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6A63F4-A4BC-4779-B231-BC6AA5E9E62E}" type="slidenum">
              <a:rPr lang="en-GB"/>
              <a:pPr/>
              <a:t>82</a:t>
            </a:fld>
            <a:endParaRPr lang="en-GB"/>
          </a:p>
        </p:txBody>
      </p:sp>
      <p:sp>
        <p:nvSpPr>
          <p:cNvPr id="137218" name="Rectangle 2"/>
          <p:cNvSpPr>
            <a:spLocks noGrp="1" noRot="1" noChangeAspect="1" noChangeArrowheads="1" noTextEdit="1"/>
          </p:cNvSpPr>
          <p:nvPr>
            <p:ph type="sldImg"/>
          </p:nvPr>
        </p:nvSpPr>
        <p:spPr>
          <a:xfrm>
            <a:off x="850900" y="744538"/>
            <a:ext cx="4962525" cy="3722687"/>
          </a:xfrm>
          <a:ln/>
        </p:spPr>
      </p:sp>
      <p:sp>
        <p:nvSpPr>
          <p:cNvPr id="137219"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258158684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552101-88E4-4396-8BBF-CAE3B82DCF7C}" type="slidenum">
              <a:rPr lang="en-GB"/>
              <a:pPr/>
              <a:t>83</a:t>
            </a:fld>
            <a:endParaRPr lang="en-GB"/>
          </a:p>
        </p:txBody>
      </p:sp>
      <p:sp>
        <p:nvSpPr>
          <p:cNvPr id="139266" name="Rectangle 2"/>
          <p:cNvSpPr>
            <a:spLocks noGrp="1" noRot="1" noChangeAspect="1" noChangeArrowheads="1" noTextEdit="1"/>
          </p:cNvSpPr>
          <p:nvPr>
            <p:ph type="sldImg"/>
          </p:nvPr>
        </p:nvSpPr>
        <p:spPr>
          <a:xfrm>
            <a:off x="850900" y="744538"/>
            <a:ext cx="4962525" cy="3722687"/>
          </a:xfrm>
          <a:ln/>
        </p:spPr>
      </p:sp>
      <p:sp>
        <p:nvSpPr>
          <p:cNvPr id="139267"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218369691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8A9EFA8-5E63-4869-B907-1CB7BEDD447B}" type="slidenum">
              <a:rPr lang="en-GB"/>
              <a:pPr/>
              <a:t>84</a:t>
            </a:fld>
            <a:endParaRPr lang="en-GB"/>
          </a:p>
        </p:txBody>
      </p:sp>
      <p:sp>
        <p:nvSpPr>
          <p:cNvPr id="145410" name="Rectangle 2"/>
          <p:cNvSpPr>
            <a:spLocks noGrp="1" noRot="1" noChangeAspect="1" noChangeArrowheads="1" noTextEdit="1"/>
          </p:cNvSpPr>
          <p:nvPr>
            <p:ph type="sldImg"/>
          </p:nvPr>
        </p:nvSpPr>
        <p:spPr>
          <a:xfrm>
            <a:off x="850900" y="744538"/>
            <a:ext cx="4962525" cy="3722687"/>
          </a:xfrm>
          <a:ln/>
        </p:spPr>
      </p:sp>
      <p:sp>
        <p:nvSpPr>
          <p:cNvPr id="145411" name="Rectangle 3"/>
          <p:cNvSpPr>
            <a:spLocks noGrp="1" noChangeArrowheads="1"/>
          </p:cNvSpPr>
          <p:nvPr>
            <p:ph type="body" idx="1"/>
          </p:nvPr>
        </p:nvSpPr>
        <p:spPr/>
        <p:txBody>
          <a:bodyPr/>
          <a:lstStyle/>
          <a:p>
            <a:endParaRPr lang="en-US" sz="4000">
              <a:solidFill>
                <a:srgbClr val="00CC99"/>
              </a:solidFill>
            </a:endParaRPr>
          </a:p>
        </p:txBody>
      </p:sp>
    </p:spTree>
    <p:extLst>
      <p:ext uri="{BB962C8B-B14F-4D97-AF65-F5344CB8AC3E}">
        <p14:creationId xmlns:p14="http://schemas.microsoft.com/office/powerpoint/2010/main" val="71054849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C3CD32-1D56-4BC3-B6AF-3CC542F134AC}" type="slidenum">
              <a:rPr lang="en-GB"/>
              <a:pPr/>
              <a:t>85</a:t>
            </a:fld>
            <a:endParaRPr lang="en-GB"/>
          </a:p>
        </p:txBody>
      </p:sp>
      <p:sp>
        <p:nvSpPr>
          <p:cNvPr id="141314" name="Rectangle 2"/>
          <p:cNvSpPr>
            <a:spLocks noGrp="1" noRot="1" noChangeAspect="1" noChangeArrowheads="1" noTextEdit="1"/>
          </p:cNvSpPr>
          <p:nvPr>
            <p:ph type="sldImg"/>
          </p:nvPr>
        </p:nvSpPr>
        <p:spPr>
          <a:xfrm>
            <a:off x="850900" y="744538"/>
            <a:ext cx="4962525" cy="3722687"/>
          </a:xfrm>
          <a:ln/>
        </p:spPr>
      </p:sp>
      <p:sp>
        <p:nvSpPr>
          <p:cNvPr id="141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9592629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686191-D168-4DF8-AF05-EBAF165E136F}" type="slidenum">
              <a:rPr lang="en-GB"/>
              <a:pPr/>
              <a:t>86</a:t>
            </a:fld>
            <a:endParaRPr lang="en-GB"/>
          </a:p>
        </p:txBody>
      </p:sp>
      <p:sp>
        <p:nvSpPr>
          <p:cNvPr id="153602" name="Rectangle 2"/>
          <p:cNvSpPr>
            <a:spLocks noGrp="1" noRot="1" noChangeAspect="1" noChangeArrowheads="1" noTextEdit="1"/>
          </p:cNvSpPr>
          <p:nvPr>
            <p:ph type="sldImg"/>
          </p:nvPr>
        </p:nvSpPr>
        <p:spPr>
          <a:xfrm>
            <a:off x="850900" y="744538"/>
            <a:ext cx="4962525" cy="3722687"/>
          </a:xfrm>
          <a:ln/>
        </p:spPr>
      </p:sp>
      <p:sp>
        <p:nvSpPr>
          <p:cNvPr id="153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0444973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A3F177-DF0C-4CEC-A90F-9AA132CCB7FE}" type="slidenum">
              <a:rPr lang="en-GB"/>
              <a:pPr/>
              <a:t>87</a:t>
            </a:fld>
            <a:endParaRPr lang="en-GB"/>
          </a:p>
        </p:txBody>
      </p:sp>
      <p:sp>
        <p:nvSpPr>
          <p:cNvPr id="151554" name="Rectangle 2"/>
          <p:cNvSpPr>
            <a:spLocks noGrp="1" noRot="1" noChangeAspect="1" noChangeArrowheads="1" noTextEdit="1"/>
          </p:cNvSpPr>
          <p:nvPr>
            <p:ph type="sldImg"/>
          </p:nvPr>
        </p:nvSpPr>
        <p:spPr>
          <a:xfrm>
            <a:off x="850900" y="744538"/>
            <a:ext cx="4962525" cy="3722687"/>
          </a:xfrm>
          <a:ln/>
        </p:spPr>
      </p:sp>
      <p:sp>
        <p:nvSpPr>
          <p:cNvPr id="1515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4789627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DDD6F4-03DC-4F40-948F-596044DF5AC7}" type="slidenum">
              <a:rPr lang="en-GB"/>
              <a:pPr/>
              <a:t>88</a:t>
            </a:fld>
            <a:endParaRPr lang="en-GB"/>
          </a:p>
        </p:txBody>
      </p:sp>
      <p:sp>
        <p:nvSpPr>
          <p:cNvPr id="149506" name="Rectangle 2"/>
          <p:cNvSpPr>
            <a:spLocks noGrp="1" noRot="1" noChangeAspect="1" noChangeArrowheads="1" noTextEdit="1"/>
          </p:cNvSpPr>
          <p:nvPr>
            <p:ph type="sldImg"/>
          </p:nvPr>
        </p:nvSpPr>
        <p:spPr>
          <a:xfrm>
            <a:off x="850900" y="744538"/>
            <a:ext cx="4962525" cy="3722687"/>
          </a:xfrm>
          <a:ln/>
        </p:spPr>
      </p:sp>
      <p:sp>
        <p:nvSpPr>
          <p:cNvPr id="149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7611136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12D95A-C35A-46BC-B935-FA5B51EF8FE4}" type="slidenum">
              <a:rPr lang="en-GB"/>
              <a:pPr/>
              <a:t>89</a:t>
            </a:fld>
            <a:endParaRPr lang="en-GB"/>
          </a:p>
        </p:txBody>
      </p:sp>
      <p:sp>
        <p:nvSpPr>
          <p:cNvPr id="147458" name="Rectangle 2"/>
          <p:cNvSpPr>
            <a:spLocks noGrp="1" noRot="1" noChangeAspect="1" noChangeArrowheads="1" noTextEdit="1"/>
          </p:cNvSpPr>
          <p:nvPr>
            <p:ph type="sldImg"/>
          </p:nvPr>
        </p:nvSpPr>
        <p:spPr>
          <a:xfrm>
            <a:off x="850900" y="744538"/>
            <a:ext cx="4962525" cy="3722687"/>
          </a:xfrm>
          <a:ln/>
        </p:spPr>
      </p:sp>
      <p:sp>
        <p:nvSpPr>
          <p:cNvPr id="1474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7131916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EDC5E9-52C8-4BB5-9F93-1831B741A631}" type="slidenum">
              <a:rPr lang="en-GB"/>
              <a:pPr/>
              <a:t>90</a:t>
            </a:fld>
            <a:endParaRPr lang="en-GB"/>
          </a:p>
        </p:txBody>
      </p:sp>
      <p:sp>
        <p:nvSpPr>
          <p:cNvPr id="271362" name="Rectangle 2"/>
          <p:cNvSpPr>
            <a:spLocks noGrp="1" noRot="1" noChangeAspect="1" noChangeArrowheads="1" noTextEdit="1"/>
          </p:cNvSpPr>
          <p:nvPr>
            <p:ph type="sldImg"/>
          </p:nvPr>
        </p:nvSpPr>
        <p:spPr>
          <a:xfrm>
            <a:off x="850900" y="744538"/>
            <a:ext cx="4962525" cy="3722687"/>
          </a:xfrm>
          <a:ln/>
        </p:spPr>
      </p:sp>
      <p:sp>
        <p:nvSpPr>
          <p:cNvPr id="2713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3227665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653573-5F2A-43C8-9656-F89EE3F5EE1D}" type="slidenum">
              <a:rPr lang="en-GB"/>
              <a:pPr/>
              <a:t>91</a:t>
            </a:fld>
            <a:endParaRPr lang="en-GB"/>
          </a:p>
        </p:txBody>
      </p:sp>
      <p:sp>
        <p:nvSpPr>
          <p:cNvPr id="155650" name="Rectangle 2"/>
          <p:cNvSpPr>
            <a:spLocks noGrp="1" noRot="1" noChangeAspect="1" noChangeArrowheads="1" noTextEdit="1"/>
          </p:cNvSpPr>
          <p:nvPr>
            <p:ph type="sldImg"/>
          </p:nvPr>
        </p:nvSpPr>
        <p:spPr>
          <a:xfrm>
            <a:off x="850900" y="744538"/>
            <a:ext cx="4962525" cy="3722687"/>
          </a:xfrm>
          <a:ln/>
        </p:spPr>
      </p:sp>
      <p:sp>
        <p:nvSpPr>
          <p:cNvPr id="155651" name="Rectangle 3"/>
          <p:cNvSpPr>
            <a:spLocks noGrp="1" noChangeArrowheads="1"/>
          </p:cNvSpPr>
          <p:nvPr>
            <p:ph type="body" idx="1"/>
          </p:nvPr>
        </p:nvSpPr>
        <p:spPr/>
        <p:txBody>
          <a:bodyPr/>
          <a:lstStyle/>
          <a:p>
            <a:r>
              <a:rPr lang="en-US" dirty="0" smtClean="0"/>
              <a:t>Listening as reds and greens</a:t>
            </a:r>
            <a:endParaRPr lang="en-US" dirty="0"/>
          </a:p>
        </p:txBody>
      </p:sp>
    </p:spTree>
    <p:extLst>
      <p:ext uri="{BB962C8B-B14F-4D97-AF65-F5344CB8AC3E}">
        <p14:creationId xmlns:p14="http://schemas.microsoft.com/office/powerpoint/2010/main" val="337262187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A4810D-15A3-43B3-997C-785786E36E3E}" type="slidenum">
              <a:rPr lang="en-GB"/>
              <a:pPr/>
              <a:t>92</a:t>
            </a:fld>
            <a:endParaRPr lang="en-GB"/>
          </a:p>
        </p:txBody>
      </p:sp>
      <p:sp>
        <p:nvSpPr>
          <p:cNvPr id="157698" name="Rectangle 2"/>
          <p:cNvSpPr>
            <a:spLocks noGrp="1" noRot="1" noChangeAspect="1" noChangeArrowheads="1" noTextEdit="1"/>
          </p:cNvSpPr>
          <p:nvPr>
            <p:ph type="sldImg"/>
          </p:nvPr>
        </p:nvSpPr>
        <p:spPr>
          <a:xfrm>
            <a:off x="850900" y="744538"/>
            <a:ext cx="4962525" cy="3722687"/>
          </a:xfrm>
          <a:ln/>
        </p:spPr>
      </p:sp>
      <p:sp>
        <p:nvSpPr>
          <p:cNvPr id="157699" name="Rectangle 3"/>
          <p:cNvSpPr>
            <a:spLocks noGrp="1" noChangeArrowheads="1"/>
          </p:cNvSpPr>
          <p:nvPr>
            <p:ph type="body" idx="1"/>
          </p:nvPr>
        </p:nvSpPr>
        <p:spPr/>
        <p:txBody>
          <a:bodyPr/>
          <a:lstStyle/>
          <a:p>
            <a:r>
              <a:rPr lang="en-US" dirty="0" smtClean="0"/>
              <a:t>Listening as blues and yellows</a:t>
            </a:r>
            <a:endParaRPr lang="en-US" dirty="0"/>
          </a:p>
        </p:txBody>
      </p:sp>
    </p:spTree>
    <p:extLst>
      <p:ext uri="{BB962C8B-B14F-4D97-AF65-F5344CB8AC3E}">
        <p14:creationId xmlns:p14="http://schemas.microsoft.com/office/powerpoint/2010/main" val="1774855119"/>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D938EC-445C-4006-8377-5E33AD320821}" type="slidenum">
              <a:rPr lang="en-GB"/>
              <a:pPr/>
              <a:t>93</a:t>
            </a:fld>
            <a:endParaRPr lang="en-GB"/>
          </a:p>
        </p:txBody>
      </p:sp>
      <p:sp>
        <p:nvSpPr>
          <p:cNvPr id="159746" name="Rectangle 2"/>
          <p:cNvSpPr>
            <a:spLocks noGrp="1" noRot="1" noChangeAspect="1" noChangeArrowheads="1" noTextEdit="1"/>
          </p:cNvSpPr>
          <p:nvPr>
            <p:ph type="sldImg"/>
          </p:nvPr>
        </p:nvSpPr>
        <p:spPr>
          <a:xfrm>
            <a:off x="850900" y="744538"/>
            <a:ext cx="4962525" cy="3722687"/>
          </a:xfrm>
          <a:ln/>
        </p:spPr>
      </p:sp>
      <p:sp>
        <p:nvSpPr>
          <p:cNvPr id="159747" name="Rectangle 3"/>
          <p:cNvSpPr>
            <a:spLocks noGrp="1" noChangeArrowheads="1"/>
          </p:cNvSpPr>
          <p:nvPr>
            <p:ph type="body" idx="1"/>
          </p:nvPr>
        </p:nvSpPr>
        <p:spPr/>
        <p:txBody>
          <a:bodyPr/>
          <a:lstStyle/>
          <a:p>
            <a:r>
              <a:rPr lang="en-US" dirty="0" smtClean="0"/>
              <a:t>Presenting to reds and greens</a:t>
            </a:r>
            <a:endParaRPr lang="en-US" dirty="0"/>
          </a:p>
        </p:txBody>
      </p:sp>
    </p:spTree>
    <p:extLst>
      <p:ext uri="{BB962C8B-B14F-4D97-AF65-F5344CB8AC3E}">
        <p14:creationId xmlns:p14="http://schemas.microsoft.com/office/powerpoint/2010/main" val="2084481903"/>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375EB5-F44C-40BF-BA22-4309B83F3C6E}" type="slidenum">
              <a:rPr lang="en-GB"/>
              <a:pPr/>
              <a:t>94</a:t>
            </a:fld>
            <a:endParaRPr lang="en-GB"/>
          </a:p>
        </p:txBody>
      </p:sp>
      <p:sp>
        <p:nvSpPr>
          <p:cNvPr id="161794" name="Rectangle 2"/>
          <p:cNvSpPr>
            <a:spLocks noGrp="1" noRot="1" noChangeAspect="1" noChangeArrowheads="1" noTextEdit="1"/>
          </p:cNvSpPr>
          <p:nvPr>
            <p:ph type="sldImg"/>
          </p:nvPr>
        </p:nvSpPr>
        <p:spPr>
          <a:xfrm>
            <a:off x="850900" y="744538"/>
            <a:ext cx="4962525" cy="3722687"/>
          </a:xfrm>
          <a:ln/>
        </p:spPr>
      </p:sp>
      <p:sp>
        <p:nvSpPr>
          <p:cNvPr id="161795" name="Rectangle 3"/>
          <p:cNvSpPr>
            <a:spLocks noGrp="1" noChangeArrowheads="1"/>
          </p:cNvSpPr>
          <p:nvPr>
            <p:ph type="body" idx="1"/>
          </p:nvPr>
        </p:nvSpPr>
        <p:spPr/>
        <p:txBody>
          <a:bodyPr/>
          <a:lstStyle/>
          <a:p>
            <a:r>
              <a:rPr lang="en-US" dirty="0" smtClean="0"/>
              <a:t>Presenting to blues and yellows</a:t>
            </a:r>
            <a:endParaRPr lang="en-US" dirty="0"/>
          </a:p>
        </p:txBody>
      </p:sp>
    </p:spTree>
    <p:extLst>
      <p:ext uri="{BB962C8B-B14F-4D97-AF65-F5344CB8AC3E}">
        <p14:creationId xmlns:p14="http://schemas.microsoft.com/office/powerpoint/2010/main" val="102059433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4006D0C-AC6C-40F8-9CF5-36205BF936BE}" type="slidenum">
              <a:rPr lang="en-GB"/>
              <a:pPr/>
              <a:t>95</a:t>
            </a:fld>
            <a:endParaRPr lang="en-GB"/>
          </a:p>
        </p:txBody>
      </p:sp>
      <p:sp>
        <p:nvSpPr>
          <p:cNvPr id="272386" name="Rectangle 2"/>
          <p:cNvSpPr>
            <a:spLocks noGrp="1" noRot="1" noChangeAspect="1" noChangeArrowheads="1" noTextEdit="1"/>
          </p:cNvSpPr>
          <p:nvPr>
            <p:ph type="sldImg"/>
          </p:nvPr>
        </p:nvSpPr>
        <p:spPr>
          <a:xfrm>
            <a:off x="850900" y="744538"/>
            <a:ext cx="4962525" cy="3722687"/>
          </a:xfrm>
          <a:ln/>
        </p:spPr>
      </p:sp>
      <p:sp>
        <p:nvSpPr>
          <p:cNvPr id="2723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80058887"/>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8C35DF-1B91-47DB-96B0-FFA0763A8828}" type="slidenum">
              <a:rPr lang="en-GB"/>
              <a:pPr/>
              <a:t>96</a:t>
            </a:fld>
            <a:endParaRPr lang="en-GB"/>
          </a:p>
        </p:txBody>
      </p:sp>
      <p:sp>
        <p:nvSpPr>
          <p:cNvPr id="282626" name="Rectangle 2"/>
          <p:cNvSpPr>
            <a:spLocks noGrp="1" noRot="1" noChangeAspect="1" noChangeArrowheads="1" noTextEdit="1"/>
          </p:cNvSpPr>
          <p:nvPr>
            <p:ph type="sldImg"/>
          </p:nvPr>
        </p:nvSpPr>
        <p:spPr>
          <a:xfrm>
            <a:off x="850900" y="744538"/>
            <a:ext cx="4962525" cy="3722687"/>
          </a:xfrm>
          <a:ln/>
        </p:spPr>
      </p:sp>
      <p:sp>
        <p:nvSpPr>
          <p:cNvPr id="282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7095622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B93764E-5A24-4AAC-8795-610106657387}" type="slidenum">
              <a:rPr lang="en-GB"/>
              <a:pPr/>
              <a:t>97</a:t>
            </a:fld>
            <a:endParaRPr lang="en-GB"/>
          </a:p>
        </p:txBody>
      </p:sp>
      <p:sp>
        <p:nvSpPr>
          <p:cNvPr id="212994" name="Rectangle 2"/>
          <p:cNvSpPr>
            <a:spLocks noGrp="1" noRot="1" noChangeAspect="1" noChangeArrowheads="1" noTextEdit="1"/>
          </p:cNvSpPr>
          <p:nvPr>
            <p:ph type="sldImg"/>
          </p:nvPr>
        </p:nvSpPr>
        <p:spPr>
          <a:xfrm>
            <a:off x="850900" y="744538"/>
            <a:ext cx="4962525" cy="3722687"/>
          </a:xfrm>
          <a:ln/>
        </p:spPr>
      </p:sp>
      <p:sp>
        <p:nvSpPr>
          <p:cNvPr id="21299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36268549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7C6F88-E26E-4C98-8F3E-BD0CDFB2B68E}" type="slidenum">
              <a:rPr lang="en-GB"/>
              <a:pPr/>
              <a:t>98</a:t>
            </a:fld>
            <a:endParaRPr lang="en-GB"/>
          </a:p>
        </p:txBody>
      </p:sp>
      <p:sp>
        <p:nvSpPr>
          <p:cNvPr id="283650" name="Rectangle 2"/>
          <p:cNvSpPr>
            <a:spLocks noGrp="1" noRot="1" noChangeAspect="1" noChangeArrowheads="1" noTextEdit="1"/>
          </p:cNvSpPr>
          <p:nvPr>
            <p:ph type="sldImg"/>
          </p:nvPr>
        </p:nvSpPr>
        <p:spPr>
          <a:xfrm>
            <a:off x="850900" y="744538"/>
            <a:ext cx="4962525" cy="3722687"/>
          </a:xfrm>
          <a:ln/>
        </p:spPr>
      </p:sp>
      <p:sp>
        <p:nvSpPr>
          <p:cNvPr id="2836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6928213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C9FA05-3288-42AF-8565-910F274A5916}" type="slidenum">
              <a:rPr lang="en-GB"/>
              <a:pPr/>
              <a:t>99</a:t>
            </a:fld>
            <a:endParaRPr lang="en-GB"/>
          </a:p>
        </p:txBody>
      </p:sp>
      <p:sp>
        <p:nvSpPr>
          <p:cNvPr id="8194" name="Rectangle 2"/>
          <p:cNvSpPr>
            <a:spLocks noGrp="1" noRot="1" noChangeAspect="1" noChangeArrowheads="1" noTextEdit="1"/>
          </p:cNvSpPr>
          <p:nvPr>
            <p:ph type="sldImg"/>
          </p:nvPr>
        </p:nvSpPr>
        <p:spPr>
          <a:xfrm>
            <a:off x="855663" y="747713"/>
            <a:ext cx="4957762" cy="3717925"/>
          </a:xfrm>
          <a:ln/>
        </p:spPr>
      </p:sp>
      <p:sp>
        <p:nvSpPr>
          <p:cNvPr id="8195" name="Rectangle 3"/>
          <p:cNvSpPr>
            <a:spLocks noGrp="1" noChangeArrowheads="1"/>
          </p:cNvSpPr>
          <p:nvPr>
            <p:ph type="body" idx="1"/>
          </p:nvPr>
        </p:nvSpPr>
        <p:spPr>
          <a:xfrm>
            <a:off x="889000" y="4716463"/>
            <a:ext cx="4884738" cy="4181475"/>
          </a:xfrm>
        </p:spPr>
        <p:txBody>
          <a:bodyPr/>
          <a:lstStyle/>
          <a:p>
            <a:endParaRPr lang="en-US"/>
          </a:p>
        </p:txBody>
      </p:sp>
    </p:spTree>
    <p:extLst>
      <p:ext uri="{BB962C8B-B14F-4D97-AF65-F5344CB8AC3E}">
        <p14:creationId xmlns:p14="http://schemas.microsoft.com/office/powerpoint/2010/main" val="281543398"/>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9AC82BE-38D7-41AE-9335-CCEF836F073B}" type="slidenum">
              <a:rPr lang="en-GB" smtClean="0"/>
              <a:pPr/>
              <a:t>100</a:t>
            </a:fld>
            <a:endParaRPr lang="en-GB"/>
          </a:p>
        </p:txBody>
      </p:sp>
    </p:spTree>
    <p:extLst>
      <p:ext uri="{BB962C8B-B14F-4D97-AF65-F5344CB8AC3E}">
        <p14:creationId xmlns:p14="http://schemas.microsoft.com/office/powerpoint/2010/main" val="1113308755"/>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32D80D-11AA-4A72-AA12-7170D7444D1B}" type="slidenum">
              <a:rPr lang="en-GB"/>
              <a:pPr/>
              <a:t>101</a:t>
            </a:fld>
            <a:endParaRPr lang="en-GB"/>
          </a:p>
        </p:txBody>
      </p:sp>
      <p:sp>
        <p:nvSpPr>
          <p:cNvPr id="284674" name="Rectangle 2"/>
          <p:cNvSpPr>
            <a:spLocks noGrp="1" noRot="1" noChangeAspect="1" noChangeArrowheads="1" noTextEdit="1"/>
          </p:cNvSpPr>
          <p:nvPr>
            <p:ph type="sldImg"/>
          </p:nvPr>
        </p:nvSpPr>
        <p:spPr>
          <a:xfrm>
            <a:off x="850900" y="744538"/>
            <a:ext cx="4962525" cy="3722687"/>
          </a:xfrm>
          <a:ln/>
        </p:spPr>
      </p:sp>
      <p:sp>
        <p:nvSpPr>
          <p:cNvPr id="2846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0262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F222DBD-DCE6-4E33-8B29-299DB1D69080}"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8681775-B772-475E-9CB8-522215913DC9}"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63FFDD3-FBEB-4985-86B2-935A76C70D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D606A62-8400-4941-A172-6FF57B54514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C847F5F-80D5-4341-B5EB-6316AE6CE8BC}"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8544F625-EEAB-482B-9513-C6483B3A882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0FF952A8-29F8-4577-8A32-1D20A6390EA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087BC44-CB04-4C87-90E2-D9708AA95B6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C677A7A-BCB7-4F54-A256-27D538938F1B}"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ED61B65-8DD6-4899-9EC6-F86A07ECA3B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58A454C-61D2-4C35-91E3-8FE58F837319}"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600200"/>
            <a:ext cx="4038600" cy="4525963"/>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6BBFD5-E45C-4152-A2C8-4D328FE8A04F}"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956FF12-8C17-4735-AAD8-F54C1A10021B}"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92A2FBBB-AB28-4262-AEBD-BDCFDA4833EC}" type="slidenum">
              <a:rPr lang="en-GB"/>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GB"/>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GB"/>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AC99834C-B86E-4C92-B629-BE84268431B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9C08B1F3-5CA4-4D09-8B32-5BC5B9053E18}"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notesSlide" Target="../notesSlides/notesSlide2.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1.png"/><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hyperlink" Target="http://upload.wikimedia.org/wikipedia/commons/5/5e/Tengwar_sample.svg"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control" Target="../activeX/activeX1.xml"/><Relationship Id="rId1" Type="http://schemas.openxmlformats.org/officeDocument/2006/relationships/vmlDrawing" Target="../drawings/vmlDrawing2.vml"/><Relationship Id="rId6" Type="http://schemas.openxmlformats.org/officeDocument/2006/relationships/image" Target="../media/image5.wmf"/><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7.png"/><Relationship Id="rId4" Type="http://schemas.openxmlformats.org/officeDocument/2006/relationships/oleObject" Target="../embeddings/oleObject3.bin"/></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file:///C:\DOCUME~1\sdesson\LOCALS~1\Temp\ATT-0-1A430A459D214D4C9D6810212169AF6B-image001.gif" TargetMode="Externa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13.png"/><Relationship Id="rId4" Type="http://schemas.openxmlformats.org/officeDocument/2006/relationships/oleObject" Target="../embeddings/oleObject5.bin"/></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image" Target="../media/image14.png"/><Relationship Id="rId4" Type="http://schemas.openxmlformats.org/officeDocument/2006/relationships/oleObject" Target="../embeddings/oleObject6.bin"/></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mlDrawing" Target="../drawings/vmlDrawing7.vml"/><Relationship Id="rId5" Type="http://schemas.openxmlformats.org/officeDocument/2006/relationships/image" Target="../media/image15.png"/><Relationship Id="rId4" Type="http://schemas.openxmlformats.org/officeDocument/2006/relationships/oleObject" Target="../embeddings/oleObject7.bin"/></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mlDrawing" Target="../drawings/vmlDrawing8.vml"/><Relationship Id="rId5" Type="http://schemas.openxmlformats.org/officeDocument/2006/relationships/image" Target="../media/image17.png"/><Relationship Id="rId4" Type="http://schemas.openxmlformats.org/officeDocument/2006/relationships/oleObject" Target="../embeddings/oleObject8.bin"/></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vmlDrawing" Target="../drawings/vmlDrawing9.vml"/><Relationship Id="rId5" Type="http://schemas.openxmlformats.org/officeDocument/2006/relationships/image" Target="../media/image17.png"/><Relationship Id="rId4" Type="http://schemas.openxmlformats.org/officeDocument/2006/relationships/oleObject" Target="../embeddings/oleObject9.bin"/></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8" Type="http://schemas.openxmlformats.org/officeDocument/2006/relationships/oleObject" Target="../embeddings/oleObject12.bin"/><Relationship Id="rId3" Type="http://schemas.openxmlformats.org/officeDocument/2006/relationships/notesSlide" Target="../notesSlides/notesSlide30.xml"/><Relationship Id="rId7" Type="http://schemas.openxmlformats.org/officeDocument/2006/relationships/image" Target="../media/image26.png"/><Relationship Id="rId2" Type="http://schemas.openxmlformats.org/officeDocument/2006/relationships/slideLayout" Target="../slideLayouts/slideLayout6.xml"/><Relationship Id="rId1" Type="http://schemas.openxmlformats.org/officeDocument/2006/relationships/vmlDrawing" Target="../drawings/vmlDrawing10.vml"/><Relationship Id="rId6" Type="http://schemas.openxmlformats.org/officeDocument/2006/relationships/oleObject" Target="../embeddings/oleObject11.bin"/><Relationship Id="rId11" Type="http://schemas.openxmlformats.org/officeDocument/2006/relationships/image" Target="../media/image28.png"/><Relationship Id="rId5" Type="http://schemas.openxmlformats.org/officeDocument/2006/relationships/image" Target="../media/image25.png"/><Relationship Id="rId10" Type="http://schemas.openxmlformats.org/officeDocument/2006/relationships/oleObject" Target="../embeddings/oleObject13.bin"/><Relationship Id="rId4" Type="http://schemas.openxmlformats.org/officeDocument/2006/relationships/oleObject" Target="../embeddings/oleObject10.bin"/><Relationship Id="rId9"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control" Target="../activeX/activeX2.xml"/><Relationship Id="rId1" Type="http://schemas.openxmlformats.org/officeDocument/2006/relationships/vmlDrawing" Target="../drawings/vmlDrawing11.vml"/><Relationship Id="rId6" Type="http://schemas.openxmlformats.org/officeDocument/2006/relationships/image" Target="../media/image31.wmf"/><Relationship Id="rId5" Type="http://schemas.openxmlformats.org/officeDocument/2006/relationships/image" Target="../media/image6.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7" Type="http://schemas.openxmlformats.org/officeDocument/2006/relationships/image" Target="../media/image33.png"/><Relationship Id="rId2" Type="http://schemas.openxmlformats.org/officeDocument/2006/relationships/slideLayout" Target="../slideLayouts/slideLayout6.xml"/><Relationship Id="rId1" Type="http://schemas.openxmlformats.org/officeDocument/2006/relationships/vmlDrawing" Target="../drawings/vmlDrawing12.vml"/><Relationship Id="rId6" Type="http://schemas.openxmlformats.org/officeDocument/2006/relationships/oleObject" Target="../embeddings/oleObject15.bin"/><Relationship Id="rId5" Type="http://schemas.openxmlformats.org/officeDocument/2006/relationships/image" Target="../media/image32.png"/><Relationship Id="rId4" Type="http://schemas.openxmlformats.org/officeDocument/2006/relationships/oleObject" Target="../embeddings/oleObject14.bin"/></Relationships>
</file>

<file path=ppt/slides/_rels/slide4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35.jpeg"/></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9.xml"/><Relationship Id="rId1" Type="http://schemas.openxmlformats.org/officeDocument/2006/relationships/slideLayout" Target="../slideLayouts/slideLayout6.xml"/><Relationship Id="rId4" Type="http://schemas.openxmlformats.org/officeDocument/2006/relationships/image" Target="../media/image37.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image" Target="../media/image41.jpeg"/><Relationship Id="rId11" Type="http://schemas.openxmlformats.org/officeDocument/2006/relationships/image" Target="../media/image46.jpeg"/><Relationship Id="rId5" Type="http://schemas.openxmlformats.org/officeDocument/2006/relationships/image" Target="../media/image40.png"/><Relationship Id="rId10" Type="http://schemas.openxmlformats.org/officeDocument/2006/relationships/image" Target="../media/image45.jpeg"/><Relationship Id="rId4" Type="http://schemas.openxmlformats.org/officeDocument/2006/relationships/image" Target="../media/image39.jpeg"/><Relationship Id="rId9" Type="http://schemas.openxmlformats.org/officeDocument/2006/relationships/image" Target="../media/image44.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1.png"/><Relationship Id="rId2" Type="http://schemas.openxmlformats.org/officeDocument/2006/relationships/notesSlide" Target="../notesSlides/notesSlide62.xml"/><Relationship Id="rId1" Type="http://schemas.openxmlformats.org/officeDocument/2006/relationships/slideLayout" Target="../slideLayouts/slideLayout15.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57.jpeg"/><Relationship Id="rId2" Type="http://schemas.openxmlformats.org/officeDocument/2006/relationships/notesSlide" Target="../notesSlides/notesSlide68.xml"/><Relationship Id="rId1" Type="http://schemas.openxmlformats.org/officeDocument/2006/relationships/slideLayout" Target="../slideLayouts/slideLayout15.xml"/><Relationship Id="rId6" Type="http://schemas.openxmlformats.org/officeDocument/2006/relationships/image" Target="../media/image58.jpeg"/><Relationship Id="rId5" Type="http://schemas.openxmlformats.org/officeDocument/2006/relationships/image" Target="../media/image59.jpeg"/><Relationship Id="rId4" Type="http://schemas.openxmlformats.org/officeDocument/2006/relationships/image" Target="../media/image60.jpeg"/></Relationships>
</file>

<file path=ppt/slides/_rels/slide7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900" name="Rectangle 4"/>
          <p:cNvSpPr>
            <a:spLocks noGrp="1" noChangeArrowheads="1"/>
          </p:cNvSpPr>
          <p:nvPr>
            <p:ph type="ctrTitle"/>
          </p:nvPr>
        </p:nvSpPr>
        <p:spPr/>
        <p:txBody>
          <a:bodyPr/>
          <a:lstStyle/>
          <a:p>
            <a:r>
              <a:rPr lang="en-GB"/>
              <a:t>Gweithdy Insights  Workshop</a:t>
            </a:r>
          </a:p>
        </p:txBody>
      </p:sp>
      <p:sp>
        <p:nvSpPr>
          <p:cNvPr id="208901" name="Rectangle 5"/>
          <p:cNvSpPr>
            <a:spLocks noGrp="1" noChangeArrowheads="1"/>
          </p:cNvSpPr>
          <p:nvPr>
            <p:ph type="subTitle" idx="1"/>
          </p:nvPr>
        </p:nvSpPr>
        <p:spPr/>
        <p:txBody>
          <a:bodyPr/>
          <a:lstStyle/>
          <a:p>
            <a:r>
              <a:rPr lang="en-GB" dirty="0" smtClean="0"/>
              <a:t>January 2016</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7444" name="Object 4"/>
          <p:cNvGraphicFramePr>
            <a:graphicFrameLocks noGrp="1" noChangeAspect="1"/>
          </p:cNvGraphicFramePr>
          <p:nvPr>
            <p:ph sz="half" idx="4294967295"/>
          </p:nvPr>
        </p:nvGraphicFramePr>
        <p:xfrm>
          <a:off x="468313" y="2781300"/>
          <a:ext cx="8207375" cy="998538"/>
        </p:xfrm>
        <a:graphic>
          <a:graphicData uri="http://schemas.openxmlformats.org/presentationml/2006/ole">
            <mc:AlternateContent xmlns:mc="http://schemas.openxmlformats.org/markup-compatibility/2006">
              <mc:Choice xmlns:v="urn:schemas-microsoft-com:vml" Requires="v">
                <p:oleObj spid="_x0000_s125978" name="Bitmap Image" r:id="rId4" imgW="3990476" imgH="485586" progId="PBrush">
                  <p:embed/>
                </p:oleObj>
              </mc:Choice>
              <mc:Fallback>
                <p:oleObj name="Bitmap Image" r:id="rId4" imgW="3990476" imgH="485586" progId="PBrush">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2781300"/>
                        <a:ext cx="8207375" cy="998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17447" name="Object 7"/>
          <p:cNvGraphicFramePr>
            <a:graphicFrameLocks noGrp="1" noChangeAspect="1"/>
          </p:cNvGraphicFramePr>
          <p:nvPr>
            <p:ph sz="half" idx="4294967295"/>
          </p:nvPr>
        </p:nvGraphicFramePr>
        <p:xfrm>
          <a:off x="611188" y="4437063"/>
          <a:ext cx="8135937" cy="1152525"/>
        </p:xfrm>
        <a:graphic>
          <a:graphicData uri="http://schemas.openxmlformats.org/presentationml/2006/ole">
            <mc:AlternateContent xmlns:mc="http://schemas.openxmlformats.org/markup-compatibility/2006">
              <mc:Choice xmlns:v="urn:schemas-microsoft-com:vml" Requires="v">
                <p:oleObj spid="_x0000_s125979" name="Bitmap Image" r:id="rId6" imgW="5638095" imgH="514422" progId="PBrush">
                  <p:embed/>
                </p:oleObj>
              </mc:Choice>
              <mc:Fallback>
                <p:oleObj name="Bitmap Image" r:id="rId6" imgW="5638095" imgH="514422" progId="PBrush">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188" y="4437063"/>
                        <a:ext cx="8135937" cy="1152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317461" name="Picture 21"/>
          <p:cNvPicPr>
            <a:picLocks noChangeAspect="1" noChangeArrowheads="1"/>
          </p:cNvPicPr>
          <p:nvPr/>
        </p:nvPicPr>
        <p:blipFill>
          <a:blip r:embed="rId8"/>
          <a:srcRect/>
          <a:stretch>
            <a:fillRect/>
          </a:stretch>
        </p:blipFill>
        <p:spPr bwMode="auto">
          <a:xfrm>
            <a:off x="3132138" y="908050"/>
            <a:ext cx="2516187" cy="860425"/>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descr="File:Tengwar sample.svg">
            <a:hlinkClick r:id="rId3"/>
          </p:cNvPr>
          <p:cNvPicPr>
            <a:picLocks noChangeAspect="1" noChangeArrowheads="1"/>
          </p:cNvPicPr>
          <p:nvPr/>
        </p:nvPicPr>
        <p:blipFill>
          <a:blip r:embed="rId4"/>
          <a:srcRect/>
          <a:stretch>
            <a:fillRect/>
          </a:stretch>
        </p:blipFill>
        <p:spPr bwMode="auto">
          <a:xfrm>
            <a:off x="2000232" y="428604"/>
            <a:ext cx="5786478" cy="595180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did you feel?</a:t>
            </a:r>
            <a:endParaRPr lang="en-GB" dirty="0"/>
          </a:p>
        </p:txBody>
      </p:sp>
      <p:sp>
        <p:nvSpPr>
          <p:cNvPr id="3" name="Content Placeholder 2"/>
          <p:cNvSpPr>
            <a:spLocks noGrp="1"/>
          </p:cNvSpPr>
          <p:nvPr>
            <p:ph idx="1"/>
          </p:nvPr>
        </p:nvSpPr>
        <p:spPr/>
        <p:txBody>
          <a:bodyPr/>
          <a:lstStyle/>
          <a:p>
            <a:r>
              <a:rPr lang="en-GB" dirty="0" smtClean="0"/>
              <a:t>Not understanding what was being said?</a:t>
            </a:r>
          </a:p>
          <a:p>
            <a:r>
              <a:rPr lang="en-GB" dirty="0" smtClean="0"/>
              <a:t>Thinking you were going to have to sit through a couple </a:t>
            </a:r>
            <a:r>
              <a:rPr lang="en-GB" smtClean="0"/>
              <a:t>of hours </a:t>
            </a:r>
            <a:r>
              <a:rPr lang="en-GB" dirty="0" smtClean="0"/>
              <a:t>of this?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ChangeArrowheads="1"/>
          </p:cNvSpPr>
          <p:nvPr>
            <p:ph type="ctrTitle"/>
          </p:nvPr>
        </p:nvSpPr>
        <p:spPr/>
        <p:txBody>
          <a:bodyPr/>
          <a:lstStyle/>
          <a:p>
            <a:r>
              <a:rPr lang="en-GB" dirty="0" smtClean="0"/>
              <a:t>So lets start again!</a:t>
            </a:r>
            <a:endParaRPr lang="en-GB" dirty="0"/>
          </a:p>
        </p:txBody>
      </p:sp>
      <p:sp>
        <p:nvSpPr>
          <p:cNvPr id="3" name="Subtitle 2"/>
          <p:cNvSpPr>
            <a:spLocks noGrp="1"/>
          </p:cNvSpPr>
          <p:nvPr>
            <p:ph type="subTitle" idx="1"/>
          </p:nvPr>
        </p:nvSpPr>
        <p:spPr/>
        <p:txBody>
          <a:bodyPr/>
          <a:lstStyle/>
          <a:p>
            <a:r>
              <a:rPr lang="en-GB" dirty="0" err="1" smtClean="0"/>
              <a:t>Croeso</a:t>
            </a:r>
            <a:r>
              <a:rPr lang="en-GB" dirty="0" smtClean="0"/>
              <a:t> </a:t>
            </a:r>
            <a:r>
              <a:rPr lang="en-GB" dirty="0" err="1" smtClean="0"/>
              <a:t>gynnes</a:t>
            </a:r>
            <a:r>
              <a:rPr lang="en-GB" dirty="0" smtClean="0"/>
              <a:t> </a:t>
            </a:r>
            <a:r>
              <a:rPr lang="en-GB" dirty="0" err="1" smtClean="0"/>
              <a:t>i</a:t>
            </a:r>
            <a:r>
              <a:rPr lang="en-GB" dirty="0" smtClean="0"/>
              <a:t> </a:t>
            </a:r>
            <a:r>
              <a:rPr lang="en-GB" dirty="0" err="1" smtClean="0"/>
              <a:t>bawb</a:t>
            </a:r>
            <a:r>
              <a:rPr lang="en-GB" dirty="0" smtClean="0"/>
              <a:t/>
            </a:r>
            <a:br>
              <a:rPr lang="en-GB" dirty="0" smtClean="0"/>
            </a:br>
            <a:r>
              <a:rPr lang="en-GB" dirty="0" smtClean="0"/>
              <a:t>A warm welcome to you all</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5"/>
          <a:srcRect/>
          <a:stretch>
            <a:fillRect/>
          </a:stretch>
        </p:blipFill>
        <p:spPr bwMode="auto">
          <a:xfrm>
            <a:off x="8669338" y="6553200"/>
            <a:ext cx="398462" cy="244475"/>
          </a:xfrm>
          <a:prstGeom prst="rect">
            <a:avLst/>
          </a:prstGeom>
          <a:noFill/>
          <a:ln w="12700">
            <a:noFill/>
            <a:miter lim="800000"/>
            <a:headEnd/>
            <a:tailEnd/>
          </a:ln>
          <a:effectLst/>
        </p:spPr>
      </p:pic>
      <p:sp>
        <p:nvSpPr>
          <p:cNvPr id="9220" name="Text Box 4"/>
          <p:cNvSpPr txBox="1">
            <a:spLocks noChangeArrowheads="1"/>
          </p:cNvSpPr>
          <p:nvPr/>
        </p:nvSpPr>
        <p:spPr bwMode="auto">
          <a:xfrm>
            <a:off x="914400" y="5867400"/>
            <a:ext cx="7391400" cy="1006475"/>
          </a:xfrm>
          <a:prstGeom prst="rect">
            <a:avLst/>
          </a:prstGeom>
          <a:noFill/>
          <a:ln w="9525">
            <a:noFill/>
            <a:miter lim="800000"/>
            <a:headEnd/>
            <a:tailEnd/>
          </a:ln>
          <a:effectLst/>
        </p:spPr>
        <p:txBody>
          <a:bodyPr>
            <a:spAutoFit/>
          </a:bodyPr>
          <a:lstStyle/>
          <a:p>
            <a:pPr algn="ctr">
              <a:spcBef>
                <a:spcPct val="50000"/>
              </a:spcBef>
            </a:pPr>
            <a:r>
              <a:rPr lang="en-GB" sz="3000">
                <a:solidFill>
                  <a:srgbClr val="003399"/>
                </a:solidFill>
                <a:latin typeface="Arial Narrow" pitchFamily="34" charset="0"/>
              </a:rPr>
              <a:t>"Before we embark on our adventure we must begin with a little preparation."</a:t>
            </a:r>
            <a:endParaRPr lang="en-GB" sz="3000">
              <a:solidFill>
                <a:srgbClr val="003399"/>
              </a:solidFill>
              <a:latin typeface="Times New Roman" pitchFamily="18" charset="0"/>
              <a:cs typeface="Times New Roman" pitchFamily="18" charset="0"/>
            </a:endParaRPr>
          </a:p>
        </p:txBody>
      </p:sp>
    </p:spTree>
    <p:controls>
      <mc:AlternateContent xmlns:mc="http://schemas.openxmlformats.org/markup-compatibility/2006">
        <mc:Choice xmlns:v="urn:schemas-microsoft-com:vml" Requires="v">
          <p:control spid="9221" name="ShockwaveFlash1" r:id="rId2" imgW="7923240" imgH="5943600"/>
        </mc:Choice>
        <mc:Fallback>
          <p:control name="ShockwaveFlash1" r:id="rId2" imgW="7923240" imgH="5943600">
            <p:pic>
              <p:nvPicPr>
                <p:cNvPr id="2" name="ShockwaveFlash1"/>
                <p:cNvPicPr preferRelativeResize="0">
                  <a:picLocks noChangeArrowheads="1" noChangeShapeType="1"/>
                </p:cNvPicPr>
                <p:nvPr/>
              </p:nvPicPr>
              <p:blipFill>
                <a:blip r:embed="rId6"/>
                <a:srcRect/>
                <a:stretch>
                  <a:fillRect/>
                </a:stretch>
              </p:blipFill>
              <p:spPr bwMode="auto">
                <a:xfrm>
                  <a:off x="685800" y="0"/>
                  <a:ext cx="7924800" cy="5943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no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pic>
          </p:control>
        </mc:Fallback>
      </mc:AlternateContent>
    </p:controls>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The Johari Window</a:t>
            </a:r>
          </a:p>
        </p:txBody>
      </p:sp>
      <p:sp>
        <p:nvSpPr>
          <p:cNvPr id="51203" name="Rectangle 3"/>
          <p:cNvSpPr>
            <a:spLocks noChangeArrowheads="1"/>
          </p:cNvSpPr>
          <p:nvPr/>
        </p:nvSpPr>
        <p:spPr bwMode="auto">
          <a:xfrm>
            <a:off x="3708400" y="2197100"/>
            <a:ext cx="3975100" cy="3975100"/>
          </a:xfrm>
          <a:prstGeom prst="rect">
            <a:avLst/>
          </a:prstGeom>
          <a:gradFill rotWithShape="0">
            <a:gsLst>
              <a:gs pos="0">
                <a:srgbClr val="CCECFF"/>
              </a:gs>
              <a:gs pos="50000">
                <a:schemeClr val="tx1"/>
              </a:gs>
              <a:gs pos="100000">
                <a:srgbClr val="CCECFF"/>
              </a:gs>
            </a:gsLst>
            <a:lin ang="5400000" scaled="1"/>
          </a:gradFill>
          <a:ln w="28575">
            <a:solidFill>
              <a:schemeClr val="tx2"/>
            </a:solidFill>
            <a:miter lim="800000"/>
            <a:headEnd/>
            <a:tailEnd/>
          </a:ln>
          <a:effectLst>
            <a:outerShdw dist="107763" dir="2700000" algn="ctr" rotWithShape="0">
              <a:schemeClr val="folHlink"/>
            </a:outerShdw>
          </a:effectLst>
        </p:spPr>
        <p:txBody>
          <a:bodyPr wrap="none" anchor="ctr"/>
          <a:lstStyle/>
          <a:p>
            <a:endParaRPr lang="en-GB"/>
          </a:p>
        </p:txBody>
      </p:sp>
      <p:sp>
        <p:nvSpPr>
          <p:cNvPr id="51204" name="Line 4"/>
          <p:cNvSpPr>
            <a:spLocks noChangeShapeType="1"/>
          </p:cNvSpPr>
          <p:nvPr/>
        </p:nvSpPr>
        <p:spPr bwMode="auto">
          <a:xfrm>
            <a:off x="3708400" y="3606800"/>
            <a:ext cx="3975100" cy="0"/>
          </a:xfrm>
          <a:prstGeom prst="line">
            <a:avLst/>
          </a:prstGeom>
          <a:noFill/>
          <a:ln w="28575">
            <a:solidFill>
              <a:schemeClr val="tx2"/>
            </a:solidFill>
            <a:round/>
            <a:headEnd/>
            <a:tailEnd/>
          </a:ln>
          <a:effectLst/>
        </p:spPr>
        <p:txBody>
          <a:bodyPr wrap="none" anchor="ctr"/>
          <a:lstStyle/>
          <a:p>
            <a:endParaRPr lang="en-GB"/>
          </a:p>
        </p:txBody>
      </p:sp>
      <p:sp>
        <p:nvSpPr>
          <p:cNvPr id="51205" name="Line 5"/>
          <p:cNvSpPr>
            <a:spLocks noChangeShapeType="1"/>
          </p:cNvSpPr>
          <p:nvPr/>
        </p:nvSpPr>
        <p:spPr bwMode="auto">
          <a:xfrm>
            <a:off x="5283200" y="2197100"/>
            <a:ext cx="0" cy="3975100"/>
          </a:xfrm>
          <a:prstGeom prst="line">
            <a:avLst/>
          </a:prstGeom>
          <a:noFill/>
          <a:ln w="28575">
            <a:solidFill>
              <a:schemeClr val="tx2"/>
            </a:solidFill>
            <a:round/>
            <a:headEnd/>
            <a:tailEnd/>
          </a:ln>
          <a:effectLst/>
        </p:spPr>
        <p:txBody>
          <a:bodyPr wrap="none" anchor="ctr"/>
          <a:lstStyle/>
          <a:p>
            <a:endParaRPr lang="en-GB"/>
          </a:p>
        </p:txBody>
      </p:sp>
      <p:sp>
        <p:nvSpPr>
          <p:cNvPr id="51206" name="Text Box 6"/>
          <p:cNvSpPr txBox="1">
            <a:spLocks noChangeArrowheads="1"/>
          </p:cNvSpPr>
          <p:nvPr/>
        </p:nvSpPr>
        <p:spPr bwMode="auto">
          <a:xfrm>
            <a:off x="3937000" y="2667000"/>
            <a:ext cx="11160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PUBLIC</a:t>
            </a:r>
          </a:p>
        </p:txBody>
      </p:sp>
      <p:sp>
        <p:nvSpPr>
          <p:cNvPr id="51207" name="Text Box 7"/>
          <p:cNvSpPr txBox="1">
            <a:spLocks noChangeArrowheads="1"/>
          </p:cNvSpPr>
          <p:nvPr/>
        </p:nvSpPr>
        <p:spPr bwMode="auto">
          <a:xfrm>
            <a:off x="6027738" y="2654300"/>
            <a:ext cx="9493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BLIND</a:t>
            </a:r>
          </a:p>
        </p:txBody>
      </p:sp>
      <p:sp>
        <p:nvSpPr>
          <p:cNvPr id="51208" name="Text Box 8"/>
          <p:cNvSpPr txBox="1">
            <a:spLocks noChangeArrowheads="1"/>
          </p:cNvSpPr>
          <p:nvPr/>
        </p:nvSpPr>
        <p:spPr bwMode="auto">
          <a:xfrm>
            <a:off x="3876675" y="4559300"/>
            <a:ext cx="12684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PRIVATE</a:t>
            </a:r>
          </a:p>
        </p:txBody>
      </p:sp>
      <p:sp>
        <p:nvSpPr>
          <p:cNvPr id="51209" name="Text Box 9"/>
          <p:cNvSpPr txBox="1">
            <a:spLocks noChangeArrowheads="1"/>
          </p:cNvSpPr>
          <p:nvPr/>
        </p:nvSpPr>
        <p:spPr bwMode="auto">
          <a:xfrm>
            <a:off x="5705475" y="4572000"/>
            <a:ext cx="15208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UNKNOWN</a:t>
            </a:r>
          </a:p>
        </p:txBody>
      </p:sp>
      <p:sp>
        <p:nvSpPr>
          <p:cNvPr id="51210" name="Text Box 10"/>
          <p:cNvSpPr txBox="1">
            <a:spLocks noChangeArrowheads="1"/>
          </p:cNvSpPr>
          <p:nvPr/>
        </p:nvSpPr>
        <p:spPr bwMode="auto">
          <a:xfrm>
            <a:off x="3505200" y="1651000"/>
            <a:ext cx="18510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Known to Self</a:t>
            </a:r>
          </a:p>
        </p:txBody>
      </p:sp>
      <p:sp>
        <p:nvSpPr>
          <p:cNvPr id="51211" name="Text Box 11"/>
          <p:cNvSpPr txBox="1">
            <a:spLocks noChangeArrowheads="1"/>
          </p:cNvSpPr>
          <p:nvPr/>
        </p:nvSpPr>
        <p:spPr bwMode="auto">
          <a:xfrm>
            <a:off x="5562600" y="1651000"/>
            <a:ext cx="2143125"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Self</a:t>
            </a:r>
          </a:p>
        </p:txBody>
      </p:sp>
      <p:sp>
        <p:nvSpPr>
          <p:cNvPr id="51212" name="Text Box 12"/>
          <p:cNvSpPr txBox="1">
            <a:spLocks noChangeArrowheads="1"/>
          </p:cNvSpPr>
          <p:nvPr/>
        </p:nvSpPr>
        <p:spPr bwMode="auto">
          <a:xfrm>
            <a:off x="1106488" y="4546600"/>
            <a:ext cx="24907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Others</a:t>
            </a:r>
          </a:p>
        </p:txBody>
      </p:sp>
      <p:sp>
        <p:nvSpPr>
          <p:cNvPr id="51213" name="Text Box 13"/>
          <p:cNvSpPr txBox="1">
            <a:spLocks noChangeArrowheads="1"/>
          </p:cNvSpPr>
          <p:nvPr/>
        </p:nvSpPr>
        <p:spPr bwMode="auto">
          <a:xfrm>
            <a:off x="1398588" y="2641600"/>
            <a:ext cx="21986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Known to Others</a:t>
            </a:r>
          </a:p>
        </p:txBody>
      </p:sp>
      <p:sp>
        <p:nvSpPr>
          <p:cNvPr id="51214" name="Text Box 1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558800" y="685800"/>
            <a:ext cx="7670800" cy="596900"/>
          </a:xfrm>
        </p:spPr>
        <p:txBody>
          <a:bodyPr/>
          <a:lstStyle/>
          <a:p>
            <a:r>
              <a:rPr lang="en-GB"/>
              <a:t>Disclosure and Feedback</a:t>
            </a:r>
          </a:p>
        </p:txBody>
      </p:sp>
      <p:sp>
        <p:nvSpPr>
          <p:cNvPr id="53251" name="Rectangle 3"/>
          <p:cNvSpPr>
            <a:spLocks noChangeArrowheads="1"/>
          </p:cNvSpPr>
          <p:nvPr/>
        </p:nvSpPr>
        <p:spPr bwMode="auto">
          <a:xfrm>
            <a:off x="3698875" y="2187575"/>
            <a:ext cx="3975100" cy="3975100"/>
          </a:xfrm>
          <a:prstGeom prst="rect">
            <a:avLst/>
          </a:prstGeom>
          <a:gradFill rotWithShape="0">
            <a:gsLst>
              <a:gs pos="0">
                <a:schemeClr val="tx1"/>
              </a:gs>
              <a:gs pos="50000">
                <a:srgbClr val="CCECFF"/>
              </a:gs>
              <a:gs pos="100000">
                <a:schemeClr val="tx1"/>
              </a:gs>
            </a:gsLst>
            <a:lin ang="5400000" scaled="1"/>
          </a:gradFill>
          <a:ln w="28575">
            <a:solidFill>
              <a:schemeClr val="tx2"/>
            </a:solidFill>
            <a:miter lim="800000"/>
            <a:headEnd/>
            <a:tailEnd/>
          </a:ln>
          <a:effectLst>
            <a:outerShdw dist="107763" dir="2700000" algn="ctr" rotWithShape="0">
              <a:schemeClr val="folHlink"/>
            </a:outerShdw>
          </a:effectLst>
        </p:spPr>
        <p:txBody>
          <a:bodyPr wrap="none" anchor="ctr"/>
          <a:lstStyle/>
          <a:p>
            <a:endParaRPr lang="en-GB"/>
          </a:p>
        </p:txBody>
      </p:sp>
      <p:sp>
        <p:nvSpPr>
          <p:cNvPr id="53252" name="Line 4"/>
          <p:cNvSpPr>
            <a:spLocks noChangeShapeType="1"/>
          </p:cNvSpPr>
          <p:nvPr/>
        </p:nvSpPr>
        <p:spPr bwMode="auto">
          <a:xfrm>
            <a:off x="3698875" y="3597275"/>
            <a:ext cx="3975100" cy="0"/>
          </a:xfrm>
          <a:prstGeom prst="line">
            <a:avLst/>
          </a:prstGeom>
          <a:noFill/>
          <a:ln w="28575">
            <a:solidFill>
              <a:srgbClr val="99CCFF"/>
            </a:solidFill>
            <a:round/>
            <a:headEnd/>
            <a:tailEnd/>
          </a:ln>
          <a:effectLst/>
        </p:spPr>
        <p:txBody>
          <a:bodyPr wrap="none" anchor="ctr"/>
          <a:lstStyle/>
          <a:p>
            <a:endParaRPr lang="en-GB"/>
          </a:p>
        </p:txBody>
      </p:sp>
      <p:sp>
        <p:nvSpPr>
          <p:cNvPr id="53253" name="Line 5"/>
          <p:cNvSpPr>
            <a:spLocks noChangeShapeType="1"/>
          </p:cNvSpPr>
          <p:nvPr/>
        </p:nvSpPr>
        <p:spPr bwMode="auto">
          <a:xfrm>
            <a:off x="5235575" y="2187575"/>
            <a:ext cx="0" cy="3975100"/>
          </a:xfrm>
          <a:prstGeom prst="line">
            <a:avLst/>
          </a:prstGeom>
          <a:noFill/>
          <a:ln w="28575">
            <a:solidFill>
              <a:srgbClr val="99CCFF"/>
            </a:solidFill>
            <a:round/>
            <a:headEnd/>
            <a:tailEnd/>
          </a:ln>
          <a:effectLst/>
        </p:spPr>
        <p:txBody>
          <a:bodyPr wrap="none" anchor="ctr"/>
          <a:lstStyle/>
          <a:p>
            <a:endParaRPr lang="en-GB"/>
          </a:p>
        </p:txBody>
      </p:sp>
      <p:sp>
        <p:nvSpPr>
          <p:cNvPr id="53254" name="Text Box 6"/>
          <p:cNvSpPr txBox="1">
            <a:spLocks noChangeArrowheads="1"/>
          </p:cNvSpPr>
          <p:nvPr/>
        </p:nvSpPr>
        <p:spPr bwMode="auto">
          <a:xfrm>
            <a:off x="3927475" y="2657475"/>
            <a:ext cx="11160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PUBLIC</a:t>
            </a:r>
          </a:p>
        </p:txBody>
      </p:sp>
      <p:sp>
        <p:nvSpPr>
          <p:cNvPr id="53255" name="Text Box 7"/>
          <p:cNvSpPr txBox="1">
            <a:spLocks noChangeArrowheads="1"/>
          </p:cNvSpPr>
          <p:nvPr/>
        </p:nvSpPr>
        <p:spPr bwMode="auto">
          <a:xfrm>
            <a:off x="6475413" y="2695575"/>
            <a:ext cx="9493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BLIND</a:t>
            </a:r>
          </a:p>
        </p:txBody>
      </p:sp>
      <p:sp>
        <p:nvSpPr>
          <p:cNvPr id="53256" name="Text Box 8"/>
          <p:cNvSpPr txBox="1">
            <a:spLocks noChangeArrowheads="1"/>
          </p:cNvSpPr>
          <p:nvPr/>
        </p:nvSpPr>
        <p:spPr bwMode="auto">
          <a:xfrm>
            <a:off x="4095750" y="5222875"/>
            <a:ext cx="12684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PRIVATE</a:t>
            </a:r>
          </a:p>
        </p:txBody>
      </p:sp>
      <p:sp>
        <p:nvSpPr>
          <p:cNvPr id="53257" name="Text Box 9"/>
          <p:cNvSpPr txBox="1">
            <a:spLocks noChangeArrowheads="1"/>
          </p:cNvSpPr>
          <p:nvPr/>
        </p:nvSpPr>
        <p:spPr bwMode="auto">
          <a:xfrm>
            <a:off x="6153150" y="5210175"/>
            <a:ext cx="15208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UNKNOWN</a:t>
            </a:r>
          </a:p>
        </p:txBody>
      </p:sp>
      <p:sp>
        <p:nvSpPr>
          <p:cNvPr id="53258" name="Text Box 10"/>
          <p:cNvSpPr txBox="1">
            <a:spLocks noChangeArrowheads="1"/>
          </p:cNvSpPr>
          <p:nvPr/>
        </p:nvSpPr>
        <p:spPr bwMode="auto">
          <a:xfrm>
            <a:off x="3970338" y="1371600"/>
            <a:ext cx="1731962" cy="785813"/>
          </a:xfrm>
          <a:prstGeom prst="rect">
            <a:avLst/>
          </a:prstGeom>
          <a:noFill/>
          <a:ln w="12700">
            <a:noFill/>
            <a:miter lim="800000"/>
            <a:headEnd/>
            <a:tailEnd/>
          </a:ln>
          <a:effectLst/>
        </p:spPr>
        <p:txBody>
          <a:bodyPr wrap="none" anchor="ctr">
            <a:spAutoFit/>
          </a:bodyPr>
          <a:lstStyle/>
          <a:p>
            <a:pPr eaLnBrk="0" hangingPunct="0">
              <a:spcBef>
                <a:spcPct val="50000"/>
              </a:spcBef>
            </a:pPr>
            <a:r>
              <a:rPr lang="en-GB" sz="2400">
                <a:solidFill>
                  <a:srgbClr val="003399"/>
                </a:solidFill>
                <a:latin typeface="Arial Narrow" pitchFamily="34" charset="0"/>
                <a:cs typeface="Times New Roman" pitchFamily="18" charset="0"/>
              </a:rPr>
              <a:t>Known to Self</a:t>
            </a:r>
          </a:p>
          <a:p>
            <a:pPr eaLnBrk="0" hangingPunct="0">
              <a:lnSpc>
                <a:spcPct val="40000"/>
              </a:lnSpc>
              <a:spcBef>
                <a:spcPct val="50000"/>
              </a:spcBef>
            </a:pPr>
            <a:r>
              <a:rPr lang="en-GB" sz="2400" b="1">
                <a:solidFill>
                  <a:srgbClr val="003399"/>
                </a:solidFill>
                <a:latin typeface="Arial Narrow" pitchFamily="34" charset="0"/>
                <a:cs typeface="Times New Roman" pitchFamily="18" charset="0"/>
              </a:rPr>
              <a:t>“I know”</a:t>
            </a:r>
          </a:p>
        </p:txBody>
      </p:sp>
      <p:sp>
        <p:nvSpPr>
          <p:cNvPr id="53259" name="Text Box 11"/>
          <p:cNvSpPr txBox="1">
            <a:spLocks noChangeArrowheads="1"/>
          </p:cNvSpPr>
          <p:nvPr/>
        </p:nvSpPr>
        <p:spPr bwMode="auto">
          <a:xfrm>
            <a:off x="6065838" y="1371600"/>
            <a:ext cx="2011362" cy="785813"/>
          </a:xfrm>
          <a:prstGeom prst="rect">
            <a:avLst/>
          </a:prstGeom>
          <a:noFill/>
          <a:ln w="12700">
            <a:noFill/>
            <a:miter lim="800000"/>
            <a:headEnd/>
            <a:tailEnd/>
          </a:ln>
          <a:effectLst/>
        </p:spPr>
        <p:txBody>
          <a:bodyPr wrap="none" anchor="ctr">
            <a:spAutoFit/>
          </a:bodyPr>
          <a:lstStyle/>
          <a:p>
            <a:pPr eaLnBrk="0" hangingPunct="0">
              <a:spcBef>
                <a:spcPct val="50000"/>
              </a:spcBef>
            </a:pPr>
            <a:r>
              <a:rPr lang="en-GB" sz="2400">
                <a:solidFill>
                  <a:srgbClr val="003399"/>
                </a:solidFill>
                <a:latin typeface="Arial Narrow" pitchFamily="34" charset="0"/>
                <a:cs typeface="Times New Roman" pitchFamily="18" charset="0"/>
              </a:rPr>
              <a:t>Unknown to Self</a:t>
            </a:r>
          </a:p>
          <a:p>
            <a:pPr eaLnBrk="0" hangingPunct="0">
              <a:lnSpc>
                <a:spcPct val="40000"/>
              </a:lnSpc>
              <a:spcBef>
                <a:spcPct val="50000"/>
              </a:spcBef>
            </a:pPr>
            <a:r>
              <a:rPr lang="en-GB" sz="2400" b="1">
                <a:solidFill>
                  <a:srgbClr val="003399"/>
                </a:solidFill>
                <a:latin typeface="Arial Narrow" pitchFamily="34" charset="0"/>
                <a:cs typeface="Times New Roman" pitchFamily="18" charset="0"/>
              </a:rPr>
              <a:t>“I don’t know</a:t>
            </a:r>
          </a:p>
        </p:txBody>
      </p:sp>
      <p:sp>
        <p:nvSpPr>
          <p:cNvPr id="53260" name="Text Box 12"/>
          <p:cNvSpPr txBox="1">
            <a:spLocks noChangeArrowheads="1"/>
          </p:cNvSpPr>
          <p:nvPr/>
        </p:nvSpPr>
        <p:spPr bwMode="auto">
          <a:xfrm>
            <a:off x="1173163" y="5108575"/>
            <a:ext cx="2408237" cy="7493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a:solidFill>
                  <a:srgbClr val="003399"/>
                </a:solidFill>
                <a:latin typeface="Arial Narrow" pitchFamily="34" charset="0"/>
                <a:cs typeface="Times New Roman" pitchFamily="18" charset="0"/>
              </a:rPr>
              <a:t>Unknown to Others</a:t>
            </a:r>
          </a:p>
          <a:p>
            <a:pPr algn="r" eaLnBrk="0" hangingPunct="0">
              <a:lnSpc>
                <a:spcPct val="30000"/>
              </a:lnSpc>
              <a:spcBef>
                <a:spcPct val="50000"/>
              </a:spcBef>
            </a:pPr>
            <a:r>
              <a:rPr lang="en-GB" sz="2400" b="1">
                <a:solidFill>
                  <a:srgbClr val="003399"/>
                </a:solidFill>
                <a:latin typeface="Arial Narrow" pitchFamily="34" charset="0"/>
                <a:cs typeface="Times New Roman" pitchFamily="18" charset="0"/>
              </a:rPr>
              <a:t>“They don’t know”</a:t>
            </a:r>
          </a:p>
        </p:txBody>
      </p:sp>
      <p:sp>
        <p:nvSpPr>
          <p:cNvPr id="53261" name="Text Box 13"/>
          <p:cNvSpPr txBox="1">
            <a:spLocks noChangeArrowheads="1"/>
          </p:cNvSpPr>
          <p:nvPr/>
        </p:nvSpPr>
        <p:spPr bwMode="auto">
          <a:xfrm>
            <a:off x="1285875" y="2547938"/>
            <a:ext cx="2301875" cy="822325"/>
          </a:xfrm>
          <a:prstGeom prst="rect">
            <a:avLst/>
          </a:prstGeom>
          <a:noFill/>
          <a:ln w="12700">
            <a:noFill/>
            <a:miter lim="800000"/>
            <a:headEnd/>
            <a:tailEnd/>
          </a:ln>
          <a:effectLst/>
        </p:spPr>
        <p:txBody>
          <a:bodyPr anchor="ctr">
            <a:spAutoFit/>
          </a:bodyPr>
          <a:lstStyle/>
          <a:p>
            <a:pPr algn="r" eaLnBrk="0" hangingPunct="0">
              <a:spcBef>
                <a:spcPct val="50000"/>
              </a:spcBef>
            </a:pPr>
            <a:r>
              <a:rPr lang="en-GB" sz="2400">
                <a:solidFill>
                  <a:srgbClr val="003399"/>
                </a:solidFill>
                <a:latin typeface="Arial Narrow" pitchFamily="34" charset="0"/>
                <a:cs typeface="Times New Roman" pitchFamily="18" charset="0"/>
              </a:rPr>
              <a:t>Known to Others</a:t>
            </a:r>
            <a:r>
              <a:rPr lang="en-GB" sz="2400" b="1">
                <a:solidFill>
                  <a:srgbClr val="003399"/>
                </a:solidFill>
                <a:latin typeface="Arial Narrow" pitchFamily="34" charset="0"/>
                <a:cs typeface="Times New Roman" pitchFamily="18" charset="0"/>
              </a:rPr>
              <a:t>        “They Know”</a:t>
            </a:r>
          </a:p>
        </p:txBody>
      </p:sp>
      <p:sp>
        <p:nvSpPr>
          <p:cNvPr id="53262" name="Line 14"/>
          <p:cNvSpPr>
            <a:spLocks noChangeShapeType="1"/>
          </p:cNvSpPr>
          <p:nvPr/>
        </p:nvSpPr>
        <p:spPr bwMode="auto">
          <a:xfrm>
            <a:off x="6162675" y="2200275"/>
            <a:ext cx="0" cy="3975100"/>
          </a:xfrm>
          <a:prstGeom prst="line">
            <a:avLst/>
          </a:prstGeom>
          <a:noFill/>
          <a:ln w="28575">
            <a:solidFill>
              <a:schemeClr val="tx2"/>
            </a:solidFill>
            <a:round/>
            <a:headEnd/>
            <a:tailEnd/>
          </a:ln>
          <a:effectLst/>
        </p:spPr>
        <p:txBody>
          <a:bodyPr wrap="none" anchor="ctr"/>
          <a:lstStyle/>
          <a:p>
            <a:endParaRPr lang="en-GB"/>
          </a:p>
        </p:txBody>
      </p:sp>
      <p:sp>
        <p:nvSpPr>
          <p:cNvPr id="53263" name="Line 15"/>
          <p:cNvSpPr>
            <a:spLocks noChangeShapeType="1"/>
          </p:cNvSpPr>
          <p:nvPr/>
        </p:nvSpPr>
        <p:spPr bwMode="auto">
          <a:xfrm>
            <a:off x="3673475" y="4829175"/>
            <a:ext cx="4000500" cy="0"/>
          </a:xfrm>
          <a:prstGeom prst="line">
            <a:avLst/>
          </a:prstGeom>
          <a:noFill/>
          <a:ln w="28575">
            <a:solidFill>
              <a:schemeClr val="tx2"/>
            </a:solidFill>
            <a:round/>
            <a:headEnd/>
            <a:tailEnd/>
          </a:ln>
          <a:effectLst/>
        </p:spPr>
        <p:txBody>
          <a:bodyPr wrap="none" anchor="ctr"/>
          <a:lstStyle/>
          <a:p>
            <a:endParaRPr lang="en-GB"/>
          </a:p>
        </p:txBody>
      </p:sp>
      <p:sp>
        <p:nvSpPr>
          <p:cNvPr id="53264" name="Line 16"/>
          <p:cNvSpPr>
            <a:spLocks noChangeShapeType="1"/>
          </p:cNvSpPr>
          <p:nvPr/>
        </p:nvSpPr>
        <p:spPr bwMode="auto">
          <a:xfrm>
            <a:off x="5235575" y="2936875"/>
            <a:ext cx="901700" cy="0"/>
          </a:xfrm>
          <a:prstGeom prst="line">
            <a:avLst/>
          </a:prstGeom>
          <a:noFill/>
          <a:ln w="28575">
            <a:solidFill>
              <a:schemeClr val="tx2"/>
            </a:solidFill>
            <a:round/>
            <a:headEnd/>
            <a:tailEnd type="triangle" w="med" len="med"/>
          </a:ln>
          <a:effectLst/>
        </p:spPr>
        <p:txBody>
          <a:bodyPr wrap="none" anchor="ctr"/>
          <a:lstStyle/>
          <a:p>
            <a:endParaRPr lang="en-GB"/>
          </a:p>
        </p:txBody>
      </p:sp>
      <p:sp>
        <p:nvSpPr>
          <p:cNvPr id="53265" name="Line 17"/>
          <p:cNvSpPr>
            <a:spLocks noChangeShapeType="1"/>
          </p:cNvSpPr>
          <p:nvPr/>
        </p:nvSpPr>
        <p:spPr bwMode="auto">
          <a:xfrm>
            <a:off x="4486275" y="3597275"/>
            <a:ext cx="0" cy="1219200"/>
          </a:xfrm>
          <a:prstGeom prst="line">
            <a:avLst/>
          </a:prstGeom>
          <a:noFill/>
          <a:ln w="28575">
            <a:solidFill>
              <a:schemeClr val="tx2"/>
            </a:solidFill>
            <a:round/>
            <a:headEnd/>
            <a:tailEnd type="triangle" w="med" len="med"/>
          </a:ln>
          <a:effectLst/>
        </p:spPr>
        <p:txBody>
          <a:bodyPr wrap="none" anchor="ctr"/>
          <a:lstStyle/>
          <a:p>
            <a:endParaRPr lang="en-GB"/>
          </a:p>
        </p:txBody>
      </p:sp>
      <p:sp>
        <p:nvSpPr>
          <p:cNvPr id="53266" name="Text Box 18"/>
          <p:cNvSpPr txBox="1">
            <a:spLocks noChangeArrowheads="1"/>
          </p:cNvSpPr>
          <p:nvPr/>
        </p:nvSpPr>
        <p:spPr bwMode="auto">
          <a:xfrm>
            <a:off x="4924425" y="2265363"/>
            <a:ext cx="1533525" cy="581025"/>
          </a:xfrm>
          <a:prstGeom prst="rect">
            <a:avLst/>
          </a:prstGeom>
          <a:noFill/>
          <a:ln w="12700">
            <a:noFill/>
            <a:miter lim="800000"/>
            <a:headEnd/>
            <a:tailEnd/>
          </a:ln>
          <a:effectLst/>
        </p:spPr>
        <p:txBody>
          <a:bodyPr anchor="ctr">
            <a:spAutoFit/>
          </a:bodyPr>
          <a:lstStyle/>
          <a:p>
            <a:pPr algn="ctr" eaLnBrk="0" hangingPunct="0"/>
            <a:r>
              <a:rPr lang="en-GB" sz="1600" b="1">
                <a:solidFill>
                  <a:srgbClr val="003399"/>
                </a:solidFill>
                <a:latin typeface="Arial Narrow" pitchFamily="34" charset="0"/>
                <a:cs typeface="Times New Roman" pitchFamily="18" charset="0"/>
              </a:rPr>
              <a:t>Ask </a:t>
            </a:r>
          </a:p>
          <a:p>
            <a:pPr algn="ctr" eaLnBrk="0" hangingPunct="0"/>
            <a:r>
              <a:rPr lang="en-GB" sz="1600" b="1">
                <a:solidFill>
                  <a:srgbClr val="003399"/>
                </a:solidFill>
                <a:latin typeface="Arial Narrow" pitchFamily="34" charset="0"/>
                <a:cs typeface="Times New Roman" pitchFamily="18" charset="0"/>
              </a:rPr>
              <a:t>(Feedback)</a:t>
            </a:r>
          </a:p>
        </p:txBody>
      </p:sp>
      <p:sp>
        <p:nvSpPr>
          <p:cNvPr id="53267" name="Text Box 19"/>
          <p:cNvSpPr txBox="1">
            <a:spLocks noChangeArrowheads="1"/>
          </p:cNvSpPr>
          <p:nvPr/>
        </p:nvSpPr>
        <p:spPr bwMode="auto">
          <a:xfrm>
            <a:off x="4238625" y="3789363"/>
            <a:ext cx="1533525" cy="581025"/>
          </a:xfrm>
          <a:prstGeom prst="rect">
            <a:avLst/>
          </a:prstGeom>
          <a:noFill/>
          <a:ln w="12700">
            <a:noFill/>
            <a:miter lim="800000"/>
            <a:headEnd/>
            <a:tailEnd/>
          </a:ln>
          <a:effectLst/>
        </p:spPr>
        <p:txBody>
          <a:bodyPr anchor="ctr">
            <a:spAutoFit/>
          </a:bodyPr>
          <a:lstStyle/>
          <a:p>
            <a:pPr algn="ctr" eaLnBrk="0" hangingPunct="0"/>
            <a:r>
              <a:rPr lang="en-GB" sz="1600" b="1">
                <a:solidFill>
                  <a:srgbClr val="003399"/>
                </a:solidFill>
                <a:latin typeface="Arial Narrow" pitchFamily="34" charset="0"/>
                <a:cs typeface="Times New Roman" pitchFamily="18" charset="0"/>
              </a:rPr>
              <a:t>Tell </a:t>
            </a:r>
          </a:p>
          <a:p>
            <a:pPr algn="ctr" eaLnBrk="0" hangingPunct="0"/>
            <a:r>
              <a:rPr lang="en-GB" sz="1600" b="1">
                <a:solidFill>
                  <a:srgbClr val="003399"/>
                </a:solidFill>
                <a:latin typeface="Arial Narrow" pitchFamily="34" charset="0"/>
                <a:cs typeface="Times New Roman" pitchFamily="18" charset="0"/>
              </a:rPr>
              <a:t>(disclosure)</a:t>
            </a:r>
          </a:p>
        </p:txBody>
      </p:sp>
      <p:sp>
        <p:nvSpPr>
          <p:cNvPr id="53268" name="Text Box 20"/>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Programme Objectives</a:t>
            </a:r>
          </a:p>
        </p:txBody>
      </p:sp>
      <p:sp>
        <p:nvSpPr>
          <p:cNvPr id="7171" name="Rectangle 3"/>
          <p:cNvSpPr>
            <a:spLocks noGrp="1" noChangeArrowheads="1"/>
          </p:cNvSpPr>
          <p:nvPr>
            <p:ph type="body" idx="1"/>
          </p:nvPr>
        </p:nvSpPr>
        <p:spPr/>
        <p:txBody>
          <a:bodyPr/>
          <a:lstStyle/>
          <a:p>
            <a:r>
              <a:rPr lang="en-US" dirty="0"/>
              <a:t>Understand Self</a:t>
            </a:r>
          </a:p>
          <a:p>
            <a:r>
              <a:rPr lang="en-US" dirty="0"/>
              <a:t>Understand Others</a:t>
            </a:r>
          </a:p>
          <a:p>
            <a:r>
              <a:rPr lang="en-US" dirty="0"/>
              <a:t>Adapt </a:t>
            </a:r>
            <a:r>
              <a:rPr lang="en-GB" dirty="0"/>
              <a:t>and</a:t>
            </a:r>
            <a:r>
              <a:rPr lang="en-US" dirty="0"/>
              <a:t> Connect</a:t>
            </a:r>
          </a:p>
          <a:p>
            <a:r>
              <a:rPr lang="en-US" dirty="0"/>
              <a:t>Develop Usable Interpersonal Strategies</a:t>
            </a:r>
          </a:p>
          <a:p>
            <a:r>
              <a:rPr lang="en-US" dirty="0" smtClean="0"/>
              <a:t>Learn a little more about your learning style</a:t>
            </a:r>
            <a:endParaRPr lang="en-US" dirty="0"/>
          </a:p>
          <a:p>
            <a:endParaRPr lang="en-US" dirty="0"/>
          </a:p>
        </p:txBody>
      </p:sp>
      <p:sp>
        <p:nvSpPr>
          <p:cNvPr id="7172" name="Text Box 4"/>
          <p:cNvSpPr txBox="1">
            <a:spLocks noChangeArrowheads="1"/>
          </p:cNvSpPr>
          <p:nvPr/>
        </p:nvSpPr>
        <p:spPr bwMode="auto">
          <a:xfrm>
            <a:off x="9051925" y="3394075"/>
            <a:ext cx="184150" cy="457200"/>
          </a:xfrm>
          <a:prstGeom prst="rect">
            <a:avLst/>
          </a:prstGeom>
          <a:noFill/>
          <a:ln w="9525">
            <a:noFill/>
            <a:miter lim="800000"/>
            <a:headEnd/>
            <a:tailEnd/>
          </a:ln>
          <a:effectLst/>
        </p:spPr>
        <p:txBody>
          <a:bodyPr wrap="none">
            <a:spAutoFit/>
          </a:bodyPr>
          <a:lstStyle/>
          <a:p>
            <a:endParaRPr lang="en-US" sz="2400">
              <a:latin typeface="Times New Roman" pitchFamily="18" charset="0"/>
              <a:cs typeface="Times New Roman" pitchFamily="18" charset="0"/>
            </a:endParaRPr>
          </a:p>
        </p:txBody>
      </p:sp>
      <p:sp>
        <p:nvSpPr>
          <p:cNvPr id="7173" name="Text Box 5"/>
          <p:cNvSpPr txBox="1">
            <a:spLocks noChangeArrowheads="1"/>
          </p:cNvSpPr>
          <p:nvPr/>
        </p:nvSpPr>
        <p:spPr bwMode="auto">
          <a:xfrm>
            <a:off x="5162550" y="6319838"/>
            <a:ext cx="3697288"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rPr>
              <a:t>Compass Learning Guide – Getting Started - Section 1.1</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Perception</a:t>
            </a:r>
          </a:p>
        </p:txBody>
      </p:sp>
      <p:graphicFrame>
        <p:nvGraphicFramePr>
          <p:cNvPr id="11267" name="Object 3"/>
          <p:cNvGraphicFramePr>
            <a:graphicFrameLocks noChangeAspect="1"/>
          </p:cNvGraphicFramePr>
          <p:nvPr/>
        </p:nvGraphicFramePr>
        <p:xfrm>
          <a:off x="2713038" y="1427163"/>
          <a:ext cx="3716337" cy="4879975"/>
        </p:xfrm>
        <a:graphic>
          <a:graphicData uri="http://schemas.openxmlformats.org/presentationml/2006/ole">
            <mc:AlternateContent xmlns:mc="http://schemas.openxmlformats.org/markup-compatibility/2006">
              <mc:Choice xmlns:v="urn:schemas-microsoft-com:vml" Requires="v">
                <p:oleObj spid="_x0000_s11279" name="Image" r:id="rId4" imgW="5193651" imgH="6819048" progId="">
                  <p:embed/>
                </p:oleObj>
              </mc:Choice>
              <mc:Fallback>
                <p:oleObj name="Image" r:id="rId4" imgW="5193651" imgH="6819048" progId="">
                  <p:embed/>
                  <p:pic>
                    <p:nvPicPr>
                      <p:cNvPr id="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13038" y="1427163"/>
                        <a:ext cx="3716337" cy="487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68" name="Text Box 4"/>
          <p:cNvSpPr txBox="1">
            <a:spLocks noChangeArrowheads="1"/>
          </p:cNvSpPr>
          <p:nvPr/>
        </p:nvSpPr>
        <p:spPr bwMode="auto">
          <a:xfrm>
            <a:off x="8026400" y="6319838"/>
            <a:ext cx="833438" cy="244475"/>
          </a:xfrm>
          <a:prstGeom prst="rect">
            <a:avLst/>
          </a:prstGeom>
          <a:noFill/>
          <a:ln w="12700">
            <a:noFill/>
            <a:miter lim="800000"/>
            <a:headEnd/>
            <a:tailEnd/>
          </a:ln>
          <a:effectLst/>
        </p:spPr>
        <p:txBody>
          <a:bodyPr>
            <a:spAutoFit/>
          </a:bodyPr>
          <a:lstStyle/>
          <a:p>
            <a:pPr eaLnBrk="0" hangingPunct="0">
              <a:spcBef>
                <a:spcPct val="50000"/>
              </a:spcBef>
            </a:pPr>
            <a:r>
              <a:rPr lang="en-GB" sz="1000">
                <a:latin typeface="Arial Narrow" pitchFamily="34" charset="0"/>
                <a:cs typeface="Times New Roman" pitchFamily="18" charset="0"/>
              </a:rPr>
              <a:t>Section 1.3</a:t>
            </a:r>
          </a:p>
        </p:txBody>
      </p:sp>
      <p:sp>
        <p:nvSpPr>
          <p:cNvPr id="11269"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74663" y="504825"/>
            <a:ext cx="8329612" cy="1143000"/>
          </a:xfrm>
        </p:spPr>
        <p:txBody>
          <a:bodyPr/>
          <a:lstStyle/>
          <a:p>
            <a:r>
              <a:rPr lang="en-GB"/>
              <a:t>Perception – we can disagree and both be right</a:t>
            </a:r>
          </a:p>
        </p:txBody>
      </p:sp>
      <p:sp>
        <p:nvSpPr>
          <p:cNvPr id="17411" name="Rectangle 3"/>
          <p:cNvSpPr>
            <a:spLocks noGrp="1" noChangeArrowheads="1"/>
          </p:cNvSpPr>
          <p:nvPr>
            <p:ph type="body" sz="half" idx="1"/>
          </p:nvPr>
        </p:nvSpPr>
        <p:spPr>
          <a:xfrm>
            <a:off x="457200" y="1600200"/>
            <a:ext cx="8194675" cy="4525963"/>
          </a:xfrm>
        </p:spPr>
        <p:txBody>
          <a:bodyPr/>
          <a:lstStyle/>
          <a:p>
            <a:pPr>
              <a:buClr>
                <a:srgbClr val="B71A1D"/>
              </a:buClr>
            </a:pPr>
            <a:endParaRPr lang="en-GB" sz="3000"/>
          </a:p>
          <a:p>
            <a:pPr>
              <a:buClr>
                <a:srgbClr val="B71A1D"/>
              </a:buClr>
              <a:buFontTx/>
              <a:buNone/>
            </a:pPr>
            <a:endParaRPr lang="en-GB" sz="3000"/>
          </a:p>
          <a:p>
            <a:pPr>
              <a:buClr>
                <a:srgbClr val="B71A1D"/>
              </a:buClr>
            </a:pPr>
            <a:endParaRPr lang="en-GB" sz="3000"/>
          </a:p>
          <a:p>
            <a:pPr>
              <a:buClr>
                <a:srgbClr val="B71A1D"/>
              </a:buClr>
            </a:pPr>
            <a:endParaRPr lang="en-GB" sz="3000"/>
          </a:p>
          <a:p>
            <a:pPr>
              <a:buClr>
                <a:srgbClr val="B71A1D"/>
              </a:buClr>
            </a:pPr>
            <a:endParaRPr lang="en-US" sz="3000"/>
          </a:p>
        </p:txBody>
      </p:sp>
      <p:sp>
        <p:nvSpPr>
          <p:cNvPr id="17412" name="Text Box 4"/>
          <p:cNvSpPr txBox="1">
            <a:spLocks noChangeArrowheads="1"/>
          </p:cNvSpPr>
          <p:nvPr/>
        </p:nvSpPr>
        <p:spPr bwMode="auto">
          <a:xfrm>
            <a:off x="890588" y="2430463"/>
            <a:ext cx="7667625" cy="2668587"/>
          </a:xfrm>
          <a:prstGeom prst="rect">
            <a:avLst/>
          </a:prstGeom>
          <a:noFill/>
          <a:ln w="12700">
            <a:noFill/>
            <a:miter lim="800000"/>
            <a:headEnd/>
            <a:tailEnd/>
          </a:ln>
          <a:effectLst/>
        </p:spPr>
        <p:txBody>
          <a:bodyPr>
            <a:spAutoFit/>
          </a:bodyPr>
          <a:lstStyle/>
          <a:p>
            <a:pPr eaLnBrk="0" hangingPunct="0">
              <a:spcBef>
                <a:spcPct val="50000"/>
              </a:spcBef>
            </a:pPr>
            <a:r>
              <a:rPr lang="en-US" sz="5000">
                <a:solidFill>
                  <a:srgbClr val="003399"/>
                </a:solidFill>
                <a:latin typeface="Arial Narrow" pitchFamily="34" charset="0"/>
                <a:cs typeface="Times New Roman" pitchFamily="18" charset="0"/>
              </a:rPr>
              <a:t>“All our knowledge has its origins in perceptions.”</a:t>
            </a:r>
          </a:p>
          <a:p>
            <a:pPr eaLnBrk="0" hangingPunct="0">
              <a:spcBef>
                <a:spcPct val="50000"/>
              </a:spcBef>
            </a:pPr>
            <a:r>
              <a:rPr lang="en-US" sz="4600" b="1">
                <a:solidFill>
                  <a:srgbClr val="003399"/>
                </a:solidFill>
                <a:latin typeface="Arial Narrow" pitchFamily="34" charset="0"/>
                <a:cs typeface="Times New Roman" pitchFamily="18" charset="0"/>
              </a:rPr>
              <a:t>Leonardo da Vinci</a:t>
            </a:r>
          </a:p>
        </p:txBody>
      </p:sp>
      <p:sp>
        <p:nvSpPr>
          <p:cNvPr id="17413"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white">
          <a:xfrm>
            <a:off x="6172200" y="2286000"/>
            <a:ext cx="2743200" cy="3886200"/>
          </a:xfrm>
          <a:prstGeom prst="rect">
            <a:avLst/>
          </a:prstGeom>
          <a:noFill/>
          <a:ln w="9525">
            <a:noFill/>
            <a:miter lim="800000"/>
            <a:headEnd/>
            <a:tailEnd/>
          </a:ln>
        </p:spPr>
        <p:txBody>
          <a:bodyPr/>
          <a:lstStyle/>
          <a:p>
            <a:pPr marL="228600" indent="-228600" eaLnBrk="0" hangingPunct="0">
              <a:spcBef>
                <a:spcPct val="20000"/>
              </a:spcBef>
              <a:buClr>
                <a:schemeClr val="accent1"/>
              </a:buClr>
            </a:pPr>
            <a:r>
              <a:rPr kumimoji="1" lang="en-GB" sz="3000" i="1">
                <a:solidFill>
                  <a:srgbClr val="003399"/>
                </a:solidFill>
                <a:latin typeface="Arial Narrow" pitchFamily="34" charset="0"/>
                <a:cs typeface="Times New Roman" pitchFamily="18" charset="0"/>
              </a:rPr>
              <a:t>“We see the world not as it is, but as we are”</a:t>
            </a:r>
          </a:p>
          <a:p>
            <a:pPr marL="228600" indent="-228600" algn="r" eaLnBrk="0" hangingPunct="0">
              <a:spcBef>
                <a:spcPct val="20000"/>
              </a:spcBef>
              <a:buClr>
                <a:schemeClr val="accent1"/>
              </a:buClr>
            </a:pPr>
            <a:endParaRPr kumimoji="1" lang="en-GB" sz="2600">
              <a:solidFill>
                <a:srgbClr val="003399"/>
              </a:solidFill>
              <a:latin typeface="Arial Narrow" pitchFamily="34" charset="0"/>
              <a:cs typeface="Times New Roman" pitchFamily="18" charset="0"/>
            </a:endParaRPr>
          </a:p>
          <a:p>
            <a:pPr marL="228600" indent="-228600" algn="r" eaLnBrk="0" hangingPunct="0">
              <a:spcBef>
                <a:spcPct val="20000"/>
              </a:spcBef>
              <a:buClr>
                <a:schemeClr val="accent1"/>
              </a:buClr>
            </a:pPr>
            <a:endParaRPr kumimoji="1" lang="en-GB" sz="2600">
              <a:solidFill>
                <a:srgbClr val="003399"/>
              </a:solidFill>
              <a:latin typeface="Arial Narrow" pitchFamily="34" charset="0"/>
              <a:cs typeface="Times New Roman" pitchFamily="18" charset="0"/>
            </a:endParaRPr>
          </a:p>
          <a:p>
            <a:pPr marL="228600" indent="-228600" algn="r" eaLnBrk="0" hangingPunct="0">
              <a:spcBef>
                <a:spcPct val="20000"/>
              </a:spcBef>
              <a:buClr>
                <a:schemeClr val="accent1"/>
              </a:buClr>
            </a:pPr>
            <a:r>
              <a:rPr kumimoji="1" lang="en-GB" sz="2600">
                <a:solidFill>
                  <a:srgbClr val="003399"/>
                </a:solidFill>
                <a:latin typeface="Arial Narrow" pitchFamily="34" charset="0"/>
                <a:cs typeface="Times New Roman" pitchFamily="18" charset="0"/>
              </a:rPr>
              <a:t>Stephen Covey</a:t>
            </a:r>
          </a:p>
        </p:txBody>
      </p:sp>
      <p:sp>
        <p:nvSpPr>
          <p:cNvPr id="19459" name="Rectangle 3"/>
          <p:cNvSpPr>
            <a:spLocks noChangeArrowheads="1"/>
          </p:cNvSpPr>
          <p:nvPr/>
        </p:nvSpPr>
        <p:spPr bwMode="auto">
          <a:xfrm>
            <a:off x="0" y="0"/>
            <a:ext cx="9144000" cy="6858000"/>
          </a:xfrm>
          <a:prstGeom prst="rect">
            <a:avLst/>
          </a:prstGeom>
          <a:solidFill>
            <a:schemeClr val="tx2"/>
          </a:solidFill>
          <a:ln w="12700">
            <a:solidFill>
              <a:schemeClr val="tx2"/>
            </a:solidFill>
            <a:miter lim="800000"/>
            <a:headEnd/>
            <a:tailEnd/>
          </a:ln>
          <a:effectLst/>
        </p:spPr>
        <p:txBody>
          <a:bodyPr wrap="none" anchor="ctr"/>
          <a:lstStyle/>
          <a:p>
            <a:endParaRPr lang="en-GB"/>
          </a:p>
        </p:txBody>
      </p:sp>
      <p:pic>
        <p:nvPicPr>
          <p:cNvPr id="19460" name="Picture 4" descr="9people"/>
          <p:cNvPicPr>
            <a:picLocks noChangeAspect="1" noChangeArrowheads="1"/>
          </p:cNvPicPr>
          <p:nvPr/>
        </p:nvPicPr>
        <p:blipFill>
          <a:blip r:embed="rId3"/>
          <a:srcRect l="3566" t="4143" r="5649" b="11482"/>
          <a:stretch>
            <a:fillRect/>
          </a:stretch>
        </p:blipFill>
        <p:spPr bwMode="auto">
          <a:xfrm>
            <a:off x="1863725" y="0"/>
            <a:ext cx="5624513" cy="6858000"/>
          </a:xfrm>
          <a:prstGeom prst="rect">
            <a:avLst/>
          </a:prstGeom>
          <a:noFill/>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98475" y="76200"/>
            <a:ext cx="7670800" cy="596900"/>
          </a:xfrm>
        </p:spPr>
        <p:txBody>
          <a:bodyPr/>
          <a:lstStyle/>
          <a:p>
            <a:endParaRPr lang="en-US"/>
          </a:p>
        </p:txBody>
      </p:sp>
      <p:sp>
        <p:nvSpPr>
          <p:cNvPr id="21507" name="Text Box 3"/>
          <p:cNvSpPr txBox="1">
            <a:spLocks noChangeArrowheads="1"/>
          </p:cNvSpPr>
          <p:nvPr/>
        </p:nvSpPr>
        <p:spPr bwMode="auto">
          <a:xfrm>
            <a:off x="2438400" y="2362200"/>
            <a:ext cx="4354513" cy="1463675"/>
          </a:xfrm>
          <a:prstGeom prst="rect">
            <a:avLst/>
          </a:prstGeom>
          <a:noFill/>
          <a:ln w="9525">
            <a:noFill/>
            <a:miter lim="800000"/>
            <a:headEnd/>
            <a:tailEnd/>
          </a:ln>
          <a:effectLst/>
        </p:spPr>
        <p:txBody>
          <a:bodyPr>
            <a:spAutoFit/>
          </a:bodyPr>
          <a:lstStyle/>
          <a:p>
            <a:pPr algn="ctr">
              <a:spcBef>
                <a:spcPct val="50000"/>
              </a:spcBef>
            </a:pPr>
            <a:r>
              <a:rPr lang="en-US" sz="4500" b="1">
                <a:solidFill>
                  <a:srgbClr val="003399"/>
                </a:solidFill>
                <a:latin typeface="Arial Narrow" pitchFamily="34" charset="0"/>
                <a:cs typeface="Times New Roman" pitchFamily="18" charset="0"/>
              </a:rPr>
              <a:t>How many faces did you see?</a:t>
            </a:r>
          </a:p>
        </p:txBody>
      </p:sp>
      <p:sp>
        <p:nvSpPr>
          <p:cNvPr id="21508" name="Text Box 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7746" name="Picture 2" descr="[embraced+by+spirits+1+mystic+passage.jpg]"/>
          <p:cNvPicPr>
            <a:picLocks noChangeAspect="1" noChangeArrowheads="1"/>
          </p:cNvPicPr>
          <p:nvPr/>
        </p:nvPicPr>
        <p:blipFill>
          <a:blip r:embed="rId3"/>
          <a:srcRect/>
          <a:stretch>
            <a:fillRect/>
          </a:stretch>
        </p:blipFill>
        <p:spPr bwMode="auto">
          <a:xfrm>
            <a:off x="2862263" y="433388"/>
            <a:ext cx="3419475" cy="5991225"/>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Are these really moving?</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304800" y="-228600"/>
            <a:ext cx="9144000" cy="0"/>
          </a:xfrm>
          <a:prstGeom prst="rect">
            <a:avLst/>
          </a:prstGeom>
          <a:noFill/>
          <a:ln w="9525">
            <a:noFill/>
            <a:miter lim="800000"/>
            <a:headEnd/>
            <a:tailEnd/>
          </a:ln>
          <a:effectLst/>
        </p:spPr>
        <p:txBody>
          <a:bodyPr>
            <a:spAutoFit/>
          </a:bodyPr>
          <a:lstStyle/>
          <a:p>
            <a:endParaRPr lang="en-GB"/>
          </a:p>
        </p:txBody>
      </p:sp>
      <p:pic>
        <p:nvPicPr>
          <p:cNvPr id="23555" name="Picture 3" descr="Microsoft Photo Editor 3.0 Picture"/>
          <p:cNvPicPr>
            <a:picLocks noChangeAspect="1" noChangeArrowheads="1"/>
          </p:cNvPicPr>
          <p:nvPr/>
        </p:nvPicPr>
        <p:blipFill>
          <a:blip r:embed="rId3" r:link="rId4"/>
          <a:srcRect/>
          <a:stretch>
            <a:fillRect/>
          </a:stretch>
        </p:blipFill>
        <p:spPr bwMode="auto">
          <a:xfrm>
            <a:off x="-304800" y="-228600"/>
            <a:ext cx="9753600" cy="7315200"/>
          </a:xfrm>
          <a:prstGeom prst="rect">
            <a:avLst/>
          </a:prstGeom>
          <a:noFill/>
        </p:spPr>
      </p:pic>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8642" name="Object 2"/>
          <p:cNvGraphicFramePr>
            <a:graphicFrameLocks noChangeAspect="1"/>
          </p:cNvGraphicFramePr>
          <p:nvPr/>
        </p:nvGraphicFramePr>
        <p:xfrm>
          <a:off x="2066925" y="1076325"/>
          <a:ext cx="5010150" cy="4705350"/>
        </p:xfrm>
        <a:graphic>
          <a:graphicData uri="http://schemas.openxmlformats.org/presentationml/2006/ole">
            <mc:AlternateContent xmlns:mc="http://schemas.openxmlformats.org/markup-compatibility/2006">
              <mc:Choice xmlns:v="urn:schemas-microsoft-com:vml" Requires="v">
                <p:oleObj spid="_x0000_s126986" name="Bitmap Image" r:id="rId3" imgW="5009524" imgH="4704762" progId="Paint.Picture">
                  <p:embed/>
                </p:oleObj>
              </mc:Choice>
              <mc:Fallback>
                <p:oleObj name="Bitmap Image" r:id="rId3" imgW="5009524" imgH="4704762"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6925" y="1076325"/>
                        <a:ext cx="5010150" cy="470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9665103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Perception and Awareness</a:t>
            </a:r>
          </a:p>
        </p:txBody>
      </p:sp>
      <p:sp>
        <p:nvSpPr>
          <p:cNvPr id="24579" name="Rectangle 3"/>
          <p:cNvSpPr>
            <a:spLocks noChangeArrowheads="1"/>
          </p:cNvSpPr>
          <p:nvPr/>
        </p:nvSpPr>
        <p:spPr bwMode="auto">
          <a:xfrm>
            <a:off x="533400" y="1981200"/>
            <a:ext cx="3733800" cy="4114800"/>
          </a:xfrm>
          <a:prstGeom prst="rect">
            <a:avLst/>
          </a:prstGeom>
          <a:noFill/>
          <a:ln w="9525">
            <a:noFill/>
            <a:miter lim="800000"/>
            <a:headEnd/>
            <a:tailEnd/>
          </a:ln>
          <a:effectLst/>
        </p:spPr>
        <p:txBody>
          <a:bodyPr/>
          <a:lstStyle/>
          <a:p>
            <a:pPr marL="228600" indent="-44450" eaLnBrk="0" hangingPunct="0">
              <a:spcBef>
                <a:spcPct val="20000"/>
              </a:spcBef>
              <a:buClr>
                <a:schemeClr val="accent1"/>
              </a:buClr>
            </a:pPr>
            <a:r>
              <a:rPr kumimoji="1" lang="en-US" sz="3000">
                <a:solidFill>
                  <a:srgbClr val="003399"/>
                </a:solidFill>
                <a:latin typeface="Arial Narrow" pitchFamily="34" charset="0"/>
                <a:cs typeface="Times New Roman" pitchFamily="18" charset="0"/>
              </a:rPr>
              <a:t>“The World  exists not merely in itself, but also as it appears to me.”</a:t>
            </a:r>
          </a:p>
          <a:p>
            <a:pPr marL="228600" indent="-44450" eaLnBrk="0" hangingPunct="0">
              <a:spcBef>
                <a:spcPct val="20000"/>
              </a:spcBef>
              <a:buClr>
                <a:schemeClr val="accent1"/>
              </a:buClr>
            </a:pPr>
            <a:r>
              <a:rPr kumimoji="1" lang="en-US" sz="2600" b="1">
                <a:solidFill>
                  <a:srgbClr val="003399"/>
                </a:solidFill>
                <a:latin typeface="Arial Narrow" pitchFamily="34" charset="0"/>
                <a:cs typeface="Times New Roman" pitchFamily="18" charset="0"/>
              </a:rPr>
              <a:t>C. G. Jung </a:t>
            </a:r>
          </a:p>
          <a:p>
            <a:pPr marL="228600" indent="-44450" eaLnBrk="0" hangingPunct="0">
              <a:spcBef>
                <a:spcPct val="20000"/>
              </a:spcBef>
              <a:buClr>
                <a:schemeClr val="accent1"/>
              </a:buClr>
            </a:pPr>
            <a:r>
              <a:rPr kumimoji="1" lang="en-US" sz="2600" b="1">
                <a:solidFill>
                  <a:srgbClr val="003399"/>
                </a:solidFill>
                <a:latin typeface="Arial Narrow" pitchFamily="34" charset="0"/>
                <a:cs typeface="Times New Roman" pitchFamily="18" charset="0"/>
              </a:rPr>
              <a:t>Psychological Types</a:t>
            </a:r>
            <a:endParaRPr kumimoji="1" lang="en-GB" sz="2600" b="1">
              <a:solidFill>
                <a:srgbClr val="003399"/>
              </a:solidFill>
              <a:latin typeface="Arial Narrow" pitchFamily="34" charset="0"/>
              <a:cs typeface="Times New Roman" pitchFamily="18" charset="0"/>
            </a:endParaRPr>
          </a:p>
          <a:p>
            <a:pPr marL="228600" indent="-44450" eaLnBrk="0" hangingPunct="0">
              <a:spcBef>
                <a:spcPct val="20000"/>
              </a:spcBef>
              <a:buClr>
                <a:schemeClr val="accent1"/>
              </a:buClr>
            </a:pPr>
            <a:endParaRPr kumimoji="1" lang="en-GB">
              <a:solidFill>
                <a:srgbClr val="003399"/>
              </a:solidFill>
              <a:latin typeface="Arial Narrow" pitchFamily="34" charset="0"/>
              <a:cs typeface="Times New Roman" pitchFamily="18" charset="0"/>
            </a:endParaRPr>
          </a:p>
        </p:txBody>
      </p:sp>
      <p:pic>
        <p:nvPicPr>
          <p:cNvPr id="24580" name="Picture 4"/>
          <p:cNvPicPr>
            <a:picLocks noChangeAspect="1" noChangeArrowheads="1"/>
          </p:cNvPicPr>
          <p:nvPr/>
        </p:nvPicPr>
        <p:blipFill>
          <a:blip r:embed="rId3"/>
          <a:srcRect/>
          <a:stretch>
            <a:fillRect/>
          </a:stretch>
        </p:blipFill>
        <p:spPr bwMode="auto">
          <a:xfrm>
            <a:off x="4432300" y="1793875"/>
            <a:ext cx="3887788" cy="4375150"/>
          </a:xfrm>
          <a:prstGeom prst="rect">
            <a:avLst/>
          </a:prstGeom>
          <a:noFill/>
          <a:ln w="9525">
            <a:noFill/>
            <a:miter lim="800000"/>
            <a:headEnd/>
            <a:tailEnd/>
          </a:ln>
          <a:effectLst/>
        </p:spPr>
      </p:pic>
      <p:sp>
        <p:nvSpPr>
          <p:cNvPr id="24581"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2498" name="Object 2"/>
          <p:cNvGraphicFramePr>
            <a:graphicFrameLocks noChangeAspect="1"/>
          </p:cNvGraphicFramePr>
          <p:nvPr/>
        </p:nvGraphicFramePr>
        <p:xfrm>
          <a:off x="1116013" y="0"/>
          <a:ext cx="6769100" cy="6858000"/>
        </p:xfrm>
        <a:graphic>
          <a:graphicData uri="http://schemas.openxmlformats.org/presentationml/2006/ole">
            <mc:AlternateContent xmlns:mc="http://schemas.openxmlformats.org/markup-compatibility/2006">
              <mc:Choice xmlns:v="urn:schemas-microsoft-com:vml" Requires="v">
                <p:oleObj spid="_x0000_s128010" name="Bitmap Image" r:id="rId4" imgW="4123810" imgH="4180952" progId="Paint.Picture">
                  <p:embed/>
                </p:oleObj>
              </mc:Choice>
              <mc:Fallback>
                <p:oleObj name="Bitmap Image" r:id="rId4" imgW="4123810" imgH="4180952"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6013" y="0"/>
                        <a:ext cx="67691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557518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4546" name="Object 2"/>
          <p:cNvGraphicFramePr>
            <a:graphicFrameLocks noChangeAspect="1"/>
          </p:cNvGraphicFramePr>
          <p:nvPr/>
        </p:nvGraphicFramePr>
        <p:xfrm>
          <a:off x="2587625" y="0"/>
          <a:ext cx="3967163" cy="6858000"/>
        </p:xfrm>
        <a:graphic>
          <a:graphicData uri="http://schemas.openxmlformats.org/presentationml/2006/ole">
            <mc:AlternateContent xmlns:mc="http://schemas.openxmlformats.org/markup-compatibility/2006">
              <mc:Choice xmlns:v="urn:schemas-microsoft-com:vml" Requires="v">
                <p:oleObj spid="_x0000_s129034" name="Bitmap Image" r:id="rId4" imgW="1580952" imgH="2734057" progId="Paint.Picture">
                  <p:embed/>
                </p:oleObj>
              </mc:Choice>
              <mc:Fallback>
                <p:oleObj name="Bitmap Image" r:id="rId4" imgW="1580952" imgH="2734057"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87625" y="0"/>
                        <a:ext cx="396716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577609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6594" name="Object 2"/>
          <p:cNvGraphicFramePr>
            <a:graphicFrameLocks noChangeAspect="1"/>
          </p:cNvGraphicFramePr>
          <p:nvPr/>
        </p:nvGraphicFramePr>
        <p:xfrm>
          <a:off x="0" y="180975"/>
          <a:ext cx="9144000" cy="6499225"/>
        </p:xfrm>
        <a:graphic>
          <a:graphicData uri="http://schemas.openxmlformats.org/presentationml/2006/ole">
            <mc:AlternateContent xmlns:mc="http://schemas.openxmlformats.org/markup-compatibility/2006">
              <mc:Choice xmlns:v="urn:schemas-microsoft-com:vml" Requires="v">
                <p:oleObj spid="_x0000_s130058" name="Bitmap Image" r:id="rId4" imgW="3524742" imgH="2505425" progId="Paint.Picture">
                  <p:embed/>
                </p:oleObj>
              </mc:Choice>
              <mc:Fallback>
                <p:oleObj name="Bitmap Image" r:id="rId4" imgW="3524742" imgH="2505425"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80975"/>
                        <a:ext cx="9144000" cy="6499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5359381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3"/>
          <a:srcRect/>
          <a:stretch>
            <a:fillRect/>
          </a:stretch>
        </p:blipFill>
        <p:spPr bwMode="auto">
          <a:xfrm>
            <a:off x="2006600" y="1239838"/>
            <a:ext cx="5130800" cy="4433887"/>
          </a:xfrm>
          <a:prstGeom prst="rect">
            <a:avLst/>
          </a:prstGeom>
          <a:noFill/>
          <a:ln w="9525">
            <a:noFill/>
            <a:miter lim="800000"/>
            <a:headEnd/>
            <a:tailEnd/>
          </a:ln>
          <a:effectLst/>
        </p:spPr>
      </p:pic>
      <p:sp>
        <p:nvSpPr>
          <p:cNvPr id="40963" name="Text Box 3"/>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body" idx="1"/>
          </p:nvPr>
        </p:nvSpPr>
        <p:spPr>
          <a:noFill/>
          <a:ln/>
        </p:spPr>
        <p:txBody>
          <a:bodyPr/>
          <a:lstStyle/>
          <a:p>
            <a:pPr>
              <a:lnSpc>
                <a:spcPct val="90000"/>
              </a:lnSpc>
              <a:buFontTx/>
              <a:buNone/>
            </a:pPr>
            <a:r>
              <a:rPr lang="en-GB" sz="2800"/>
              <a:t>	</a:t>
            </a:r>
            <a:r>
              <a:rPr lang="en-US" sz="2800"/>
              <a:t>Dear Paul</a:t>
            </a:r>
            <a:br>
              <a:rPr lang="en-US" sz="2800"/>
            </a:br>
            <a:endParaRPr lang="en-GB" sz="2800"/>
          </a:p>
          <a:p>
            <a:pPr>
              <a:lnSpc>
                <a:spcPct val="90000"/>
              </a:lnSpc>
              <a:buFontTx/>
              <a:buNone/>
            </a:pPr>
            <a:r>
              <a:rPr lang="en-GB" sz="2800"/>
              <a:t>	</a:t>
            </a:r>
            <a:r>
              <a:rPr lang="en-US" sz="2800"/>
              <a:t>I want a man who knows what love is all about. You are generous, kind, thoughtful. People who are not like you admit to being useless and inferior. You have ruined me for other men. I yearn for you. I have no feelings whatsoever when we</a:t>
            </a:r>
            <a:r>
              <a:rPr lang="en-GB" sz="2800"/>
              <a:t>’</a:t>
            </a:r>
            <a:r>
              <a:rPr lang="en-US" sz="2800"/>
              <a:t>re apart. I can be forever happy-will you let me be yours?</a:t>
            </a:r>
            <a:br>
              <a:rPr lang="en-US" sz="2800"/>
            </a:br>
            <a:endParaRPr lang="en-GB" sz="2800"/>
          </a:p>
          <a:p>
            <a:pPr>
              <a:lnSpc>
                <a:spcPct val="90000"/>
              </a:lnSpc>
              <a:buFontTx/>
              <a:buNone/>
            </a:pPr>
            <a:r>
              <a:rPr lang="en-GB" sz="2800"/>
              <a:t>	Gl</a:t>
            </a:r>
            <a:r>
              <a:rPr lang="en-US" sz="2800"/>
              <a:t>oria</a:t>
            </a:r>
            <a:br>
              <a:rPr lang="en-US" sz="2800"/>
            </a:br>
            <a:r>
              <a:rPr lang="en-US" sz="2800"/>
              <a:t/>
            </a:r>
            <a:br>
              <a:rPr lang="en-US" sz="2800"/>
            </a:br>
            <a:endParaRPr lang="en-GB" sz="2800"/>
          </a:p>
        </p:txBody>
      </p:sp>
      <p:sp>
        <p:nvSpPr>
          <p:cNvPr id="43011" name="Text Box 3"/>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539750" y="6072188"/>
            <a:ext cx="1054100" cy="203200"/>
          </a:xfrm>
          <a:prstGeom prst="rect">
            <a:avLst/>
          </a:prstGeom>
          <a:noFill/>
          <a:ln w="12700">
            <a:noFill/>
            <a:miter lim="800000"/>
            <a:headEnd/>
            <a:tailEnd/>
          </a:ln>
          <a:effectLst/>
        </p:spPr>
        <p:txBody>
          <a:bodyPr wrap="none" lIns="90488" tIns="44450" rIns="90488" bIns="44450">
            <a:spAutoFit/>
          </a:bodyPr>
          <a:lstStyle/>
          <a:p>
            <a:pPr eaLnBrk="0" hangingPunct="0"/>
            <a:r>
              <a:rPr lang="en-GB" sz="1200">
                <a:cs typeface="Times New Roman" pitchFamily="18" charset="0"/>
              </a:rPr>
              <a:t>INTR 4.5</a:t>
            </a:r>
          </a:p>
        </p:txBody>
      </p:sp>
      <p:sp>
        <p:nvSpPr>
          <p:cNvPr id="45059" name="Rectangle 3"/>
          <p:cNvSpPr>
            <a:spLocks noGrp="1" noChangeArrowheads="1"/>
          </p:cNvSpPr>
          <p:nvPr>
            <p:ph type="body" idx="1"/>
          </p:nvPr>
        </p:nvSpPr>
        <p:spPr>
          <a:xfrm>
            <a:off x="685800" y="1905000"/>
            <a:ext cx="7772400" cy="4114800"/>
          </a:xfrm>
        </p:spPr>
        <p:txBody>
          <a:bodyPr/>
          <a:lstStyle/>
          <a:p>
            <a:pPr>
              <a:lnSpc>
                <a:spcPct val="90000"/>
              </a:lnSpc>
              <a:spcBef>
                <a:spcPct val="0"/>
              </a:spcBef>
              <a:buFontTx/>
              <a:buNone/>
            </a:pPr>
            <a:r>
              <a:rPr lang="en-GB" sz="2800"/>
              <a:t>	</a:t>
            </a:r>
            <a:r>
              <a:rPr lang="en-US" sz="2800"/>
              <a:t>Dear Paul</a:t>
            </a:r>
            <a:br>
              <a:rPr lang="en-US" sz="2800"/>
            </a:br>
            <a:endParaRPr lang="en-GB" sz="2800"/>
          </a:p>
          <a:p>
            <a:pPr>
              <a:lnSpc>
                <a:spcPct val="90000"/>
              </a:lnSpc>
              <a:spcBef>
                <a:spcPct val="0"/>
              </a:spcBef>
              <a:buFontTx/>
              <a:buNone/>
            </a:pPr>
            <a:r>
              <a:rPr lang="en-GB" sz="2800"/>
              <a:t>	</a:t>
            </a:r>
            <a:r>
              <a:rPr lang="en-US" sz="2800"/>
              <a:t>I want a man who knows what love is. </a:t>
            </a:r>
            <a:br>
              <a:rPr lang="en-US" sz="2800"/>
            </a:br>
            <a:r>
              <a:rPr lang="en-US" sz="2800"/>
              <a:t>All about you are generous, kind, thoughtful people, who are not like you. Admit to being useless and inferior. You have ruined me. </a:t>
            </a:r>
            <a:br>
              <a:rPr lang="en-US" sz="2800"/>
            </a:br>
            <a:r>
              <a:rPr lang="en-US" sz="2800"/>
              <a:t>For other men, I yearn. For you, I have no feelings whatsoever.  When we're apart, </a:t>
            </a:r>
            <a:br>
              <a:rPr lang="en-US" sz="2800"/>
            </a:br>
            <a:r>
              <a:rPr lang="en-US" sz="2800"/>
              <a:t>I can be forever happy. Will you let me be?</a:t>
            </a:r>
            <a:br>
              <a:rPr lang="en-US" sz="2800"/>
            </a:br>
            <a:endParaRPr lang="en-GB" sz="2800"/>
          </a:p>
          <a:p>
            <a:pPr>
              <a:lnSpc>
                <a:spcPct val="90000"/>
              </a:lnSpc>
              <a:spcBef>
                <a:spcPct val="0"/>
              </a:spcBef>
              <a:buFontTx/>
              <a:buNone/>
            </a:pPr>
            <a:r>
              <a:rPr lang="en-GB" sz="2800"/>
              <a:t>	</a:t>
            </a:r>
            <a:r>
              <a:rPr lang="en-US" sz="2800"/>
              <a:t>Yours,</a:t>
            </a:r>
            <a:r>
              <a:rPr lang="en-GB" sz="2800"/>
              <a:t> </a:t>
            </a:r>
            <a:r>
              <a:rPr lang="en-US" sz="2800"/>
              <a:t>Gloria</a:t>
            </a:r>
            <a:endParaRPr lang="en-GB" sz="2800"/>
          </a:p>
        </p:txBody>
      </p:sp>
      <p:sp>
        <p:nvSpPr>
          <p:cNvPr id="45060" name="Text Box 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98475" y="76200"/>
            <a:ext cx="7670800" cy="596900"/>
          </a:xfrm>
        </p:spPr>
        <p:txBody>
          <a:bodyPr/>
          <a:lstStyle/>
          <a:p>
            <a:endParaRPr lang="en-US"/>
          </a:p>
        </p:txBody>
      </p:sp>
      <p:graphicFrame>
        <p:nvGraphicFramePr>
          <p:cNvPr id="47107" name="Object 3"/>
          <p:cNvGraphicFramePr>
            <a:graphicFrameLocks noGrp="1" noChangeAspect="1"/>
          </p:cNvGraphicFramePr>
          <p:nvPr>
            <p:ph idx="1"/>
          </p:nvPr>
        </p:nvGraphicFramePr>
        <p:xfrm>
          <a:off x="2514600" y="1143000"/>
          <a:ext cx="4791075" cy="5029200"/>
        </p:xfrm>
        <a:graphic>
          <a:graphicData uri="http://schemas.openxmlformats.org/presentationml/2006/ole">
            <mc:AlternateContent xmlns:mc="http://schemas.openxmlformats.org/markup-compatibility/2006">
              <mc:Choice xmlns:v="urn:schemas-microsoft-com:vml" Requires="v">
                <p:oleObj spid="_x0000_s47119" name="Bitmap Image" r:id="rId4" imgW="3809524" imgH="4001058" progId="PBrush">
                  <p:embed/>
                </p:oleObj>
              </mc:Choice>
              <mc:Fallback>
                <p:oleObj name="Bitmap Image" r:id="rId4" imgW="3809524" imgH="4001058" progId="PBrush">
                  <p:embed/>
                  <p:pic>
                    <p:nvPicPr>
                      <p:cNvPr id="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4600" y="1143000"/>
                        <a:ext cx="4791075" cy="50292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pic>
                </p:oleObj>
              </mc:Fallback>
            </mc:AlternateContent>
          </a:graphicData>
        </a:graphic>
      </p:graphicFrame>
      <p:sp>
        <p:nvSpPr>
          <p:cNvPr id="47108" name="Text Box 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25463" y="544513"/>
            <a:ext cx="8123237" cy="596900"/>
          </a:xfrm>
        </p:spPr>
        <p:txBody>
          <a:bodyPr/>
          <a:lstStyle/>
          <a:p>
            <a:r>
              <a:rPr lang="en-US"/>
              <a:t>Moulding your perception</a:t>
            </a:r>
          </a:p>
        </p:txBody>
      </p:sp>
      <p:sp>
        <p:nvSpPr>
          <p:cNvPr id="49155" name="Rectangle 3"/>
          <p:cNvSpPr>
            <a:spLocks noGrp="1" noChangeArrowheads="1"/>
          </p:cNvSpPr>
          <p:nvPr>
            <p:ph type="body" sz="half" idx="1"/>
          </p:nvPr>
        </p:nvSpPr>
        <p:spPr>
          <a:xfrm>
            <a:off x="684213" y="1196975"/>
            <a:ext cx="4162425" cy="5148263"/>
          </a:xfrm>
        </p:spPr>
        <p:txBody>
          <a:bodyPr/>
          <a:lstStyle/>
          <a:p>
            <a:pPr>
              <a:spcAft>
                <a:spcPct val="30000"/>
              </a:spcAft>
              <a:buClr>
                <a:srgbClr val="B71A1D"/>
              </a:buClr>
            </a:pPr>
            <a:r>
              <a:rPr lang="en-US" sz="2100"/>
              <a:t>Once you see the dog, you can't lose it. You always see the dog when you look back at the image.</a:t>
            </a:r>
          </a:p>
          <a:p>
            <a:pPr>
              <a:spcAft>
                <a:spcPct val="30000"/>
              </a:spcAft>
              <a:buClr>
                <a:srgbClr val="B71A1D"/>
              </a:buClr>
            </a:pPr>
            <a:r>
              <a:rPr lang="en-US" sz="2100"/>
              <a:t>Your initial experience has moulded your perception.</a:t>
            </a:r>
          </a:p>
          <a:p>
            <a:pPr>
              <a:spcAft>
                <a:spcPct val="30000"/>
              </a:spcAft>
              <a:buClr>
                <a:srgbClr val="B71A1D"/>
              </a:buClr>
            </a:pPr>
            <a:r>
              <a:rPr lang="en-US" sz="2100"/>
              <a:t>People don't passively see the "real world."  We are not like a camera that objectively records some reality on film.</a:t>
            </a:r>
          </a:p>
          <a:p>
            <a:pPr>
              <a:buClr>
                <a:srgbClr val="B71A1D"/>
              </a:buClr>
            </a:pPr>
            <a:r>
              <a:rPr lang="en-US" sz="2100"/>
              <a:t>Instead, we see a version of the real world which is coloured by our past experiences and our expectations.</a:t>
            </a:r>
          </a:p>
        </p:txBody>
      </p:sp>
      <p:graphicFrame>
        <p:nvGraphicFramePr>
          <p:cNvPr id="49156" name="Object 4"/>
          <p:cNvGraphicFramePr>
            <a:graphicFrameLocks noGrp="1" noChangeAspect="1"/>
          </p:cNvGraphicFramePr>
          <p:nvPr>
            <p:ph sz="half" idx="2"/>
          </p:nvPr>
        </p:nvGraphicFramePr>
        <p:xfrm>
          <a:off x="5181600" y="1295400"/>
          <a:ext cx="3444875" cy="3616325"/>
        </p:xfrm>
        <a:graphic>
          <a:graphicData uri="http://schemas.openxmlformats.org/presentationml/2006/ole">
            <mc:AlternateContent xmlns:mc="http://schemas.openxmlformats.org/markup-compatibility/2006">
              <mc:Choice xmlns:v="urn:schemas-microsoft-com:vml" Requires="v">
                <p:oleObj spid="_x0000_s49168" name="Bitmap Image" r:id="rId4" imgW="3809524" imgH="4001058" progId="PBrush">
                  <p:embed/>
                </p:oleObj>
              </mc:Choice>
              <mc:Fallback>
                <p:oleObj name="Bitmap Image" r:id="rId4" imgW="3809524" imgH="4001058" progId="PBrush">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1600" y="1295400"/>
                        <a:ext cx="3444875" cy="36163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pic>
                </p:oleObj>
              </mc:Fallback>
            </mc:AlternateContent>
          </a:graphicData>
        </a:graphic>
      </p:graphicFrame>
      <p:sp>
        <p:nvSpPr>
          <p:cNvPr id="49157" name="Text Box 5"/>
          <p:cNvSpPr txBox="1">
            <a:spLocks noChangeArrowheads="1"/>
          </p:cNvSpPr>
          <p:nvPr/>
        </p:nvSpPr>
        <p:spPr bwMode="auto">
          <a:xfrm>
            <a:off x="5105400" y="4860925"/>
            <a:ext cx="3443288" cy="1006475"/>
          </a:xfrm>
          <a:prstGeom prst="rect">
            <a:avLst/>
          </a:prstGeom>
          <a:noFill/>
          <a:ln w="9525">
            <a:noFill/>
            <a:miter lim="800000"/>
            <a:headEnd/>
            <a:tailEnd/>
          </a:ln>
          <a:effectLst/>
        </p:spPr>
        <p:txBody>
          <a:bodyPr>
            <a:spAutoFit/>
          </a:bodyPr>
          <a:lstStyle/>
          <a:p>
            <a:pPr>
              <a:spcBef>
                <a:spcPct val="50000"/>
              </a:spcBef>
            </a:pPr>
            <a:r>
              <a:rPr lang="en-US" sz="2000">
                <a:solidFill>
                  <a:srgbClr val="003399"/>
                </a:solidFill>
                <a:latin typeface="Arial Narrow" pitchFamily="34" charset="0"/>
                <a:cs typeface="Times New Roman" pitchFamily="18" charset="0"/>
              </a:rPr>
              <a:t>“The world exists not merely in itself, but as it appears to me.”</a:t>
            </a:r>
            <a:br>
              <a:rPr lang="en-US" sz="2000">
                <a:solidFill>
                  <a:srgbClr val="003399"/>
                </a:solidFill>
                <a:latin typeface="Arial Narrow" pitchFamily="34" charset="0"/>
                <a:cs typeface="Times New Roman" pitchFamily="18" charset="0"/>
              </a:rPr>
            </a:br>
            <a:r>
              <a:rPr lang="en-US" sz="2000" b="1">
                <a:solidFill>
                  <a:srgbClr val="003399"/>
                </a:solidFill>
                <a:latin typeface="Arial Narrow" pitchFamily="34" charset="0"/>
                <a:cs typeface="Times New Roman" pitchFamily="18" charset="0"/>
              </a:rPr>
              <a:t>C.G. Jung</a:t>
            </a:r>
            <a:r>
              <a:rPr lang="en-US" sz="2000">
                <a:solidFill>
                  <a:srgbClr val="FF9900"/>
                </a:solidFill>
                <a:latin typeface="Arial Narrow" pitchFamily="34" charset="0"/>
                <a:cs typeface="Times New Roman" pitchFamily="18" charset="0"/>
              </a:rPr>
              <a:t>    </a:t>
            </a:r>
          </a:p>
        </p:txBody>
      </p:sp>
      <p:sp>
        <p:nvSpPr>
          <p:cNvPr id="49159"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ards samples"/>
          <p:cNvPicPr>
            <a:picLocks noChangeAspect="1" noChangeArrowheads="1"/>
          </p:cNvPicPr>
          <p:nvPr/>
        </p:nvPicPr>
        <p:blipFill>
          <a:blip r:embed="rId3">
            <a:lum bright="70000" contrast="-64000"/>
          </a:blip>
          <a:srcRect/>
          <a:stretch>
            <a:fillRect/>
          </a:stretch>
        </p:blipFill>
        <p:spPr bwMode="auto">
          <a:xfrm>
            <a:off x="2794000" y="1463675"/>
            <a:ext cx="3525838" cy="4956175"/>
          </a:xfrm>
          <a:prstGeom prst="rect">
            <a:avLst/>
          </a:prstGeom>
          <a:noFill/>
        </p:spPr>
      </p:pic>
      <p:sp>
        <p:nvSpPr>
          <p:cNvPr id="3075" name="Rectangle 3"/>
          <p:cNvSpPr>
            <a:spLocks noGrp="1" noChangeArrowheads="1"/>
          </p:cNvSpPr>
          <p:nvPr>
            <p:ph type="title"/>
          </p:nvPr>
        </p:nvSpPr>
        <p:spPr/>
        <p:txBody>
          <a:bodyPr/>
          <a:lstStyle/>
          <a:p>
            <a:r>
              <a:rPr lang="en-GB"/>
              <a:t>Insights Card Game</a:t>
            </a:r>
            <a:endParaRPr lang="en-US"/>
          </a:p>
        </p:txBody>
      </p:sp>
      <p:sp>
        <p:nvSpPr>
          <p:cNvPr id="3076" name="Rectangle 4"/>
          <p:cNvSpPr>
            <a:spLocks noGrp="1" noChangeArrowheads="1"/>
          </p:cNvSpPr>
          <p:nvPr>
            <p:ph type="body" idx="1"/>
          </p:nvPr>
        </p:nvSpPr>
        <p:spPr>
          <a:xfrm>
            <a:off x="512763" y="2041525"/>
            <a:ext cx="5578475" cy="4056063"/>
          </a:xfrm>
        </p:spPr>
        <p:txBody>
          <a:bodyPr/>
          <a:lstStyle/>
          <a:p>
            <a:r>
              <a:rPr lang="en-GB" sz="3400"/>
              <a:t>Select 3 of each colour</a:t>
            </a:r>
            <a:endParaRPr lang="en-US" sz="3400"/>
          </a:p>
          <a:p>
            <a:r>
              <a:rPr lang="en-GB" sz="3400"/>
              <a:t>Keep those that describe you well</a:t>
            </a:r>
            <a:endParaRPr lang="en-US" sz="3400"/>
          </a:p>
          <a:p>
            <a:r>
              <a:rPr lang="en-GB" sz="3400"/>
              <a:t>Give away those that do not describe you</a:t>
            </a:r>
            <a:endParaRPr lang="en-US" sz="3400"/>
          </a:p>
          <a:p>
            <a:r>
              <a:rPr lang="en-GB" sz="3400"/>
              <a:t>Receive cards from others that do describe you</a:t>
            </a:r>
          </a:p>
        </p:txBody>
      </p:sp>
      <p:pic>
        <p:nvPicPr>
          <p:cNvPr id="3077" name="Picture 5" descr="Cards samples"/>
          <p:cNvPicPr>
            <a:picLocks noChangeAspect="1" noChangeArrowheads="1"/>
          </p:cNvPicPr>
          <p:nvPr/>
        </p:nvPicPr>
        <p:blipFill>
          <a:blip r:embed="rId3"/>
          <a:srcRect/>
          <a:stretch>
            <a:fillRect/>
          </a:stretch>
        </p:blipFill>
        <p:spPr bwMode="auto">
          <a:xfrm>
            <a:off x="6619875" y="3529013"/>
            <a:ext cx="2089150" cy="2936875"/>
          </a:xfrm>
          <a:prstGeom prst="rect">
            <a:avLst/>
          </a:prstGeom>
          <a:noFill/>
        </p:spPr>
      </p:pic>
    </p:spTree>
  </p:cSld>
  <p:clrMapOvr>
    <a:masterClrMapping/>
  </p:clrMapOvr>
  <p:transition>
    <p:blinds dir="vert"/>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p:txBody>
          <a:bodyPr/>
          <a:lstStyle/>
          <a:p>
            <a:r>
              <a:rPr lang="en-GB"/>
              <a:t>Pick a hat!</a:t>
            </a:r>
          </a:p>
        </p:txBody>
      </p:sp>
      <p:sp>
        <p:nvSpPr>
          <p:cNvPr id="173059" name="Rectangle 3"/>
          <p:cNvSpPr>
            <a:spLocks noGrp="1" noChangeArrowheads="1"/>
          </p:cNvSpPr>
          <p:nvPr>
            <p:ph type="body" idx="1"/>
          </p:nvPr>
        </p:nvSpPr>
        <p:spPr/>
        <p:txBody>
          <a:bodyPr/>
          <a:lstStyle/>
          <a:p>
            <a:pPr>
              <a:lnSpc>
                <a:spcPct val="90000"/>
              </a:lnSpc>
            </a:pPr>
            <a:r>
              <a:rPr lang="en-GB"/>
              <a:t>Look at the cards you’re left with, if you have a predominant colour – put a hat on of that colour.</a:t>
            </a:r>
          </a:p>
          <a:p>
            <a:pPr>
              <a:lnSpc>
                <a:spcPct val="90000"/>
              </a:lnSpc>
            </a:pPr>
            <a:r>
              <a:rPr lang="en-GB"/>
              <a:t>If you have equal numbers of colours, make a decision as to which colour cards  have statements that are most like you. Put a hat on of that colour</a:t>
            </a:r>
          </a:p>
          <a:p>
            <a:pPr algn="ctr">
              <a:lnSpc>
                <a:spcPct val="90000"/>
              </a:lnSpc>
              <a:buFontTx/>
              <a:buNone/>
            </a:pPr>
            <a:r>
              <a:rPr lang="en-GB"/>
              <a:t>YOU CAN ALWAYS CHANGE YOUR MIND!</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98475" y="769938"/>
            <a:ext cx="7670800" cy="596900"/>
          </a:xfrm>
        </p:spPr>
        <p:txBody>
          <a:bodyPr/>
          <a:lstStyle/>
          <a:p>
            <a:r>
              <a:rPr lang="en-GB"/>
              <a:t>The Four Humours</a:t>
            </a:r>
          </a:p>
        </p:txBody>
      </p:sp>
      <p:sp>
        <p:nvSpPr>
          <p:cNvPr id="56323" name="Line 3"/>
          <p:cNvSpPr>
            <a:spLocks noChangeShapeType="1"/>
          </p:cNvSpPr>
          <p:nvPr/>
        </p:nvSpPr>
        <p:spPr bwMode="auto">
          <a:xfrm>
            <a:off x="6786563" y="3962400"/>
            <a:ext cx="2047875" cy="0"/>
          </a:xfrm>
          <a:prstGeom prst="line">
            <a:avLst/>
          </a:prstGeom>
          <a:noFill/>
          <a:ln w="12700">
            <a:noFill/>
            <a:round/>
            <a:headEnd/>
            <a:tailEnd/>
          </a:ln>
          <a:effectLst/>
        </p:spPr>
        <p:txBody>
          <a:bodyPr wrap="none" anchor="ctr"/>
          <a:lstStyle/>
          <a:p>
            <a:endParaRPr lang="en-GB"/>
          </a:p>
        </p:txBody>
      </p:sp>
      <p:pic>
        <p:nvPicPr>
          <p:cNvPr id="56324" name="Picture 4" descr="Greek Blue"/>
          <p:cNvPicPr>
            <a:picLocks noGrp="1" noChangeAspect="1" noChangeArrowheads="1"/>
          </p:cNvPicPr>
          <p:nvPr>
            <p:ph sz="quarter" idx="2"/>
          </p:nvPr>
        </p:nvPicPr>
        <p:blipFill>
          <a:blip r:embed="rId3"/>
          <a:srcRect r="70848"/>
          <a:stretch>
            <a:fillRect/>
          </a:stretch>
        </p:blipFill>
        <p:spPr>
          <a:xfrm>
            <a:off x="466725" y="2819400"/>
            <a:ext cx="1217613" cy="1435100"/>
          </a:xfrm>
        </p:spPr>
      </p:pic>
      <p:pic>
        <p:nvPicPr>
          <p:cNvPr id="56325" name="Picture 5" descr="Greek Yellow"/>
          <p:cNvPicPr>
            <a:picLocks noChangeAspect="1" noChangeArrowheads="1"/>
          </p:cNvPicPr>
          <p:nvPr/>
        </p:nvPicPr>
        <p:blipFill>
          <a:blip r:embed="rId4"/>
          <a:srcRect r="71130"/>
          <a:stretch>
            <a:fillRect/>
          </a:stretch>
        </p:blipFill>
        <p:spPr bwMode="auto">
          <a:xfrm>
            <a:off x="4572000" y="4800600"/>
            <a:ext cx="1143000" cy="1152525"/>
          </a:xfrm>
          <a:prstGeom prst="rect">
            <a:avLst/>
          </a:prstGeom>
          <a:noFill/>
        </p:spPr>
      </p:pic>
      <p:pic>
        <p:nvPicPr>
          <p:cNvPr id="56326" name="Picture 6" descr="Greek Red"/>
          <p:cNvPicPr>
            <a:picLocks noChangeAspect="1" noChangeArrowheads="1"/>
          </p:cNvPicPr>
          <p:nvPr/>
        </p:nvPicPr>
        <p:blipFill>
          <a:blip r:embed="rId5"/>
          <a:srcRect r="69206"/>
          <a:stretch>
            <a:fillRect/>
          </a:stretch>
        </p:blipFill>
        <p:spPr bwMode="auto">
          <a:xfrm>
            <a:off x="4572000" y="2819400"/>
            <a:ext cx="1219200" cy="1216025"/>
          </a:xfrm>
          <a:prstGeom prst="rect">
            <a:avLst/>
          </a:prstGeom>
          <a:noFill/>
        </p:spPr>
      </p:pic>
      <p:sp>
        <p:nvSpPr>
          <p:cNvPr id="56327" name="Rectangle 7"/>
          <p:cNvSpPr>
            <a:spLocks noGrp="1" noChangeArrowheads="1"/>
          </p:cNvSpPr>
          <p:nvPr>
            <p:ph type="body" sz="half" idx="1"/>
          </p:nvPr>
        </p:nvSpPr>
        <p:spPr bwMode="white">
          <a:xfrm>
            <a:off x="1116013" y="2133600"/>
            <a:ext cx="6840537" cy="609600"/>
          </a:xfrm>
          <a:noFill/>
          <a:ln/>
        </p:spPr>
        <p:txBody>
          <a:bodyPr/>
          <a:lstStyle/>
          <a:p>
            <a:pPr algn="ctr">
              <a:buFontTx/>
              <a:buNone/>
            </a:pPr>
            <a:r>
              <a:rPr lang="en-GB" sz="2800" b="1"/>
              <a:t>Hippocrates – ancient Greece – 500 BC</a:t>
            </a:r>
          </a:p>
        </p:txBody>
      </p:sp>
      <p:pic>
        <p:nvPicPr>
          <p:cNvPr id="56328" name="Picture 8"/>
          <p:cNvPicPr>
            <a:picLocks noGrp="1" noChangeArrowheads="1"/>
          </p:cNvPicPr>
          <p:nvPr>
            <p:ph sz="quarter" idx="3"/>
          </p:nvPr>
        </p:nvPicPr>
        <p:blipFill>
          <a:blip r:embed="rId6"/>
          <a:srcRect r="6041" b="3999"/>
          <a:stretch>
            <a:fillRect/>
          </a:stretch>
        </p:blipFill>
        <p:spPr>
          <a:xfrm>
            <a:off x="7092950" y="765175"/>
            <a:ext cx="1023938" cy="1447800"/>
          </a:xfrm>
          <a:noFill/>
          <a:ln w="6350">
            <a:solidFill>
              <a:schemeClr val="tx2"/>
            </a:solidFill>
          </a:ln>
        </p:spPr>
      </p:pic>
      <p:sp>
        <p:nvSpPr>
          <p:cNvPr id="56329" name="Text Box 9"/>
          <p:cNvSpPr txBox="1">
            <a:spLocks noChangeArrowheads="1"/>
          </p:cNvSpPr>
          <p:nvPr/>
        </p:nvSpPr>
        <p:spPr bwMode="auto">
          <a:xfrm>
            <a:off x="1676400" y="2819400"/>
            <a:ext cx="2895600" cy="1793875"/>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Melancholic people tend to like orderly lives and are prone to mood swings. Their behaviour was thought to be caused by the presence of black bile, which indicated the level of a person's depth of intelligence and tendency to depression.</a:t>
            </a:r>
          </a:p>
        </p:txBody>
      </p:sp>
      <p:sp>
        <p:nvSpPr>
          <p:cNvPr id="56330" name="Text Box 10"/>
          <p:cNvSpPr txBox="1">
            <a:spLocks noChangeArrowheads="1"/>
          </p:cNvSpPr>
          <p:nvPr/>
        </p:nvSpPr>
        <p:spPr bwMode="auto">
          <a:xfrm>
            <a:off x="5826125" y="2819400"/>
            <a:ext cx="2895600" cy="1581150"/>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Choleric people appear as natural leaders and are often seen as being single-minded and stubborn. The presence of bile was thought to influence these people, bile was believed to control anger.</a:t>
            </a:r>
          </a:p>
        </p:txBody>
      </p:sp>
      <p:sp>
        <p:nvSpPr>
          <p:cNvPr id="56331" name="Text Box 11"/>
          <p:cNvSpPr txBox="1">
            <a:spLocks noChangeArrowheads="1"/>
          </p:cNvSpPr>
          <p:nvPr/>
        </p:nvSpPr>
        <p:spPr bwMode="auto">
          <a:xfrm>
            <a:off x="1676400" y="4800600"/>
            <a:ext cx="2895600" cy="1368425"/>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Phlegmatic people tend to observe from the sidelines and comply with the demands of others. Bodily phlegm was thought to make a person steady, peaceful and passive.</a:t>
            </a:r>
          </a:p>
        </p:txBody>
      </p:sp>
      <p:sp>
        <p:nvSpPr>
          <p:cNvPr id="56332" name="Text Box 12"/>
          <p:cNvSpPr txBox="1">
            <a:spLocks noChangeArrowheads="1"/>
          </p:cNvSpPr>
          <p:nvPr/>
        </p:nvSpPr>
        <p:spPr bwMode="auto">
          <a:xfrm>
            <a:off x="5826125" y="4800600"/>
            <a:ext cx="2895600" cy="1368425"/>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Sanguine people are outgoing, optimistic and fun-loving. The influence of the blood, associated with high energy and optimism was thought to be the source of their behaviour.</a:t>
            </a:r>
          </a:p>
        </p:txBody>
      </p:sp>
      <p:pic>
        <p:nvPicPr>
          <p:cNvPr id="56333" name="Picture 13" descr="Greek Green"/>
          <p:cNvPicPr>
            <a:picLocks noChangeAspect="1" noChangeArrowheads="1"/>
          </p:cNvPicPr>
          <p:nvPr/>
        </p:nvPicPr>
        <p:blipFill>
          <a:blip r:embed="rId7"/>
          <a:srcRect r="71037"/>
          <a:stretch>
            <a:fillRect/>
          </a:stretch>
        </p:blipFill>
        <p:spPr bwMode="auto">
          <a:xfrm>
            <a:off x="457200" y="4800600"/>
            <a:ext cx="1209675" cy="1214438"/>
          </a:xfrm>
          <a:prstGeom prst="rect">
            <a:avLst/>
          </a:prstGeom>
          <a:noFill/>
        </p:spPr>
      </p:pic>
      <p:sp>
        <p:nvSpPr>
          <p:cNvPr id="56334" name="Text Box 1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1.4    </a:t>
            </a:r>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3"/>
          <a:srcRect b="12636"/>
          <a:stretch>
            <a:fillRect/>
          </a:stretch>
        </p:blipFill>
        <p:spPr bwMode="auto">
          <a:xfrm>
            <a:off x="1649413" y="2252663"/>
            <a:ext cx="5589587" cy="3808412"/>
          </a:xfrm>
          <a:prstGeom prst="rect">
            <a:avLst/>
          </a:prstGeom>
          <a:noFill/>
          <a:ln w="9525">
            <a:noFill/>
            <a:miter lim="800000"/>
            <a:headEnd/>
            <a:tailEnd/>
          </a:ln>
          <a:effectLst/>
        </p:spPr>
      </p:pic>
      <p:sp>
        <p:nvSpPr>
          <p:cNvPr id="55299" name="Rectangle 3"/>
          <p:cNvSpPr>
            <a:spLocks noGrp="1" noChangeArrowheads="1"/>
          </p:cNvSpPr>
          <p:nvPr>
            <p:ph type="title"/>
          </p:nvPr>
        </p:nvSpPr>
        <p:spPr>
          <a:xfrm>
            <a:off x="838200" y="762000"/>
            <a:ext cx="7670800" cy="596900"/>
          </a:xfrm>
        </p:spPr>
        <p:txBody>
          <a:bodyPr/>
          <a:lstStyle/>
          <a:p>
            <a:r>
              <a:rPr lang="en-GB"/>
              <a:t>The Four Humours</a:t>
            </a:r>
          </a:p>
        </p:txBody>
      </p:sp>
      <p:sp>
        <p:nvSpPr>
          <p:cNvPr id="55300" name="Rectangle 4"/>
          <p:cNvSpPr>
            <a:spLocks noGrp="1" noChangeArrowheads="1"/>
          </p:cNvSpPr>
          <p:nvPr>
            <p:ph type="body" sz="half" idx="1"/>
          </p:nvPr>
        </p:nvSpPr>
        <p:spPr bwMode="white">
          <a:xfrm>
            <a:off x="1143000" y="1600200"/>
            <a:ext cx="6840538" cy="609600"/>
          </a:xfrm>
          <a:noFill/>
          <a:ln/>
        </p:spPr>
        <p:txBody>
          <a:bodyPr/>
          <a:lstStyle/>
          <a:p>
            <a:pPr algn="ctr">
              <a:buFontTx/>
              <a:buNone/>
            </a:pPr>
            <a:r>
              <a:rPr lang="en-GB" sz="2800" b="1"/>
              <a:t>Hippocrates – ancient Greece – 500 BC</a:t>
            </a:r>
          </a:p>
        </p:txBody>
      </p:sp>
      <p:sp>
        <p:nvSpPr>
          <p:cNvPr id="55301" name="Line 5"/>
          <p:cNvSpPr>
            <a:spLocks noChangeShapeType="1"/>
          </p:cNvSpPr>
          <p:nvPr/>
        </p:nvSpPr>
        <p:spPr bwMode="auto">
          <a:xfrm>
            <a:off x="6786563" y="3962400"/>
            <a:ext cx="2047875" cy="0"/>
          </a:xfrm>
          <a:prstGeom prst="line">
            <a:avLst/>
          </a:prstGeom>
          <a:noFill/>
          <a:ln w="12700">
            <a:noFill/>
            <a:round/>
            <a:headEnd/>
            <a:tailEnd/>
          </a:ln>
          <a:effectLst/>
        </p:spPr>
        <p:txBody>
          <a:bodyPr wrap="none" anchor="ctr"/>
          <a:lstStyle/>
          <a:p>
            <a:endParaRPr lang="en-GB"/>
          </a:p>
        </p:txBody>
      </p:sp>
      <p:sp>
        <p:nvSpPr>
          <p:cNvPr id="55302" name="Text Box 6"/>
          <p:cNvSpPr txBox="1">
            <a:spLocks noChangeArrowheads="1"/>
          </p:cNvSpPr>
          <p:nvPr/>
        </p:nvSpPr>
        <p:spPr bwMode="auto">
          <a:xfrm>
            <a:off x="677863" y="2444750"/>
            <a:ext cx="2446337" cy="908050"/>
          </a:xfrm>
          <a:prstGeom prst="rect">
            <a:avLst/>
          </a:prstGeom>
          <a:noFill/>
          <a:ln w="12700">
            <a:noFill/>
            <a:miter lim="800000"/>
            <a:headEnd/>
            <a:tailEnd/>
          </a:ln>
          <a:effectLst/>
        </p:spPr>
        <p:txBody>
          <a:bodyPr>
            <a:spAutoFit/>
          </a:bodyPr>
          <a:lstStyle/>
          <a:p>
            <a:pPr algn="r" eaLnBrk="0" hangingPunct="0">
              <a:spcBef>
                <a:spcPct val="20000"/>
              </a:spcBef>
            </a:pPr>
            <a:endParaRPr lang="en-GB" sz="2000" b="1">
              <a:solidFill>
                <a:srgbClr val="2A76AE"/>
              </a:solidFill>
              <a:cs typeface="Times New Roman" pitchFamily="18" charset="0"/>
            </a:endParaRPr>
          </a:p>
          <a:p>
            <a:pPr algn="r" eaLnBrk="0" hangingPunct="0">
              <a:spcBef>
                <a:spcPct val="20000"/>
              </a:spcBef>
            </a:pPr>
            <a:r>
              <a:rPr lang="en-GB" sz="1400">
                <a:solidFill>
                  <a:srgbClr val="777777"/>
                </a:solidFill>
                <a:cs typeface="Times New Roman" pitchFamily="18" charset="0"/>
              </a:rPr>
              <a:t>like orderly lives</a:t>
            </a:r>
          </a:p>
          <a:p>
            <a:pPr algn="r" eaLnBrk="0" hangingPunct="0">
              <a:spcBef>
                <a:spcPct val="20000"/>
              </a:spcBef>
            </a:pPr>
            <a:r>
              <a:rPr lang="en-GB" sz="1400">
                <a:solidFill>
                  <a:srgbClr val="777777"/>
                </a:solidFill>
                <a:cs typeface="Times New Roman" pitchFamily="18" charset="0"/>
              </a:rPr>
              <a:t>prone to mood changes</a:t>
            </a:r>
          </a:p>
        </p:txBody>
      </p:sp>
      <p:sp>
        <p:nvSpPr>
          <p:cNvPr id="55303" name="Text Box 7"/>
          <p:cNvSpPr txBox="1">
            <a:spLocks noChangeArrowheads="1"/>
          </p:cNvSpPr>
          <p:nvPr/>
        </p:nvSpPr>
        <p:spPr bwMode="auto">
          <a:xfrm>
            <a:off x="6134100" y="2792413"/>
            <a:ext cx="2274888" cy="560387"/>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appear as natural leaders</a:t>
            </a:r>
          </a:p>
          <a:p>
            <a:pPr eaLnBrk="0" hangingPunct="0">
              <a:spcBef>
                <a:spcPct val="20000"/>
              </a:spcBef>
            </a:pPr>
            <a:r>
              <a:rPr lang="en-GB" sz="1400">
                <a:solidFill>
                  <a:srgbClr val="777777"/>
                </a:solidFill>
                <a:cs typeface="Times New Roman" pitchFamily="18" charset="0"/>
              </a:rPr>
              <a:t>seen as tough-minded</a:t>
            </a:r>
          </a:p>
        </p:txBody>
      </p:sp>
      <p:sp>
        <p:nvSpPr>
          <p:cNvPr id="55304" name="Text Box 8"/>
          <p:cNvSpPr txBox="1">
            <a:spLocks noChangeArrowheads="1"/>
          </p:cNvSpPr>
          <p:nvPr/>
        </p:nvSpPr>
        <p:spPr bwMode="auto">
          <a:xfrm>
            <a:off x="914400" y="4838700"/>
            <a:ext cx="2259013" cy="730250"/>
          </a:xfrm>
          <a:prstGeom prst="rect">
            <a:avLst/>
          </a:prstGeom>
          <a:noFill/>
          <a:ln w="12700">
            <a:noFill/>
            <a:miter lim="800000"/>
            <a:headEnd/>
            <a:tailEnd/>
          </a:ln>
          <a:effectLst/>
        </p:spPr>
        <p:txBody>
          <a:bodyPr>
            <a:spAutoFit/>
          </a:bodyPr>
          <a:lstStyle/>
          <a:p>
            <a:pPr algn="r" eaLnBrk="0" hangingPunct="0">
              <a:spcBef>
                <a:spcPct val="20000"/>
              </a:spcBef>
            </a:pPr>
            <a:r>
              <a:rPr lang="en-GB" sz="1400">
                <a:solidFill>
                  <a:srgbClr val="777777"/>
                </a:solidFill>
                <a:cs typeface="Times New Roman" pitchFamily="18" charset="0"/>
              </a:rPr>
              <a:t>observe from the sidelines and tend to comply to others' demands</a:t>
            </a:r>
          </a:p>
        </p:txBody>
      </p:sp>
      <p:sp>
        <p:nvSpPr>
          <p:cNvPr id="55305" name="Text Box 9"/>
          <p:cNvSpPr txBox="1">
            <a:spLocks noChangeArrowheads="1"/>
          </p:cNvSpPr>
          <p:nvPr/>
        </p:nvSpPr>
        <p:spPr bwMode="auto">
          <a:xfrm>
            <a:off x="6069013" y="5040313"/>
            <a:ext cx="1893887" cy="560387"/>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outgoing, optimistic</a:t>
            </a:r>
          </a:p>
          <a:p>
            <a:pPr eaLnBrk="0" hangingPunct="0">
              <a:spcBef>
                <a:spcPct val="20000"/>
              </a:spcBef>
            </a:pPr>
            <a:r>
              <a:rPr lang="en-GB" sz="1400">
                <a:solidFill>
                  <a:srgbClr val="777777"/>
                </a:solidFill>
                <a:cs typeface="Times New Roman" pitchFamily="18" charset="0"/>
              </a:rPr>
              <a:t>fun-loving</a:t>
            </a:r>
          </a:p>
        </p:txBody>
      </p:sp>
      <p:pic>
        <p:nvPicPr>
          <p:cNvPr id="55306" name="Picture 10"/>
          <p:cNvPicPr>
            <a:picLocks noGrp="1" noChangeArrowheads="1"/>
          </p:cNvPicPr>
          <p:nvPr>
            <p:ph sz="quarter" idx="3"/>
          </p:nvPr>
        </p:nvPicPr>
        <p:blipFill>
          <a:blip r:embed="rId4"/>
          <a:srcRect r="6041" b="3999"/>
          <a:stretch>
            <a:fillRect/>
          </a:stretch>
        </p:blipFill>
        <p:spPr>
          <a:xfrm>
            <a:off x="7524750" y="188913"/>
            <a:ext cx="1023938" cy="1447800"/>
          </a:xfrm>
          <a:noFill/>
          <a:ln w="6350">
            <a:solidFill>
              <a:schemeClr val="tx2"/>
            </a:solidFill>
          </a:ln>
        </p:spPr>
      </p:pic>
      <p:sp>
        <p:nvSpPr>
          <p:cNvPr id="55307" name="Text Box 11"/>
          <p:cNvSpPr txBox="1">
            <a:spLocks noChangeArrowheads="1"/>
          </p:cNvSpPr>
          <p:nvPr/>
        </p:nvSpPr>
        <p:spPr bwMode="auto">
          <a:xfrm>
            <a:off x="8026400" y="6319838"/>
            <a:ext cx="833438" cy="244475"/>
          </a:xfrm>
          <a:prstGeom prst="rect">
            <a:avLst/>
          </a:prstGeom>
          <a:noFill/>
          <a:ln w="12700">
            <a:noFill/>
            <a:miter lim="800000"/>
            <a:headEnd/>
            <a:tailEnd/>
          </a:ln>
          <a:effectLst/>
        </p:spPr>
        <p:txBody>
          <a:bodyPr>
            <a:spAutoFit/>
          </a:bodyPr>
          <a:lstStyle/>
          <a:p>
            <a:pPr eaLnBrk="0" hangingPunct="0">
              <a:spcBef>
                <a:spcPct val="50000"/>
              </a:spcBef>
            </a:pPr>
            <a:r>
              <a:rPr lang="en-GB" sz="1000">
                <a:latin typeface="Arial Narrow" pitchFamily="34" charset="0"/>
                <a:cs typeface="Times New Roman" pitchFamily="18" charset="0"/>
              </a:rPr>
              <a:t>Section 1.4</a:t>
            </a:r>
          </a:p>
        </p:txBody>
      </p:sp>
      <p:sp>
        <p:nvSpPr>
          <p:cNvPr id="55308" name="Text Box 12"/>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1.4    </a:t>
            </a:r>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0" y="6400800"/>
            <a:ext cx="1143000" cy="304800"/>
          </a:xfrm>
          <a:prstGeom prst="rect">
            <a:avLst/>
          </a:prstGeom>
          <a:noFill/>
          <a:ln w="9525">
            <a:noFill/>
            <a:miter lim="800000"/>
            <a:headEnd/>
            <a:tailEnd/>
          </a:ln>
          <a:effectLst/>
        </p:spPr>
        <p:txBody>
          <a:bodyPr>
            <a:spAutoFit/>
          </a:bodyPr>
          <a:lstStyle/>
          <a:p>
            <a:pPr eaLnBrk="0" hangingPunct="0">
              <a:spcBef>
                <a:spcPct val="50000"/>
              </a:spcBef>
            </a:pPr>
            <a:r>
              <a:rPr lang="en-GB" sz="1400">
                <a:latin typeface="Times New Roman" pitchFamily="18" charset="0"/>
                <a:cs typeface="Times New Roman" pitchFamily="18" charset="0"/>
              </a:rPr>
              <a:t>fs</a:t>
            </a:r>
            <a:endParaRPr lang="en-GB" sz="2400">
              <a:latin typeface="Times New Roman" pitchFamily="18" charset="0"/>
              <a:cs typeface="Times New Roman" pitchFamily="18" charset="0"/>
            </a:endParaRPr>
          </a:p>
        </p:txBody>
      </p:sp>
      <p:sp>
        <p:nvSpPr>
          <p:cNvPr id="57347" name="Rectangle 3"/>
          <p:cNvSpPr>
            <a:spLocks noChangeArrowheads="1"/>
          </p:cNvSpPr>
          <p:nvPr/>
        </p:nvSpPr>
        <p:spPr bwMode="auto">
          <a:xfrm>
            <a:off x="393700" y="7392988"/>
            <a:ext cx="636588" cy="244475"/>
          </a:xfrm>
          <a:prstGeom prst="rect">
            <a:avLst/>
          </a:prstGeom>
          <a:noFill/>
          <a:ln w="9525">
            <a:noFill/>
            <a:miter lim="800000"/>
            <a:headEnd/>
            <a:tailEnd/>
          </a:ln>
          <a:effectLst/>
        </p:spPr>
        <p:txBody>
          <a:bodyPr wrap="none" lIns="92075" tIns="46038" rIns="92075" bIns="46038">
            <a:spAutoFit/>
          </a:bodyPr>
          <a:lstStyle/>
          <a:p>
            <a:pPr eaLnBrk="0" hangingPunct="0"/>
            <a:r>
              <a:rPr lang="en-GB" sz="1000">
                <a:cs typeface="Times New Roman" pitchFamily="18" charset="0"/>
              </a:rPr>
              <a:t>COLS 2</a:t>
            </a:r>
          </a:p>
        </p:txBody>
      </p:sp>
      <p:sp>
        <p:nvSpPr>
          <p:cNvPr id="57348" name="Rectangle 4"/>
          <p:cNvSpPr>
            <a:spLocks noChangeArrowheads="1"/>
          </p:cNvSpPr>
          <p:nvPr/>
        </p:nvSpPr>
        <p:spPr bwMode="auto">
          <a:xfrm>
            <a:off x="5643570" y="1643050"/>
            <a:ext cx="2971800"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B71A1D"/>
                </a:solidFill>
                <a:cs typeface="Times New Roman" pitchFamily="18" charset="0"/>
              </a:rPr>
              <a:t>Positive, Affirmative,</a:t>
            </a:r>
          </a:p>
          <a:p>
            <a:pPr eaLnBrk="0" hangingPunct="0"/>
            <a:r>
              <a:rPr lang="en-GB" sz="2000" b="1" dirty="0">
                <a:solidFill>
                  <a:srgbClr val="B71A1D"/>
                </a:solidFill>
                <a:cs typeface="Times New Roman" pitchFamily="18" charset="0"/>
              </a:rPr>
              <a:t>Bold, Assertive</a:t>
            </a:r>
          </a:p>
        </p:txBody>
      </p:sp>
      <p:sp>
        <p:nvSpPr>
          <p:cNvPr id="57349" name="Rectangle 5"/>
          <p:cNvSpPr>
            <a:spLocks noChangeArrowheads="1"/>
          </p:cNvSpPr>
          <p:nvPr/>
        </p:nvSpPr>
        <p:spPr bwMode="auto">
          <a:xfrm>
            <a:off x="5572132" y="2857496"/>
            <a:ext cx="2720975"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F9E819"/>
                </a:solidFill>
                <a:effectLst>
                  <a:outerShdw blurRad="38100" dist="38100" dir="2700000" algn="tl">
                    <a:srgbClr val="C0C0C0"/>
                  </a:outerShdw>
                </a:effectLst>
                <a:cs typeface="Times New Roman" pitchFamily="18" charset="0"/>
              </a:rPr>
              <a:t>Cheerful, Uplifting,</a:t>
            </a:r>
          </a:p>
          <a:p>
            <a:pPr eaLnBrk="0" hangingPunct="0"/>
            <a:r>
              <a:rPr lang="en-GB" sz="2000" b="1" dirty="0">
                <a:solidFill>
                  <a:srgbClr val="F9E819"/>
                </a:solidFill>
                <a:effectLst>
                  <a:outerShdw blurRad="38100" dist="38100" dir="2700000" algn="tl">
                    <a:srgbClr val="C0C0C0"/>
                  </a:outerShdw>
                </a:effectLst>
                <a:cs typeface="Times New Roman" pitchFamily="18" charset="0"/>
              </a:rPr>
              <a:t>Spirited, Buoyant</a:t>
            </a:r>
          </a:p>
        </p:txBody>
      </p:sp>
      <p:sp>
        <p:nvSpPr>
          <p:cNvPr id="57350" name="Rectangle 6"/>
          <p:cNvSpPr>
            <a:spLocks noChangeArrowheads="1"/>
          </p:cNvSpPr>
          <p:nvPr/>
        </p:nvSpPr>
        <p:spPr bwMode="auto">
          <a:xfrm>
            <a:off x="5572132" y="4357694"/>
            <a:ext cx="2705100"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0D804E"/>
                </a:solidFill>
                <a:cs typeface="Times New Roman" pitchFamily="18" charset="0"/>
              </a:rPr>
              <a:t>Still, Tranquil,</a:t>
            </a:r>
          </a:p>
          <a:p>
            <a:pPr eaLnBrk="0" hangingPunct="0"/>
            <a:r>
              <a:rPr lang="en-GB" sz="2000" b="1" dirty="0">
                <a:solidFill>
                  <a:srgbClr val="0D804E"/>
                </a:solidFill>
                <a:cs typeface="Times New Roman" pitchFamily="18" charset="0"/>
              </a:rPr>
              <a:t>Calming, Soothing</a:t>
            </a:r>
          </a:p>
        </p:txBody>
      </p:sp>
      <p:sp>
        <p:nvSpPr>
          <p:cNvPr id="57351" name="Rectangle 7"/>
          <p:cNvSpPr>
            <a:spLocks noChangeArrowheads="1"/>
          </p:cNvSpPr>
          <p:nvPr/>
        </p:nvSpPr>
        <p:spPr bwMode="auto">
          <a:xfrm>
            <a:off x="5572132" y="5500702"/>
            <a:ext cx="2955925"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165BA0"/>
                </a:solidFill>
                <a:cs typeface="Times New Roman" pitchFamily="18" charset="0"/>
              </a:rPr>
              <a:t>Showing no bias,</a:t>
            </a:r>
          </a:p>
          <a:p>
            <a:pPr eaLnBrk="0" hangingPunct="0"/>
            <a:r>
              <a:rPr lang="en-GB" sz="2000" b="1" dirty="0">
                <a:solidFill>
                  <a:srgbClr val="165BA0"/>
                </a:solidFill>
                <a:cs typeface="Times New Roman" pitchFamily="18" charset="0"/>
              </a:rPr>
              <a:t>Objective, Detached</a:t>
            </a:r>
            <a:endParaRPr lang="en-GB" sz="1600" b="1" dirty="0">
              <a:solidFill>
                <a:srgbClr val="165BA0"/>
              </a:solidFill>
              <a:cs typeface="Times New Roman" pitchFamily="18" charset="0"/>
            </a:endParaRPr>
          </a:p>
        </p:txBody>
      </p:sp>
      <p:sp>
        <p:nvSpPr>
          <p:cNvPr id="57352" name="Rectangle 8"/>
          <p:cNvSpPr>
            <a:spLocks noGrp="1" noChangeArrowheads="1"/>
          </p:cNvSpPr>
          <p:nvPr>
            <p:ph type="title"/>
          </p:nvPr>
        </p:nvSpPr>
        <p:spPr/>
        <p:txBody>
          <a:bodyPr/>
          <a:lstStyle/>
          <a:p>
            <a:r>
              <a:rPr lang="en-GB" dirty="0"/>
              <a:t>The Four Insights Colour Energies</a:t>
            </a:r>
          </a:p>
        </p:txBody>
      </p:sp>
      <p:sp>
        <p:nvSpPr>
          <p:cNvPr id="57353" name="Text Box 9"/>
          <p:cNvSpPr txBox="1">
            <a:spLocks noChangeArrowheads="1"/>
          </p:cNvSpPr>
          <p:nvPr/>
        </p:nvSpPr>
        <p:spPr bwMode="auto">
          <a:xfrm>
            <a:off x="2357422" y="5572140"/>
            <a:ext cx="257175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165BA0"/>
                </a:solidFill>
                <a:cs typeface="Times New Roman" pitchFamily="18" charset="0"/>
              </a:rPr>
              <a:t>Cool Blue</a:t>
            </a:r>
          </a:p>
        </p:txBody>
      </p:sp>
      <p:sp>
        <p:nvSpPr>
          <p:cNvPr id="57354" name="Text Box 10"/>
          <p:cNvSpPr txBox="1">
            <a:spLocks noChangeArrowheads="1"/>
          </p:cNvSpPr>
          <p:nvPr/>
        </p:nvSpPr>
        <p:spPr bwMode="auto">
          <a:xfrm>
            <a:off x="2357422" y="4357694"/>
            <a:ext cx="257175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0D804E"/>
                </a:solidFill>
                <a:cs typeface="Times New Roman" pitchFamily="18" charset="0"/>
              </a:rPr>
              <a:t>Earth Green</a:t>
            </a:r>
          </a:p>
        </p:txBody>
      </p:sp>
      <p:sp>
        <p:nvSpPr>
          <p:cNvPr id="57355" name="Text Box 11"/>
          <p:cNvSpPr txBox="1">
            <a:spLocks noChangeArrowheads="1"/>
          </p:cNvSpPr>
          <p:nvPr/>
        </p:nvSpPr>
        <p:spPr bwMode="auto">
          <a:xfrm>
            <a:off x="2214546" y="3000372"/>
            <a:ext cx="304800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F9E819"/>
                </a:solidFill>
                <a:cs typeface="Times New Roman" pitchFamily="18" charset="0"/>
              </a:rPr>
              <a:t>Sunshine Yellow</a:t>
            </a:r>
          </a:p>
        </p:txBody>
      </p:sp>
      <p:sp>
        <p:nvSpPr>
          <p:cNvPr id="57356" name="Text Box 12"/>
          <p:cNvSpPr txBox="1">
            <a:spLocks noChangeArrowheads="1"/>
          </p:cNvSpPr>
          <p:nvPr/>
        </p:nvSpPr>
        <p:spPr bwMode="auto">
          <a:xfrm>
            <a:off x="2285984" y="1785926"/>
            <a:ext cx="257175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B71A1D"/>
                </a:solidFill>
                <a:cs typeface="Times New Roman" pitchFamily="18" charset="0"/>
              </a:rPr>
              <a:t>Fiery Red</a:t>
            </a:r>
          </a:p>
        </p:txBody>
      </p:sp>
      <p:graphicFrame>
        <p:nvGraphicFramePr>
          <p:cNvPr id="57357" name="Object 13"/>
          <p:cNvGraphicFramePr>
            <a:graphicFrameLocks noChangeAspect="1"/>
          </p:cNvGraphicFramePr>
          <p:nvPr/>
        </p:nvGraphicFramePr>
        <p:xfrm>
          <a:off x="928662" y="5429264"/>
          <a:ext cx="1008063" cy="1008062"/>
        </p:xfrm>
        <a:graphic>
          <a:graphicData uri="http://schemas.openxmlformats.org/presentationml/2006/ole">
            <mc:AlternateContent xmlns:mc="http://schemas.openxmlformats.org/markup-compatibility/2006">
              <mc:Choice xmlns:v="urn:schemas-microsoft-com:vml" Requires="v">
                <p:oleObj spid="_x0000_s57405" name="Image" r:id="rId4" imgW="913963" imgH="913963" progId="">
                  <p:embed/>
                </p:oleObj>
              </mc:Choice>
              <mc:Fallback>
                <p:oleObj name="Image" r:id="rId4" imgW="913963" imgH="913963" progId="">
                  <p:embed/>
                  <p:pic>
                    <p:nvPicPr>
                      <p:cNvPr id="0" name="Picture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662" y="5429264"/>
                        <a:ext cx="1008063" cy="100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7358" name="Object 14"/>
          <p:cNvGraphicFramePr>
            <a:graphicFrameLocks noChangeAspect="1"/>
          </p:cNvGraphicFramePr>
          <p:nvPr/>
        </p:nvGraphicFramePr>
        <p:xfrm>
          <a:off x="928662" y="4071942"/>
          <a:ext cx="1008063" cy="1008063"/>
        </p:xfrm>
        <a:graphic>
          <a:graphicData uri="http://schemas.openxmlformats.org/presentationml/2006/ole">
            <mc:AlternateContent xmlns:mc="http://schemas.openxmlformats.org/markup-compatibility/2006">
              <mc:Choice xmlns:v="urn:schemas-microsoft-com:vml" Requires="v">
                <p:oleObj spid="_x0000_s57406" name="Image" r:id="rId6" imgW="913963" imgH="913963" progId="">
                  <p:embed/>
                </p:oleObj>
              </mc:Choice>
              <mc:Fallback>
                <p:oleObj name="Image" r:id="rId6" imgW="913963" imgH="913963" progId="">
                  <p:embed/>
                  <p:pic>
                    <p:nvPicPr>
                      <p:cNvPr id="0" name="Picture 1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8662" y="4071942"/>
                        <a:ext cx="1008063" cy="1008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7359" name="Object 15"/>
          <p:cNvGraphicFramePr>
            <a:graphicFrameLocks noChangeAspect="1"/>
          </p:cNvGraphicFramePr>
          <p:nvPr/>
        </p:nvGraphicFramePr>
        <p:xfrm>
          <a:off x="928662" y="2714620"/>
          <a:ext cx="1008063" cy="1008062"/>
        </p:xfrm>
        <a:graphic>
          <a:graphicData uri="http://schemas.openxmlformats.org/presentationml/2006/ole">
            <mc:AlternateContent xmlns:mc="http://schemas.openxmlformats.org/markup-compatibility/2006">
              <mc:Choice xmlns:v="urn:schemas-microsoft-com:vml" Requires="v">
                <p:oleObj spid="_x0000_s57407" name="Image" r:id="rId8" imgW="913963" imgH="913963" progId="">
                  <p:embed/>
                </p:oleObj>
              </mc:Choice>
              <mc:Fallback>
                <p:oleObj name="Image" r:id="rId8" imgW="913963" imgH="913963" progId="">
                  <p:embed/>
                  <p:pic>
                    <p:nvPicPr>
                      <p:cNvPr id="0" name="Picture 1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8662" y="2714620"/>
                        <a:ext cx="1008063" cy="100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7360" name="Object 16"/>
          <p:cNvGraphicFramePr>
            <a:graphicFrameLocks noChangeAspect="1"/>
          </p:cNvGraphicFramePr>
          <p:nvPr/>
        </p:nvGraphicFramePr>
        <p:xfrm>
          <a:off x="928662" y="1500174"/>
          <a:ext cx="1008063" cy="1008063"/>
        </p:xfrm>
        <a:graphic>
          <a:graphicData uri="http://schemas.openxmlformats.org/presentationml/2006/ole">
            <mc:AlternateContent xmlns:mc="http://schemas.openxmlformats.org/markup-compatibility/2006">
              <mc:Choice xmlns:v="urn:schemas-microsoft-com:vml" Requires="v">
                <p:oleObj spid="_x0000_s57408" name="Image" r:id="rId10" imgW="913963" imgH="913963" progId="">
                  <p:embed/>
                </p:oleObj>
              </mc:Choice>
              <mc:Fallback>
                <p:oleObj name="Image" r:id="rId10" imgW="913963" imgH="913963" progId="">
                  <p:embed/>
                  <p:pic>
                    <p:nvPicPr>
                      <p:cNvPr id="0" name="Picture 16"/>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8662" y="1500174"/>
                        <a:ext cx="1008063" cy="1008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7361" name="Text Box 1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1.5    </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The Four Insights Colour Energies</a:t>
            </a:r>
            <a:endParaRPr lang="en-US"/>
          </a:p>
        </p:txBody>
      </p:sp>
      <p:pic>
        <p:nvPicPr>
          <p:cNvPr id="58371" name="Picture 3" descr="All Colours"/>
          <p:cNvPicPr>
            <a:picLocks noGrp="1" noChangeAspect="1" noChangeArrowheads="1"/>
          </p:cNvPicPr>
          <p:nvPr>
            <p:ph sz="half" idx="4294967295"/>
          </p:nvPr>
        </p:nvPicPr>
        <p:blipFill>
          <a:blip r:embed="rId3"/>
          <a:srcRect t="11140"/>
          <a:stretch>
            <a:fillRect/>
          </a:stretch>
        </p:blipFill>
        <p:spPr>
          <a:xfrm>
            <a:off x="5105400" y="1600200"/>
            <a:ext cx="3536950" cy="4648200"/>
          </a:xfrm>
        </p:spPr>
      </p:pic>
      <p:sp>
        <p:nvSpPr>
          <p:cNvPr id="58372" name="Text Box 4"/>
          <p:cNvSpPr txBox="1">
            <a:spLocks noChangeArrowheads="1"/>
          </p:cNvSpPr>
          <p:nvPr/>
        </p:nvSpPr>
        <p:spPr bwMode="auto">
          <a:xfrm>
            <a:off x="838200" y="2678113"/>
            <a:ext cx="4116388" cy="1006475"/>
          </a:xfrm>
          <a:prstGeom prst="rect">
            <a:avLst/>
          </a:prstGeom>
          <a:noFill/>
          <a:ln w="9525">
            <a:noFill/>
            <a:miter lim="800000"/>
            <a:headEnd/>
            <a:tailEnd/>
          </a:ln>
          <a:effectLst/>
        </p:spPr>
        <p:txBody>
          <a:bodyPr>
            <a:spAutoFit/>
          </a:bodyPr>
          <a:lstStyle/>
          <a:p>
            <a:pPr>
              <a:spcBef>
                <a:spcPct val="50000"/>
              </a:spcBef>
            </a:pPr>
            <a:r>
              <a:rPr lang="en-US" sz="3000" i="1">
                <a:solidFill>
                  <a:srgbClr val="003399"/>
                </a:solidFill>
                <a:latin typeface="Arial Narrow" pitchFamily="34" charset="0"/>
                <a:cs typeface="Times New Roman" pitchFamily="18" charset="0"/>
              </a:rPr>
              <a:t>We have all four Insights colour energies within us</a:t>
            </a:r>
          </a:p>
        </p:txBody>
      </p:sp>
      <p:sp>
        <p:nvSpPr>
          <p:cNvPr id="58374"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noFill/>
          <a:ln/>
        </p:spPr>
        <p:txBody>
          <a:bodyPr/>
          <a:lstStyle/>
          <a:p>
            <a:r>
              <a:rPr lang="en-GB"/>
              <a:t>The Four Insights Colour Energies</a:t>
            </a:r>
            <a:endParaRPr lang="en-US"/>
          </a:p>
        </p:txBody>
      </p:sp>
      <p:pic>
        <p:nvPicPr>
          <p:cNvPr id="59395" name="Picture 3"/>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59396" name="Text Box 4"/>
          <p:cNvSpPr txBox="1">
            <a:spLocks noChangeArrowheads="1"/>
          </p:cNvSpPr>
          <p:nvPr/>
        </p:nvSpPr>
        <p:spPr bwMode="auto">
          <a:xfrm>
            <a:off x="2217738" y="2390775"/>
            <a:ext cx="2278062" cy="1571625"/>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chemeClr val="bg1"/>
                </a:solidFill>
                <a:cs typeface="Times New Roman" pitchFamily="18" charset="0"/>
              </a:rPr>
              <a:t>Cool Blue</a:t>
            </a:r>
          </a:p>
          <a:p>
            <a:pPr algn="r" eaLnBrk="0" hangingPunct="0">
              <a:spcBef>
                <a:spcPct val="20000"/>
              </a:spcBef>
            </a:pPr>
            <a:r>
              <a:rPr lang="en-GB" sz="1600" b="1">
                <a:solidFill>
                  <a:schemeClr val="bg1"/>
                </a:solidFill>
                <a:cs typeface="Times New Roman" pitchFamily="18" charset="0"/>
              </a:rPr>
              <a:t>Showing no bias</a:t>
            </a:r>
          </a:p>
          <a:p>
            <a:pPr algn="r" eaLnBrk="0" hangingPunct="0">
              <a:spcBef>
                <a:spcPct val="20000"/>
              </a:spcBef>
            </a:pPr>
            <a:r>
              <a:rPr lang="en-GB" sz="1600" b="1">
                <a:solidFill>
                  <a:schemeClr val="bg1"/>
                </a:solidFill>
                <a:cs typeface="Times New Roman" pitchFamily="18" charset="0"/>
              </a:rPr>
              <a:t>Objective</a:t>
            </a:r>
          </a:p>
          <a:p>
            <a:pPr algn="r" eaLnBrk="0" hangingPunct="0">
              <a:spcBef>
                <a:spcPct val="20000"/>
              </a:spcBef>
            </a:pPr>
            <a:r>
              <a:rPr lang="en-GB" sz="1600" b="1">
                <a:solidFill>
                  <a:schemeClr val="bg1"/>
                </a:solidFill>
                <a:cs typeface="Times New Roman" pitchFamily="18" charset="0"/>
              </a:rPr>
              <a:t>Detached</a:t>
            </a:r>
          </a:p>
          <a:p>
            <a:pPr algn="r" eaLnBrk="0" hangingPunct="0">
              <a:spcBef>
                <a:spcPct val="20000"/>
              </a:spcBef>
            </a:pPr>
            <a:r>
              <a:rPr lang="en-GB" sz="1600" b="1">
                <a:solidFill>
                  <a:schemeClr val="bg1"/>
                </a:solidFill>
                <a:cs typeface="Times New Roman" pitchFamily="18" charset="0"/>
              </a:rPr>
              <a:t>Analytical</a:t>
            </a:r>
          </a:p>
        </p:txBody>
      </p:sp>
      <p:sp>
        <p:nvSpPr>
          <p:cNvPr id="59397" name="Text Box 5"/>
          <p:cNvSpPr txBox="1">
            <a:spLocks noChangeArrowheads="1"/>
          </p:cNvSpPr>
          <p:nvPr/>
        </p:nvSpPr>
        <p:spPr bwMode="auto">
          <a:xfrm>
            <a:off x="4648200" y="2390775"/>
            <a:ext cx="2295525" cy="1571625"/>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chemeClr val="bg1"/>
                </a:solidFill>
                <a:cs typeface="Times New Roman" pitchFamily="18" charset="0"/>
              </a:rPr>
              <a:t>Fiery Red</a:t>
            </a:r>
          </a:p>
          <a:p>
            <a:pPr eaLnBrk="0" hangingPunct="0">
              <a:spcBef>
                <a:spcPct val="20000"/>
              </a:spcBef>
            </a:pPr>
            <a:r>
              <a:rPr lang="en-GB" sz="1600" b="1">
                <a:solidFill>
                  <a:schemeClr val="bg1"/>
                </a:solidFill>
                <a:cs typeface="Times New Roman" pitchFamily="18" charset="0"/>
              </a:rPr>
              <a:t>Positive</a:t>
            </a:r>
          </a:p>
          <a:p>
            <a:pPr eaLnBrk="0" hangingPunct="0">
              <a:spcBef>
                <a:spcPct val="20000"/>
              </a:spcBef>
            </a:pPr>
            <a:r>
              <a:rPr lang="en-GB" sz="1600" b="1">
                <a:solidFill>
                  <a:schemeClr val="bg1"/>
                </a:solidFill>
                <a:cs typeface="Times New Roman" pitchFamily="18" charset="0"/>
              </a:rPr>
              <a:t>Affirmative</a:t>
            </a:r>
          </a:p>
          <a:p>
            <a:pPr eaLnBrk="0" hangingPunct="0">
              <a:spcBef>
                <a:spcPct val="20000"/>
              </a:spcBef>
            </a:pPr>
            <a:r>
              <a:rPr lang="en-GB" sz="1600" b="1">
                <a:solidFill>
                  <a:schemeClr val="bg1"/>
                </a:solidFill>
                <a:cs typeface="Times New Roman" pitchFamily="18" charset="0"/>
              </a:rPr>
              <a:t>Bold</a:t>
            </a:r>
          </a:p>
          <a:p>
            <a:pPr eaLnBrk="0" hangingPunct="0">
              <a:spcBef>
                <a:spcPct val="20000"/>
              </a:spcBef>
            </a:pPr>
            <a:r>
              <a:rPr lang="en-GB" sz="1600" b="1">
                <a:solidFill>
                  <a:schemeClr val="bg1"/>
                </a:solidFill>
                <a:cs typeface="Times New Roman" pitchFamily="18" charset="0"/>
              </a:rPr>
              <a:t>Assertive</a:t>
            </a:r>
          </a:p>
        </p:txBody>
      </p:sp>
      <p:sp>
        <p:nvSpPr>
          <p:cNvPr id="59398" name="Text Box 6"/>
          <p:cNvSpPr txBox="1">
            <a:spLocks noChangeArrowheads="1"/>
          </p:cNvSpPr>
          <p:nvPr/>
        </p:nvSpPr>
        <p:spPr bwMode="auto">
          <a:xfrm>
            <a:off x="2209800" y="4038600"/>
            <a:ext cx="2278063" cy="1582738"/>
          </a:xfrm>
          <a:prstGeom prst="rect">
            <a:avLst/>
          </a:prstGeom>
          <a:noFill/>
          <a:ln w="12700">
            <a:noFill/>
            <a:miter lim="800000"/>
            <a:headEnd/>
            <a:tailEnd/>
          </a:ln>
          <a:effectLst/>
        </p:spPr>
        <p:txBody>
          <a:bodyPr>
            <a:spAutoFit/>
          </a:bodyPr>
          <a:lstStyle/>
          <a:p>
            <a:pPr algn="r" eaLnBrk="0" hangingPunct="0">
              <a:spcBef>
                <a:spcPct val="20000"/>
              </a:spcBef>
            </a:pPr>
            <a:r>
              <a:rPr lang="en-GB" sz="1600" b="1">
                <a:solidFill>
                  <a:schemeClr val="bg1"/>
                </a:solidFill>
                <a:cs typeface="Times New Roman" pitchFamily="18" charset="0"/>
              </a:rPr>
              <a:t>Still</a:t>
            </a:r>
          </a:p>
          <a:p>
            <a:pPr algn="r" eaLnBrk="0" hangingPunct="0">
              <a:spcBef>
                <a:spcPct val="20000"/>
              </a:spcBef>
            </a:pPr>
            <a:r>
              <a:rPr lang="en-GB" sz="1600" b="1">
                <a:solidFill>
                  <a:schemeClr val="bg1"/>
                </a:solidFill>
                <a:cs typeface="Times New Roman" pitchFamily="18" charset="0"/>
              </a:rPr>
              <a:t>Tranquil</a:t>
            </a:r>
          </a:p>
          <a:p>
            <a:pPr algn="r" eaLnBrk="0" hangingPunct="0">
              <a:spcBef>
                <a:spcPct val="20000"/>
              </a:spcBef>
            </a:pPr>
            <a:r>
              <a:rPr lang="en-GB" sz="1600" b="1">
                <a:solidFill>
                  <a:schemeClr val="bg1"/>
                </a:solidFill>
                <a:cs typeface="Times New Roman" pitchFamily="18" charset="0"/>
              </a:rPr>
              <a:t>Calming</a:t>
            </a:r>
          </a:p>
          <a:p>
            <a:pPr algn="r" eaLnBrk="0" hangingPunct="0">
              <a:spcBef>
                <a:spcPct val="20000"/>
              </a:spcBef>
            </a:pPr>
            <a:r>
              <a:rPr lang="en-GB" sz="1600" b="1">
                <a:solidFill>
                  <a:schemeClr val="bg1"/>
                </a:solidFill>
                <a:cs typeface="Times New Roman" pitchFamily="18" charset="0"/>
              </a:rPr>
              <a:t>Soothing</a:t>
            </a:r>
          </a:p>
          <a:p>
            <a:pPr algn="r" eaLnBrk="0" hangingPunct="0">
              <a:spcBef>
                <a:spcPct val="20000"/>
              </a:spcBef>
            </a:pPr>
            <a:r>
              <a:rPr lang="en-GB" sz="2000" b="1">
                <a:solidFill>
                  <a:schemeClr val="bg1"/>
                </a:solidFill>
                <a:cs typeface="Times New Roman" pitchFamily="18" charset="0"/>
              </a:rPr>
              <a:t>Earth Green</a:t>
            </a:r>
          </a:p>
        </p:txBody>
      </p:sp>
      <p:sp>
        <p:nvSpPr>
          <p:cNvPr id="59399" name="Text Box 7"/>
          <p:cNvSpPr txBox="1">
            <a:spLocks noChangeArrowheads="1"/>
          </p:cNvSpPr>
          <p:nvPr/>
        </p:nvSpPr>
        <p:spPr bwMode="auto">
          <a:xfrm>
            <a:off x="4648200" y="4025900"/>
            <a:ext cx="2371725" cy="1739900"/>
          </a:xfrm>
          <a:prstGeom prst="rect">
            <a:avLst/>
          </a:prstGeom>
          <a:noFill/>
          <a:ln w="12700">
            <a:noFill/>
            <a:miter lim="800000"/>
            <a:headEnd/>
            <a:tailEnd/>
          </a:ln>
          <a:effectLst/>
        </p:spPr>
        <p:txBody>
          <a:bodyPr>
            <a:spAutoFit/>
          </a:bodyPr>
          <a:lstStyle/>
          <a:p>
            <a:pPr eaLnBrk="0" hangingPunct="0"/>
            <a:r>
              <a:rPr lang="en-GB" sz="1600" b="1">
                <a:cs typeface="Times New Roman" pitchFamily="18" charset="0"/>
              </a:rPr>
              <a:t>Cheerful</a:t>
            </a:r>
          </a:p>
          <a:p>
            <a:pPr eaLnBrk="0" hangingPunct="0"/>
            <a:r>
              <a:rPr lang="en-GB" sz="1600" b="1">
                <a:cs typeface="Times New Roman" pitchFamily="18" charset="0"/>
              </a:rPr>
              <a:t>Uplifting</a:t>
            </a:r>
          </a:p>
          <a:p>
            <a:pPr eaLnBrk="0" hangingPunct="0"/>
            <a:r>
              <a:rPr lang="en-GB" sz="1600" b="1">
                <a:cs typeface="Times New Roman" pitchFamily="18" charset="0"/>
              </a:rPr>
              <a:t>Spirited</a:t>
            </a:r>
          </a:p>
          <a:p>
            <a:pPr eaLnBrk="0" hangingPunct="0"/>
            <a:r>
              <a:rPr lang="en-GB" sz="1600" b="1">
                <a:cs typeface="Times New Roman" pitchFamily="18" charset="0"/>
              </a:rPr>
              <a:t>Buoyant</a:t>
            </a:r>
          </a:p>
          <a:p>
            <a:pPr eaLnBrk="0" hangingPunct="0">
              <a:spcBef>
                <a:spcPct val="20000"/>
              </a:spcBef>
            </a:pPr>
            <a:r>
              <a:rPr lang="en-GB" sz="2000" b="1">
                <a:cs typeface="Times New Roman" pitchFamily="18" charset="0"/>
              </a:rPr>
              <a:t>Sunshine</a:t>
            </a:r>
          </a:p>
          <a:p>
            <a:pPr eaLnBrk="0" hangingPunct="0"/>
            <a:r>
              <a:rPr lang="en-GB" sz="2000" b="1">
                <a:cs typeface="Times New Roman" pitchFamily="18" charset="0"/>
              </a:rPr>
              <a:t>Yellow</a:t>
            </a:r>
          </a:p>
        </p:txBody>
      </p:sp>
      <p:sp>
        <p:nvSpPr>
          <p:cNvPr id="59400"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0419" name="Picture 3"/>
          <p:cNvPicPr>
            <a:picLocks noChangeAspect="1" noChangeArrowheads="1"/>
          </p:cNvPicPr>
          <p:nvPr/>
        </p:nvPicPr>
        <p:blipFill>
          <a:blip r:embed="rId5"/>
          <a:srcRect/>
          <a:stretch>
            <a:fillRect/>
          </a:stretch>
        </p:blipFill>
        <p:spPr bwMode="auto">
          <a:xfrm>
            <a:off x="8669338" y="6553200"/>
            <a:ext cx="398462" cy="244475"/>
          </a:xfrm>
          <a:prstGeom prst="rect">
            <a:avLst/>
          </a:prstGeom>
          <a:noFill/>
          <a:ln w="12700">
            <a:noFill/>
            <a:miter lim="800000"/>
            <a:headEnd/>
            <a:tailEnd/>
          </a:ln>
          <a:effectLst/>
        </p:spPr>
      </p:pic>
    </p:spTree>
    <p:controls>
      <mc:AlternateContent xmlns:mc="http://schemas.openxmlformats.org/markup-compatibility/2006">
        <mc:Choice xmlns:v="urn:schemas-microsoft-com:vml" Requires="v">
          <p:control spid="60421" name="ShockwaveFlash1" r:id="rId2" imgW="6110280" imgH="6707160"/>
        </mc:Choice>
        <mc:Fallback>
          <p:control name="ShockwaveFlash1" r:id="rId2" imgW="6110280" imgH="6707160">
            <p:pic>
              <p:nvPicPr>
                <p:cNvPr id="2" name="ShockwaveFlash1"/>
                <p:cNvPicPr preferRelativeResize="0">
                  <a:picLocks noChangeArrowheads="1" noChangeShapeType="1"/>
                </p:cNvPicPr>
                <p:nvPr/>
              </p:nvPicPr>
              <p:blipFill>
                <a:blip r:embed="rId6"/>
                <a:srcRect/>
                <a:stretch>
                  <a:fillRect/>
                </a:stretch>
              </p:blipFill>
              <p:spPr bwMode="auto">
                <a:xfrm>
                  <a:off x="1524000" y="0"/>
                  <a:ext cx="6108700" cy="6705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1443" name="Rectangle 3"/>
          <p:cNvSpPr>
            <a:spLocks noGrp="1" noChangeArrowheads="1"/>
          </p:cNvSpPr>
          <p:nvPr>
            <p:ph type="title"/>
          </p:nvPr>
        </p:nvSpPr>
        <p:spPr/>
        <p:txBody>
          <a:bodyPr/>
          <a:lstStyle/>
          <a:p>
            <a:r>
              <a:rPr lang="en-GB"/>
              <a:t>The Four Insights Colour Energies</a:t>
            </a:r>
          </a:p>
        </p:txBody>
      </p:sp>
      <p:sp>
        <p:nvSpPr>
          <p:cNvPr id="61444" name="Rectangle 4"/>
          <p:cNvSpPr>
            <a:spLocks noGrp="1" noChangeArrowheads="1"/>
          </p:cNvSpPr>
          <p:nvPr>
            <p:ph type="body" idx="4294967295"/>
          </p:nvPr>
        </p:nvSpPr>
        <p:spPr>
          <a:xfrm>
            <a:off x="762000" y="1709738"/>
            <a:ext cx="6161088" cy="5148262"/>
          </a:xfrm>
        </p:spPr>
        <p:txBody>
          <a:bodyPr/>
          <a:lstStyle/>
          <a:p>
            <a:pPr>
              <a:buFontTx/>
              <a:buNone/>
            </a:pPr>
            <a:r>
              <a:rPr lang="en-GB"/>
              <a:t>On a good day…</a:t>
            </a:r>
          </a:p>
        </p:txBody>
      </p:sp>
      <p:sp>
        <p:nvSpPr>
          <p:cNvPr id="61445" name="Text Box 5"/>
          <p:cNvSpPr txBox="1">
            <a:spLocks noChangeArrowheads="1"/>
          </p:cNvSpPr>
          <p:nvPr/>
        </p:nvSpPr>
        <p:spPr bwMode="auto">
          <a:xfrm>
            <a:off x="4570413" y="23891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Competitive</a:t>
            </a:r>
          </a:p>
          <a:p>
            <a:pPr algn="ctr" eaLnBrk="0" hangingPunct="0"/>
            <a:r>
              <a:rPr lang="en-GB" b="1">
                <a:solidFill>
                  <a:schemeClr val="bg1"/>
                </a:solidFill>
                <a:cs typeface="Times New Roman" pitchFamily="18" charset="0"/>
              </a:rPr>
              <a:t>Demanding</a:t>
            </a:r>
          </a:p>
          <a:p>
            <a:pPr algn="ctr" eaLnBrk="0" hangingPunct="0"/>
            <a:r>
              <a:rPr lang="en-GB" b="1">
                <a:solidFill>
                  <a:schemeClr val="bg1"/>
                </a:solidFill>
                <a:cs typeface="Times New Roman" pitchFamily="18" charset="0"/>
              </a:rPr>
              <a:t>Determined</a:t>
            </a:r>
          </a:p>
          <a:p>
            <a:pPr algn="ctr" eaLnBrk="0" hangingPunct="0"/>
            <a:r>
              <a:rPr lang="en-GB" b="1">
                <a:solidFill>
                  <a:schemeClr val="bg1"/>
                </a:solidFill>
                <a:cs typeface="Times New Roman" pitchFamily="18" charset="0"/>
              </a:rPr>
              <a:t>Strong-willed</a:t>
            </a:r>
          </a:p>
          <a:p>
            <a:pPr algn="ctr" eaLnBrk="0" hangingPunct="0"/>
            <a:r>
              <a:rPr lang="en-GB" b="1">
                <a:solidFill>
                  <a:schemeClr val="bg1"/>
                </a:solidFill>
                <a:cs typeface="Times New Roman" pitchFamily="18" charset="0"/>
              </a:rPr>
              <a:t>Purposeful</a:t>
            </a:r>
            <a:endParaRPr lang="en-GB">
              <a:solidFill>
                <a:schemeClr val="bg1"/>
              </a:solidFill>
              <a:latin typeface="Book Antiqua" pitchFamily="18" charset="0"/>
              <a:cs typeface="Times New Roman" pitchFamily="18" charset="0"/>
            </a:endParaRPr>
          </a:p>
        </p:txBody>
      </p:sp>
      <p:sp>
        <p:nvSpPr>
          <p:cNvPr id="61446" name="Text Box 6"/>
          <p:cNvSpPr txBox="1">
            <a:spLocks noChangeArrowheads="1"/>
          </p:cNvSpPr>
          <p:nvPr/>
        </p:nvSpPr>
        <p:spPr bwMode="auto">
          <a:xfrm>
            <a:off x="4572000" y="4051300"/>
            <a:ext cx="1828800" cy="1739900"/>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Sociable</a:t>
            </a:r>
          </a:p>
          <a:p>
            <a:pPr algn="ctr" eaLnBrk="0" hangingPunct="0"/>
            <a:r>
              <a:rPr lang="en-GB" b="1">
                <a:cs typeface="Times New Roman" pitchFamily="18" charset="0"/>
              </a:rPr>
              <a:t>Dynamic</a:t>
            </a:r>
          </a:p>
          <a:p>
            <a:pPr algn="ctr" eaLnBrk="0" hangingPunct="0"/>
            <a:r>
              <a:rPr lang="en-GB" b="1">
                <a:cs typeface="Times New Roman" pitchFamily="18" charset="0"/>
              </a:rPr>
              <a:t>Demonstrative</a:t>
            </a:r>
          </a:p>
          <a:p>
            <a:pPr algn="ctr" eaLnBrk="0" hangingPunct="0"/>
            <a:r>
              <a:rPr lang="en-GB" b="1">
                <a:cs typeface="Times New Roman" pitchFamily="18" charset="0"/>
              </a:rPr>
              <a:t>Enthusiastic</a:t>
            </a:r>
          </a:p>
          <a:p>
            <a:pPr algn="ctr" eaLnBrk="0" hangingPunct="0"/>
            <a:r>
              <a:rPr lang="en-GB" b="1">
                <a:cs typeface="Times New Roman" pitchFamily="18" charset="0"/>
              </a:rPr>
              <a:t>Persuasive</a:t>
            </a:r>
          </a:p>
          <a:p>
            <a:pPr algn="ctr" eaLnBrk="0" hangingPunct="0"/>
            <a:endParaRPr lang="en-GB" b="1">
              <a:cs typeface="Times New Roman" pitchFamily="18" charset="0"/>
            </a:endParaRPr>
          </a:p>
        </p:txBody>
      </p:sp>
      <p:sp>
        <p:nvSpPr>
          <p:cNvPr id="61447" name="Text Box 7"/>
          <p:cNvSpPr txBox="1">
            <a:spLocks noChangeArrowheads="1"/>
          </p:cNvSpPr>
          <p:nvPr/>
        </p:nvSpPr>
        <p:spPr bwMode="auto">
          <a:xfrm>
            <a:off x="2900363" y="4030663"/>
            <a:ext cx="1581150" cy="1739900"/>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Caring</a:t>
            </a:r>
          </a:p>
          <a:p>
            <a:pPr algn="ctr" eaLnBrk="0" hangingPunct="0"/>
            <a:r>
              <a:rPr lang="en-GB" b="1">
                <a:solidFill>
                  <a:schemeClr val="bg1"/>
                </a:solidFill>
                <a:cs typeface="Times New Roman" pitchFamily="18" charset="0"/>
              </a:rPr>
              <a:t>Encouraging</a:t>
            </a:r>
          </a:p>
          <a:p>
            <a:pPr algn="ctr" eaLnBrk="0" hangingPunct="0"/>
            <a:r>
              <a:rPr lang="en-GB" b="1">
                <a:solidFill>
                  <a:schemeClr val="bg1"/>
                </a:solidFill>
                <a:cs typeface="Times New Roman" pitchFamily="18" charset="0"/>
              </a:rPr>
              <a:t>Sharing</a:t>
            </a:r>
          </a:p>
          <a:p>
            <a:pPr algn="ctr" eaLnBrk="0" hangingPunct="0"/>
            <a:r>
              <a:rPr lang="en-GB" b="1">
                <a:solidFill>
                  <a:schemeClr val="bg1"/>
                </a:solidFill>
                <a:cs typeface="Times New Roman" pitchFamily="18" charset="0"/>
              </a:rPr>
              <a:t>Patient</a:t>
            </a:r>
          </a:p>
          <a:p>
            <a:pPr algn="ctr" eaLnBrk="0" hangingPunct="0"/>
            <a:r>
              <a:rPr lang="en-GB" b="1">
                <a:solidFill>
                  <a:schemeClr val="bg1"/>
                </a:solidFill>
                <a:cs typeface="Times New Roman" pitchFamily="18" charset="0"/>
              </a:rPr>
              <a:t>Relaxed</a:t>
            </a:r>
          </a:p>
          <a:p>
            <a:pPr algn="ctr" eaLnBrk="0" hangingPunct="0"/>
            <a:endParaRPr lang="en-GB" b="1">
              <a:solidFill>
                <a:schemeClr val="bg1"/>
              </a:solidFill>
              <a:cs typeface="Times New Roman" pitchFamily="18" charset="0"/>
            </a:endParaRPr>
          </a:p>
        </p:txBody>
      </p:sp>
      <p:sp>
        <p:nvSpPr>
          <p:cNvPr id="61448" name="Text Box 8"/>
          <p:cNvSpPr txBox="1">
            <a:spLocks noChangeArrowheads="1"/>
          </p:cNvSpPr>
          <p:nvPr/>
        </p:nvSpPr>
        <p:spPr bwMode="auto">
          <a:xfrm>
            <a:off x="2971800" y="2390775"/>
            <a:ext cx="15176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Cautious</a:t>
            </a:r>
          </a:p>
          <a:p>
            <a:pPr algn="ctr" eaLnBrk="0" hangingPunct="0"/>
            <a:r>
              <a:rPr lang="en-GB" b="1">
                <a:solidFill>
                  <a:schemeClr val="bg1"/>
                </a:solidFill>
                <a:cs typeface="Times New Roman" pitchFamily="18" charset="0"/>
              </a:rPr>
              <a:t>Precise</a:t>
            </a:r>
          </a:p>
          <a:p>
            <a:pPr algn="ctr" eaLnBrk="0" hangingPunct="0"/>
            <a:r>
              <a:rPr lang="en-GB" b="1">
                <a:solidFill>
                  <a:schemeClr val="bg1"/>
                </a:solidFill>
                <a:cs typeface="Times New Roman" pitchFamily="18" charset="0"/>
              </a:rPr>
              <a:t>Deliberate</a:t>
            </a:r>
          </a:p>
          <a:p>
            <a:pPr algn="ctr" eaLnBrk="0" hangingPunct="0"/>
            <a:r>
              <a:rPr lang="en-GB" b="1">
                <a:solidFill>
                  <a:schemeClr val="bg1"/>
                </a:solidFill>
                <a:cs typeface="Times New Roman" pitchFamily="18" charset="0"/>
              </a:rPr>
              <a:t>Questioning</a:t>
            </a:r>
          </a:p>
          <a:p>
            <a:pPr algn="ctr" eaLnBrk="0" hangingPunct="0"/>
            <a:r>
              <a:rPr lang="en-GB" b="1">
                <a:solidFill>
                  <a:schemeClr val="bg1"/>
                </a:solidFill>
                <a:cs typeface="Times New Roman" pitchFamily="18" charset="0"/>
              </a:rPr>
              <a:t>Formal</a:t>
            </a:r>
          </a:p>
        </p:txBody>
      </p:sp>
      <p:sp>
        <p:nvSpPr>
          <p:cNvPr id="61449" name="Rectangle 9"/>
          <p:cNvSpPr>
            <a:spLocks noChangeArrowheads="1"/>
          </p:cNvSpPr>
          <p:nvPr/>
        </p:nvSpPr>
        <p:spPr bwMode="auto">
          <a:xfrm>
            <a:off x="3390900" y="2314575"/>
            <a:ext cx="9144000" cy="0"/>
          </a:xfrm>
          <a:prstGeom prst="rect">
            <a:avLst/>
          </a:prstGeom>
          <a:noFill/>
          <a:ln w="25400">
            <a:noFill/>
            <a:miter lim="800000"/>
            <a:headEnd/>
            <a:tailEnd/>
          </a:ln>
          <a:effectLst/>
        </p:spPr>
        <p:txBody>
          <a:bodyPr>
            <a:spAutoFit/>
          </a:bodyPr>
          <a:lstStyle/>
          <a:p>
            <a:endParaRPr lang="en-GB"/>
          </a:p>
        </p:txBody>
      </p:sp>
      <p:sp>
        <p:nvSpPr>
          <p:cNvPr id="61450" name="Rectangle 10"/>
          <p:cNvSpPr>
            <a:spLocks noChangeArrowheads="1"/>
          </p:cNvSpPr>
          <p:nvPr/>
        </p:nvSpPr>
        <p:spPr bwMode="auto">
          <a:xfrm>
            <a:off x="3962400" y="2324100"/>
            <a:ext cx="9144000" cy="0"/>
          </a:xfrm>
          <a:prstGeom prst="rect">
            <a:avLst/>
          </a:prstGeom>
          <a:noFill/>
          <a:ln w="25400">
            <a:noFill/>
            <a:miter lim="800000"/>
            <a:headEnd/>
            <a:tailEnd/>
          </a:ln>
          <a:effectLst/>
        </p:spPr>
        <p:txBody>
          <a:bodyPr>
            <a:spAutoFit/>
          </a:bodyPr>
          <a:lstStyle/>
          <a:p>
            <a:endParaRPr lang="en-GB"/>
          </a:p>
        </p:txBody>
      </p:sp>
      <p:sp>
        <p:nvSpPr>
          <p:cNvPr id="61451"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2467" name="Rectangle 3"/>
          <p:cNvSpPr>
            <a:spLocks noGrp="1" noChangeArrowheads="1"/>
          </p:cNvSpPr>
          <p:nvPr>
            <p:ph type="body" idx="4294967295"/>
          </p:nvPr>
        </p:nvSpPr>
        <p:spPr>
          <a:xfrm>
            <a:off x="762000" y="1709738"/>
            <a:ext cx="6161088" cy="5148262"/>
          </a:xfrm>
        </p:spPr>
        <p:txBody>
          <a:bodyPr/>
          <a:lstStyle/>
          <a:p>
            <a:pPr>
              <a:buFontTx/>
              <a:buNone/>
            </a:pPr>
            <a:r>
              <a:rPr lang="en-GB"/>
              <a:t>On a bad day…</a:t>
            </a:r>
          </a:p>
        </p:txBody>
      </p:sp>
      <p:sp>
        <p:nvSpPr>
          <p:cNvPr id="62468" name="Text Box 4"/>
          <p:cNvSpPr txBox="1">
            <a:spLocks noChangeArrowheads="1"/>
          </p:cNvSpPr>
          <p:nvPr/>
        </p:nvSpPr>
        <p:spPr bwMode="auto">
          <a:xfrm>
            <a:off x="4456113" y="24399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Aggressive</a:t>
            </a:r>
          </a:p>
          <a:p>
            <a:pPr algn="ctr" eaLnBrk="0" hangingPunct="0"/>
            <a:r>
              <a:rPr lang="en-GB" b="1">
                <a:solidFill>
                  <a:schemeClr val="bg1"/>
                </a:solidFill>
                <a:cs typeface="Times New Roman" pitchFamily="18" charset="0"/>
              </a:rPr>
              <a:t>Controlling</a:t>
            </a:r>
          </a:p>
          <a:p>
            <a:pPr algn="ctr" eaLnBrk="0" hangingPunct="0"/>
            <a:r>
              <a:rPr lang="en-GB" b="1">
                <a:solidFill>
                  <a:schemeClr val="bg1"/>
                </a:solidFill>
                <a:cs typeface="Times New Roman" pitchFamily="18" charset="0"/>
              </a:rPr>
              <a:t>Driving</a:t>
            </a:r>
          </a:p>
          <a:p>
            <a:pPr algn="ctr" eaLnBrk="0" hangingPunct="0"/>
            <a:r>
              <a:rPr lang="en-GB" b="1">
                <a:solidFill>
                  <a:schemeClr val="bg1"/>
                </a:solidFill>
                <a:cs typeface="Times New Roman" pitchFamily="18" charset="0"/>
              </a:rPr>
              <a:t>Overbearing</a:t>
            </a:r>
          </a:p>
          <a:p>
            <a:pPr algn="ctr" eaLnBrk="0" hangingPunct="0"/>
            <a:r>
              <a:rPr lang="en-GB" b="1">
                <a:solidFill>
                  <a:schemeClr val="bg1"/>
                </a:solidFill>
                <a:cs typeface="Times New Roman" pitchFamily="18" charset="0"/>
              </a:rPr>
              <a:t>Intolerant</a:t>
            </a:r>
            <a:endParaRPr lang="en-GB" b="1">
              <a:solidFill>
                <a:schemeClr val="bg1"/>
              </a:solidFill>
              <a:latin typeface="Book Antiqua" pitchFamily="18" charset="0"/>
              <a:cs typeface="Times New Roman" pitchFamily="18" charset="0"/>
            </a:endParaRPr>
          </a:p>
        </p:txBody>
      </p:sp>
      <p:sp>
        <p:nvSpPr>
          <p:cNvPr id="62469" name="Text Box 5"/>
          <p:cNvSpPr txBox="1">
            <a:spLocks noChangeArrowheads="1"/>
          </p:cNvSpPr>
          <p:nvPr/>
        </p:nvSpPr>
        <p:spPr bwMode="auto">
          <a:xfrm>
            <a:off x="4500563" y="4040188"/>
            <a:ext cx="1747837" cy="1465262"/>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Excitable</a:t>
            </a:r>
          </a:p>
          <a:p>
            <a:pPr algn="ctr" eaLnBrk="0" hangingPunct="0"/>
            <a:r>
              <a:rPr lang="en-GB" b="1">
                <a:cs typeface="Times New Roman" pitchFamily="18" charset="0"/>
              </a:rPr>
              <a:t>Frantic</a:t>
            </a:r>
          </a:p>
          <a:p>
            <a:pPr algn="ctr" eaLnBrk="0" hangingPunct="0"/>
            <a:r>
              <a:rPr lang="en-GB" b="1">
                <a:cs typeface="Times New Roman" pitchFamily="18" charset="0"/>
              </a:rPr>
              <a:t>Indiscreet</a:t>
            </a:r>
          </a:p>
          <a:p>
            <a:pPr algn="ctr" eaLnBrk="0" hangingPunct="0"/>
            <a:r>
              <a:rPr lang="en-GB" b="1">
                <a:cs typeface="Times New Roman" pitchFamily="18" charset="0"/>
              </a:rPr>
              <a:t>Flamboyant</a:t>
            </a:r>
          </a:p>
          <a:p>
            <a:pPr algn="ctr" eaLnBrk="0" hangingPunct="0"/>
            <a:r>
              <a:rPr lang="en-GB" b="1">
                <a:cs typeface="Times New Roman" pitchFamily="18" charset="0"/>
              </a:rPr>
              <a:t>Hasty</a:t>
            </a:r>
          </a:p>
        </p:txBody>
      </p:sp>
      <p:sp>
        <p:nvSpPr>
          <p:cNvPr id="62470" name="Text Box 6"/>
          <p:cNvSpPr txBox="1">
            <a:spLocks noChangeArrowheads="1"/>
          </p:cNvSpPr>
          <p:nvPr/>
        </p:nvSpPr>
        <p:spPr bwMode="auto">
          <a:xfrm>
            <a:off x="3148013" y="4019550"/>
            <a:ext cx="12001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Docile</a:t>
            </a:r>
          </a:p>
          <a:p>
            <a:pPr algn="ctr" eaLnBrk="0" hangingPunct="0"/>
            <a:r>
              <a:rPr lang="en-GB" b="1">
                <a:solidFill>
                  <a:schemeClr val="bg1"/>
                </a:solidFill>
                <a:cs typeface="Times New Roman" pitchFamily="18" charset="0"/>
              </a:rPr>
              <a:t>Bland</a:t>
            </a:r>
          </a:p>
          <a:p>
            <a:pPr algn="ctr" eaLnBrk="0" hangingPunct="0"/>
            <a:r>
              <a:rPr lang="en-GB" b="1">
                <a:solidFill>
                  <a:schemeClr val="bg1"/>
                </a:solidFill>
                <a:cs typeface="Times New Roman" pitchFamily="18" charset="0"/>
              </a:rPr>
              <a:t>Plodding</a:t>
            </a:r>
          </a:p>
          <a:p>
            <a:pPr algn="ctr" eaLnBrk="0" hangingPunct="0"/>
            <a:r>
              <a:rPr lang="en-GB" b="1">
                <a:solidFill>
                  <a:schemeClr val="bg1"/>
                </a:solidFill>
                <a:cs typeface="Times New Roman" pitchFamily="18" charset="0"/>
              </a:rPr>
              <a:t>Reliant</a:t>
            </a:r>
          </a:p>
          <a:p>
            <a:pPr algn="ctr" eaLnBrk="0" hangingPunct="0"/>
            <a:r>
              <a:rPr lang="en-GB" b="1">
                <a:solidFill>
                  <a:schemeClr val="bg1"/>
                </a:solidFill>
                <a:cs typeface="Times New Roman" pitchFamily="18" charset="0"/>
              </a:rPr>
              <a:t>Stubborn</a:t>
            </a:r>
          </a:p>
        </p:txBody>
      </p:sp>
      <p:sp>
        <p:nvSpPr>
          <p:cNvPr id="62471" name="Text Box 7"/>
          <p:cNvSpPr txBox="1">
            <a:spLocks noChangeArrowheads="1"/>
          </p:cNvSpPr>
          <p:nvPr/>
        </p:nvSpPr>
        <p:spPr bwMode="auto">
          <a:xfrm>
            <a:off x="3052763" y="2438400"/>
            <a:ext cx="14033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Stuffy</a:t>
            </a:r>
          </a:p>
          <a:p>
            <a:pPr algn="ctr" eaLnBrk="0" hangingPunct="0"/>
            <a:r>
              <a:rPr lang="en-GB" b="1">
                <a:solidFill>
                  <a:schemeClr val="bg1"/>
                </a:solidFill>
                <a:cs typeface="Times New Roman" pitchFamily="18" charset="0"/>
              </a:rPr>
              <a:t>Indecisive</a:t>
            </a:r>
          </a:p>
          <a:p>
            <a:pPr algn="ctr" eaLnBrk="0" hangingPunct="0"/>
            <a:r>
              <a:rPr lang="en-GB" b="1">
                <a:solidFill>
                  <a:schemeClr val="bg1"/>
                </a:solidFill>
                <a:cs typeface="Times New Roman" pitchFamily="18" charset="0"/>
              </a:rPr>
              <a:t>Suspicious</a:t>
            </a:r>
          </a:p>
          <a:p>
            <a:pPr algn="ctr" eaLnBrk="0" hangingPunct="0"/>
            <a:r>
              <a:rPr lang="en-GB" b="1">
                <a:solidFill>
                  <a:schemeClr val="bg1"/>
                </a:solidFill>
                <a:cs typeface="Times New Roman" pitchFamily="18" charset="0"/>
              </a:rPr>
              <a:t>Cold</a:t>
            </a:r>
          </a:p>
          <a:p>
            <a:pPr algn="ctr" eaLnBrk="0" hangingPunct="0"/>
            <a:r>
              <a:rPr lang="en-GB" b="1">
                <a:solidFill>
                  <a:schemeClr val="bg1"/>
                </a:solidFill>
                <a:cs typeface="Times New Roman" pitchFamily="18" charset="0"/>
              </a:rPr>
              <a:t>Reserved</a:t>
            </a:r>
          </a:p>
        </p:txBody>
      </p:sp>
      <p:sp>
        <p:nvSpPr>
          <p:cNvPr id="62472" name="Rectangle 8"/>
          <p:cNvSpPr>
            <a:spLocks noChangeArrowheads="1"/>
          </p:cNvSpPr>
          <p:nvPr/>
        </p:nvSpPr>
        <p:spPr bwMode="auto">
          <a:xfrm>
            <a:off x="3667125" y="2171700"/>
            <a:ext cx="9144000" cy="0"/>
          </a:xfrm>
          <a:prstGeom prst="rect">
            <a:avLst/>
          </a:prstGeom>
          <a:noFill/>
          <a:ln w="25400">
            <a:noFill/>
            <a:miter lim="800000"/>
            <a:headEnd/>
            <a:tailEnd/>
          </a:ln>
          <a:effectLst/>
        </p:spPr>
        <p:txBody>
          <a:bodyPr>
            <a:spAutoFit/>
          </a:bodyPr>
          <a:lstStyle/>
          <a:p>
            <a:endParaRPr lang="en-GB"/>
          </a:p>
        </p:txBody>
      </p:sp>
      <p:sp>
        <p:nvSpPr>
          <p:cNvPr id="62473" name="Rectangle 9"/>
          <p:cNvSpPr>
            <a:spLocks noChangeArrowheads="1"/>
          </p:cNvSpPr>
          <p:nvPr/>
        </p:nvSpPr>
        <p:spPr bwMode="auto">
          <a:xfrm>
            <a:off x="3876675" y="2286000"/>
            <a:ext cx="9144000" cy="0"/>
          </a:xfrm>
          <a:prstGeom prst="rect">
            <a:avLst/>
          </a:prstGeom>
          <a:noFill/>
          <a:ln w="25400">
            <a:noFill/>
            <a:miter lim="800000"/>
            <a:headEnd/>
            <a:tailEnd/>
          </a:ln>
          <a:effectLst/>
        </p:spPr>
        <p:txBody>
          <a:bodyPr>
            <a:spAutoFit/>
          </a:bodyPr>
          <a:lstStyle/>
          <a:p>
            <a:endParaRPr lang="en-GB"/>
          </a:p>
        </p:txBody>
      </p:sp>
      <p:sp>
        <p:nvSpPr>
          <p:cNvPr id="62474" name="Rectangle 10"/>
          <p:cNvSpPr>
            <a:spLocks noGrp="1" noChangeArrowheads="1"/>
          </p:cNvSpPr>
          <p:nvPr>
            <p:ph type="title"/>
          </p:nvPr>
        </p:nvSpPr>
        <p:spPr/>
        <p:txBody>
          <a:bodyPr/>
          <a:lstStyle/>
          <a:p>
            <a:r>
              <a:rPr lang="en-GB"/>
              <a:t>The Four Insights Colour Energies</a:t>
            </a:r>
          </a:p>
        </p:txBody>
      </p:sp>
      <p:sp>
        <p:nvSpPr>
          <p:cNvPr id="62475"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3"/>
          <a:srcRect/>
          <a:stretch>
            <a:fillRect/>
          </a:stretch>
        </p:blipFill>
        <p:spPr bwMode="auto">
          <a:xfrm>
            <a:off x="2293938" y="1752600"/>
            <a:ext cx="4556125" cy="4567238"/>
          </a:xfrm>
          <a:prstGeom prst="rect">
            <a:avLst/>
          </a:prstGeom>
          <a:noFill/>
          <a:ln w="9525">
            <a:noFill/>
            <a:miter lim="800000"/>
            <a:headEnd/>
            <a:tailEnd/>
          </a:ln>
          <a:effectLst/>
        </p:spPr>
      </p:pic>
      <p:sp>
        <p:nvSpPr>
          <p:cNvPr id="64515" name="Rectangle 3"/>
          <p:cNvSpPr>
            <a:spLocks noGrp="1" noChangeArrowheads="1"/>
          </p:cNvSpPr>
          <p:nvPr>
            <p:ph type="title"/>
          </p:nvPr>
        </p:nvSpPr>
        <p:spPr/>
        <p:txBody>
          <a:bodyPr/>
          <a:lstStyle/>
          <a:p>
            <a:r>
              <a:rPr lang="en-GB"/>
              <a:t>Colourful Statements</a:t>
            </a:r>
          </a:p>
        </p:txBody>
      </p:sp>
      <p:sp>
        <p:nvSpPr>
          <p:cNvPr id="64516" name="Text Box 4"/>
          <p:cNvSpPr txBox="1">
            <a:spLocks noChangeArrowheads="1"/>
          </p:cNvSpPr>
          <p:nvPr/>
        </p:nvSpPr>
        <p:spPr bwMode="auto">
          <a:xfrm>
            <a:off x="4849813" y="3200400"/>
            <a:ext cx="1360487" cy="822325"/>
          </a:xfrm>
          <a:prstGeom prst="rect">
            <a:avLst/>
          </a:prstGeom>
          <a:noFill/>
          <a:ln w="25400">
            <a:noFill/>
            <a:miter lim="800000"/>
            <a:headEnd/>
            <a:tailEnd/>
          </a:ln>
          <a:effectLst/>
        </p:spPr>
        <p:txBody>
          <a:bodyPr anchor="ctr">
            <a:spAutoFit/>
          </a:bodyPr>
          <a:lstStyle/>
          <a:p>
            <a:pPr algn="ctr" eaLnBrk="0" hangingPunct="0"/>
            <a:r>
              <a:rPr lang="en-GB" sz="2400" b="1">
                <a:solidFill>
                  <a:schemeClr val="bg1"/>
                </a:solidFill>
                <a:cs typeface="Times New Roman" pitchFamily="18" charset="0"/>
              </a:rPr>
              <a:t>Let’s do </a:t>
            </a:r>
          </a:p>
          <a:p>
            <a:pPr algn="ctr" eaLnBrk="0" hangingPunct="0"/>
            <a:r>
              <a:rPr lang="en-GB" sz="2400" b="1">
                <a:solidFill>
                  <a:schemeClr val="bg1"/>
                </a:solidFill>
                <a:cs typeface="Times New Roman" pitchFamily="18" charset="0"/>
              </a:rPr>
              <a:t>it NOW</a:t>
            </a:r>
            <a:endParaRPr lang="en-GB" sz="2400">
              <a:solidFill>
                <a:schemeClr val="bg1"/>
              </a:solidFill>
              <a:latin typeface="Book Antiqua" pitchFamily="18" charset="0"/>
              <a:cs typeface="Times New Roman" pitchFamily="18" charset="0"/>
            </a:endParaRPr>
          </a:p>
        </p:txBody>
      </p:sp>
      <p:sp>
        <p:nvSpPr>
          <p:cNvPr id="64517" name="Text Box 5"/>
          <p:cNvSpPr txBox="1">
            <a:spLocks noChangeArrowheads="1"/>
          </p:cNvSpPr>
          <p:nvPr/>
        </p:nvSpPr>
        <p:spPr bwMode="auto">
          <a:xfrm>
            <a:off x="4600575" y="4114800"/>
            <a:ext cx="1876425" cy="822325"/>
          </a:xfrm>
          <a:prstGeom prst="rect">
            <a:avLst/>
          </a:prstGeom>
          <a:noFill/>
          <a:ln w="25400">
            <a:noFill/>
            <a:miter lim="800000"/>
            <a:headEnd/>
            <a:tailEnd/>
          </a:ln>
          <a:effectLst/>
        </p:spPr>
        <p:txBody>
          <a:bodyPr wrap="none" anchor="ctr">
            <a:spAutoFit/>
          </a:bodyPr>
          <a:lstStyle/>
          <a:p>
            <a:pPr algn="ctr" eaLnBrk="0" hangingPunct="0"/>
            <a:r>
              <a:rPr lang="en-GB" sz="2400" b="1">
                <a:cs typeface="Times New Roman" pitchFamily="18" charset="0"/>
              </a:rPr>
              <a:t>Let’s do it </a:t>
            </a:r>
          </a:p>
          <a:p>
            <a:pPr algn="ctr" eaLnBrk="0" hangingPunct="0"/>
            <a:r>
              <a:rPr lang="en-GB" sz="2400" b="1">
                <a:cs typeface="Times New Roman" pitchFamily="18" charset="0"/>
              </a:rPr>
              <a:t>TOGETHER</a:t>
            </a:r>
            <a:endParaRPr lang="en-GB" sz="2400">
              <a:latin typeface="Book Antiqua" pitchFamily="18" charset="0"/>
              <a:cs typeface="Times New Roman" pitchFamily="18" charset="0"/>
            </a:endParaRPr>
          </a:p>
        </p:txBody>
      </p:sp>
      <p:sp>
        <p:nvSpPr>
          <p:cNvPr id="64518" name="Text Box 6"/>
          <p:cNvSpPr txBox="1">
            <a:spLocks noChangeArrowheads="1"/>
          </p:cNvSpPr>
          <p:nvPr/>
        </p:nvSpPr>
        <p:spPr bwMode="auto">
          <a:xfrm>
            <a:off x="2786063" y="4146550"/>
            <a:ext cx="1658937" cy="1187450"/>
          </a:xfrm>
          <a:prstGeom prst="rect">
            <a:avLst/>
          </a:prstGeom>
          <a:noFill/>
          <a:ln w="25400">
            <a:noFill/>
            <a:miter lim="800000"/>
            <a:headEnd/>
            <a:tailEnd/>
          </a:ln>
          <a:effectLst/>
        </p:spPr>
        <p:txBody>
          <a:bodyPr wrap="none" anchor="ctr">
            <a:spAutoFit/>
          </a:bodyPr>
          <a:lstStyle/>
          <a:p>
            <a:pPr algn="ctr" eaLnBrk="0" hangingPunct="0"/>
            <a:r>
              <a:rPr lang="en-GB" sz="2400" b="1">
                <a:solidFill>
                  <a:schemeClr val="bg1"/>
                </a:solidFill>
                <a:cs typeface="Times New Roman" pitchFamily="18" charset="0"/>
              </a:rPr>
              <a:t>Let’s do it</a:t>
            </a:r>
          </a:p>
          <a:p>
            <a:pPr algn="ctr" eaLnBrk="0" hangingPunct="0"/>
            <a:r>
              <a:rPr lang="en-GB" sz="2400" b="1">
                <a:solidFill>
                  <a:schemeClr val="bg1"/>
                </a:solidFill>
                <a:cs typeface="Times New Roman" pitchFamily="18" charset="0"/>
              </a:rPr>
              <a:t>HARMON-</a:t>
            </a:r>
          </a:p>
          <a:p>
            <a:pPr algn="ctr" eaLnBrk="0" hangingPunct="0"/>
            <a:r>
              <a:rPr lang="en-GB" sz="2400" b="1">
                <a:solidFill>
                  <a:schemeClr val="bg1"/>
                </a:solidFill>
                <a:cs typeface="Times New Roman" pitchFamily="18" charset="0"/>
              </a:rPr>
              <a:t>IOUSLY</a:t>
            </a:r>
            <a:endParaRPr lang="en-GB" sz="2400">
              <a:solidFill>
                <a:schemeClr val="bg1"/>
              </a:solidFill>
              <a:latin typeface="Book Antiqua" pitchFamily="18" charset="0"/>
              <a:cs typeface="Times New Roman" pitchFamily="18" charset="0"/>
            </a:endParaRPr>
          </a:p>
        </p:txBody>
      </p:sp>
      <p:sp>
        <p:nvSpPr>
          <p:cNvPr id="64519" name="Text Box 7"/>
          <p:cNvSpPr txBox="1">
            <a:spLocks noChangeArrowheads="1"/>
          </p:cNvSpPr>
          <p:nvPr/>
        </p:nvSpPr>
        <p:spPr bwMode="auto">
          <a:xfrm>
            <a:off x="2878138" y="3200400"/>
            <a:ext cx="1485900" cy="822325"/>
          </a:xfrm>
          <a:prstGeom prst="rect">
            <a:avLst/>
          </a:prstGeom>
          <a:noFill/>
          <a:ln w="25400">
            <a:noFill/>
            <a:miter lim="800000"/>
            <a:headEnd/>
            <a:tailEnd/>
          </a:ln>
          <a:effectLst/>
        </p:spPr>
        <p:txBody>
          <a:bodyPr wrap="none" anchor="ctr">
            <a:spAutoFit/>
          </a:bodyPr>
          <a:lstStyle/>
          <a:p>
            <a:pPr algn="ctr" eaLnBrk="0" hangingPunct="0"/>
            <a:r>
              <a:rPr lang="en-GB" sz="2400" b="1">
                <a:solidFill>
                  <a:schemeClr val="bg1"/>
                </a:solidFill>
                <a:cs typeface="Times New Roman" pitchFamily="18" charset="0"/>
              </a:rPr>
              <a:t>Let’s do</a:t>
            </a:r>
          </a:p>
          <a:p>
            <a:pPr algn="ctr" eaLnBrk="0" hangingPunct="0"/>
            <a:r>
              <a:rPr lang="en-GB" sz="2400" b="1">
                <a:solidFill>
                  <a:schemeClr val="bg1"/>
                </a:solidFill>
                <a:cs typeface="Times New Roman" pitchFamily="18" charset="0"/>
              </a:rPr>
              <a:t> it RIGHT</a:t>
            </a:r>
            <a:endParaRPr lang="en-GB" sz="2400">
              <a:solidFill>
                <a:schemeClr val="bg1"/>
              </a:solidFill>
              <a:latin typeface="Book Antiqua" pitchFamily="18" charset="0"/>
              <a:cs typeface="Times New Roman" pitchFamily="18" charset="0"/>
            </a:endParaRPr>
          </a:p>
        </p:txBody>
      </p:sp>
      <p:sp>
        <p:nvSpPr>
          <p:cNvPr id="64520" name="Rectangle 8"/>
          <p:cNvSpPr>
            <a:spLocks noChangeArrowheads="1"/>
          </p:cNvSpPr>
          <p:nvPr/>
        </p:nvSpPr>
        <p:spPr bwMode="auto">
          <a:xfrm>
            <a:off x="3390900" y="2314575"/>
            <a:ext cx="9144000" cy="0"/>
          </a:xfrm>
          <a:prstGeom prst="rect">
            <a:avLst/>
          </a:prstGeom>
          <a:noFill/>
          <a:ln w="25400">
            <a:noFill/>
            <a:miter lim="800000"/>
            <a:headEnd/>
            <a:tailEnd/>
          </a:ln>
          <a:effectLst/>
        </p:spPr>
        <p:txBody>
          <a:bodyPr>
            <a:spAutoFit/>
          </a:bodyPr>
          <a:lstStyle/>
          <a:p>
            <a:endParaRPr lang="en-GB"/>
          </a:p>
        </p:txBody>
      </p:sp>
      <p:sp>
        <p:nvSpPr>
          <p:cNvPr id="64521" name="Text Box 9"/>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3"/>
          <a:srcRect/>
          <a:stretch>
            <a:fillRect/>
          </a:stretch>
        </p:blipFill>
        <p:spPr bwMode="auto">
          <a:xfrm>
            <a:off x="1066800" y="2286000"/>
            <a:ext cx="3719513" cy="3729038"/>
          </a:xfrm>
          <a:prstGeom prst="rect">
            <a:avLst/>
          </a:prstGeom>
          <a:noFill/>
          <a:ln w="9525">
            <a:noFill/>
            <a:miter lim="800000"/>
            <a:headEnd/>
            <a:tailEnd/>
          </a:ln>
          <a:effectLst/>
        </p:spPr>
      </p:pic>
      <p:sp>
        <p:nvSpPr>
          <p:cNvPr id="68611" name="Rectangle 3"/>
          <p:cNvSpPr>
            <a:spLocks noGrp="1" noChangeArrowheads="1"/>
          </p:cNvSpPr>
          <p:nvPr>
            <p:ph type="title"/>
          </p:nvPr>
        </p:nvSpPr>
        <p:spPr>
          <a:xfrm>
            <a:off x="498475" y="762000"/>
            <a:ext cx="7670800" cy="596900"/>
          </a:xfrm>
        </p:spPr>
        <p:txBody>
          <a:bodyPr/>
          <a:lstStyle/>
          <a:p>
            <a:r>
              <a:rPr lang="en-US"/>
              <a:t>Fiery Red Energy Overview</a:t>
            </a:r>
          </a:p>
        </p:txBody>
      </p:sp>
      <p:sp>
        <p:nvSpPr>
          <p:cNvPr id="68612" name="Line 4"/>
          <p:cNvSpPr>
            <a:spLocks noChangeShapeType="1"/>
          </p:cNvSpPr>
          <p:nvPr/>
        </p:nvSpPr>
        <p:spPr bwMode="auto">
          <a:xfrm flipV="1">
            <a:off x="3962400" y="2209800"/>
            <a:ext cx="914400" cy="838200"/>
          </a:xfrm>
          <a:prstGeom prst="line">
            <a:avLst/>
          </a:prstGeom>
          <a:noFill/>
          <a:ln w="28575">
            <a:solidFill>
              <a:schemeClr val="tx2"/>
            </a:solidFill>
            <a:prstDash val="sysDot"/>
            <a:round/>
            <a:headEnd/>
            <a:tailEnd/>
          </a:ln>
          <a:effectLst/>
        </p:spPr>
        <p:txBody>
          <a:bodyPr wrap="none" anchor="ctr"/>
          <a:lstStyle/>
          <a:p>
            <a:endParaRPr lang="en-GB"/>
          </a:p>
        </p:txBody>
      </p:sp>
      <p:sp>
        <p:nvSpPr>
          <p:cNvPr id="68613" name="Text Box 5"/>
          <p:cNvSpPr txBox="1">
            <a:spLocks noChangeArrowheads="1"/>
          </p:cNvSpPr>
          <p:nvPr/>
        </p:nvSpPr>
        <p:spPr bwMode="auto">
          <a:xfrm>
            <a:off x="5232400" y="1644650"/>
            <a:ext cx="2959100" cy="3340100"/>
          </a:xfrm>
          <a:prstGeom prst="rect">
            <a:avLst/>
          </a:prstGeom>
          <a:noFill/>
          <a:ln w="12700">
            <a:noFill/>
            <a:miter lim="800000"/>
            <a:headEnd/>
            <a:tailEnd/>
          </a:ln>
          <a:effectLst/>
        </p:spPr>
        <p:txBody>
          <a:bodyPr>
            <a:spAutoFit/>
          </a:bodyPr>
          <a:lstStyle/>
          <a:p>
            <a:pPr eaLnBrk="0" hangingPunct="0">
              <a:spcBef>
                <a:spcPct val="20000"/>
              </a:spcBef>
            </a:pPr>
            <a:r>
              <a:rPr lang="en-GB" sz="2400" b="1">
                <a:solidFill>
                  <a:srgbClr val="DA2E37"/>
                </a:solidFill>
                <a:cs typeface="Times New Roman" pitchFamily="18" charset="0"/>
              </a:rPr>
              <a:t>Approach to life</a:t>
            </a:r>
          </a:p>
          <a:p>
            <a:pPr eaLnBrk="0" hangingPunct="0">
              <a:spcBef>
                <a:spcPct val="20000"/>
              </a:spcBef>
            </a:pPr>
            <a:r>
              <a:rPr lang="en-GB" sz="1600">
                <a:solidFill>
                  <a:srgbClr val="777777"/>
                </a:solidFill>
                <a:cs typeface="Times New Roman" pitchFamily="18" charset="0"/>
              </a:rPr>
              <a:t>inner certainty</a:t>
            </a:r>
          </a:p>
          <a:p>
            <a:pPr eaLnBrk="0" hangingPunct="0">
              <a:spcBef>
                <a:spcPct val="20000"/>
              </a:spcBef>
            </a:pPr>
            <a:r>
              <a:rPr lang="en-GB" sz="1600">
                <a:solidFill>
                  <a:srgbClr val="777777"/>
                </a:solidFill>
                <a:cs typeface="Times New Roman" pitchFamily="18" charset="0"/>
              </a:rPr>
              <a:t>focus on action</a:t>
            </a:r>
          </a:p>
          <a:p>
            <a:pPr eaLnBrk="0" hangingPunct="0">
              <a:spcBef>
                <a:spcPct val="20000"/>
              </a:spcBef>
            </a:pPr>
            <a:endParaRPr lang="en-GB" sz="1600">
              <a:solidFill>
                <a:srgbClr val="777777"/>
              </a:solidFill>
              <a:cs typeface="Times New Roman" pitchFamily="18" charset="0"/>
            </a:endParaRPr>
          </a:p>
          <a:p>
            <a:pPr eaLnBrk="0" hangingPunct="0">
              <a:spcBef>
                <a:spcPct val="20000"/>
              </a:spcBef>
            </a:pPr>
            <a:r>
              <a:rPr lang="en-GB" sz="2400" b="1">
                <a:solidFill>
                  <a:srgbClr val="DA2E37"/>
                </a:solidFill>
                <a:cs typeface="Times New Roman" pitchFamily="18" charset="0"/>
              </a:rPr>
              <a:t>Goals</a:t>
            </a:r>
          </a:p>
          <a:p>
            <a:pPr eaLnBrk="0" hangingPunct="0">
              <a:spcBef>
                <a:spcPct val="20000"/>
              </a:spcBef>
            </a:pPr>
            <a:r>
              <a:rPr lang="en-GB" sz="1600">
                <a:solidFill>
                  <a:srgbClr val="777777"/>
                </a:solidFill>
                <a:cs typeface="Times New Roman" pitchFamily="18" charset="0"/>
              </a:rPr>
              <a:t>personal achievement and meeting challenges</a:t>
            </a:r>
          </a:p>
          <a:p>
            <a:pPr eaLnBrk="0" hangingPunct="0">
              <a:spcBef>
                <a:spcPct val="20000"/>
              </a:spcBef>
            </a:pPr>
            <a:endParaRPr lang="en-GB" sz="1600">
              <a:solidFill>
                <a:srgbClr val="777777"/>
              </a:solidFill>
              <a:cs typeface="Times New Roman" pitchFamily="18" charset="0"/>
            </a:endParaRPr>
          </a:p>
          <a:p>
            <a:pPr eaLnBrk="0" hangingPunct="0">
              <a:spcBef>
                <a:spcPct val="20000"/>
              </a:spcBef>
            </a:pPr>
            <a:r>
              <a:rPr lang="en-GB" sz="2400" b="1">
                <a:solidFill>
                  <a:srgbClr val="DA2E37"/>
                </a:solidFill>
                <a:cs typeface="Times New Roman" pitchFamily="18" charset="0"/>
              </a:rPr>
              <a:t>Seen by others as</a:t>
            </a:r>
          </a:p>
          <a:p>
            <a:pPr eaLnBrk="0" hangingPunct="0">
              <a:spcBef>
                <a:spcPct val="20000"/>
              </a:spcBef>
            </a:pPr>
            <a:r>
              <a:rPr lang="en-GB" sz="1600">
                <a:solidFill>
                  <a:srgbClr val="777777"/>
                </a:solidFill>
                <a:cs typeface="Times New Roman" pitchFamily="18" charset="0"/>
              </a:rPr>
              <a:t>impatient</a:t>
            </a:r>
          </a:p>
        </p:txBody>
      </p:sp>
      <p:sp>
        <p:nvSpPr>
          <p:cNvPr id="68614"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3"/>
          <a:srcRect/>
          <a:stretch>
            <a:fillRect/>
          </a:stretch>
        </p:blipFill>
        <p:spPr bwMode="auto">
          <a:xfrm>
            <a:off x="1143000" y="1828800"/>
            <a:ext cx="3719513" cy="3729038"/>
          </a:xfrm>
          <a:prstGeom prst="rect">
            <a:avLst/>
          </a:prstGeom>
          <a:noFill/>
          <a:ln w="9525">
            <a:noFill/>
            <a:miter lim="800000"/>
            <a:headEnd/>
            <a:tailEnd/>
          </a:ln>
          <a:effectLst/>
        </p:spPr>
      </p:pic>
      <p:sp>
        <p:nvSpPr>
          <p:cNvPr id="67587" name="Rectangle 3"/>
          <p:cNvSpPr>
            <a:spLocks noGrp="1" noChangeArrowheads="1"/>
          </p:cNvSpPr>
          <p:nvPr>
            <p:ph type="title"/>
          </p:nvPr>
        </p:nvSpPr>
        <p:spPr>
          <a:xfrm>
            <a:off x="498475" y="762000"/>
            <a:ext cx="7670800" cy="596900"/>
          </a:xfrm>
        </p:spPr>
        <p:txBody>
          <a:bodyPr/>
          <a:lstStyle/>
          <a:p>
            <a:r>
              <a:rPr lang="en-US"/>
              <a:t>Sunshine Yellow Energy Overview</a:t>
            </a:r>
          </a:p>
        </p:txBody>
      </p:sp>
      <p:sp>
        <p:nvSpPr>
          <p:cNvPr id="67588"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67589" name="Text Box 5"/>
          <p:cNvSpPr txBox="1">
            <a:spLocks noChangeArrowheads="1"/>
          </p:cNvSpPr>
          <p:nvPr/>
        </p:nvSpPr>
        <p:spPr bwMode="auto">
          <a:xfrm>
            <a:off x="5351463" y="3689350"/>
            <a:ext cx="2951162" cy="2409825"/>
          </a:xfrm>
          <a:prstGeom prst="rect">
            <a:avLst/>
          </a:prstGeom>
          <a:noFill/>
          <a:ln w="12700">
            <a:noFill/>
            <a:miter lim="800000"/>
            <a:headEnd/>
            <a:tailEnd/>
          </a:ln>
          <a:effectLst/>
        </p:spPr>
        <p:txBody>
          <a:bodyPr>
            <a:spAutoFit/>
          </a:bodyPr>
          <a:lstStyle/>
          <a:p>
            <a:pPr eaLnBrk="0" hangingPunct="0">
              <a:spcBef>
                <a:spcPct val="20000"/>
              </a:spcBef>
            </a:pPr>
            <a:r>
              <a:rPr lang="en-GB" sz="2400" b="1">
                <a:solidFill>
                  <a:srgbClr val="F3D211"/>
                </a:solidFill>
                <a:cs typeface="Times New Roman" pitchFamily="18" charset="0"/>
              </a:rPr>
              <a:t>Approach to life</a:t>
            </a:r>
            <a:endParaRPr lang="en-GB" sz="1600">
              <a:solidFill>
                <a:srgbClr val="777777"/>
              </a:solidFill>
              <a:cs typeface="Times New Roman" pitchFamily="18" charset="0"/>
            </a:endParaRPr>
          </a:p>
          <a:p>
            <a:pPr eaLnBrk="0" hangingPunct="0"/>
            <a:r>
              <a:rPr lang="en-GB" sz="1600">
                <a:solidFill>
                  <a:srgbClr val="777777"/>
                </a:solidFill>
                <a:cs typeface="Times New Roman" pitchFamily="18" charset="0"/>
              </a:rPr>
              <a:t>fun and interaction</a:t>
            </a:r>
          </a:p>
          <a:p>
            <a:pPr eaLnBrk="0" hangingPunct="0"/>
            <a:endParaRPr lang="en-GB" sz="1600">
              <a:solidFill>
                <a:srgbClr val="777777"/>
              </a:solidFill>
              <a:cs typeface="Times New Roman" pitchFamily="18" charset="0"/>
            </a:endParaRPr>
          </a:p>
          <a:p>
            <a:pPr eaLnBrk="0" hangingPunct="0"/>
            <a:r>
              <a:rPr lang="en-GB" sz="2400" b="1">
                <a:solidFill>
                  <a:srgbClr val="F3D211"/>
                </a:solidFill>
                <a:cs typeface="Times New Roman" pitchFamily="18" charset="0"/>
              </a:rPr>
              <a:t>Goals</a:t>
            </a:r>
            <a:endParaRPr lang="en-GB" sz="1600">
              <a:solidFill>
                <a:srgbClr val="777777"/>
              </a:solidFill>
              <a:cs typeface="Times New Roman" pitchFamily="18" charset="0"/>
            </a:endParaRPr>
          </a:p>
          <a:p>
            <a:pPr eaLnBrk="0" hangingPunct="0"/>
            <a:r>
              <a:rPr lang="en-GB" sz="1600">
                <a:solidFill>
                  <a:srgbClr val="777777"/>
                </a:solidFill>
                <a:cs typeface="Times New Roman" pitchFamily="18" charset="0"/>
              </a:rPr>
              <a:t>recognition</a:t>
            </a:r>
          </a:p>
          <a:p>
            <a:pPr eaLnBrk="0" hangingPunct="0"/>
            <a:endParaRPr lang="en-GB" sz="1600">
              <a:solidFill>
                <a:srgbClr val="777777"/>
              </a:solidFill>
              <a:cs typeface="Times New Roman" pitchFamily="18" charset="0"/>
            </a:endParaRPr>
          </a:p>
          <a:p>
            <a:pPr eaLnBrk="0" hangingPunct="0"/>
            <a:r>
              <a:rPr lang="en-GB" sz="2400" b="1">
                <a:solidFill>
                  <a:srgbClr val="F3D211"/>
                </a:solidFill>
                <a:cs typeface="Times New Roman" pitchFamily="18" charset="0"/>
              </a:rPr>
              <a:t>Seen by others as</a:t>
            </a:r>
            <a:endParaRPr lang="en-GB" sz="1600">
              <a:solidFill>
                <a:srgbClr val="777777"/>
              </a:solidFill>
              <a:cs typeface="Times New Roman" pitchFamily="18" charset="0"/>
            </a:endParaRPr>
          </a:p>
          <a:p>
            <a:pPr eaLnBrk="0" hangingPunct="0"/>
            <a:r>
              <a:rPr lang="en-GB" sz="1600">
                <a:solidFill>
                  <a:srgbClr val="777777"/>
                </a:solidFill>
                <a:cs typeface="Times New Roman" pitchFamily="18" charset="0"/>
              </a:rPr>
              <a:t>disorganised</a:t>
            </a:r>
          </a:p>
        </p:txBody>
      </p:sp>
      <p:sp>
        <p:nvSpPr>
          <p:cNvPr id="67590" name="Line 6"/>
          <p:cNvSpPr>
            <a:spLocks noChangeShapeType="1"/>
          </p:cNvSpPr>
          <p:nvPr/>
        </p:nvSpPr>
        <p:spPr bwMode="auto">
          <a:xfrm>
            <a:off x="3810000" y="4495800"/>
            <a:ext cx="990600" cy="914400"/>
          </a:xfrm>
          <a:prstGeom prst="line">
            <a:avLst/>
          </a:prstGeom>
          <a:noFill/>
          <a:ln w="28575">
            <a:solidFill>
              <a:schemeClr val="tx2"/>
            </a:solidFill>
            <a:prstDash val="sysDot"/>
            <a:round/>
            <a:headEnd/>
            <a:tailEnd/>
          </a:ln>
          <a:effectLst>
            <a:outerShdw dist="107763" dir="2700000" algn="ctr" rotWithShape="0">
              <a:schemeClr val="bg2"/>
            </a:outerShdw>
          </a:effectLst>
        </p:spPr>
        <p:txBody>
          <a:bodyPr wrap="none" anchor="ctr"/>
          <a:lstStyle/>
          <a:p>
            <a:endParaRPr lang="en-GB"/>
          </a:p>
        </p:txBody>
      </p:sp>
      <p:sp>
        <p:nvSpPr>
          <p:cNvPr id="67591"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3"/>
          <a:srcRect/>
          <a:stretch>
            <a:fillRect/>
          </a:stretch>
        </p:blipFill>
        <p:spPr bwMode="auto">
          <a:xfrm>
            <a:off x="4191000" y="1676400"/>
            <a:ext cx="3719513" cy="3729038"/>
          </a:xfrm>
          <a:prstGeom prst="rect">
            <a:avLst/>
          </a:prstGeom>
          <a:noFill/>
          <a:ln w="9525">
            <a:noFill/>
            <a:miter lim="800000"/>
            <a:headEnd/>
            <a:tailEnd/>
          </a:ln>
          <a:effectLst/>
        </p:spPr>
      </p:pic>
      <p:sp>
        <p:nvSpPr>
          <p:cNvPr id="66563" name="Rectangle 3"/>
          <p:cNvSpPr>
            <a:spLocks noGrp="1" noChangeArrowheads="1"/>
          </p:cNvSpPr>
          <p:nvPr>
            <p:ph type="title"/>
          </p:nvPr>
        </p:nvSpPr>
        <p:spPr>
          <a:xfrm>
            <a:off x="498475" y="762000"/>
            <a:ext cx="7670800" cy="596900"/>
          </a:xfrm>
        </p:spPr>
        <p:txBody>
          <a:bodyPr/>
          <a:lstStyle/>
          <a:p>
            <a:r>
              <a:rPr lang="en-US"/>
              <a:t>Earth Green Energy Overview</a:t>
            </a:r>
          </a:p>
        </p:txBody>
      </p:sp>
      <p:sp>
        <p:nvSpPr>
          <p:cNvPr id="66564"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66565" name="Line 5"/>
          <p:cNvSpPr>
            <a:spLocks noChangeShapeType="1"/>
          </p:cNvSpPr>
          <p:nvPr/>
        </p:nvSpPr>
        <p:spPr bwMode="auto">
          <a:xfrm flipH="1">
            <a:off x="4114800" y="4419600"/>
            <a:ext cx="1066800" cy="1066800"/>
          </a:xfrm>
          <a:prstGeom prst="line">
            <a:avLst/>
          </a:prstGeom>
          <a:noFill/>
          <a:ln w="28575">
            <a:solidFill>
              <a:schemeClr val="tx2"/>
            </a:solidFill>
            <a:prstDash val="sysDot"/>
            <a:round/>
            <a:headEnd/>
            <a:tailEnd/>
          </a:ln>
          <a:effectLst/>
        </p:spPr>
        <p:txBody>
          <a:bodyPr wrap="none" anchor="ctr"/>
          <a:lstStyle/>
          <a:p>
            <a:endParaRPr lang="en-GB"/>
          </a:p>
        </p:txBody>
      </p:sp>
      <p:sp>
        <p:nvSpPr>
          <p:cNvPr id="66566" name="Text Box 6"/>
          <p:cNvSpPr txBox="1">
            <a:spLocks noChangeArrowheads="1"/>
          </p:cNvSpPr>
          <p:nvPr/>
        </p:nvSpPr>
        <p:spPr bwMode="auto">
          <a:xfrm>
            <a:off x="914400" y="3030538"/>
            <a:ext cx="2906713" cy="3095625"/>
          </a:xfrm>
          <a:prstGeom prst="rect">
            <a:avLst/>
          </a:prstGeom>
          <a:noFill/>
          <a:ln w="12700">
            <a:noFill/>
            <a:miter lim="800000"/>
            <a:headEnd/>
            <a:tailEnd/>
          </a:ln>
          <a:effectLst/>
        </p:spPr>
        <p:txBody>
          <a:bodyPr>
            <a:spAutoFit/>
          </a:bodyPr>
          <a:lstStyle/>
          <a:p>
            <a:pPr algn="r" eaLnBrk="0" hangingPunct="0">
              <a:spcBef>
                <a:spcPct val="20000"/>
              </a:spcBef>
            </a:pPr>
            <a:r>
              <a:rPr lang="en-GB" sz="2400" b="1">
                <a:solidFill>
                  <a:srgbClr val="81B733"/>
                </a:solidFill>
                <a:cs typeface="Times New Roman" pitchFamily="18" charset="0"/>
              </a:rPr>
              <a:t>Approach to life</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Focus on stability, values </a:t>
            </a:r>
          </a:p>
          <a:p>
            <a:pPr algn="r" eaLnBrk="0" hangingPunct="0">
              <a:spcBef>
                <a:spcPct val="20000"/>
              </a:spcBef>
            </a:pPr>
            <a:r>
              <a:rPr lang="en-GB" sz="1600">
                <a:solidFill>
                  <a:srgbClr val="777777"/>
                </a:solidFill>
                <a:cs typeface="Times New Roman" pitchFamily="18" charset="0"/>
              </a:rPr>
              <a:t>and supporting others</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81B733"/>
                </a:solidFill>
                <a:cs typeface="Times New Roman" pitchFamily="18" charset="0"/>
              </a:rPr>
              <a:t>Goals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harmony</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81B733"/>
                </a:solidFill>
                <a:cs typeface="Times New Roman" pitchFamily="18" charset="0"/>
              </a:rPr>
              <a:t>Seen by others as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mild and docile</a:t>
            </a:r>
          </a:p>
        </p:txBody>
      </p:sp>
      <p:sp>
        <p:nvSpPr>
          <p:cNvPr id="66567"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3"/>
          <a:srcRect/>
          <a:stretch>
            <a:fillRect/>
          </a:stretch>
        </p:blipFill>
        <p:spPr bwMode="auto">
          <a:xfrm>
            <a:off x="4114800" y="2438400"/>
            <a:ext cx="3719513" cy="3729038"/>
          </a:xfrm>
          <a:prstGeom prst="rect">
            <a:avLst/>
          </a:prstGeom>
          <a:noFill/>
          <a:ln w="9525">
            <a:noFill/>
            <a:miter lim="800000"/>
            <a:headEnd/>
            <a:tailEnd/>
          </a:ln>
          <a:effectLst/>
        </p:spPr>
      </p:pic>
      <p:sp>
        <p:nvSpPr>
          <p:cNvPr id="65539" name="Rectangle 3"/>
          <p:cNvSpPr>
            <a:spLocks noGrp="1" noChangeArrowheads="1"/>
          </p:cNvSpPr>
          <p:nvPr>
            <p:ph type="title"/>
          </p:nvPr>
        </p:nvSpPr>
        <p:spPr>
          <a:xfrm>
            <a:off x="498475" y="806450"/>
            <a:ext cx="7670800" cy="596900"/>
          </a:xfrm>
        </p:spPr>
        <p:txBody>
          <a:bodyPr/>
          <a:lstStyle/>
          <a:p>
            <a:r>
              <a:rPr lang="en-US"/>
              <a:t>Cool Blue Energy Overview</a:t>
            </a:r>
          </a:p>
        </p:txBody>
      </p:sp>
      <p:sp>
        <p:nvSpPr>
          <p:cNvPr id="65540" name="Line 4"/>
          <p:cNvSpPr>
            <a:spLocks noChangeShapeType="1"/>
          </p:cNvSpPr>
          <p:nvPr/>
        </p:nvSpPr>
        <p:spPr bwMode="auto">
          <a:xfrm flipH="1" flipV="1">
            <a:off x="3962400" y="2362200"/>
            <a:ext cx="990600" cy="990600"/>
          </a:xfrm>
          <a:prstGeom prst="line">
            <a:avLst/>
          </a:prstGeom>
          <a:noFill/>
          <a:ln w="28575">
            <a:solidFill>
              <a:schemeClr val="tx2"/>
            </a:solidFill>
            <a:prstDash val="sysDot"/>
            <a:round/>
            <a:headEnd/>
            <a:tailEnd/>
          </a:ln>
          <a:effectLst/>
        </p:spPr>
        <p:txBody>
          <a:bodyPr wrap="none" anchor="ctr"/>
          <a:lstStyle/>
          <a:p>
            <a:endParaRPr lang="en-GB"/>
          </a:p>
        </p:txBody>
      </p:sp>
      <p:sp>
        <p:nvSpPr>
          <p:cNvPr id="65541" name="Text Box 5"/>
          <p:cNvSpPr txBox="1">
            <a:spLocks noChangeArrowheads="1"/>
          </p:cNvSpPr>
          <p:nvPr/>
        </p:nvSpPr>
        <p:spPr bwMode="auto">
          <a:xfrm>
            <a:off x="901700" y="1981200"/>
            <a:ext cx="2884488" cy="2801938"/>
          </a:xfrm>
          <a:prstGeom prst="rect">
            <a:avLst/>
          </a:prstGeom>
          <a:noFill/>
          <a:ln w="12700">
            <a:noFill/>
            <a:miter lim="800000"/>
            <a:headEnd/>
            <a:tailEnd/>
          </a:ln>
          <a:effectLst/>
        </p:spPr>
        <p:txBody>
          <a:bodyPr>
            <a:spAutoFit/>
          </a:bodyPr>
          <a:lstStyle/>
          <a:p>
            <a:pPr algn="r" eaLnBrk="0" hangingPunct="0">
              <a:spcBef>
                <a:spcPct val="20000"/>
              </a:spcBef>
            </a:pPr>
            <a:r>
              <a:rPr lang="en-GB" sz="2400" b="1">
                <a:solidFill>
                  <a:srgbClr val="2A76AE"/>
                </a:solidFill>
                <a:cs typeface="Times New Roman" pitchFamily="18" charset="0"/>
              </a:rPr>
              <a:t>Approach to life</a:t>
            </a:r>
          </a:p>
          <a:p>
            <a:pPr algn="r" eaLnBrk="0" hangingPunct="0">
              <a:spcBef>
                <a:spcPct val="20000"/>
              </a:spcBef>
            </a:pPr>
            <a:r>
              <a:rPr lang="en-GB" sz="1600">
                <a:solidFill>
                  <a:srgbClr val="777777"/>
                </a:solidFill>
                <a:cs typeface="Times New Roman" pitchFamily="18" charset="0"/>
              </a:rPr>
              <a:t>high standards and correct</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2A76AE"/>
                </a:solidFill>
                <a:cs typeface="Times New Roman" pitchFamily="18" charset="0"/>
              </a:rPr>
              <a:t>Goals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understanding </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2A76AE"/>
                </a:solidFill>
                <a:cs typeface="Times New Roman" pitchFamily="18" charset="0"/>
              </a:rPr>
              <a:t>Seen by others as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analytical and distant</a:t>
            </a:r>
          </a:p>
        </p:txBody>
      </p:sp>
      <p:sp>
        <p:nvSpPr>
          <p:cNvPr id="65542"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69635" name="Rectangle 3"/>
          <p:cNvSpPr>
            <a:spLocks noGrp="1" noChangeArrowheads="1"/>
          </p:cNvSpPr>
          <p:nvPr>
            <p:ph type="title"/>
          </p:nvPr>
        </p:nvSpPr>
        <p:spPr>
          <a:xfrm>
            <a:off x="498475" y="685800"/>
            <a:ext cx="7670800" cy="596900"/>
          </a:xfrm>
        </p:spPr>
        <p:txBody>
          <a:bodyPr/>
          <a:lstStyle/>
          <a:p>
            <a:r>
              <a:rPr lang="en-US"/>
              <a:t>Cool Blue:  Gifts </a:t>
            </a:r>
            <a:r>
              <a:rPr lang="en-GB"/>
              <a:t>and</a:t>
            </a:r>
            <a:r>
              <a:rPr lang="en-US"/>
              <a:t> Liabilities</a:t>
            </a:r>
          </a:p>
        </p:txBody>
      </p:sp>
      <p:sp>
        <p:nvSpPr>
          <p:cNvPr id="69636" name="Line 4"/>
          <p:cNvSpPr>
            <a:spLocks noChangeShapeType="1"/>
          </p:cNvSpPr>
          <p:nvPr/>
        </p:nvSpPr>
        <p:spPr bwMode="auto">
          <a:xfrm flipH="1" flipV="1">
            <a:off x="3097213" y="2247900"/>
            <a:ext cx="560387" cy="571500"/>
          </a:xfrm>
          <a:prstGeom prst="line">
            <a:avLst/>
          </a:prstGeom>
          <a:noFill/>
          <a:ln w="28575">
            <a:solidFill>
              <a:schemeClr val="tx2"/>
            </a:solidFill>
            <a:prstDash val="sysDot"/>
            <a:round/>
            <a:headEnd/>
            <a:tailEnd/>
          </a:ln>
          <a:effectLst/>
        </p:spPr>
        <p:txBody>
          <a:bodyPr wrap="none" anchor="ctr"/>
          <a:lstStyle/>
          <a:p>
            <a:endParaRPr lang="en-GB"/>
          </a:p>
        </p:txBody>
      </p:sp>
      <p:sp>
        <p:nvSpPr>
          <p:cNvPr id="69637" name="Text Box 5"/>
          <p:cNvSpPr txBox="1">
            <a:spLocks noChangeArrowheads="1"/>
          </p:cNvSpPr>
          <p:nvPr/>
        </p:nvSpPr>
        <p:spPr bwMode="auto">
          <a:xfrm>
            <a:off x="611188" y="1628775"/>
            <a:ext cx="2278062" cy="1631950"/>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2A76AE"/>
                </a:solidFill>
                <a:cs typeface="Times New Roman" pitchFamily="18" charset="0"/>
              </a:rPr>
              <a:t>Gifts</a:t>
            </a:r>
          </a:p>
          <a:p>
            <a:pPr algn="r" eaLnBrk="0" hangingPunct="0">
              <a:spcBef>
                <a:spcPct val="20000"/>
              </a:spcBef>
            </a:pPr>
            <a:r>
              <a:rPr lang="en-GB" sz="1400">
                <a:solidFill>
                  <a:srgbClr val="777777"/>
                </a:solidFill>
                <a:cs typeface="Times New Roman" pitchFamily="18" charset="0"/>
              </a:rPr>
              <a:t>knowledgeable and detailed</a:t>
            </a:r>
          </a:p>
          <a:p>
            <a:pPr algn="r" eaLnBrk="0" hangingPunct="0">
              <a:spcBef>
                <a:spcPct val="20000"/>
              </a:spcBef>
            </a:pPr>
            <a:r>
              <a:rPr lang="en-GB" sz="1400">
                <a:solidFill>
                  <a:srgbClr val="777777"/>
                </a:solidFill>
                <a:cs typeface="Times New Roman" pitchFamily="18" charset="0"/>
              </a:rPr>
              <a:t>air of competence</a:t>
            </a:r>
          </a:p>
          <a:p>
            <a:pPr algn="r" eaLnBrk="0" hangingPunct="0">
              <a:spcBef>
                <a:spcPct val="20000"/>
              </a:spcBef>
            </a:pPr>
            <a:r>
              <a:rPr lang="en-GB" sz="1400">
                <a:solidFill>
                  <a:srgbClr val="777777"/>
                </a:solidFill>
                <a:cs typeface="Times New Roman" pitchFamily="18" charset="0"/>
              </a:rPr>
              <a:t>asks probing questions</a:t>
            </a:r>
          </a:p>
          <a:p>
            <a:pPr algn="r" eaLnBrk="0" hangingPunct="0">
              <a:spcBef>
                <a:spcPct val="20000"/>
              </a:spcBef>
            </a:pPr>
            <a:r>
              <a:rPr lang="en-GB" sz="1400">
                <a:solidFill>
                  <a:srgbClr val="777777"/>
                </a:solidFill>
                <a:cs typeface="Times New Roman" pitchFamily="18" charset="0"/>
              </a:rPr>
              <a:t>thorough follow-up</a:t>
            </a:r>
          </a:p>
        </p:txBody>
      </p:sp>
      <p:sp>
        <p:nvSpPr>
          <p:cNvPr id="69638" name="Text Box 6"/>
          <p:cNvSpPr txBox="1">
            <a:spLocks noChangeArrowheads="1"/>
          </p:cNvSpPr>
          <p:nvPr/>
        </p:nvSpPr>
        <p:spPr bwMode="auto">
          <a:xfrm>
            <a:off x="6400800" y="4267200"/>
            <a:ext cx="2438400" cy="2057400"/>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2A76AE"/>
                </a:solidFill>
                <a:cs typeface="Times New Roman" pitchFamily="18" charset="0"/>
              </a:rPr>
              <a:t>Liabilities</a:t>
            </a:r>
          </a:p>
          <a:p>
            <a:pPr eaLnBrk="0" hangingPunct="0">
              <a:spcBef>
                <a:spcPct val="20000"/>
              </a:spcBef>
            </a:pPr>
            <a:r>
              <a:rPr lang="en-GB" sz="1400">
                <a:solidFill>
                  <a:srgbClr val="777777"/>
                </a:solidFill>
                <a:cs typeface="Times New Roman" pitchFamily="18" charset="0"/>
              </a:rPr>
              <a:t>initial interaction may be difficult or stuffy</a:t>
            </a:r>
          </a:p>
          <a:p>
            <a:pPr eaLnBrk="0" hangingPunct="0">
              <a:spcBef>
                <a:spcPct val="20000"/>
              </a:spcBef>
            </a:pPr>
            <a:r>
              <a:rPr lang="en-GB" sz="1400">
                <a:solidFill>
                  <a:srgbClr val="777777"/>
                </a:solidFill>
                <a:cs typeface="Times New Roman" pitchFamily="18" charset="0"/>
              </a:rPr>
              <a:t>questions may be seen as critical and insensitive</a:t>
            </a:r>
          </a:p>
          <a:p>
            <a:pPr eaLnBrk="0" hangingPunct="0">
              <a:spcBef>
                <a:spcPct val="20000"/>
              </a:spcBef>
            </a:pPr>
            <a:r>
              <a:rPr lang="en-GB" sz="1400">
                <a:solidFill>
                  <a:srgbClr val="777777"/>
                </a:solidFill>
                <a:cs typeface="Times New Roman" pitchFamily="18" charset="0"/>
              </a:rPr>
              <a:t>overlooks others’ feelings</a:t>
            </a:r>
          </a:p>
          <a:p>
            <a:pPr eaLnBrk="0" hangingPunct="0">
              <a:spcBef>
                <a:spcPct val="20000"/>
              </a:spcBef>
            </a:pPr>
            <a:r>
              <a:rPr lang="en-GB" sz="1400">
                <a:solidFill>
                  <a:srgbClr val="777777"/>
                </a:solidFill>
                <a:cs typeface="Times New Roman" pitchFamily="18" charset="0"/>
              </a:rPr>
              <a:t>focus on inconsequential details</a:t>
            </a:r>
          </a:p>
        </p:txBody>
      </p:sp>
      <p:sp>
        <p:nvSpPr>
          <p:cNvPr id="69639"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72707" name="Rectangle 3"/>
          <p:cNvSpPr>
            <a:spLocks noGrp="1" noChangeArrowheads="1"/>
          </p:cNvSpPr>
          <p:nvPr>
            <p:ph type="title"/>
          </p:nvPr>
        </p:nvSpPr>
        <p:spPr>
          <a:xfrm>
            <a:off x="498475" y="685800"/>
            <a:ext cx="7670800" cy="596900"/>
          </a:xfrm>
        </p:spPr>
        <p:txBody>
          <a:bodyPr/>
          <a:lstStyle/>
          <a:p>
            <a:r>
              <a:rPr lang="en-US"/>
              <a:t>Fiery Red: Gifts </a:t>
            </a:r>
            <a:r>
              <a:rPr lang="en-GB"/>
              <a:t>and</a:t>
            </a:r>
            <a:r>
              <a:rPr lang="en-US"/>
              <a:t> Liabilities</a:t>
            </a:r>
          </a:p>
        </p:txBody>
      </p:sp>
      <p:sp>
        <p:nvSpPr>
          <p:cNvPr id="72708"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72709" name="Text Box 5"/>
          <p:cNvSpPr txBox="1">
            <a:spLocks noChangeArrowheads="1"/>
          </p:cNvSpPr>
          <p:nvPr/>
        </p:nvSpPr>
        <p:spPr bwMode="auto">
          <a:xfrm>
            <a:off x="6248400" y="1600200"/>
            <a:ext cx="2295525" cy="1419225"/>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DA2E37"/>
                </a:solidFill>
                <a:cs typeface="Times New Roman" pitchFamily="18" charset="0"/>
              </a:rPr>
              <a:t>Gifts</a:t>
            </a:r>
          </a:p>
          <a:p>
            <a:pPr eaLnBrk="0" hangingPunct="0">
              <a:spcBef>
                <a:spcPct val="20000"/>
              </a:spcBef>
            </a:pPr>
            <a:r>
              <a:rPr lang="en-GB" sz="1400">
                <a:solidFill>
                  <a:srgbClr val="777777"/>
                </a:solidFill>
                <a:cs typeface="Times New Roman" pitchFamily="18" charset="0"/>
              </a:rPr>
              <a:t>confident, determined</a:t>
            </a:r>
          </a:p>
          <a:p>
            <a:pPr eaLnBrk="0" hangingPunct="0">
              <a:spcBef>
                <a:spcPct val="20000"/>
              </a:spcBef>
            </a:pPr>
            <a:r>
              <a:rPr lang="en-GB" sz="1400">
                <a:solidFill>
                  <a:srgbClr val="777777"/>
                </a:solidFill>
                <a:cs typeface="Times New Roman" pitchFamily="18" charset="0"/>
              </a:rPr>
              <a:t>loves challenges</a:t>
            </a:r>
          </a:p>
          <a:p>
            <a:pPr eaLnBrk="0" hangingPunct="0">
              <a:spcBef>
                <a:spcPct val="20000"/>
              </a:spcBef>
            </a:pPr>
            <a:r>
              <a:rPr lang="en-GB" sz="1400">
                <a:solidFill>
                  <a:srgbClr val="777777"/>
                </a:solidFill>
                <a:cs typeface="Times New Roman" pitchFamily="18" charset="0"/>
              </a:rPr>
              <a:t>focused</a:t>
            </a:r>
          </a:p>
          <a:p>
            <a:pPr eaLnBrk="0" hangingPunct="0">
              <a:spcBef>
                <a:spcPct val="20000"/>
              </a:spcBef>
            </a:pPr>
            <a:r>
              <a:rPr lang="en-GB" sz="1400">
                <a:solidFill>
                  <a:srgbClr val="777777"/>
                </a:solidFill>
                <a:cs typeface="Times New Roman" pitchFamily="18" charset="0"/>
              </a:rPr>
              <a:t>influencing others</a:t>
            </a:r>
          </a:p>
        </p:txBody>
      </p:sp>
      <p:sp>
        <p:nvSpPr>
          <p:cNvPr id="72710" name="Text Box 6"/>
          <p:cNvSpPr txBox="1">
            <a:spLocks noChangeArrowheads="1"/>
          </p:cNvSpPr>
          <p:nvPr/>
        </p:nvSpPr>
        <p:spPr bwMode="auto">
          <a:xfrm>
            <a:off x="838200" y="4648200"/>
            <a:ext cx="2295525" cy="1419225"/>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DA2E37"/>
                </a:solidFill>
                <a:cs typeface="Times New Roman" pitchFamily="18" charset="0"/>
              </a:rPr>
              <a:t>Liabilities</a:t>
            </a:r>
          </a:p>
          <a:p>
            <a:pPr algn="r" eaLnBrk="0" hangingPunct="0">
              <a:spcBef>
                <a:spcPct val="20000"/>
              </a:spcBef>
            </a:pPr>
            <a:r>
              <a:rPr lang="en-GB" sz="1400">
                <a:solidFill>
                  <a:srgbClr val="777777"/>
                </a:solidFill>
                <a:cs typeface="Times New Roman" pitchFamily="18" charset="0"/>
              </a:rPr>
              <a:t>poor listener</a:t>
            </a:r>
          </a:p>
          <a:p>
            <a:pPr algn="r" eaLnBrk="0" hangingPunct="0">
              <a:spcBef>
                <a:spcPct val="20000"/>
              </a:spcBef>
            </a:pPr>
            <a:r>
              <a:rPr lang="en-GB" sz="1400">
                <a:solidFill>
                  <a:srgbClr val="777777"/>
                </a:solidFill>
                <a:cs typeface="Times New Roman" pitchFamily="18" charset="0"/>
              </a:rPr>
              <a:t>can be seen as arrogant</a:t>
            </a:r>
          </a:p>
          <a:p>
            <a:pPr algn="r" eaLnBrk="0" hangingPunct="0">
              <a:spcBef>
                <a:spcPct val="20000"/>
              </a:spcBef>
            </a:pPr>
            <a:r>
              <a:rPr lang="en-GB" sz="1400">
                <a:solidFill>
                  <a:srgbClr val="777777"/>
                </a:solidFill>
                <a:cs typeface="Times New Roman" pitchFamily="18" charset="0"/>
              </a:rPr>
              <a:t>may push too hard</a:t>
            </a:r>
          </a:p>
          <a:p>
            <a:pPr algn="r" eaLnBrk="0" hangingPunct="0">
              <a:spcBef>
                <a:spcPct val="20000"/>
              </a:spcBef>
            </a:pPr>
            <a:r>
              <a:rPr lang="en-GB" sz="1400">
                <a:solidFill>
                  <a:srgbClr val="777777"/>
                </a:solidFill>
                <a:cs typeface="Times New Roman" pitchFamily="18" charset="0"/>
              </a:rPr>
              <a:t>doesn’t wait for feedback</a:t>
            </a:r>
          </a:p>
        </p:txBody>
      </p:sp>
      <p:sp>
        <p:nvSpPr>
          <p:cNvPr id="72711" name="Line 7"/>
          <p:cNvSpPr>
            <a:spLocks noChangeShapeType="1"/>
          </p:cNvSpPr>
          <p:nvPr/>
        </p:nvSpPr>
        <p:spPr bwMode="auto">
          <a:xfrm flipV="1">
            <a:off x="5638800" y="2247900"/>
            <a:ext cx="477838" cy="571500"/>
          </a:xfrm>
          <a:prstGeom prst="line">
            <a:avLst/>
          </a:prstGeom>
          <a:noFill/>
          <a:ln w="28575">
            <a:solidFill>
              <a:schemeClr val="tx2"/>
            </a:solidFill>
            <a:prstDash val="sysDot"/>
            <a:round/>
            <a:headEnd/>
            <a:tailEnd/>
          </a:ln>
          <a:effectLst/>
        </p:spPr>
        <p:txBody>
          <a:bodyPr wrap="none" anchor="ctr"/>
          <a:lstStyle/>
          <a:p>
            <a:endParaRPr lang="en-GB"/>
          </a:p>
        </p:txBody>
      </p:sp>
      <p:sp>
        <p:nvSpPr>
          <p:cNvPr id="72712"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71683" name="Rectangle 3"/>
          <p:cNvSpPr>
            <a:spLocks noGrp="1" noChangeArrowheads="1"/>
          </p:cNvSpPr>
          <p:nvPr>
            <p:ph type="title"/>
          </p:nvPr>
        </p:nvSpPr>
        <p:spPr>
          <a:xfrm>
            <a:off x="498475" y="685800"/>
            <a:ext cx="7670800" cy="596900"/>
          </a:xfrm>
        </p:spPr>
        <p:txBody>
          <a:bodyPr/>
          <a:lstStyle/>
          <a:p>
            <a:r>
              <a:rPr lang="en-US"/>
              <a:t>Sunshine Yellow: Gifts </a:t>
            </a:r>
            <a:r>
              <a:rPr lang="en-GB"/>
              <a:t>and</a:t>
            </a:r>
            <a:r>
              <a:rPr lang="en-US"/>
              <a:t> Liabilities</a:t>
            </a:r>
          </a:p>
        </p:txBody>
      </p:sp>
      <p:sp>
        <p:nvSpPr>
          <p:cNvPr id="71684" name="Text Box 4"/>
          <p:cNvSpPr txBox="1">
            <a:spLocks noChangeArrowheads="1"/>
          </p:cNvSpPr>
          <p:nvPr/>
        </p:nvSpPr>
        <p:spPr bwMode="auto">
          <a:xfrm>
            <a:off x="6172200" y="5029200"/>
            <a:ext cx="2371725" cy="1247775"/>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F3D211"/>
                </a:solidFill>
                <a:cs typeface="Times New Roman" pitchFamily="18" charset="0"/>
              </a:rPr>
              <a:t>Gifts</a:t>
            </a:r>
          </a:p>
          <a:p>
            <a:pPr eaLnBrk="0" hangingPunct="0"/>
            <a:r>
              <a:rPr lang="en-GB" sz="1400">
                <a:solidFill>
                  <a:srgbClr val="777777"/>
                </a:solidFill>
                <a:cs typeface="Times New Roman" pitchFamily="18" charset="0"/>
              </a:rPr>
              <a:t>quick to build relationships</a:t>
            </a:r>
          </a:p>
          <a:p>
            <a:pPr eaLnBrk="0" hangingPunct="0"/>
            <a:r>
              <a:rPr lang="en-GB" sz="1400">
                <a:solidFill>
                  <a:srgbClr val="777777"/>
                </a:solidFill>
                <a:cs typeface="Times New Roman" pitchFamily="18" charset="0"/>
              </a:rPr>
              <a:t>friendly and sociable</a:t>
            </a:r>
          </a:p>
          <a:p>
            <a:pPr eaLnBrk="0" hangingPunct="0"/>
            <a:r>
              <a:rPr lang="en-GB" sz="1400">
                <a:solidFill>
                  <a:srgbClr val="777777"/>
                </a:solidFill>
                <a:cs typeface="Times New Roman" pitchFamily="18" charset="0"/>
              </a:rPr>
              <a:t>adaptable, imaginative</a:t>
            </a:r>
          </a:p>
          <a:p>
            <a:pPr eaLnBrk="0" hangingPunct="0"/>
            <a:r>
              <a:rPr lang="en-GB" sz="1400">
                <a:solidFill>
                  <a:srgbClr val="777777"/>
                </a:solidFill>
                <a:cs typeface="Times New Roman" pitchFamily="18" charset="0"/>
              </a:rPr>
              <a:t>skilful presenter</a:t>
            </a:r>
            <a:endParaRPr lang="en-GB" sz="2000" b="1">
              <a:solidFill>
                <a:srgbClr val="F3D211"/>
              </a:solidFill>
              <a:cs typeface="Times New Roman" pitchFamily="18" charset="0"/>
            </a:endParaRPr>
          </a:p>
        </p:txBody>
      </p:sp>
      <p:sp>
        <p:nvSpPr>
          <p:cNvPr id="71685" name="Line 5"/>
          <p:cNvSpPr>
            <a:spLocks noChangeShapeType="1"/>
          </p:cNvSpPr>
          <p:nvPr/>
        </p:nvSpPr>
        <p:spPr bwMode="auto">
          <a:xfrm>
            <a:off x="5486400" y="4572000"/>
            <a:ext cx="630238" cy="635000"/>
          </a:xfrm>
          <a:prstGeom prst="line">
            <a:avLst/>
          </a:prstGeom>
          <a:noFill/>
          <a:ln w="28575">
            <a:solidFill>
              <a:schemeClr val="tx2"/>
            </a:solidFill>
            <a:prstDash val="sysDot"/>
            <a:round/>
            <a:headEnd/>
            <a:tailEnd/>
          </a:ln>
          <a:effectLst>
            <a:outerShdw dist="107763" dir="2700000" algn="ctr" rotWithShape="0">
              <a:schemeClr val="bg2"/>
            </a:outerShdw>
          </a:effectLst>
        </p:spPr>
        <p:txBody>
          <a:bodyPr wrap="none" anchor="ctr"/>
          <a:lstStyle/>
          <a:p>
            <a:endParaRPr lang="en-GB"/>
          </a:p>
        </p:txBody>
      </p:sp>
      <p:sp>
        <p:nvSpPr>
          <p:cNvPr id="71686" name="Text Box 6"/>
          <p:cNvSpPr txBox="1">
            <a:spLocks noChangeArrowheads="1"/>
          </p:cNvSpPr>
          <p:nvPr/>
        </p:nvSpPr>
        <p:spPr bwMode="auto">
          <a:xfrm>
            <a:off x="533400" y="1676400"/>
            <a:ext cx="2514600" cy="1247775"/>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F3D211"/>
                </a:solidFill>
                <a:cs typeface="Times New Roman" pitchFamily="18" charset="0"/>
              </a:rPr>
              <a:t>Liabilities</a:t>
            </a:r>
          </a:p>
          <a:p>
            <a:pPr algn="r" eaLnBrk="0" hangingPunct="0"/>
            <a:r>
              <a:rPr lang="en-GB" sz="1400">
                <a:solidFill>
                  <a:srgbClr val="777777"/>
                </a:solidFill>
                <a:cs typeface="Times New Roman" pitchFamily="18" charset="0"/>
              </a:rPr>
              <a:t>May lack focus</a:t>
            </a:r>
          </a:p>
          <a:p>
            <a:pPr algn="r" eaLnBrk="0" hangingPunct="0"/>
            <a:r>
              <a:rPr lang="en-GB" sz="1400">
                <a:solidFill>
                  <a:srgbClr val="777777"/>
                </a:solidFill>
                <a:cs typeface="Times New Roman" pitchFamily="18" charset="0"/>
              </a:rPr>
              <a:t>Too casual for some</a:t>
            </a:r>
          </a:p>
          <a:p>
            <a:pPr algn="r" eaLnBrk="0" hangingPunct="0"/>
            <a:r>
              <a:rPr lang="en-GB" sz="1400">
                <a:solidFill>
                  <a:srgbClr val="777777"/>
                </a:solidFill>
                <a:cs typeface="Times New Roman" pitchFamily="18" charset="0"/>
              </a:rPr>
              <a:t>Poor planning and follow-up</a:t>
            </a:r>
          </a:p>
          <a:p>
            <a:pPr algn="r" eaLnBrk="0" hangingPunct="0"/>
            <a:r>
              <a:rPr lang="en-GB" sz="1400">
                <a:solidFill>
                  <a:srgbClr val="777777"/>
                </a:solidFill>
                <a:cs typeface="Times New Roman" pitchFamily="18" charset="0"/>
              </a:rPr>
              <a:t>Can lose interest</a:t>
            </a:r>
            <a:endParaRPr lang="en-GB" sz="2000" b="1">
              <a:solidFill>
                <a:srgbClr val="F3D211"/>
              </a:solidFill>
              <a:cs typeface="Times New Roman" pitchFamily="18" charset="0"/>
            </a:endParaRPr>
          </a:p>
        </p:txBody>
      </p:sp>
      <p:sp>
        <p:nvSpPr>
          <p:cNvPr id="71687"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70659" name="Rectangle 3"/>
          <p:cNvSpPr>
            <a:spLocks noGrp="1" noChangeArrowheads="1"/>
          </p:cNvSpPr>
          <p:nvPr>
            <p:ph type="title"/>
          </p:nvPr>
        </p:nvSpPr>
        <p:spPr>
          <a:xfrm>
            <a:off x="498475" y="762000"/>
            <a:ext cx="7670800" cy="596900"/>
          </a:xfrm>
        </p:spPr>
        <p:txBody>
          <a:bodyPr/>
          <a:lstStyle/>
          <a:p>
            <a:r>
              <a:rPr lang="en-US"/>
              <a:t>Earth Green: Gifts </a:t>
            </a:r>
            <a:r>
              <a:rPr lang="en-GB"/>
              <a:t>and</a:t>
            </a:r>
            <a:r>
              <a:rPr lang="en-US"/>
              <a:t> Liabilities</a:t>
            </a:r>
          </a:p>
        </p:txBody>
      </p:sp>
      <p:sp>
        <p:nvSpPr>
          <p:cNvPr id="70660"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70661" name="Line 5"/>
          <p:cNvSpPr>
            <a:spLocks noChangeShapeType="1"/>
          </p:cNvSpPr>
          <p:nvPr/>
        </p:nvSpPr>
        <p:spPr bwMode="auto">
          <a:xfrm flipH="1">
            <a:off x="3035300" y="4495800"/>
            <a:ext cx="698500" cy="711200"/>
          </a:xfrm>
          <a:prstGeom prst="line">
            <a:avLst/>
          </a:prstGeom>
          <a:noFill/>
          <a:ln w="28575">
            <a:solidFill>
              <a:schemeClr val="tx2"/>
            </a:solidFill>
            <a:prstDash val="sysDot"/>
            <a:round/>
            <a:headEnd/>
            <a:tailEnd/>
          </a:ln>
          <a:effectLst/>
        </p:spPr>
        <p:txBody>
          <a:bodyPr wrap="none" anchor="ctr"/>
          <a:lstStyle/>
          <a:p>
            <a:endParaRPr lang="en-GB"/>
          </a:p>
        </p:txBody>
      </p:sp>
      <p:sp>
        <p:nvSpPr>
          <p:cNvPr id="70662" name="Text Box 6"/>
          <p:cNvSpPr txBox="1">
            <a:spLocks noChangeArrowheads="1"/>
          </p:cNvSpPr>
          <p:nvPr/>
        </p:nvSpPr>
        <p:spPr bwMode="auto">
          <a:xfrm>
            <a:off x="838200" y="4648200"/>
            <a:ext cx="2057400" cy="1631950"/>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81B733"/>
                </a:solidFill>
                <a:cs typeface="Times New Roman" pitchFamily="18" charset="0"/>
              </a:rPr>
              <a:t>Gifts</a:t>
            </a:r>
          </a:p>
          <a:p>
            <a:pPr algn="r" eaLnBrk="0" hangingPunct="0">
              <a:spcBef>
                <a:spcPct val="20000"/>
              </a:spcBef>
            </a:pPr>
            <a:r>
              <a:rPr lang="en-GB" sz="1400">
                <a:solidFill>
                  <a:srgbClr val="777777"/>
                </a:solidFill>
                <a:cs typeface="Times New Roman" pitchFamily="18" charset="0"/>
              </a:rPr>
              <a:t>builds deep, long-term relationships</a:t>
            </a:r>
          </a:p>
          <a:p>
            <a:pPr algn="r" eaLnBrk="0" hangingPunct="0">
              <a:spcBef>
                <a:spcPct val="20000"/>
              </a:spcBef>
            </a:pPr>
            <a:r>
              <a:rPr lang="en-GB" sz="1400">
                <a:solidFill>
                  <a:srgbClr val="777777"/>
                </a:solidFill>
                <a:cs typeface="Times New Roman" pitchFamily="18" charset="0"/>
              </a:rPr>
              <a:t>natural listener</a:t>
            </a:r>
          </a:p>
          <a:p>
            <a:pPr algn="r" eaLnBrk="0" hangingPunct="0">
              <a:spcBef>
                <a:spcPct val="20000"/>
              </a:spcBef>
            </a:pPr>
            <a:r>
              <a:rPr lang="en-GB" sz="1400">
                <a:solidFill>
                  <a:srgbClr val="777777"/>
                </a:solidFill>
                <a:cs typeface="Times New Roman" pitchFamily="18" charset="0"/>
              </a:rPr>
              <a:t>sincere and warm</a:t>
            </a:r>
          </a:p>
          <a:p>
            <a:pPr algn="r" eaLnBrk="0" hangingPunct="0">
              <a:spcBef>
                <a:spcPct val="20000"/>
              </a:spcBef>
            </a:pPr>
            <a:r>
              <a:rPr lang="en-GB" sz="1400">
                <a:solidFill>
                  <a:srgbClr val="777777"/>
                </a:solidFill>
                <a:cs typeface="Times New Roman" pitchFamily="18" charset="0"/>
              </a:rPr>
              <a:t>persistent</a:t>
            </a:r>
          </a:p>
        </p:txBody>
      </p:sp>
      <p:sp>
        <p:nvSpPr>
          <p:cNvPr id="70663" name="Text Box 7"/>
          <p:cNvSpPr txBox="1">
            <a:spLocks noChangeArrowheads="1"/>
          </p:cNvSpPr>
          <p:nvPr/>
        </p:nvSpPr>
        <p:spPr bwMode="auto">
          <a:xfrm>
            <a:off x="6324600" y="1371600"/>
            <a:ext cx="2362200" cy="1631950"/>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81B733"/>
                </a:solidFill>
                <a:cs typeface="Times New Roman" pitchFamily="18" charset="0"/>
              </a:rPr>
              <a:t>Liabilities</a:t>
            </a:r>
          </a:p>
          <a:p>
            <a:pPr eaLnBrk="0" hangingPunct="0">
              <a:spcBef>
                <a:spcPct val="20000"/>
              </a:spcBef>
            </a:pPr>
            <a:r>
              <a:rPr lang="en-GB" sz="1400">
                <a:solidFill>
                  <a:srgbClr val="777777"/>
                </a:solidFill>
                <a:cs typeface="Times New Roman" pitchFamily="18" charset="0"/>
              </a:rPr>
              <a:t>slow to adapt</a:t>
            </a:r>
          </a:p>
          <a:p>
            <a:pPr eaLnBrk="0" hangingPunct="0">
              <a:spcBef>
                <a:spcPct val="20000"/>
              </a:spcBef>
            </a:pPr>
            <a:r>
              <a:rPr lang="en-GB" sz="1400">
                <a:solidFill>
                  <a:srgbClr val="777777"/>
                </a:solidFill>
                <a:cs typeface="Times New Roman" pitchFamily="18" charset="0"/>
              </a:rPr>
              <a:t>may lack enthusiasm in   asking for a decision</a:t>
            </a:r>
          </a:p>
          <a:p>
            <a:pPr eaLnBrk="0" hangingPunct="0">
              <a:spcBef>
                <a:spcPct val="20000"/>
              </a:spcBef>
            </a:pPr>
            <a:r>
              <a:rPr lang="en-GB" sz="1400">
                <a:solidFill>
                  <a:srgbClr val="777777"/>
                </a:solidFill>
                <a:cs typeface="Times New Roman" pitchFamily="18" charset="0"/>
              </a:rPr>
              <a:t>avoids rejection</a:t>
            </a:r>
          </a:p>
          <a:p>
            <a:pPr eaLnBrk="0" hangingPunct="0">
              <a:spcBef>
                <a:spcPct val="20000"/>
              </a:spcBef>
            </a:pPr>
            <a:r>
              <a:rPr lang="en-GB" sz="1400">
                <a:solidFill>
                  <a:srgbClr val="777777"/>
                </a:solidFill>
                <a:cs typeface="Times New Roman" pitchFamily="18" charset="0"/>
              </a:rPr>
              <a:t>takes difficulties personally</a:t>
            </a:r>
          </a:p>
        </p:txBody>
      </p:sp>
      <p:sp>
        <p:nvSpPr>
          <p:cNvPr id="70664"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US"/>
              <a:t>What Colour Are You? </a:t>
            </a:r>
            <a:endParaRPr lang="en-GB"/>
          </a:p>
        </p:txBody>
      </p:sp>
      <p:pic>
        <p:nvPicPr>
          <p:cNvPr id="73731" name="Picture 3"/>
          <p:cNvPicPr>
            <a:picLocks noChangeAspect="1" noChangeArrowheads="1"/>
          </p:cNvPicPr>
          <p:nvPr/>
        </p:nvPicPr>
        <p:blipFill>
          <a:blip r:embed="rId3"/>
          <a:srcRect/>
          <a:stretch>
            <a:fillRect/>
          </a:stretch>
        </p:blipFill>
        <p:spPr bwMode="auto">
          <a:xfrm>
            <a:off x="2293938" y="1752600"/>
            <a:ext cx="4556125" cy="4567238"/>
          </a:xfrm>
          <a:prstGeom prst="rect">
            <a:avLst/>
          </a:prstGeom>
          <a:noFill/>
          <a:ln w="9525">
            <a:noFill/>
            <a:miter lim="800000"/>
            <a:headEnd/>
            <a:tailEnd/>
          </a:ln>
          <a:effectLst/>
        </p:spPr>
      </p:pic>
      <p:sp>
        <p:nvSpPr>
          <p:cNvPr id="73732" name="Text Box 4"/>
          <p:cNvSpPr txBox="1">
            <a:spLocks noChangeArrowheads="1"/>
          </p:cNvSpPr>
          <p:nvPr/>
        </p:nvSpPr>
        <p:spPr bwMode="auto">
          <a:xfrm>
            <a:off x="8026400" y="6319838"/>
            <a:ext cx="833438" cy="244475"/>
          </a:xfrm>
          <a:prstGeom prst="rect">
            <a:avLst/>
          </a:prstGeom>
          <a:noFill/>
          <a:ln w="12700">
            <a:noFill/>
            <a:miter lim="800000"/>
            <a:headEnd/>
            <a:tailEnd/>
          </a:ln>
          <a:effectLst/>
        </p:spPr>
        <p:txBody>
          <a:bodyPr>
            <a:spAutoFit/>
          </a:bodyPr>
          <a:lstStyle/>
          <a:p>
            <a:pPr eaLnBrk="0" hangingPunct="0">
              <a:spcBef>
                <a:spcPct val="50000"/>
              </a:spcBef>
            </a:pPr>
            <a:r>
              <a:rPr lang="en-GB" sz="1000">
                <a:latin typeface="Arial Narrow" pitchFamily="34" charset="0"/>
                <a:cs typeface="Times New Roman" pitchFamily="18" charset="0"/>
              </a:rPr>
              <a:t>Section 1.5</a:t>
            </a:r>
          </a:p>
        </p:txBody>
      </p:sp>
      <p:sp>
        <p:nvSpPr>
          <p:cNvPr id="73733"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4" name="Rectangle 4"/>
          <p:cNvSpPr>
            <a:spLocks noGrp="1" noChangeArrowheads="1"/>
          </p:cNvSpPr>
          <p:nvPr>
            <p:ph type="ctrTitle"/>
          </p:nvPr>
        </p:nvSpPr>
        <p:spPr/>
        <p:txBody>
          <a:bodyPr/>
          <a:lstStyle/>
          <a:p>
            <a:r>
              <a:rPr lang="en-GB"/>
              <a:t>Change your hat if you want to!</a:t>
            </a:r>
          </a:p>
        </p:txBody>
      </p:sp>
      <p:sp>
        <p:nvSpPr>
          <p:cNvPr id="174085" name="Rectangle 5"/>
          <p:cNvSpPr>
            <a:spLocks noGrp="1" noChangeArrowheads="1"/>
          </p:cNvSpPr>
          <p:nvPr>
            <p:ph type="subTitle" idx="1"/>
          </p:nvPr>
        </p:nvSpPr>
        <p:spPr/>
        <p:txBody>
          <a:bodyPr/>
          <a:lstStyle/>
          <a:p>
            <a:endParaRPr lang="en-US"/>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2514600" y="4568825"/>
            <a:ext cx="2682875" cy="10064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r>
              <a:rPr lang="en-GB" sz="3000">
                <a:solidFill>
                  <a:srgbClr val="003399"/>
                </a:solidFill>
                <a:latin typeface="Arial Narrow" pitchFamily="34" charset="0"/>
                <a:cs typeface="Times New Roman" pitchFamily="18" charset="0"/>
              </a:rPr>
              <a:t>Working for the good of others</a:t>
            </a:r>
          </a:p>
        </p:txBody>
      </p:sp>
      <p:sp>
        <p:nvSpPr>
          <p:cNvPr id="74755" name="Text Box 3"/>
          <p:cNvSpPr txBox="1">
            <a:spLocks noChangeArrowheads="1"/>
          </p:cNvSpPr>
          <p:nvPr/>
        </p:nvSpPr>
        <p:spPr bwMode="auto">
          <a:xfrm>
            <a:off x="682625" y="5951538"/>
            <a:ext cx="2741613" cy="457200"/>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endParaRPr lang="en-US" sz="2400">
              <a:solidFill>
                <a:srgbClr val="C0C0C0"/>
              </a:solidFill>
              <a:cs typeface="Times New Roman" pitchFamily="18" charset="0"/>
            </a:endParaRPr>
          </a:p>
        </p:txBody>
      </p:sp>
      <p:sp>
        <p:nvSpPr>
          <p:cNvPr id="74756" name="Text Box 4"/>
          <p:cNvSpPr txBox="1">
            <a:spLocks noChangeArrowheads="1"/>
          </p:cNvSpPr>
          <p:nvPr/>
        </p:nvSpPr>
        <p:spPr bwMode="auto">
          <a:xfrm>
            <a:off x="2952750" y="2879725"/>
            <a:ext cx="4789488"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r>
              <a:rPr lang="en-GB" sz="3000">
                <a:solidFill>
                  <a:srgbClr val="003399"/>
                </a:solidFill>
                <a:latin typeface="Arial Narrow" pitchFamily="34" charset="0"/>
                <a:cs typeface="Times New Roman" pitchFamily="18" charset="0"/>
              </a:rPr>
              <a:t>Living out values</a:t>
            </a:r>
          </a:p>
        </p:txBody>
      </p:sp>
      <p:sp>
        <p:nvSpPr>
          <p:cNvPr id="74757" name="Rectangle 5"/>
          <p:cNvSpPr>
            <a:spLocks noGrp="1" noChangeArrowheads="1"/>
          </p:cNvSpPr>
          <p:nvPr>
            <p:ph type="title"/>
          </p:nvPr>
        </p:nvSpPr>
        <p:spPr>
          <a:xfrm>
            <a:off x="511175" y="531813"/>
            <a:ext cx="8121650" cy="596900"/>
          </a:xfrm>
        </p:spPr>
        <p:txBody>
          <a:bodyPr/>
          <a:lstStyle/>
          <a:p>
            <a:r>
              <a:rPr lang="en-GB"/>
              <a:t>Who Is Your Hero?</a:t>
            </a:r>
          </a:p>
        </p:txBody>
      </p:sp>
      <p:graphicFrame>
        <p:nvGraphicFramePr>
          <p:cNvPr id="74758" name="Object 6"/>
          <p:cNvGraphicFramePr>
            <a:graphicFrameLocks noChangeAspect="1"/>
          </p:cNvGraphicFramePr>
          <p:nvPr/>
        </p:nvGraphicFramePr>
        <p:xfrm>
          <a:off x="955675" y="1882775"/>
          <a:ext cx="1987550" cy="2593975"/>
        </p:xfrm>
        <a:graphic>
          <a:graphicData uri="http://schemas.openxmlformats.org/presentationml/2006/ole">
            <mc:AlternateContent xmlns:mc="http://schemas.openxmlformats.org/markup-compatibility/2006">
              <mc:Choice xmlns:v="urn:schemas-microsoft-com:vml" Requires="v">
                <p:oleObj spid="_x0000_s74782" name="Image" r:id="rId4" imgW="2678766" imgH="3495463" progId="">
                  <p:embed/>
                </p:oleObj>
              </mc:Choice>
              <mc:Fallback>
                <p:oleObj name="Image" r:id="rId4" imgW="2678766" imgH="3495463" progId="">
                  <p:embed/>
                  <p:pic>
                    <p:nvPicPr>
                      <p:cNvPr id="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5675" y="1882775"/>
                        <a:ext cx="1987550" cy="259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4759" name="Object 7"/>
          <p:cNvGraphicFramePr>
            <a:graphicFrameLocks noChangeAspect="1"/>
          </p:cNvGraphicFramePr>
          <p:nvPr/>
        </p:nvGraphicFramePr>
        <p:xfrm>
          <a:off x="5200650" y="4075113"/>
          <a:ext cx="3340100" cy="2236787"/>
        </p:xfrm>
        <a:graphic>
          <a:graphicData uri="http://schemas.openxmlformats.org/presentationml/2006/ole">
            <mc:AlternateContent xmlns:mc="http://schemas.openxmlformats.org/markup-compatibility/2006">
              <mc:Choice xmlns:v="urn:schemas-microsoft-com:vml" Requires="v">
                <p:oleObj spid="_x0000_s74783" name="Image" r:id="rId6" imgW="4304762" imgH="2882540" progId="">
                  <p:embed/>
                </p:oleObj>
              </mc:Choice>
              <mc:Fallback>
                <p:oleObj name="Image" r:id="rId6" imgW="4304762" imgH="2882540" progId="">
                  <p:embed/>
                  <p:pic>
                    <p:nvPicPr>
                      <p:cNvPr id="0"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00650" y="4075113"/>
                        <a:ext cx="3340100" cy="2236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4760"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1.2    </a:t>
            </a:r>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churchill"/>
          <p:cNvPicPr>
            <a:picLocks noChangeAspect="1" noChangeArrowheads="1"/>
          </p:cNvPicPr>
          <p:nvPr/>
        </p:nvPicPr>
        <p:blipFill>
          <a:blip r:embed="rId3"/>
          <a:srcRect r="3670"/>
          <a:stretch>
            <a:fillRect/>
          </a:stretch>
        </p:blipFill>
        <p:spPr bwMode="auto">
          <a:xfrm>
            <a:off x="769938" y="1905000"/>
            <a:ext cx="2125662" cy="2035175"/>
          </a:xfrm>
          <a:prstGeom prst="rect">
            <a:avLst/>
          </a:prstGeom>
          <a:noFill/>
        </p:spPr>
      </p:pic>
      <p:sp>
        <p:nvSpPr>
          <p:cNvPr id="76803" name="Text Box 3"/>
          <p:cNvSpPr txBox="1">
            <a:spLocks noChangeArrowheads="1"/>
          </p:cNvSpPr>
          <p:nvPr/>
        </p:nvSpPr>
        <p:spPr bwMode="auto">
          <a:xfrm>
            <a:off x="2971800" y="1939925"/>
            <a:ext cx="4645025" cy="10064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r>
              <a:rPr lang="en-GB" sz="3000">
                <a:solidFill>
                  <a:srgbClr val="003399"/>
                </a:solidFill>
                <a:latin typeface="Arial Narrow" pitchFamily="34" charset="0"/>
                <a:cs typeface="Times New Roman" pitchFamily="18" charset="0"/>
              </a:rPr>
              <a:t>Words to inspire through the generations</a:t>
            </a:r>
          </a:p>
        </p:txBody>
      </p:sp>
      <p:sp>
        <p:nvSpPr>
          <p:cNvPr id="76804" name="Text Box 4"/>
          <p:cNvSpPr txBox="1">
            <a:spLocks noChangeArrowheads="1"/>
          </p:cNvSpPr>
          <p:nvPr/>
        </p:nvSpPr>
        <p:spPr bwMode="auto">
          <a:xfrm>
            <a:off x="4121150" y="3071813"/>
            <a:ext cx="3121025" cy="3968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endParaRPr lang="en-US" sz="2000">
              <a:solidFill>
                <a:srgbClr val="C0C0C0"/>
              </a:solidFill>
              <a:cs typeface="Times New Roman" pitchFamily="18" charset="0"/>
            </a:endParaRPr>
          </a:p>
        </p:txBody>
      </p:sp>
      <p:pic>
        <p:nvPicPr>
          <p:cNvPr id="76805" name="Picture 5" descr="mohammed"/>
          <p:cNvPicPr>
            <a:picLocks noChangeAspect="1" noChangeArrowheads="1"/>
          </p:cNvPicPr>
          <p:nvPr/>
        </p:nvPicPr>
        <p:blipFill>
          <a:blip r:embed="rId4"/>
          <a:srcRect/>
          <a:stretch>
            <a:fillRect/>
          </a:stretch>
        </p:blipFill>
        <p:spPr bwMode="auto">
          <a:xfrm>
            <a:off x="6262688" y="2590800"/>
            <a:ext cx="2347912" cy="3589338"/>
          </a:xfrm>
          <a:prstGeom prst="rect">
            <a:avLst/>
          </a:prstGeom>
          <a:noFill/>
          <a:ln w="9525">
            <a:noFill/>
            <a:miter lim="800000"/>
            <a:headEnd/>
            <a:tailEnd/>
          </a:ln>
          <a:effectLst>
            <a:outerShdw dist="107763" dir="2700000" algn="ctr" rotWithShape="0">
              <a:srgbClr val="808080">
                <a:alpha val="50000"/>
              </a:srgbClr>
            </a:outerShdw>
          </a:effectLst>
        </p:spPr>
      </p:pic>
      <p:sp>
        <p:nvSpPr>
          <p:cNvPr id="76806" name="Text Box 6"/>
          <p:cNvSpPr txBox="1">
            <a:spLocks noChangeArrowheads="1"/>
          </p:cNvSpPr>
          <p:nvPr/>
        </p:nvSpPr>
        <p:spPr bwMode="auto">
          <a:xfrm>
            <a:off x="1676400" y="4259263"/>
            <a:ext cx="4478338"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r>
              <a:rPr lang="en-GB" sz="3000">
                <a:solidFill>
                  <a:srgbClr val="003399"/>
                </a:solidFill>
                <a:latin typeface="Arial Narrow" pitchFamily="34" charset="0"/>
                <a:cs typeface="Times New Roman" pitchFamily="18" charset="0"/>
              </a:rPr>
              <a:t>Believing in themselves</a:t>
            </a:r>
          </a:p>
        </p:txBody>
      </p:sp>
      <p:sp>
        <p:nvSpPr>
          <p:cNvPr id="76807" name="Text Box 7"/>
          <p:cNvSpPr txBox="1">
            <a:spLocks noChangeArrowheads="1"/>
          </p:cNvSpPr>
          <p:nvPr/>
        </p:nvSpPr>
        <p:spPr bwMode="auto">
          <a:xfrm>
            <a:off x="2233613" y="5403850"/>
            <a:ext cx="3727450" cy="3968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endParaRPr lang="en-US" sz="2000">
              <a:solidFill>
                <a:srgbClr val="C0C0C0"/>
              </a:solidFill>
              <a:cs typeface="Times New Roman" pitchFamily="18" charset="0"/>
            </a:endParaRPr>
          </a:p>
        </p:txBody>
      </p:sp>
      <p:sp>
        <p:nvSpPr>
          <p:cNvPr id="76808" name="Rectangle 8"/>
          <p:cNvSpPr>
            <a:spLocks noChangeArrowheads="1"/>
          </p:cNvSpPr>
          <p:nvPr/>
        </p:nvSpPr>
        <p:spPr bwMode="auto">
          <a:xfrm>
            <a:off x="635000" y="774700"/>
            <a:ext cx="7670800"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Who Is Your Hero?</a:t>
            </a:r>
          </a:p>
        </p:txBody>
      </p:sp>
      <p:sp>
        <p:nvSpPr>
          <p:cNvPr id="76809" name="Text Box 9"/>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1.2    </a:t>
            </a:r>
          </a:p>
        </p:txBody>
      </p:sp>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ext Box 2"/>
          <p:cNvSpPr txBox="1">
            <a:spLocks noChangeArrowheads="1"/>
          </p:cNvSpPr>
          <p:nvPr/>
        </p:nvSpPr>
        <p:spPr bwMode="auto">
          <a:xfrm>
            <a:off x="3395663" y="1495425"/>
            <a:ext cx="4224337" cy="336550"/>
          </a:xfrm>
          <a:prstGeom prst="rect">
            <a:avLst/>
          </a:prstGeom>
          <a:noFill/>
          <a:ln w="12700">
            <a:noFill/>
            <a:miter lim="800000"/>
            <a:headEnd/>
            <a:tailEnd/>
          </a:ln>
          <a:effectLst>
            <a:outerShdw dist="107763" dir="2700000" algn="ctr" rotWithShape="0">
              <a:schemeClr val="bg2"/>
            </a:outerShdw>
          </a:effectLst>
        </p:spPr>
        <p:txBody>
          <a:bodyPr>
            <a:spAutoFit/>
          </a:bodyPr>
          <a:lstStyle/>
          <a:p>
            <a:pPr algn="ctr" eaLnBrk="0" hangingPunct="0">
              <a:spcBef>
                <a:spcPct val="50000"/>
              </a:spcBef>
            </a:pPr>
            <a:endParaRPr lang="en-US" sz="1600">
              <a:solidFill>
                <a:schemeClr val="bg1"/>
              </a:solidFill>
              <a:cs typeface="Times New Roman" pitchFamily="18" charset="0"/>
            </a:endParaRPr>
          </a:p>
        </p:txBody>
      </p:sp>
      <p:pic>
        <p:nvPicPr>
          <p:cNvPr id="78851" name="Picture 3" descr="einstein"/>
          <p:cNvPicPr>
            <a:picLocks noChangeAspect="1" noChangeArrowheads="1"/>
          </p:cNvPicPr>
          <p:nvPr/>
        </p:nvPicPr>
        <p:blipFill>
          <a:blip r:embed="rId3"/>
          <a:srcRect/>
          <a:stretch>
            <a:fillRect/>
          </a:stretch>
        </p:blipFill>
        <p:spPr bwMode="auto">
          <a:xfrm>
            <a:off x="711200" y="2133600"/>
            <a:ext cx="2206625" cy="2663825"/>
          </a:xfrm>
          <a:prstGeom prst="rect">
            <a:avLst/>
          </a:prstGeom>
          <a:noFill/>
        </p:spPr>
      </p:pic>
      <p:sp>
        <p:nvSpPr>
          <p:cNvPr id="78852" name="Text Box 4"/>
          <p:cNvSpPr txBox="1">
            <a:spLocks noChangeArrowheads="1"/>
          </p:cNvSpPr>
          <p:nvPr/>
        </p:nvSpPr>
        <p:spPr bwMode="auto">
          <a:xfrm>
            <a:off x="3005138" y="2733675"/>
            <a:ext cx="4310062"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r>
              <a:rPr lang="en-GB" sz="3000">
                <a:solidFill>
                  <a:srgbClr val="003399"/>
                </a:solidFill>
                <a:latin typeface="Arial Narrow" pitchFamily="34" charset="0"/>
                <a:cs typeface="Times New Roman" pitchFamily="18" charset="0"/>
              </a:rPr>
              <a:t>Living forever…</a:t>
            </a:r>
          </a:p>
        </p:txBody>
      </p:sp>
      <p:sp>
        <p:nvSpPr>
          <p:cNvPr id="78853" name="Text Box 5"/>
          <p:cNvSpPr txBox="1">
            <a:spLocks noChangeArrowheads="1"/>
          </p:cNvSpPr>
          <p:nvPr/>
        </p:nvSpPr>
        <p:spPr bwMode="auto">
          <a:xfrm>
            <a:off x="4108450" y="3532188"/>
            <a:ext cx="4310063" cy="519112"/>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endParaRPr lang="en-US" sz="2800">
              <a:solidFill>
                <a:srgbClr val="DDDDDD"/>
              </a:solidFill>
              <a:cs typeface="Times New Roman" pitchFamily="18" charset="0"/>
            </a:endParaRPr>
          </a:p>
        </p:txBody>
      </p:sp>
      <p:pic>
        <p:nvPicPr>
          <p:cNvPr id="78854" name="Picture 6" descr="jung"/>
          <p:cNvPicPr>
            <a:picLocks noChangeAspect="1" noChangeArrowheads="1"/>
          </p:cNvPicPr>
          <p:nvPr/>
        </p:nvPicPr>
        <p:blipFill>
          <a:blip r:embed="rId4"/>
          <a:srcRect l="8353" t="6708" r="7669" b="6201"/>
          <a:stretch>
            <a:fillRect/>
          </a:stretch>
        </p:blipFill>
        <p:spPr bwMode="auto">
          <a:xfrm>
            <a:off x="6423025" y="3124200"/>
            <a:ext cx="2082800" cy="2909888"/>
          </a:xfrm>
          <a:prstGeom prst="rect">
            <a:avLst/>
          </a:prstGeom>
          <a:noFill/>
        </p:spPr>
      </p:pic>
      <p:sp>
        <p:nvSpPr>
          <p:cNvPr id="78855" name="Text Box 7"/>
          <p:cNvSpPr txBox="1">
            <a:spLocks noChangeArrowheads="1"/>
          </p:cNvSpPr>
          <p:nvPr/>
        </p:nvSpPr>
        <p:spPr bwMode="auto">
          <a:xfrm>
            <a:off x="2743200" y="3965575"/>
            <a:ext cx="3556000"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r>
              <a:rPr lang="en-GB" sz="3000">
                <a:solidFill>
                  <a:srgbClr val="003399"/>
                </a:solidFill>
                <a:latin typeface="Arial Narrow" pitchFamily="34" charset="0"/>
                <a:cs typeface="Times New Roman" pitchFamily="18" charset="0"/>
              </a:rPr>
              <a:t>Leaving legends</a:t>
            </a:r>
          </a:p>
        </p:txBody>
      </p:sp>
      <p:sp>
        <p:nvSpPr>
          <p:cNvPr id="78856" name="Text Box 8"/>
          <p:cNvSpPr txBox="1">
            <a:spLocks noChangeArrowheads="1"/>
          </p:cNvSpPr>
          <p:nvPr/>
        </p:nvSpPr>
        <p:spPr bwMode="auto">
          <a:xfrm>
            <a:off x="2286000" y="5165725"/>
            <a:ext cx="3556000" cy="519113"/>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endParaRPr lang="en-US" sz="2800">
              <a:solidFill>
                <a:srgbClr val="DDDDDD"/>
              </a:solidFill>
              <a:cs typeface="Times New Roman" pitchFamily="18" charset="0"/>
            </a:endParaRPr>
          </a:p>
        </p:txBody>
      </p:sp>
      <p:sp>
        <p:nvSpPr>
          <p:cNvPr id="78857" name="Rectangle 9"/>
          <p:cNvSpPr>
            <a:spLocks noGrp="1" noChangeArrowheads="1"/>
          </p:cNvSpPr>
          <p:nvPr>
            <p:ph type="title"/>
          </p:nvPr>
        </p:nvSpPr>
        <p:spPr/>
        <p:txBody>
          <a:bodyPr/>
          <a:lstStyle/>
          <a:p>
            <a:r>
              <a:rPr lang="en-GB">
                <a:cs typeface="Times New Roman" pitchFamily="18" charset="0"/>
              </a:rPr>
              <a:t>Who Is Your Hero?</a:t>
            </a:r>
          </a:p>
        </p:txBody>
      </p:sp>
      <p:sp>
        <p:nvSpPr>
          <p:cNvPr id="78858" name="Text Box 10"/>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1.2    </a:t>
            </a:r>
          </a:p>
        </p:txBody>
      </p:sp>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t>Heroes and Heroines</a:t>
            </a:r>
          </a:p>
        </p:txBody>
      </p:sp>
      <p:sp>
        <p:nvSpPr>
          <p:cNvPr id="87043" name="Rectangle 3"/>
          <p:cNvSpPr>
            <a:spLocks noGrp="1" noChangeArrowheads="1"/>
          </p:cNvSpPr>
          <p:nvPr>
            <p:ph type="body" idx="1"/>
          </p:nvPr>
        </p:nvSpPr>
        <p:spPr/>
        <p:txBody>
          <a:bodyPr/>
          <a:lstStyle/>
          <a:p>
            <a:pPr>
              <a:buFontTx/>
              <a:buNone/>
            </a:pPr>
            <a:r>
              <a:rPr lang="en-GB"/>
              <a:t>In the colour group that you think you belong to, discuss the people you admire and why you admire them.</a:t>
            </a:r>
          </a:p>
          <a:p>
            <a:pPr>
              <a:buFontTx/>
              <a:buNone/>
            </a:pPr>
            <a:r>
              <a:rPr lang="en-GB"/>
              <a:t>Flipchart your output</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t>Reds</a:t>
            </a:r>
          </a:p>
        </p:txBody>
      </p:sp>
      <p:sp>
        <p:nvSpPr>
          <p:cNvPr id="94211" name="Rectangle 3"/>
          <p:cNvSpPr>
            <a:spLocks noGrp="1" noChangeArrowheads="1"/>
          </p:cNvSpPr>
          <p:nvPr>
            <p:ph type="body" idx="1"/>
          </p:nvPr>
        </p:nvSpPr>
        <p:spPr/>
        <p:txBody>
          <a:bodyPr/>
          <a:lstStyle/>
          <a:p>
            <a:pPr>
              <a:buFontTx/>
              <a:buNone/>
            </a:pPr>
            <a:r>
              <a:rPr lang="en-GB" dirty="0"/>
              <a:t>Tend to admire people like Margaret </a:t>
            </a:r>
            <a:r>
              <a:rPr lang="en-GB" dirty="0" smtClean="0"/>
              <a:t>Thatcher, Allan Sugar, Ellen McArthur and Tony Blair </a:t>
            </a:r>
            <a:r>
              <a:rPr lang="en-GB" dirty="0"/>
              <a:t>and the qualities they admire are:- Determination, perseverance, power, strength and achievement.</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Yellows</a:t>
            </a:r>
          </a:p>
        </p:txBody>
      </p:sp>
      <p:sp>
        <p:nvSpPr>
          <p:cNvPr id="95235" name="Rectangle 3"/>
          <p:cNvSpPr>
            <a:spLocks noGrp="1" noChangeArrowheads="1"/>
          </p:cNvSpPr>
          <p:nvPr>
            <p:ph type="body" idx="1"/>
          </p:nvPr>
        </p:nvSpPr>
        <p:spPr/>
        <p:txBody>
          <a:bodyPr/>
          <a:lstStyle/>
          <a:p>
            <a:pPr>
              <a:buFontTx/>
              <a:buNone/>
            </a:pPr>
            <a:r>
              <a:rPr lang="en-GB" dirty="0"/>
              <a:t>Tend to admire people like Madonna, Richard </a:t>
            </a:r>
            <a:r>
              <a:rPr lang="en-GB" dirty="0" smtClean="0"/>
              <a:t>Branson, Desmond Tutu </a:t>
            </a:r>
            <a:r>
              <a:rPr lang="en-GB" dirty="0"/>
              <a:t>and Ronnie Barker. </a:t>
            </a:r>
          </a:p>
          <a:p>
            <a:pPr>
              <a:buFontTx/>
              <a:buNone/>
            </a:pPr>
            <a:r>
              <a:rPr lang="en-GB" dirty="0"/>
              <a:t>The reasons are that these people are:- inspirational, creative, able to influence a great many people – and have fun!</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t>Greens</a:t>
            </a:r>
          </a:p>
        </p:txBody>
      </p:sp>
      <p:sp>
        <p:nvSpPr>
          <p:cNvPr id="96259" name="Rectangle 3"/>
          <p:cNvSpPr>
            <a:spLocks noGrp="1" noChangeArrowheads="1"/>
          </p:cNvSpPr>
          <p:nvPr>
            <p:ph type="body" idx="1"/>
          </p:nvPr>
        </p:nvSpPr>
        <p:spPr/>
        <p:txBody>
          <a:bodyPr/>
          <a:lstStyle/>
          <a:p>
            <a:pPr>
              <a:buFontTx/>
              <a:buNone/>
            </a:pPr>
            <a:r>
              <a:rPr lang="en-GB" dirty="0"/>
              <a:t>Tend to admire people like </a:t>
            </a:r>
            <a:r>
              <a:rPr lang="en-GB" dirty="0" smtClean="0"/>
              <a:t>Ghandi, Nelson </a:t>
            </a:r>
            <a:r>
              <a:rPr lang="en-GB" dirty="0" err="1" smtClean="0"/>
              <a:t>Mandella</a:t>
            </a:r>
            <a:r>
              <a:rPr lang="en-GB" dirty="0" smtClean="0"/>
              <a:t>, Bob </a:t>
            </a:r>
            <a:r>
              <a:rPr lang="en-GB" dirty="0" err="1" smtClean="0"/>
              <a:t>Geldorf</a:t>
            </a:r>
            <a:r>
              <a:rPr lang="en-GB" dirty="0" smtClean="0"/>
              <a:t>, Jamie Oliver and </a:t>
            </a:r>
            <a:r>
              <a:rPr lang="en-GB" dirty="0"/>
              <a:t>Mother Theresa. </a:t>
            </a:r>
          </a:p>
          <a:p>
            <a:pPr>
              <a:buFontTx/>
              <a:buNone/>
            </a:pPr>
            <a:r>
              <a:rPr lang="en-GB" dirty="0"/>
              <a:t>The qualities they admire are spiritual, moral and ethical strength, bringing peace and enhancing well being.</a:t>
            </a: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Blues</a:t>
            </a:r>
          </a:p>
        </p:txBody>
      </p:sp>
      <p:sp>
        <p:nvSpPr>
          <p:cNvPr id="97283" name="Rectangle 3"/>
          <p:cNvSpPr>
            <a:spLocks noGrp="1" noChangeArrowheads="1"/>
          </p:cNvSpPr>
          <p:nvPr>
            <p:ph type="body" idx="1"/>
          </p:nvPr>
        </p:nvSpPr>
        <p:spPr/>
        <p:txBody>
          <a:bodyPr/>
          <a:lstStyle/>
          <a:p>
            <a:pPr>
              <a:buFontTx/>
              <a:buNone/>
            </a:pPr>
            <a:r>
              <a:rPr lang="en-GB" dirty="0"/>
              <a:t>Tend to admire people like </a:t>
            </a:r>
            <a:r>
              <a:rPr lang="en-GB" dirty="0" smtClean="0"/>
              <a:t>Einstein, Archimedes, Brian Cox, David Attenborough </a:t>
            </a:r>
            <a:r>
              <a:rPr lang="en-GB" dirty="0"/>
              <a:t>or the classical philosophers. </a:t>
            </a:r>
          </a:p>
          <a:p>
            <a:pPr>
              <a:buFontTx/>
              <a:buNone/>
            </a:pPr>
            <a:r>
              <a:rPr lang="en-GB" dirty="0"/>
              <a:t>The qualities they admire are:- Intellectual brilliance, competence, independence, etc.</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a:t>Insights 8 Type Wheel</a:t>
            </a:r>
          </a:p>
        </p:txBody>
      </p:sp>
      <p:sp>
        <p:nvSpPr>
          <p:cNvPr id="112643" name="Text Box 3"/>
          <p:cNvSpPr txBox="1">
            <a:spLocks noChangeArrowheads="1"/>
          </p:cNvSpPr>
          <p:nvPr/>
        </p:nvSpPr>
        <p:spPr bwMode="auto">
          <a:xfrm>
            <a:off x="1905000" y="5829300"/>
            <a:ext cx="876300" cy="336550"/>
          </a:xfrm>
          <a:prstGeom prst="rect">
            <a:avLst/>
          </a:prstGeom>
          <a:noFill/>
          <a:ln w="25400">
            <a:noFill/>
            <a:miter lim="800000"/>
            <a:headEnd/>
            <a:tailEnd/>
          </a:ln>
          <a:effectLst/>
        </p:spPr>
        <p:txBody>
          <a:bodyPr>
            <a:spAutoFit/>
          </a:bodyPr>
          <a:lstStyle/>
          <a:p>
            <a:pPr algn="ctr" eaLnBrk="0" hangingPunct="0">
              <a:spcBef>
                <a:spcPct val="50000"/>
              </a:spcBef>
            </a:pPr>
            <a:r>
              <a:rPr lang="en-US" sz="1600" b="1">
                <a:cs typeface="Times New Roman" pitchFamily="18" charset="0"/>
              </a:rPr>
              <a:t>  </a:t>
            </a:r>
            <a:endParaRPr lang="en-CA" sz="1600" b="1">
              <a:cs typeface="Times New Roman" pitchFamily="18" charset="0"/>
            </a:endParaRPr>
          </a:p>
        </p:txBody>
      </p:sp>
      <p:sp>
        <p:nvSpPr>
          <p:cNvPr id="112644" name="Text Box 4"/>
          <p:cNvSpPr txBox="1">
            <a:spLocks noChangeArrowheads="1"/>
          </p:cNvSpPr>
          <p:nvPr/>
        </p:nvSpPr>
        <p:spPr bwMode="auto">
          <a:xfrm>
            <a:off x="3595688" y="1670050"/>
            <a:ext cx="2193925" cy="366713"/>
          </a:xfrm>
          <a:prstGeom prst="rect">
            <a:avLst/>
          </a:prstGeom>
          <a:noFill/>
          <a:ln w="9525">
            <a:noFill/>
            <a:miter lim="800000"/>
            <a:headEnd/>
            <a:tailEnd/>
          </a:ln>
          <a:effectLst/>
        </p:spPr>
        <p:txBody>
          <a:bodyPr anchor="ctr">
            <a:spAutoFit/>
          </a:bodyPr>
          <a:lstStyle/>
          <a:p>
            <a:pPr algn="ctr" eaLnBrk="0" hangingPunct="0"/>
            <a:r>
              <a:rPr lang="en-GB" b="1">
                <a:solidFill>
                  <a:srgbClr val="003399"/>
                </a:solidFill>
                <a:latin typeface="Arial Narrow" pitchFamily="34" charset="0"/>
                <a:cs typeface="Times New Roman" pitchFamily="18" charset="0"/>
              </a:rPr>
              <a:t>Tiger Woods</a:t>
            </a:r>
          </a:p>
        </p:txBody>
      </p:sp>
      <p:pic>
        <p:nvPicPr>
          <p:cNvPr id="112645" name="Picture 5" descr="8 types-3"/>
          <p:cNvPicPr>
            <a:picLocks noChangeAspect="1" noChangeArrowheads="1"/>
          </p:cNvPicPr>
          <p:nvPr/>
        </p:nvPicPr>
        <p:blipFill>
          <a:blip r:embed="rId3"/>
          <a:srcRect/>
          <a:stretch>
            <a:fillRect/>
          </a:stretch>
        </p:blipFill>
        <p:spPr bwMode="auto">
          <a:xfrm>
            <a:off x="2771775" y="2101850"/>
            <a:ext cx="3838575" cy="3954463"/>
          </a:xfrm>
          <a:prstGeom prst="rect">
            <a:avLst/>
          </a:prstGeom>
          <a:noFill/>
        </p:spPr>
      </p:pic>
      <p:sp>
        <p:nvSpPr>
          <p:cNvPr id="112646" name="Arc 6" descr="tony blair"/>
          <p:cNvSpPr>
            <a:spLocks/>
          </p:cNvSpPr>
          <p:nvPr/>
        </p:nvSpPr>
        <p:spPr bwMode="auto">
          <a:xfrm>
            <a:off x="4706938" y="2582863"/>
            <a:ext cx="1355725" cy="1373187"/>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4"/>
            <a:srcRect/>
            <a:stretch>
              <a:fillRect/>
            </a:stretch>
          </a:blipFill>
          <a:ln w="38100">
            <a:noFill/>
            <a:round/>
            <a:headEnd/>
            <a:tailEnd/>
          </a:ln>
          <a:effectLst/>
        </p:spPr>
        <p:txBody>
          <a:bodyPr wrap="none" anchor="ctr"/>
          <a:lstStyle/>
          <a:p>
            <a:endParaRPr lang="en-GB"/>
          </a:p>
        </p:txBody>
      </p:sp>
      <p:sp>
        <p:nvSpPr>
          <p:cNvPr id="112647" name="Arc 7" descr="mohamed"/>
          <p:cNvSpPr>
            <a:spLocks/>
          </p:cNvSpPr>
          <p:nvPr/>
        </p:nvSpPr>
        <p:spPr bwMode="auto">
          <a:xfrm rot="2700000">
            <a:off x="4995862" y="3284538"/>
            <a:ext cx="1355725" cy="1371600"/>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5"/>
            <a:srcRect/>
            <a:stretch>
              <a:fillRect/>
            </a:stretch>
          </a:blipFill>
          <a:ln w="38100">
            <a:noFill/>
            <a:round/>
            <a:headEnd/>
            <a:tailEnd/>
          </a:ln>
          <a:effectLst/>
        </p:spPr>
        <p:txBody>
          <a:bodyPr wrap="none" anchor="ctr"/>
          <a:lstStyle/>
          <a:p>
            <a:endParaRPr lang="en-GB"/>
          </a:p>
        </p:txBody>
      </p:sp>
      <p:sp>
        <p:nvSpPr>
          <p:cNvPr id="112648" name="Arc 8" descr="opra"/>
          <p:cNvSpPr>
            <a:spLocks/>
          </p:cNvSpPr>
          <p:nvPr/>
        </p:nvSpPr>
        <p:spPr bwMode="auto">
          <a:xfrm rot="5400000">
            <a:off x="4685506" y="3961607"/>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6"/>
            <a:srcRect/>
            <a:stretch>
              <a:fillRect/>
            </a:stretch>
          </a:blipFill>
          <a:ln w="38100">
            <a:noFill/>
            <a:round/>
            <a:headEnd/>
            <a:tailEnd/>
          </a:ln>
          <a:effectLst/>
        </p:spPr>
        <p:txBody>
          <a:bodyPr wrap="none" anchor="ctr"/>
          <a:lstStyle/>
          <a:p>
            <a:endParaRPr lang="en-GB"/>
          </a:p>
        </p:txBody>
      </p:sp>
      <p:sp>
        <p:nvSpPr>
          <p:cNvPr id="112649" name="Arc 9" descr="diana"/>
          <p:cNvSpPr>
            <a:spLocks/>
          </p:cNvSpPr>
          <p:nvPr/>
        </p:nvSpPr>
        <p:spPr bwMode="auto">
          <a:xfrm rot="8057891">
            <a:off x="3998912" y="4241801"/>
            <a:ext cx="1355725" cy="1371600"/>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7"/>
            <a:srcRect/>
            <a:stretch>
              <a:fillRect/>
            </a:stretch>
          </a:blipFill>
          <a:ln w="38100">
            <a:noFill/>
            <a:round/>
            <a:headEnd/>
            <a:tailEnd/>
          </a:ln>
          <a:effectLst/>
        </p:spPr>
        <p:txBody>
          <a:bodyPr wrap="none" anchor="ctr"/>
          <a:lstStyle/>
          <a:p>
            <a:endParaRPr lang="en-GB"/>
          </a:p>
        </p:txBody>
      </p:sp>
      <p:sp>
        <p:nvSpPr>
          <p:cNvPr id="112650" name="Arc 10" descr="mandela"/>
          <p:cNvSpPr>
            <a:spLocks/>
          </p:cNvSpPr>
          <p:nvPr/>
        </p:nvSpPr>
        <p:spPr bwMode="auto">
          <a:xfrm rot="-10718645">
            <a:off x="3321050" y="3965575"/>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8"/>
            <a:srcRect/>
            <a:stretch>
              <a:fillRect/>
            </a:stretch>
          </a:blipFill>
          <a:ln w="38100">
            <a:noFill/>
            <a:round/>
            <a:headEnd/>
            <a:tailEnd/>
          </a:ln>
          <a:effectLst/>
        </p:spPr>
        <p:txBody>
          <a:bodyPr wrap="none" anchor="ctr"/>
          <a:lstStyle/>
          <a:p>
            <a:endParaRPr lang="en-GB"/>
          </a:p>
        </p:txBody>
      </p:sp>
      <p:sp>
        <p:nvSpPr>
          <p:cNvPr id="112651" name="Arc 11" descr="woody"/>
          <p:cNvSpPr>
            <a:spLocks/>
          </p:cNvSpPr>
          <p:nvPr/>
        </p:nvSpPr>
        <p:spPr bwMode="auto">
          <a:xfrm rot="-8043244">
            <a:off x="3037681" y="3261519"/>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9"/>
            <a:srcRect/>
            <a:stretch>
              <a:fillRect/>
            </a:stretch>
          </a:blipFill>
          <a:ln w="38100">
            <a:noFill/>
            <a:round/>
            <a:headEnd/>
            <a:tailEnd/>
          </a:ln>
          <a:effectLst/>
        </p:spPr>
        <p:txBody>
          <a:bodyPr wrap="none" anchor="ctr"/>
          <a:lstStyle/>
          <a:p>
            <a:endParaRPr lang="en-GB"/>
          </a:p>
        </p:txBody>
      </p:sp>
      <p:sp>
        <p:nvSpPr>
          <p:cNvPr id="112652" name="Arc 12" descr="charles_photo"/>
          <p:cNvSpPr>
            <a:spLocks/>
          </p:cNvSpPr>
          <p:nvPr/>
        </p:nvSpPr>
        <p:spPr bwMode="auto">
          <a:xfrm rot="-5307821">
            <a:off x="3326606" y="2570957"/>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10"/>
            <a:srcRect/>
            <a:stretch>
              <a:fillRect/>
            </a:stretch>
          </a:blipFill>
          <a:ln w="38100">
            <a:noFill/>
            <a:round/>
            <a:headEnd/>
            <a:tailEnd/>
          </a:ln>
          <a:effectLst/>
        </p:spPr>
        <p:txBody>
          <a:bodyPr wrap="none" anchor="ctr"/>
          <a:lstStyle/>
          <a:p>
            <a:endParaRPr lang="en-GB"/>
          </a:p>
        </p:txBody>
      </p:sp>
      <p:sp>
        <p:nvSpPr>
          <p:cNvPr id="112653" name="Arc 13" descr="tiger"/>
          <p:cNvSpPr>
            <a:spLocks/>
          </p:cNvSpPr>
          <p:nvPr/>
        </p:nvSpPr>
        <p:spPr bwMode="auto">
          <a:xfrm rot="-2658758">
            <a:off x="4011613" y="2286000"/>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11"/>
            <a:srcRect/>
            <a:stretch>
              <a:fillRect/>
            </a:stretch>
          </a:blipFill>
          <a:ln w="38100">
            <a:noFill/>
            <a:round/>
            <a:headEnd/>
            <a:tailEnd/>
          </a:ln>
          <a:effectLst/>
        </p:spPr>
        <p:txBody>
          <a:bodyPr wrap="none" anchor="ctr"/>
          <a:lstStyle/>
          <a:p>
            <a:endParaRPr lang="en-GB"/>
          </a:p>
        </p:txBody>
      </p:sp>
      <p:sp>
        <p:nvSpPr>
          <p:cNvPr id="112654" name="Oval 14"/>
          <p:cNvSpPr>
            <a:spLocks noChangeArrowheads="1"/>
          </p:cNvSpPr>
          <p:nvPr/>
        </p:nvSpPr>
        <p:spPr bwMode="auto">
          <a:xfrm>
            <a:off x="3187700" y="2439988"/>
            <a:ext cx="3006725" cy="3006725"/>
          </a:xfrm>
          <a:prstGeom prst="ellipse">
            <a:avLst/>
          </a:prstGeom>
          <a:noFill/>
          <a:ln w="28575">
            <a:solidFill>
              <a:schemeClr val="tx1"/>
            </a:solidFill>
            <a:round/>
            <a:headEnd/>
            <a:tailEnd/>
          </a:ln>
          <a:effectLst/>
        </p:spPr>
        <p:txBody>
          <a:bodyPr wrap="none" anchor="ctr"/>
          <a:lstStyle/>
          <a:p>
            <a:endParaRPr lang="en-GB"/>
          </a:p>
        </p:txBody>
      </p:sp>
      <p:sp>
        <p:nvSpPr>
          <p:cNvPr id="112655" name="Line 15"/>
          <p:cNvSpPr>
            <a:spLocks noChangeShapeType="1"/>
          </p:cNvSpPr>
          <p:nvPr/>
        </p:nvSpPr>
        <p:spPr bwMode="auto">
          <a:xfrm flipH="1">
            <a:off x="3979863" y="2305050"/>
            <a:ext cx="1395412" cy="3386138"/>
          </a:xfrm>
          <a:prstGeom prst="line">
            <a:avLst/>
          </a:prstGeom>
          <a:noFill/>
          <a:ln w="28575">
            <a:solidFill>
              <a:schemeClr val="tx1"/>
            </a:solidFill>
            <a:round/>
            <a:headEnd/>
            <a:tailEnd/>
          </a:ln>
          <a:effectLst/>
        </p:spPr>
        <p:txBody>
          <a:bodyPr wrap="none" anchor="ctr"/>
          <a:lstStyle/>
          <a:p>
            <a:endParaRPr lang="en-GB"/>
          </a:p>
        </p:txBody>
      </p:sp>
      <p:sp>
        <p:nvSpPr>
          <p:cNvPr id="112656" name="Line 16"/>
          <p:cNvSpPr>
            <a:spLocks noChangeShapeType="1"/>
          </p:cNvSpPr>
          <p:nvPr/>
        </p:nvSpPr>
        <p:spPr bwMode="auto">
          <a:xfrm>
            <a:off x="3994150" y="2290763"/>
            <a:ext cx="1408113" cy="3413125"/>
          </a:xfrm>
          <a:prstGeom prst="line">
            <a:avLst/>
          </a:prstGeom>
          <a:noFill/>
          <a:ln w="28575">
            <a:solidFill>
              <a:schemeClr val="tx1"/>
            </a:solidFill>
            <a:round/>
            <a:headEnd/>
            <a:tailEnd/>
          </a:ln>
          <a:effectLst/>
        </p:spPr>
        <p:txBody>
          <a:bodyPr wrap="none" anchor="ctr"/>
          <a:lstStyle/>
          <a:p>
            <a:endParaRPr lang="en-GB"/>
          </a:p>
        </p:txBody>
      </p:sp>
      <p:sp>
        <p:nvSpPr>
          <p:cNvPr id="112657" name="Line 17"/>
          <p:cNvSpPr>
            <a:spLocks noChangeShapeType="1"/>
          </p:cNvSpPr>
          <p:nvPr/>
        </p:nvSpPr>
        <p:spPr bwMode="auto">
          <a:xfrm>
            <a:off x="2951163" y="3240088"/>
            <a:ext cx="3533775" cy="1447800"/>
          </a:xfrm>
          <a:prstGeom prst="line">
            <a:avLst/>
          </a:prstGeom>
          <a:noFill/>
          <a:ln w="28575">
            <a:solidFill>
              <a:schemeClr val="tx1"/>
            </a:solidFill>
            <a:round/>
            <a:headEnd/>
            <a:tailEnd/>
          </a:ln>
          <a:effectLst/>
        </p:spPr>
        <p:txBody>
          <a:bodyPr wrap="none" anchor="ctr"/>
          <a:lstStyle/>
          <a:p>
            <a:endParaRPr lang="en-GB"/>
          </a:p>
        </p:txBody>
      </p:sp>
      <p:sp>
        <p:nvSpPr>
          <p:cNvPr id="112658" name="Line 18"/>
          <p:cNvSpPr>
            <a:spLocks noChangeShapeType="1"/>
          </p:cNvSpPr>
          <p:nvPr/>
        </p:nvSpPr>
        <p:spPr bwMode="auto">
          <a:xfrm flipV="1">
            <a:off x="2870200" y="3171825"/>
            <a:ext cx="3722688" cy="1571625"/>
          </a:xfrm>
          <a:prstGeom prst="line">
            <a:avLst/>
          </a:prstGeom>
          <a:noFill/>
          <a:ln w="28575">
            <a:solidFill>
              <a:schemeClr val="tx1"/>
            </a:solidFill>
            <a:round/>
            <a:headEnd/>
            <a:tailEnd/>
          </a:ln>
          <a:effectLst/>
        </p:spPr>
        <p:txBody>
          <a:bodyPr wrap="none" anchor="ctr"/>
          <a:lstStyle/>
          <a:p>
            <a:endParaRPr lang="en-GB"/>
          </a:p>
        </p:txBody>
      </p:sp>
      <p:sp>
        <p:nvSpPr>
          <p:cNvPr id="112659" name="Text Box 19"/>
          <p:cNvSpPr txBox="1">
            <a:spLocks noChangeArrowheads="1"/>
          </p:cNvSpPr>
          <p:nvPr/>
        </p:nvSpPr>
        <p:spPr bwMode="auto">
          <a:xfrm>
            <a:off x="6221413" y="2476500"/>
            <a:ext cx="1543050" cy="365125"/>
          </a:xfrm>
          <a:prstGeom prst="rect">
            <a:avLst/>
          </a:prstGeom>
          <a:noFill/>
          <a:ln w="9525">
            <a:noFill/>
            <a:miter lim="800000"/>
            <a:headEnd/>
            <a:tailEnd/>
          </a:ln>
          <a:effectLst/>
        </p:spPr>
        <p:txBody>
          <a:bodyPr anchor="ctr">
            <a:spAutoFit/>
          </a:bodyPr>
          <a:lstStyle/>
          <a:p>
            <a:pPr eaLnBrk="0" hangingPunct="0"/>
            <a:r>
              <a:rPr lang="en-GB" b="1">
                <a:solidFill>
                  <a:srgbClr val="003399"/>
                </a:solidFill>
                <a:latin typeface="Arial Narrow" pitchFamily="34" charset="0"/>
                <a:cs typeface="Times New Roman" pitchFamily="18" charset="0"/>
              </a:rPr>
              <a:t>Tony Blair</a:t>
            </a:r>
          </a:p>
        </p:txBody>
      </p:sp>
      <p:sp>
        <p:nvSpPr>
          <p:cNvPr id="112660" name="Text Box 20"/>
          <p:cNvSpPr txBox="1">
            <a:spLocks noChangeArrowheads="1"/>
          </p:cNvSpPr>
          <p:nvPr/>
        </p:nvSpPr>
        <p:spPr bwMode="auto">
          <a:xfrm>
            <a:off x="6634163" y="3862388"/>
            <a:ext cx="1949450" cy="366712"/>
          </a:xfrm>
          <a:prstGeom prst="rect">
            <a:avLst/>
          </a:prstGeom>
          <a:noFill/>
          <a:ln w="9525">
            <a:noFill/>
            <a:miter lim="800000"/>
            <a:headEnd/>
            <a:tailEnd/>
          </a:ln>
          <a:effectLst/>
        </p:spPr>
        <p:txBody>
          <a:bodyPr anchor="ctr">
            <a:spAutoFit/>
          </a:bodyPr>
          <a:lstStyle/>
          <a:p>
            <a:pPr eaLnBrk="0" hangingPunct="0"/>
            <a:r>
              <a:rPr lang="en-GB" b="1">
                <a:solidFill>
                  <a:srgbClr val="003399"/>
                </a:solidFill>
                <a:latin typeface="Arial Narrow" pitchFamily="34" charset="0"/>
                <a:cs typeface="Times New Roman" pitchFamily="18" charset="0"/>
              </a:rPr>
              <a:t>Muhammed Ali</a:t>
            </a:r>
          </a:p>
        </p:txBody>
      </p:sp>
      <p:sp>
        <p:nvSpPr>
          <p:cNvPr id="112661" name="Text Box 21"/>
          <p:cNvSpPr txBox="1">
            <a:spLocks noChangeArrowheads="1"/>
          </p:cNvSpPr>
          <p:nvPr/>
        </p:nvSpPr>
        <p:spPr bwMode="auto">
          <a:xfrm>
            <a:off x="6118225" y="5224463"/>
            <a:ext cx="2192338" cy="366712"/>
          </a:xfrm>
          <a:prstGeom prst="rect">
            <a:avLst/>
          </a:prstGeom>
          <a:noFill/>
          <a:ln w="9525">
            <a:noFill/>
            <a:miter lim="800000"/>
            <a:headEnd/>
            <a:tailEnd/>
          </a:ln>
          <a:effectLst/>
        </p:spPr>
        <p:txBody>
          <a:bodyPr anchor="ctr">
            <a:spAutoFit/>
          </a:bodyPr>
          <a:lstStyle/>
          <a:p>
            <a:pPr eaLnBrk="0" hangingPunct="0">
              <a:spcBef>
                <a:spcPct val="20000"/>
              </a:spcBef>
              <a:buClr>
                <a:schemeClr val="accent1"/>
              </a:buClr>
            </a:pPr>
            <a:r>
              <a:rPr kumimoji="1" lang="en-GB" b="1">
                <a:solidFill>
                  <a:srgbClr val="003399"/>
                </a:solidFill>
                <a:latin typeface="Arial Narrow" pitchFamily="34" charset="0"/>
                <a:cs typeface="Times New Roman" pitchFamily="18" charset="0"/>
              </a:rPr>
              <a:t>Oprah Winfrey</a:t>
            </a:r>
          </a:p>
        </p:txBody>
      </p:sp>
      <p:sp>
        <p:nvSpPr>
          <p:cNvPr id="112662" name="Text Box 22"/>
          <p:cNvSpPr txBox="1">
            <a:spLocks noChangeArrowheads="1"/>
          </p:cNvSpPr>
          <p:nvPr/>
        </p:nvSpPr>
        <p:spPr bwMode="auto">
          <a:xfrm>
            <a:off x="3594100" y="5868988"/>
            <a:ext cx="2193925" cy="365125"/>
          </a:xfrm>
          <a:prstGeom prst="rect">
            <a:avLst/>
          </a:prstGeom>
          <a:noFill/>
          <a:ln w="9525">
            <a:noFill/>
            <a:miter lim="800000"/>
            <a:headEnd/>
            <a:tailEnd/>
          </a:ln>
          <a:effectLst/>
        </p:spPr>
        <p:txBody>
          <a:bodyPr anchor="ctr">
            <a:spAutoFit/>
          </a:bodyPr>
          <a:lstStyle/>
          <a:p>
            <a:pPr algn="ctr" eaLnBrk="0" hangingPunct="0"/>
            <a:r>
              <a:rPr lang="en-GB" b="1">
                <a:solidFill>
                  <a:srgbClr val="003399"/>
                </a:solidFill>
                <a:latin typeface="Arial Narrow" pitchFamily="34" charset="0"/>
                <a:cs typeface="Times New Roman" pitchFamily="18" charset="0"/>
              </a:rPr>
              <a:t>Princess Diana</a:t>
            </a:r>
          </a:p>
        </p:txBody>
      </p:sp>
      <p:sp>
        <p:nvSpPr>
          <p:cNvPr id="112663" name="Text Box 23"/>
          <p:cNvSpPr txBox="1">
            <a:spLocks noChangeArrowheads="1"/>
          </p:cNvSpPr>
          <p:nvPr/>
        </p:nvSpPr>
        <p:spPr bwMode="auto">
          <a:xfrm>
            <a:off x="1047750" y="5205413"/>
            <a:ext cx="2193925" cy="366712"/>
          </a:xfrm>
          <a:prstGeom prst="rect">
            <a:avLst/>
          </a:prstGeom>
          <a:noFill/>
          <a:ln w="9525">
            <a:noFill/>
            <a:miter lim="800000"/>
            <a:headEnd/>
            <a:tailEnd/>
          </a:ln>
          <a:effectLst/>
        </p:spPr>
        <p:txBody>
          <a:bodyPr anchor="ctr">
            <a:spAutoFit/>
          </a:bodyPr>
          <a:lstStyle/>
          <a:p>
            <a:pPr algn="r" eaLnBrk="0" hangingPunct="0"/>
            <a:r>
              <a:rPr lang="en-GB" b="1">
                <a:solidFill>
                  <a:srgbClr val="003399"/>
                </a:solidFill>
                <a:latin typeface="Arial Narrow" pitchFamily="34" charset="0"/>
                <a:cs typeface="Times New Roman" pitchFamily="18" charset="0"/>
              </a:rPr>
              <a:t>Nelson Mandela</a:t>
            </a:r>
          </a:p>
        </p:txBody>
      </p:sp>
      <p:sp>
        <p:nvSpPr>
          <p:cNvPr id="112664" name="Text Box 24"/>
          <p:cNvSpPr txBox="1">
            <a:spLocks noChangeArrowheads="1"/>
          </p:cNvSpPr>
          <p:nvPr/>
        </p:nvSpPr>
        <p:spPr bwMode="auto">
          <a:xfrm>
            <a:off x="558800" y="3856038"/>
            <a:ext cx="2193925" cy="366712"/>
          </a:xfrm>
          <a:prstGeom prst="rect">
            <a:avLst/>
          </a:prstGeom>
          <a:noFill/>
          <a:ln w="9525">
            <a:noFill/>
            <a:miter lim="800000"/>
            <a:headEnd/>
            <a:tailEnd/>
          </a:ln>
          <a:effectLst/>
        </p:spPr>
        <p:txBody>
          <a:bodyPr anchor="ctr">
            <a:spAutoFit/>
          </a:bodyPr>
          <a:lstStyle/>
          <a:p>
            <a:pPr algn="r" eaLnBrk="0" hangingPunct="0"/>
            <a:r>
              <a:rPr lang="en-GB" b="1">
                <a:solidFill>
                  <a:srgbClr val="003399"/>
                </a:solidFill>
                <a:latin typeface="Arial Narrow" pitchFamily="34" charset="0"/>
                <a:cs typeface="Times New Roman" pitchFamily="18" charset="0"/>
              </a:rPr>
              <a:t>Woody Allen</a:t>
            </a:r>
          </a:p>
        </p:txBody>
      </p:sp>
      <p:sp>
        <p:nvSpPr>
          <p:cNvPr id="112665" name="Text Box 25"/>
          <p:cNvSpPr txBox="1">
            <a:spLocks noChangeArrowheads="1"/>
          </p:cNvSpPr>
          <p:nvPr/>
        </p:nvSpPr>
        <p:spPr bwMode="auto">
          <a:xfrm>
            <a:off x="1049338" y="2460625"/>
            <a:ext cx="2193925" cy="366713"/>
          </a:xfrm>
          <a:prstGeom prst="rect">
            <a:avLst/>
          </a:prstGeom>
          <a:noFill/>
          <a:ln w="9525">
            <a:noFill/>
            <a:miter lim="800000"/>
            <a:headEnd/>
            <a:tailEnd/>
          </a:ln>
          <a:effectLst/>
        </p:spPr>
        <p:txBody>
          <a:bodyPr anchor="ctr">
            <a:spAutoFit/>
          </a:bodyPr>
          <a:lstStyle/>
          <a:p>
            <a:pPr algn="r" eaLnBrk="0" hangingPunct="0"/>
            <a:r>
              <a:rPr lang="en-GB" b="1">
                <a:solidFill>
                  <a:srgbClr val="003399"/>
                </a:solidFill>
                <a:latin typeface="Arial Narrow" pitchFamily="34" charset="0"/>
                <a:cs typeface="Times New Roman" pitchFamily="18" charset="0"/>
              </a:rPr>
              <a:t>Prince Charles</a:t>
            </a:r>
          </a:p>
        </p:txBody>
      </p:sp>
    </p:spTree>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40" name="Rectangle 4"/>
          <p:cNvSpPr>
            <a:spLocks noGrp="1" noChangeArrowheads="1"/>
          </p:cNvSpPr>
          <p:nvPr>
            <p:ph type="title"/>
          </p:nvPr>
        </p:nvSpPr>
        <p:spPr>
          <a:xfrm>
            <a:off x="395288" y="2924175"/>
            <a:ext cx="8229600" cy="1143000"/>
          </a:xfrm>
        </p:spPr>
        <p:txBody>
          <a:bodyPr/>
          <a:lstStyle/>
          <a:p>
            <a:r>
              <a:rPr lang="en-GB" dirty="0" smtClean="0"/>
              <a:t>DVD!</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ctrTitle"/>
          </p:nvPr>
        </p:nvSpPr>
        <p:spPr/>
        <p:txBody>
          <a:bodyPr/>
          <a:lstStyle/>
          <a:p>
            <a:r>
              <a:rPr lang="en-GB"/>
              <a:t/>
            </a:r>
            <a:br>
              <a:rPr lang="en-GB"/>
            </a:br>
            <a:r>
              <a:rPr lang="en-GB"/>
              <a:t/>
            </a:r>
            <a:br>
              <a:rPr lang="en-GB"/>
            </a:br>
            <a:r>
              <a:rPr lang="en-GB"/>
              <a:t>Recognising Type</a:t>
            </a:r>
          </a:p>
        </p:txBody>
      </p:sp>
      <p:sp>
        <p:nvSpPr>
          <p:cNvPr id="98307" name="Rectangle 3"/>
          <p:cNvSpPr>
            <a:spLocks noGrp="1" noChangeArrowheads="1"/>
          </p:cNvSpPr>
          <p:nvPr>
            <p:ph type="subTitle" idx="1"/>
          </p:nvPr>
        </p:nvSpPr>
        <p:spPr/>
        <p:txBody>
          <a:bodyPr/>
          <a:lstStyle/>
          <a:p>
            <a:endParaRPr lang="en-US"/>
          </a:p>
        </p:txBody>
      </p:sp>
    </p:spTree>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t>Clues From Body Language</a:t>
            </a:r>
          </a:p>
        </p:txBody>
      </p:sp>
      <p:pic>
        <p:nvPicPr>
          <p:cNvPr id="100355" name="Picture 3" descr="body02"/>
          <p:cNvPicPr>
            <a:picLocks noChangeAspect="1" noChangeArrowheads="1"/>
          </p:cNvPicPr>
          <p:nvPr/>
        </p:nvPicPr>
        <p:blipFill>
          <a:blip r:embed="rId3"/>
          <a:srcRect l="12128" t="6737" b="33624"/>
          <a:stretch>
            <a:fillRect/>
          </a:stretch>
        </p:blipFill>
        <p:spPr bwMode="auto">
          <a:xfrm>
            <a:off x="2209800" y="1744663"/>
            <a:ext cx="4556125" cy="4679950"/>
          </a:xfrm>
          <a:prstGeom prst="rect">
            <a:avLst/>
          </a:prstGeom>
          <a:noFill/>
        </p:spPr>
      </p:pic>
      <p:sp>
        <p:nvSpPr>
          <p:cNvPr id="100356"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1.4</a:t>
            </a:r>
          </a:p>
        </p:txBody>
      </p: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Clues From Verbal Style</a:t>
            </a:r>
          </a:p>
        </p:txBody>
      </p:sp>
      <p:sp>
        <p:nvSpPr>
          <p:cNvPr id="101379" name="Text Box 3"/>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1.5</a:t>
            </a:r>
          </a:p>
        </p:txBody>
      </p:sp>
      <p:pic>
        <p:nvPicPr>
          <p:cNvPr id="101380" name="Picture 4" descr="verbal02"/>
          <p:cNvPicPr>
            <a:picLocks noChangeAspect="1" noChangeArrowheads="1"/>
          </p:cNvPicPr>
          <p:nvPr/>
        </p:nvPicPr>
        <p:blipFill>
          <a:blip r:embed="rId3"/>
          <a:srcRect l="15010" t="6099" b="35744"/>
          <a:stretch>
            <a:fillRect/>
          </a:stretch>
        </p:blipFill>
        <p:spPr bwMode="auto">
          <a:xfrm>
            <a:off x="2381250" y="1752600"/>
            <a:ext cx="4465638" cy="4557713"/>
          </a:xfrm>
          <a:prstGeom prst="rect">
            <a:avLst/>
          </a:prstGeom>
          <a:noFill/>
        </p:spPr>
      </p:pic>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GB"/>
              <a:t>Clues From Interactions</a:t>
            </a:r>
          </a:p>
        </p:txBody>
      </p:sp>
      <p:pic>
        <p:nvPicPr>
          <p:cNvPr id="102403" name="Picture 3" descr="interactions02"/>
          <p:cNvPicPr>
            <a:picLocks noChangeAspect="1" noChangeArrowheads="1"/>
          </p:cNvPicPr>
          <p:nvPr/>
        </p:nvPicPr>
        <p:blipFill>
          <a:blip r:embed="rId3"/>
          <a:srcRect l="12093" t="6810" b="33992"/>
          <a:stretch>
            <a:fillRect/>
          </a:stretch>
        </p:blipFill>
        <p:spPr bwMode="auto">
          <a:xfrm>
            <a:off x="2209800" y="1712913"/>
            <a:ext cx="4652963" cy="4678362"/>
          </a:xfrm>
          <a:prstGeom prst="rect">
            <a:avLst/>
          </a:prstGeom>
          <a:noFill/>
        </p:spPr>
      </p:pic>
      <p:sp>
        <p:nvSpPr>
          <p:cNvPr id="102404"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1.6</a:t>
            </a:r>
          </a:p>
        </p:txBody>
      </p:sp>
    </p:spTree>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Clues From Working Environment</a:t>
            </a:r>
          </a:p>
        </p:txBody>
      </p:sp>
      <p:pic>
        <p:nvPicPr>
          <p:cNvPr id="103427" name="Picture 3"/>
          <p:cNvPicPr>
            <a:picLocks noChangeAspect="1" noChangeArrowheads="1"/>
          </p:cNvPicPr>
          <p:nvPr/>
        </p:nvPicPr>
        <p:blipFill>
          <a:blip r:embed="rId3"/>
          <a:srcRect/>
          <a:stretch>
            <a:fillRect/>
          </a:stretch>
        </p:blipFill>
        <p:spPr bwMode="auto">
          <a:xfrm>
            <a:off x="2217738" y="1522413"/>
            <a:ext cx="4686300" cy="4794250"/>
          </a:xfrm>
          <a:prstGeom prst="rect">
            <a:avLst/>
          </a:prstGeom>
          <a:noFill/>
          <a:ln w="9525">
            <a:noFill/>
            <a:miter lim="800000"/>
            <a:headEnd/>
            <a:tailEnd/>
          </a:ln>
          <a:effectLst/>
        </p:spPr>
      </p:pic>
      <p:sp>
        <p:nvSpPr>
          <p:cNvPr id="103428"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1.7</a:t>
            </a:r>
          </a:p>
        </p:txBody>
      </p:sp>
    </p:spTree>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sz="quarter"/>
          </p:nvPr>
        </p:nvSpPr>
        <p:spPr/>
        <p:txBody>
          <a:bodyPr/>
          <a:lstStyle/>
          <a:p>
            <a:r>
              <a:rPr lang="en-GB"/>
              <a:t>Clues From Working Environment</a:t>
            </a:r>
          </a:p>
        </p:txBody>
      </p:sp>
      <p:pic>
        <p:nvPicPr>
          <p:cNvPr id="104451" name="Picture 3" descr="desk B"/>
          <p:cNvPicPr>
            <a:picLocks noGrp="1" noChangeAspect="1" noChangeArrowheads="1"/>
          </p:cNvPicPr>
          <p:nvPr>
            <p:ph sz="quarter" idx="1"/>
          </p:nvPr>
        </p:nvPicPr>
        <p:blipFill>
          <a:blip r:embed="rId3"/>
          <a:srcRect/>
          <a:stretch>
            <a:fillRect/>
          </a:stretch>
        </p:blipFill>
        <p:spPr>
          <a:xfrm>
            <a:off x="325438" y="1803400"/>
            <a:ext cx="3168650" cy="1858963"/>
          </a:xfrm>
          <a:noFill/>
          <a:ln/>
        </p:spPr>
      </p:pic>
      <p:pic>
        <p:nvPicPr>
          <p:cNvPr id="104452" name="Picture 4" descr="desk g"/>
          <p:cNvPicPr>
            <a:picLocks noGrp="1" noChangeAspect="1" noChangeArrowheads="1"/>
          </p:cNvPicPr>
          <p:nvPr>
            <p:ph sz="quarter" idx="2"/>
          </p:nvPr>
        </p:nvPicPr>
        <p:blipFill>
          <a:blip r:embed="rId4"/>
          <a:srcRect/>
          <a:stretch>
            <a:fillRect/>
          </a:stretch>
        </p:blipFill>
        <p:spPr>
          <a:xfrm>
            <a:off x="468313" y="4076700"/>
            <a:ext cx="3240087" cy="2085975"/>
          </a:xfrm>
          <a:noFill/>
          <a:ln/>
        </p:spPr>
      </p:pic>
      <p:pic>
        <p:nvPicPr>
          <p:cNvPr id="104453" name="Picture 5" descr="desk y"/>
          <p:cNvPicPr>
            <a:picLocks noGrp="1" noChangeAspect="1" noChangeArrowheads="1"/>
          </p:cNvPicPr>
          <p:nvPr>
            <p:ph sz="quarter" idx="3"/>
          </p:nvPr>
        </p:nvPicPr>
        <p:blipFill>
          <a:blip r:embed="rId5"/>
          <a:srcRect/>
          <a:stretch>
            <a:fillRect/>
          </a:stretch>
        </p:blipFill>
        <p:spPr>
          <a:xfrm>
            <a:off x="5580063" y="4292600"/>
            <a:ext cx="3095625" cy="1901825"/>
          </a:xfrm>
          <a:noFill/>
          <a:ln/>
        </p:spPr>
      </p:pic>
      <p:pic>
        <p:nvPicPr>
          <p:cNvPr id="104454" name="Picture 6" descr="desk r"/>
          <p:cNvPicPr>
            <a:picLocks noGrp="1" noChangeAspect="1" noChangeArrowheads="1"/>
          </p:cNvPicPr>
          <p:nvPr>
            <p:ph sz="quarter" idx="4"/>
          </p:nvPr>
        </p:nvPicPr>
        <p:blipFill>
          <a:blip r:embed="rId6"/>
          <a:srcRect/>
          <a:stretch>
            <a:fillRect/>
          </a:stretch>
        </p:blipFill>
        <p:spPr>
          <a:xfrm>
            <a:off x="5638800" y="1809750"/>
            <a:ext cx="3052763" cy="1597025"/>
          </a:xfrm>
          <a:noFill/>
          <a:ln/>
        </p:spPr>
      </p:pic>
      <p:pic>
        <p:nvPicPr>
          <p:cNvPr id="104455" name="Picture 7"/>
          <p:cNvPicPr>
            <a:picLocks noChangeAspect="1" noChangeArrowheads="1"/>
          </p:cNvPicPr>
          <p:nvPr/>
        </p:nvPicPr>
        <p:blipFill>
          <a:blip r:embed="rId7"/>
          <a:srcRect/>
          <a:stretch>
            <a:fillRect/>
          </a:stretch>
        </p:blipFill>
        <p:spPr bwMode="auto">
          <a:xfrm>
            <a:off x="3440113" y="2741613"/>
            <a:ext cx="2263775" cy="2316162"/>
          </a:xfrm>
          <a:prstGeom prst="rect">
            <a:avLst/>
          </a:prstGeom>
          <a:noFill/>
          <a:ln w="9525">
            <a:noFill/>
            <a:miter lim="800000"/>
            <a:headEnd/>
            <a:tailEnd/>
          </a:ln>
          <a:effectLst/>
        </p:spPr>
      </p:pic>
      <p:sp>
        <p:nvSpPr>
          <p:cNvPr id="104456" name="Text Box 8"/>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1.7</a:t>
            </a:r>
          </a:p>
        </p:txBody>
      </p:sp>
    </p:spTree>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t>Clues From Management Style</a:t>
            </a:r>
          </a:p>
        </p:txBody>
      </p:sp>
      <p:pic>
        <p:nvPicPr>
          <p:cNvPr id="105475" name="Picture 3"/>
          <p:cNvPicPr>
            <a:picLocks noChangeAspect="1" noChangeArrowheads="1"/>
          </p:cNvPicPr>
          <p:nvPr/>
        </p:nvPicPr>
        <p:blipFill>
          <a:blip r:embed="rId3"/>
          <a:srcRect/>
          <a:stretch>
            <a:fillRect/>
          </a:stretch>
        </p:blipFill>
        <p:spPr bwMode="auto">
          <a:xfrm>
            <a:off x="2251075" y="1528763"/>
            <a:ext cx="4641850" cy="4749800"/>
          </a:xfrm>
          <a:prstGeom prst="rect">
            <a:avLst/>
          </a:prstGeom>
          <a:noFill/>
          <a:ln w="9525">
            <a:noFill/>
            <a:miter lim="800000"/>
            <a:headEnd/>
            <a:tailEnd/>
          </a:ln>
          <a:effectLst/>
        </p:spPr>
      </p:pic>
      <p:sp>
        <p:nvSpPr>
          <p:cNvPr id="105476"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1.7</a:t>
            </a:r>
          </a:p>
        </p:txBody>
      </p:sp>
    </p:spTree>
  </p:cSld>
  <p:clrMapOvr>
    <a:masterClrMapping/>
  </p:clrMapOv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773113" y="1984375"/>
            <a:ext cx="5183187" cy="1200150"/>
          </a:xfrm>
          <a:prstGeom prst="rect">
            <a:avLst/>
          </a:prstGeom>
          <a:solidFill>
            <a:srgbClr val="FF0000"/>
          </a:solidFill>
          <a:ln w="12700">
            <a:solidFill>
              <a:srgbClr val="B7111C"/>
            </a:solidFill>
            <a:miter lim="800000"/>
            <a:headEnd/>
            <a:tailEnd/>
          </a:ln>
          <a:effectLst>
            <a:outerShdw dist="71842" dir="2700000" algn="ctr" rotWithShape="0">
              <a:srgbClr val="DA2E37"/>
            </a:outerShdw>
          </a:effectLst>
        </p:spPr>
        <p:txBody>
          <a:bodyPr lIns="90488" tIns="44450" rIns="90488" bIns="44450">
            <a:spAutoFit/>
          </a:bodyPr>
          <a:lstStyle/>
          <a:p>
            <a:pPr defTabSz="762000" eaLnBrk="0" hangingPunct="0">
              <a:tabLst>
                <a:tab pos="114300" algn="l"/>
              </a:tabLst>
            </a:pPr>
            <a:r>
              <a:rPr lang="en-US" b="1">
                <a:solidFill>
                  <a:schemeClr val="tx2"/>
                </a:solidFill>
                <a:cs typeface="Times New Roman" pitchFamily="18" charset="0"/>
              </a:rPr>
              <a:t>STRESS CAUSES</a:t>
            </a:r>
            <a:r>
              <a:rPr lang="en-US" b="1">
                <a:solidFill>
                  <a:srgbClr val="B7111C"/>
                </a:solidFill>
                <a:cs typeface="Times New Roman" pitchFamily="18" charset="0"/>
              </a:rPr>
              <a:t>:</a:t>
            </a:r>
          </a:p>
          <a:p>
            <a:pPr defTabSz="762000" eaLnBrk="0" hangingPunct="0">
              <a:buClr>
                <a:srgbClr val="B7111C"/>
              </a:buClr>
              <a:buFontTx/>
              <a:buChar char="•"/>
              <a:tabLst>
                <a:tab pos="114300" algn="l"/>
              </a:tabLst>
            </a:pPr>
            <a:r>
              <a:rPr lang="en-US">
                <a:solidFill>
                  <a:schemeClr val="tx2"/>
                </a:solidFill>
                <a:cs typeface="Times New Roman" pitchFamily="18" charset="0"/>
              </a:rPr>
              <a:t> Lack of focus</a:t>
            </a:r>
          </a:p>
          <a:p>
            <a:pPr defTabSz="762000" eaLnBrk="0" hangingPunct="0">
              <a:buClr>
                <a:srgbClr val="B7111C"/>
              </a:buClr>
              <a:buFontTx/>
              <a:buChar char="•"/>
              <a:tabLst>
                <a:tab pos="114300" algn="l"/>
              </a:tabLst>
            </a:pPr>
            <a:r>
              <a:rPr lang="en-US">
                <a:solidFill>
                  <a:schemeClr val="tx2"/>
                </a:solidFill>
                <a:cs typeface="Times New Roman" pitchFamily="18" charset="0"/>
              </a:rPr>
              <a:t> Indecisiveness</a:t>
            </a:r>
          </a:p>
          <a:p>
            <a:pPr defTabSz="762000" eaLnBrk="0" hangingPunct="0">
              <a:buClr>
                <a:srgbClr val="B7111C"/>
              </a:buClr>
              <a:buFontTx/>
              <a:buChar char="•"/>
              <a:tabLst>
                <a:tab pos="114300" algn="l"/>
              </a:tabLst>
            </a:pPr>
            <a:r>
              <a:rPr lang="en-US">
                <a:solidFill>
                  <a:schemeClr val="tx2"/>
                </a:solidFill>
                <a:cs typeface="Times New Roman" pitchFamily="18" charset="0"/>
              </a:rPr>
              <a:t> Being out of control</a:t>
            </a:r>
          </a:p>
        </p:txBody>
      </p:sp>
      <p:sp>
        <p:nvSpPr>
          <p:cNvPr id="109571" name="Rectangle 3"/>
          <p:cNvSpPr>
            <a:spLocks noChangeArrowheads="1"/>
          </p:cNvSpPr>
          <p:nvPr/>
        </p:nvSpPr>
        <p:spPr bwMode="auto">
          <a:xfrm>
            <a:off x="773113" y="3495675"/>
            <a:ext cx="5183187" cy="1200150"/>
          </a:xfrm>
          <a:prstGeom prst="rect">
            <a:avLst/>
          </a:prstGeom>
          <a:solidFill>
            <a:srgbClr val="FF0000"/>
          </a:solidFill>
          <a:ln w="12700">
            <a:solidFill>
              <a:srgbClr val="B7111C"/>
            </a:solidFill>
            <a:miter lim="800000"/>
            <a:headEnd/>
            <a:tailEnd/>
          </a:ln>
          <a:effectLst>
            <a:outerShdw dist="71842" dir="2700000" algn="ctr" rotWithShape="0">
              <a:srgbClr val="DA2E37"/>
            </a:outerShdw>
          </a:effectLst>
        </p:spPr>
        <p:txBody>
          <a:bodyPr lIns="90488" tIns="44450" rIns="90488" bIns="44450">
            <a:spAutoFit/>
          </a:bodyPr>
          <a:lstStyle/>
          <a:p>
            <a:pPr defTabSz="762000" eaLnBrk="0" hangingPunct="0">
              <a:tabLst>
                <a:tab pos="114300" algn="l"/>
              </a:tabLst>
            </a:pPr>
            <a:r>
              <a:rPr lang="en-US" b="1">
                <a:solidFill>
                  <a:schemeClr val="tx2"/>
                </a:solidFill>
                <a:cs typeface="Times New Roman" pitchFamily="18" charset="0"/>
              </a:rPr>
              <a:t>STRESS SIGNALS</a:t>
            </a:r>
            <a:r>
              <a:rPr lang="en-US" b="1">
                <a:solidFill>
                  <a:srgbClr val="B7111C"/>
                </a:solidFill>
                <a:cs typeface="Times New Roman" pitchFamily="18" charset="0"/>
              </a:rPr>
              <a:t>:</a:t>
            </a:r>
          </a:p>
          <a:p>
            <a:pPr defTabSz="762000" eaLnBrk="0" hangingPunct="0">
              <a:buClr>
                <a:srgbClr val="B7111C"/>
              </a:buClr>
              <a:buFontTx/>
              <a:buChar char="•"/>
              <a:tabLst>
                <a:tab pos="114300" algn="l"/>
              </a:tabLst>
            </a:pPr>
            <a:r>
              <a:rPr lang="en-US">
                <a:solidFill>
                  <a:schemeClr val="tx2"/>
                </a:solidFill>
                <a:cs typeface="Times New Roman" pitchFamily="18" charset="0"/>
              </a:rPr>
              <a:t> Becomes aggressive</a:t>
            </a:r>
          </a:p>
          <a:p>
            <a:pPr defTabSz="762000" eaLnBrk="0" hangingPunct="0">
              <a:buClr>
                <a:srgbClr val="B7111C"/>
              </a:buClr>
              <a:buFontTx/>
              <a:buChar char="•"/>
              <a:tabLst>
                <a:tab pos="114300" algn="l"/>
              </a:tabLst>
            </a:pPr>
            <a:r>
              <a:rPr lang="en-US">
                <a:solidFill>
                  <a:schemeClr val="tx2"/>
                </a:solidFill>
                <a:cs typeface="Times New Roman" pitchFamily="18" charset="0"/>
              </a:rPr>
              <a:t> Impatient</a:t>
            </a:r>
          </a:p>
          <a:p>
            <a:pPr defTabSz="762000" eaLnBrk="0" hangingPunct="0">
              <a:buClr>
                <a:srgbClr val="B7111C"/>
              </a:buClr>
              <a:buFontTx/>
              <a:buChar char="•"/>
              <a:tabLst>
                <a:tab pos="114300" algn="l"/>
              </a:tabLst>
            </a:pPr>
            <a:r>
              <a:rPr lang="en-US">
                <a:solidFill>
                  <a:schemeClr val="tx2"/>
                </a:solidFill>
                <a:cs typeface="Times New Roman" pitchFamily="18" charset="0"/>
              </a:rPr>
              <a:t> Irritable, demanding</a:t>
            </a:r>
          </a:p>
        </p:txBody>
      </p:sp>
      <p:sp>
        <p:nvSpPr>
          <p:cNvPr id="109572" name="Rectangle 4"/>
          <p:cNvSpPr>
            <a:spLocks noChangeArrowheads="1"/>
          </p:cNvSpPr>
          <p:nvPr/>
        </p:nvSpPr>
        <p:spPr bwMode="auto">
          <a:xfrm>
            <a:off x="773113" y="5043488"/>
            <a:ext cx="5176837" cy="1200150"/>
          </a:xfrm>
          <a:prstGeom prst="rect">
            <a:avLst/>
          </a:prstGeom>
          <a:solidFill>
            <a:srgbClr val="FF0000"/>
          </a:solidFill>
          <a:ln w="12700">
            <a:solidFill>
              <a:srgbClr val="B7111C"/>
            </a:solidFill>
            <a:miter lim="800000"/>
            <a:headEnd/>
            <a:tailEnd/>
          </a:ln>
          <a:effectLst>
            <a:outerShdw dist="71842" dir="2700000" algn="ctr" rotWithShape="0">
              <a:srgbClr val="DA2E37"/>
            </a:outerShdw>
          </a:effectLst>
        </p:spPr>
        <p:txBody>
          <a:bodyPr lIns="90488" tIns="44450" rIns="90488" bIns="44450">
            <a:spAutoFit/>
          </a:bodyPr>
          <a:lstStyle/>
          <a:p>
            <a:pPr defTabSz="762000" eaLnBrk="0" hangingPunct="0">
              <a:tabLst>
                <a:tab pos="114300" algn="l"/>
              </a:tabLst>
            </a:pPr>
            <a:r>
              <a:rPr lang="en-US" b="1">
                <a:solidFill>
                  <a:schemeClr val="tx2"/>
                </a:solidFill>
                <a:cs typeface="Times New Roman" pitchFamily="18" charset="0"/>
              </a:rPr>
              <a:t>REMEDY:</a:t>
            </a:r>
          </a:p>
          <a:p>
            <a:pPr defTabSz="762000" eaLnBrk="0" hangingPunct="0">
              <a:buClr>
                <a:srgbClr val="B7111C"/>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Allow for fast action</a:t>
            </a:r>
          </a:p>
          <a:p>
            <a:pPr defTabSz="762000" eaLnBrk="0" hangingPunct="0">
              <a:buClr>
                <a:srgbClr val="B7111C"/>
              </a:buClr>
              <a:buFontTx/>
              <a:buChar char="•"/>
              <a:tabLst>
                <a:tab pos="114300" algn="l"/>
              </a:tabLst>
            </a:pPr>
            <a:r>
              <a:rPr lang="en-US">
                <a:solidFill>
                  <a:schemeClr val="tx2"/>
                </a:solidFill>
                <a:cs typeface="Times New Roman" pitchFamily="18" charset="0"/>
              </a:rPr>
              <a:t> Take decisions or time out</a:t>
            </a:r>
          </a:p>
          <a:p>
            <a:pPr defTabSz="762000" eaLnBrk="0" hangingPunct="0">
              <a:buClr>
                <a:srgbClr val="B7111C"/>
              </a:buClr>
              <a:buFontTx/>
              <a:buChar char="•"/>
              <a:tabLst>
                <a:tab pos="114300" algn="l"/>
              </a:tabLst>
            </a:pPr>
            <a:r>
              <a:rPr lang="en-US">
                <a:solidFill>
                  <a:schemeClr val="tx2"/>
                </a:solidFill>
                <a:cs typeface="Times New Roman" pitchFamily="18" charset="0"/>
              </a:rPr>
              <a:t> Put them in control</a:t>
            </a:r>
          </a:p>
        </p:txBody>
      </p:sp>
      <p:grpSp>
        <p:nvGrpSpPr>
          <p:cNvPr id="109573" name="Group 5"/>
          <p:cNvGrpSpPr>
            <a:grpSpLocks/>
          </p:cNvGrpSpPr>
          <p:nvPr/>
        </p:nvGrpSpPr>
        <p:grpSpPr bwMode="auto">
          <a:xfrm>
            <a:off x="6470650" y="2025650"/>
            <a:ext cx="2073275" cy="2205038"/>
            <a:chOff x="3888" y="1344"/>
            <a:chExt cx="1536" cy="1632"/>
          </a:xfrm>
        </p:grpSpPr>
        <p:pic>
          <p:nvPicPr>
            <p:cNvPr id="109574" name="Picture 6" descr="Stress R"/>
            <p:cNvPicPr>
              <a:picLocks noChangeAspect="1" noChangeArrowheads="1"/>
            </p:cNvPicPr>
            <p:nvPr/>
          </p:nvPicPr>
          <p:blipFill>
            <a:blip r:embed="rId3"/>
            <a:srcRect l="3050" t="2670" r="2414" b="2612"/>
            <a:stretch>
              <a:fillRect/>
            </a:stretch>
          </p:blipFill>
          <p:spPr bwMode="auto">
            <a:xfrm>
              <a:off x="3936" y="1344"/>
              <a:ext cx="1488" cy="1632"/>
            </a:xfrm>
            <a:prstGeom prst="rect">
              <a:avLst/>
            </a:prstGeom>
            <a:noFill/>
            <a:ln/>
            <a:effectLst/>
          </p:spPr>
        </p:pic>
        <p:sp>
          <p:nvSpPr>
            <p:cNvPr id="109575" name="Rectangle 7"/>
            <p:cNvSpPr>
              <a:spLocks noChangeArrowheads="1"/>
            </p:cNvSpPr>
            <p:nvPr/>
          </p:nvSpPr>
          <p:spPr bwMode="auto">
            <a:xfrm>
              <a:off x="3888" y="1344"/>
              <a:ext cx="1536" cy="1632"/>
            </a:xfrm>
            <a:prstGeom prst="rect">
              <a:avLst/>
            </a:prstGeom>
            <a:noFill/>
            <a:ln w="38100">
              <a:solidFill>
                <a:schemeClr val="accent1"/>
              </a:solidFill>
              <a:miter lim="800000"/>
              <a:headEnd/>
              <a:tailEnd/>
            </a:ln>
            <a:effectLst/>
          </p:spPr>
          <p:txBody>
            <a:bodyPr wrap="none" anchor="ctr"/>
            <a:lstStyle/>
            <a:p>
              <a:endParaRPr lang="en-GB"/>
            </a:p>
          </p:txBody>
        </p:sp>
      </p:grpSp>
      <p:sp>
        <p:nvSpPr>
          <p:cNvPr id="109576" name="Line 8"/>
          <p:cNvSpPr>
            <a:spLocks noChangeShapeType="1"/>
          </p:cNvSpPr>
          <p:nvPr/>
        </p:nvSpPr>
        <p:spPr bwMode="auto">
          <a:xfrm>
            <a:off x="4522788" y="3468688"/>
            <a:ext cx="0" cy="1651000"/>
          </a:xfrm>
          <a:prstGeom prst="line">
            <a:avLst/>
          </a:prstGeom>
          <a:noFill/>
          <a:ln w="12700">
            <a:noFill/>
            <a:round/>
            <a:headEnd/>
            <a:tailEnd/>
          </a:ln>
          <a:effectLst/>
        </p:spPr>
        <p:txBody>
          <a:bodyPr wrap="none" anchor="ctr"/>
          <a:lstStyle/>
          <a:p>
            <a:endParaRPr lang="en-GB"/>
          </a:p>
        </p:txBody>
      </p:sp>
      <p:sp>
        <p:nvSpPr>
          <p:cNvPr id="109577" name="Line 9"/>
          <p:cNvSpPr>
            <a:spLocks noChangeShapeType="1"/>
          </p:cNvSpPr>
          <p:nvPr/>
        </p:nvSpPr>
        <p:spPr bwMode="auto">
          <a:xfrm>
            <a:off x="4522788" y="5165725"/>
            <a:ext cx="0" cy="1606550"/>
          </a:xfrm>
          <a:prstGeom prst="line">
            <a:avLst/>
          </a:prstGeom>
          <a:noFill/>
          <a:ln w="12700">
            <a:noFill/>
            <a:round/>
            <a:headEnd/>
            <a:tailEnd/>
          </a:ln>
          <a:effectLst/>
        </p:spPr>
        <p:txBody>
          <a:bodyPr wrap="none" anchor="ctr"/>
          <a:lstStyle/>
          <a:p>
            <a:endParaRPr lang="en-GB"/>
          </a:p>
        </p:txBody>
      </p:sp>
      <p:sp>
        <p:nvSpPr>
          <p:cNvPr id="109578" name="Rectangle 10"/>
          <p:cNvSpPr>
            <a:spLocks noChangeArrowheads="1"/>
          </p:cNvSpPr>
          <p:nvPr/>
        </p:nvSpPr>
        <p:spPr bwMode="auto">
          <a:xfrm>
            <a:off x="1676400" y="75311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RECG 5.1</a:t>
            </a:r>
            <a:endParaRPr lang="en-US" sz="1200">
              <a:cs typeface="Times New Roman" pitchFamily="18" charset="0"/>
            </a:endParaRPr>
          </a:p>
        </p:txBody>
      </p:sp>
      <p:sp>
        <p:nvSpPr>
          <p:cNvPr id="109579" name="Rectangle 11"/>
          <p:cNvSpPr>
            <a:spLocks noGrp="1" noChangeArrowheads="1"/>
          </p:cNvSpPr>
          <p:nvPr>
            <p:ph type="title"/>
          </p:nvPr>
        </p:nvSpPr>
        <p:spPr/>
        <p:txBody>
          <a:bodyPr/>
          <a:lstStyle/>
          <a:p>
            <a:r>
              <a:rPr lang="en-GB"/>
              <a:t>Stress Signals - Fiery Red</a:t>
            </a:r>
          </a:p>
        </p:txBody>
      </p:sp>
      <p:sp>
        <p:nvSpPr>
          <p:cNvPr id="109580" name="Text Box 12"/>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ChangeArrowheads="1"/>
          </p:cNvSpPr>
          <p:nvPr/>
        </p:nvSpPr>
        <p:spPr bwMode="auto">
          <a:xfrm>
            <a:off x="889000" y="1987550"/>
            <a:ext cx="5059363" cy="1200150"/>
          </a:xfrm>
          <a:prstGeom prst="rect">
            <a:avLst/>
          </a:prstGeom>
          <a:solidFill>
            <a:srgbClr val="CCFF33"/>
          </a:solidFill>
          <a:ln w="12700">
            <a:solidFill>
              <a:srgbClr val="FAC60E"/>
            </a:solidFill>
            <a:miter lim="800000"/>
            <a:headEnd/>
            <a:tailEnd/>
          </a:ln>
          <a:effectLst>
            <a:outerShdw dist="71842" dir="2700000" algn="ctr" rotWithShape="0">
              <a:srgbClr val="F3D211"/>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CAUSES</a:t>
            </a:r>
            <a:r>
              <a:rPr lang="en-US" b="1">
                <a:solidFill>
                  <a:srgbClr val="FAC60E"/>
                </a:solidFill>
                <a:cs typeface="Times New Roman" pitchFamily="18" charset="0"/>
              </a:rPr>
              <a:t>:</a:t>
            </a:r>
          </a:p>
          <a:p>
            <a:pPr defTabSz="762000" eaLnBrk="0" hangingPunct="0">
              <a:buClr>
                <a:srgbClr val="FAC60E"/>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Restriction on flexibility</a:t>
            </a:r>
          </a:p>
          <a:p>
            <a:pPr defTabSz="762000" eaLnBrk="0" hangingPunct="0">
              <a:buClr>
                <a:srgbClr val="FAC60E"/>
              </a:buClr>
              <a:buFontTx/>
              <a:buChar char="•"/>
              <a:tabLst>
                <a:tab pos="114300" algn="l"/>
              </a:tabLst>
            </a:pPr>
            <a:r>
              <a:rPr lang="en-US">
                <a:solidFill>
                  <a:schemeClr val="tx2"/>
                </a:solidFill>
                <a:cs typeface="Times New Roman" pitchFamily="18" charset="0"/>
              </a:rPr>
              <a:t> No interaction and fun</a:t>
            </a:r>
          </a:p>
          <a:p>
            <a:pPr defTabSz="762000" eaLnBrk="0" hangingPunct="0">
              <a:buClr>
                <a:srgbClr val="FAC60E"/>
              </a:buClr>
              <a:buFontTx/>
              <a:buChar char="•"/>
              <a:tabLst>
                <a:tab pos="114300" algn="l"/>
              </a:tabLst>
            </a:pPr>
            <a:r>
              <a:rPr lang="en-US">
                <a:solidFill>
                  <a:schemeClr val="tx2"/>
                </a:solidFill>
                <a:cs typeface="Times New Roman" pitchFamily="18" charset="0"/>
              </a:rPr>
              <a:t> Personal rejection</a:t>
            </a:r>
          </a:p>
        </p:txBody>
      </p:sp>
      <p:sp>
        <p:nvSpPr>
          <p:cNvPr id="108547" name="Rectangle 3"/>
          <p:cNvSpPr>
            <a:spLocks noChangeArrowheads="1"/>
          </p:cNvSpPr>
          <p:nvPr/>
        </p:nvSpPr>
        <p:spPr bwMode="auto">
          <a:xfrm>
            <a:off x="889000" y="3498850"/>
            <a:ext cx="5076825" cy="1200150"/>
          </a:xfrm>
          <a:prstGeom prst="rect">
            <a:avLst/>
          </a:prstGeom>
          <a:solidFill>
            <a:srgbClr val="CCFF33"/>
          </a:solidFill>
          <a:ln w="12700">
            <a:solidFill>
              <a:srgbClr val="FAC60E"/>
            </a:solidFill>
            <a:miter lim="800000"/>
            <a:headEnd/>
            <a:tailEnd/>
          </a:ln>
          <a:effectLst>
            <a:outerShdw dist="71842" dir="2700000" algn="ctr" rotWithShape="0">
              <a:srgbClr val="F3D211"/>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SIGNALS</a:t>
            </a:r>
            <a:r>
              <a:rPr lang="en-US" b="1">
                <a:solidFill>
                  <a:srgbClr val="FAC60E"/>
                </a:solidFill>
                <a:cs typeface="Times New Roman" pitchFamily="18" charset="0"/>
              </a:rPr>
              <a:t>:</a:t>
            </a:r>
          </a:p>
          <a:p>
            <a:pPr defTabSz="762000" eaLnBrk="0" hangingPunct="0">
              <a:buClr>
                <a:srgbClr val="FAC60E"/>
              </a:buClr>
              <a:buFontTx/>
              <a:buChar char="•"/>
              <a:tabLst>
                <a:tab pos="114300" algn="l"/>
              </a:tabLst>
            </a:pPr>
            <a:r>
              <a:rPr lang="en-US">
                <a:solidFill>
                  <a:schemeClr val="tx2"/>
                </a:solidFill>
                <a:cs typeface="Times New Roman" pitchFamily="18" charset="0"/>
              </a:rPr>
              <a:t> Over responsive</a:t>
            </a:r>
          </a:p>
          <a:p>
            <a:pPr defTabSz="762000" eaLnBrk="0" hangingPunct="0">
              <a:buClr>
                <a:srgbClr val="FAC60E"/>
              </a:buClr>
              <a:buFontTx/>
              <a:buChar char="•"/>
              <a:tabLst>
                <a:tab pos="114300" algn="l"/>
              </a:tabLst>
            </a:pPr>
            <a:r>
              <a:rPr lang="en-US">
                <a:solidFill>
                  <a:schemeClr val="tx2"/>
                </a:solidFill>
                <a:cs typeface="Times New Roman" pitchFamily="18" charset="0"/>
              </a:rPr>
              <a:t> Appears opinionated</a:t>
            </a:r>
          </a:p>
          <a:p>
            <a:pPr defTabSz="762000" eaLnBrk="0" hangingPunct="0">
              <a:buClr>
                <a:srgbClr val="FAC60E"/>
              </a:buClr>
              <a:buFontTx/>
              <a:buChar char="•"/>
              <a:tabLst>
                <a:tab pos="114300" algn="l"/>
              </a:tabLst>
            </a:pPr>
            <a:r>
              <a:rPr lang="en-US">
                <a:solidFill>
                  <a:schemeClr val="tx2"/>
                </a:solidFill>
                <a:cs typeface="Times New Roman" pitchFamily="18" charset="0"/>
              </a:rPr>
              <a:t> Argumentative</a:t>
            </a:r>
          </a:p>
        </p:txBody>
      </p:sp>
      <p:sp>
        <p:nvSpPr>
          <p:cNvPr id="108548" name="Rectangle 4"/>
          <p:cNvSpPr>
            <a:spLocks noChangeArrowheads="1"/>
          </p:cNvSpPr>
          <p:nvPr/>
        </p:nvSpPr>
        <p:spPr bwMode="auto">
          <a:xfrm>
            <a:off x="889000" y="5046663"/>
            <a:ext cx="5092700" cy="1200150"/>
          </a:xfrm>
          <a:prstGeom prst="rect">
            <a:avLst/>
          </a:prstGeom>
          <a:solidFill>
            <a:srgbClr val="CCFF33"/>
          </a:solidFill>
          <a:ln w="12700">
            <a:solidFill>
              <a:srgbClr val="FAC60E"/>
            </a:solidFill>
            <a:miter lim="800000"/>
            <a:headEnd/>
            <a:tailEnd/>
          </a:ln>
          <a:effectLst>
            <a:outerShdw dist="99190" dir="2388334" algn="ctr" rotWithShape="0">
              <a:srgbClr val="F3D211"/>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REMEDY:</a:t>
            </a:r>
          </a:p>
          <a:p>
            <a:pPr defTabSz="762000" eaLnBrk="0" hangingPunct="0">
              <a:buClr>
                <a:srgbClr val="FAC60E"/>
              </a:buClr>
              <a:buFontTx/>
              <a:buChar char="•"/>
              <a:tabLst>
                <a:tab pos="114300" algn="l"/>
              </a:tabLst>
            </a:pPr>
            <a:r>
              <a:rPr lang="en-US">
                <a:solidFill>
                  <a:schemeClr val="tx2"/>
                </a:solidFill>
                <a:cs typeface="Times New Roman" pitchFamily="18" charset="0"/>
              </a:rPr>
              <a:t> Allow room for man</a:t>
            </a:r>
            <a:r>
              <a:rPr lang="en-GB">
                <a:solidFill>
                  <a:schemeClr val="tx2"/>
                </a:solidFill>
                <a:cs typeface="Times New Roman" pitchFamily="18" charset="0"/>
              </a:rPr>
              <a:t>o</a:t>
            </a:r>
            <a:r>
              <a:rPr lang="en-US">
                <a:solidFill>
                  <a:schemeClr val="tx2"/>
                </a:solidFill>
                <a:cs typeface="Times New Roman" pitchFamily="18" charset="0"/>
              </a:rPr>
              <a:t>euv</a:t>
            </a:r>
            <a:r>
              <a:rPr lang="en-GB">
                <a:solidFill>
                  <a:schemeClr val="tx2"/>
                </a:solidFill>
                <a:cs typeface="Times New Roman" pitchFamily="18" charset="0"/>
              </a:rPr>
              <a:t>re</a:t>
            </a:r>
            <a:endParaRPr lang="en-US">
              <a:solidFill>
                <a:schemeClr val="tx2"/>
              </a:solidFill>
              <a:cs typeface="Times New Roman" pitchFamily="18" charset="0"/>
            </a:endParaRPr>
          </a:p>
          <a:p>
            <a:pPr defTabSz="762000" eaLnBrk="0" hangingPunct="0">
              <a:buClr>
                <a:srgbClr val="FAC60E"/>
              </a:buClr>
              <a:buFontTx/>
              <a:buChar char="•"/>
              <a:tabLst>
                <a:tab pos="114300" algn="l"/>
              </a:tabLst>
            </a:pPr>
            <a:r>
              <a:rPr lang="en-US">
                <a:solidFill>
                  <a:schemeClr val="tx2"/>
                </a:solidFill>
                <a:cs typeface="Times New Roman" pitchFamily="18" charset="0"/>
              </a:rPr>
              <a:t> Save face</a:t>
            </a:r>
          </a:p>
          <a:p>
            <a:pPr defTabSz="762000" eaLnBrk="0" hangingPunct="0">
              <a:buClr>
                <a:srgbClr val="FAC60E"/>
              </a:buClr>
              <a:buFontTx/>
              <a:buChar char="•"/>
              <a:tabLst>
                <a:tab pos="114300" algn="l"/>
              </a:tabLst>
            </a:pPr>
            <a:r>
              <a:rPr lang="en-US">
                <a:solidFill>
                  <a:schemeClr val="tx2"/>
                </a:solidFill>
                <a:cs typeface="Times New Roman" pitchFamily="18" charset="0"/>
              </a:rPr>
              <a:t> Distract onto something different</a:t>
            </a:r>
          </a:p>
        </p:txBody>
      </p:sp>
      <p:pic>
        <p:nvPicPr>
          <p:cNvPr id="108549" name="Picture 5" descr="Stress Y"/>
          <p:cNvPicPr>
            <a:picLocks noGrp="1" noChangeAspect="1" noChangeArrowheads="1"/>
          </p:cNvPicPr>
          <p:nvPr>
            <p:ph idx="1"/>
          </p:nvPr>
        </p:nvPicPr>
        <p:blipFill>
          <a:blip r:embed="rId3"/>
          <a:srcRect/>
          <a:stretch>
            <a:fillRect/>
          </a:stretch>
        </p:blipFill>
        <p:spPr>
          <a:xfrm>
            <a:off x="6530975" y="2012950"/>
            <a:ext cx="2027238" cy="2252663"/>
          </a:xfrm>
          <a:noFill/>
          <a:ln/>
        </p:spPr>
      </p:pic>
      <p:sp>
        <p:nvSpPr>
          <p:cNvPr id="108550" name="Line 6"/>
          <p:cNvSpPr>
            <a:spLocks noChangeShapeType="1"/>
          </p:cNvSpPr>
          <p:nvPr/>
        </p:nvSpPr>
        <p:spPr bwMode="auto">
          <a:xfrm>
            <a:off x="4425950" y="3608388"/>
            <a:ext cx="0" cy="1546225"/>
          </a:xfrm>
          <a:prstGeom prst="line">
            <a:avLst/>
          </a:prstGeom>
          <a:noFill/>
          <a:ln w="12700">
            <a:noFill/>
            <a:round/>
            <a:headEnd/>
            <a:tailEnd/>
          </a:ln>
          <a:effectLst/>
        </p:spPr>
        <p:txBody>
          <a:bodyPr wrap="none" anchor="ctr"/>
          <a:lstStyle/>
          <a:p>
            <a:endParaRPr lang="en-GB"/>
          </a:p>
        </p:txBody>
      </p:sp>
      <p:sp>
        <p:nvSpPr>
          <p:cNvPr id="108551" name="Rectangle 7"/>
          <p:cNvSpPr>
            <a:spLocks noGrp="1" noChangeArrowheads="1"/>
          </p:cNvSpPr>
          <p:nvPr>
            <p:ph type="title"/>
          </p:nvPr>
        </p:nvSpPr>
        <p:spPr/>
        <p:txBody>
          <a:bodyPr/>
          <a:lstStyle/>
          <a:p>
            <a:r>
              <a:rPr lang="en-GB"/>
              <a:t>Stress Signals - Sunshine Yellow</a:t>
            </a:r>
          </a:p>
        </p:txBody>
      </p:sp>
      <p:sp>
        <p:nvSpPr>
          <p:cNvPr id="108552" name="Text Box 8"/>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ChangeArrowheads="1"/>
          </p:cNvSpPr>
          <p:nvPr/>
        </p:nvSpPr>
        <p:spPr bwMode="auto">
          <a:xfrm>
            <a:off x="812800" y="1985963"/>
            <a:ext cx="5154613" cy="1200150"/>
          </a:xfrm>
          <a:prstGeom prst="rect">
            <a:avLst/>
          </a:prstGeom>
          <a:solidFill>
            <a:srgbClr val="33CC33"/>
          </a:solidFill>
          <a:ln w="12700">
            <a:solidFill>
              <a:srgbClr val="537A30"/>
            </a:solidFill>
            <a:miter lim="800000"/>
            <a:headEnd/>
            <a:tailEnd/>
          </a:ln>
          <a:effectLst>
            <a:outerShdw dist="71842" dir="2700000" algn="ctr" rotWithShape="0">
              <a:srgbClr val="81B733"/>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CAUSES</a:t>
            </a:r>
            <a:r>
              <a:rPr lang="en-US" b="1">
                <a:solidFill>
                  <a:srgbClr val="81B733"/>
                </a:solidFill>
                <a:cs typeface="Times New Roman" pitchFamily="18" charset="0"/>
              </a:rPr>
              <a:t>:</a:t>
            </a:r>
          </a:p>
          <a:p>
            <a:pPr defTabSz="762000" eaLnBrk="0" hangingPunct="0">
              <a:buClr>
                <a:srgbClr val="537A30"/>
              </a:buClr>
              <a:buFontTx/>
              <a:buChar char="•"/>
              <a:tabLst>
                <a:tab pos="114300" algn="l"/>
              </a:tabLst>
            </a:pPr>
            <a:r>
              <a:rPr lang="en-US">
                <a:solidFill>
                  <a:schemeClr val="tx2"/>
                </a:solidFill>
                <a:cs typeface="Times New Roman" pitchFamily="18" charset="0"/>
              </a:rPr>
              <a:t> Unfair or impersonal treatment</a:t>
            </a:r>
          </a:p>
          <a:p>
            <a:pPr defTabSz="762000" eaLnBrk="0" hangingPunct="0">
              <a:buClr>
                <a:srgbClr val="537A30"/>
              </a:buClr>
              <a:buFontTx/>
              <a:buChar char="•"/>
              <a:tabLst>
                <a:tab pos="114300" algn="l"/>
              </a:tabLst>
            </a:pPr>
            <a:r>
              <a:rPr lang="en-US">
                <a:solidFill>
                  <a:schemeClr val="tx2"/>
                </a:solidFill>
                <a:cs typeface="Times New Roman" pitchFamily="18" charset="0"/>
              </a:rPr>
              <a:t> Violation of values</a:t>
            </a:r>
          </a:p>
          <a:p>
            <a:pPr defTabSz="762000" eaLnBrk="0" hangingPunct="0">
              <a:buClr>
                <a:srgbClr val="537A30"/>
              </a:buClr>
              <a:buFontTx/>
              <a:buChar char="•"/>
              <a:tabLst>
                <a:tab pos="114300" algn="l"/>
              </a:tabLst>
            </a:pPr>
            <a:r>
              <a:rPr lang="en-US">
                <a:solidFill>
                  <a:schemeClr val="tx2"/>
                </a:solidFill>
                <a:cs typeface="Times New Roman" pitchFamily="18" charset="0"/>
              </a:rPr>
              <a:t> Interruptions or time pressures</a:t>
            </a:r>
          </a:p>
        </p:txBody>
      </p:sp>
      <p:sp>
        <p:nvSpPr>
          <p:cNvPr id="107523" name="Rectangle 3"/>
          <p:cNvSpPr>
            <a:spLocks noChangeArrowheads="1"/>
          </p:cNvSpPr>
          <p:nvPr/>
        </p:nvSpPr>
        <p:spPr bwMode="auto">
          <a:xfrm>
            <a:off x="812800" y="5045075"/>
            <a:ext cx="5168900" cy="1200150"/>
          </a:xfrm>
          <a:prstGeom prst="rect">
            <a:avLst/>
          </a:prstGeom>
          <a:solidFill>
            <a:srgbClr val="33CC33"/>
          </a:solidFill>
          <a:ln w="12700">
            <a:solidFill>
              <a:srgbClr val="537A30"/>
            </a:solidFill>
            <a:miter lim="800000"/>
            <a:headEnd/>
            <a:tailEnd/>
          </a:ln>
          <a:effectLst>
            <a:outerShdw dist="71842" dir="2700000" algn="ctr" rotWithShape="0">
              <a:srgbClr val="81B733"/>
            </a:outerShdw>
          </a:effectLst>
        </p:spPr>
        <p:txBody>
          <a:bodyPr lIns="90488" tIns="44450" rIns="90488" bIns="44450">
            <a:spAutoFit/>
          </a:bodyPr>
          <a:lstStyle/>
          <a:p>
            <a:pPr defTabSz="762000" eaLnBrk="0" hangingPunct="0"/>
            <a:r>
              <a:rPr lang="en-US" b="1">
                <a:cs typeface="Times New Roman" pitchFamily="18" charset="0"/>
              </a:rPr>
              <a:t>REMEDY</a:t>
            </a:r>
            <a:r>
              <a:rPr lang="en-US" b="1">
                <a:solidFill>
                  <a:srgbClr val="537A30"/>
                </a:solidFill>
                <a:cs typeface="Times New Roman" pitchFamily="18" charset="0"/>
              </a:rPr>
              <a:t>:</a:t>
            </a:r>
          </a:p>
          <a:p>
            <a:pPr defTabSz="762000" eaLnBrk="0" hangingPunct="0">
              <a:buClr>
                <a:srgbClr val="537A30"/>
              </a:buClr>
              <a:buFontTx/>
              <a:buChar char="•"/>
            </a:pPr>
            <a:r>
              <a:rPr lang="en-US" b="1">
                <a:solidFill>
                  <a:srgbClr val="003399"/>
                </a:solidFill>
                <a:cs typeface="Times New Roman" pitchFamily="18" charset="0"/>
              </a:rPr>
              <a:t> </a:t>
            </a:r>
            <a:r>
              <a:rPr lang="en-US">
                <a:solidFill>
                  <a:schemeClr val="tx2"/>
                </a:solidFill>
                <a:cs typeface="Times New Roman" pitchFamily="18" charset="0"/>
              </a:rPr>
              <a:t>Personal contact to restore trust</a:t>
            </a:r>
          </a:p>
          <a:p>
            <a:pPr defTabSz="762000" eaLnBrk="0" hangingPunct="0">
              <a:buClr>
                <a:srgbClr val="537A30"/>
              </a:buClr>
              <a:buFontTx/>
              <a:buChar char="•"/>
            </a:pPr>
            <a:r>
              <a:rPr lang="en-US">
                <a:solidFill>
                  <a:schemeClr val="tx2"/>
                </a:solidFill>
                <a:cs typeface="Times New Roman" pitchFamily="18" charset="0"/>
              </a:rPr>
              <a:t> Understanding sincerity</a:t>
            </a:r>
          </a:p>
          <a:p>
            <a:pPr defTabSz="762000" eaLnBrk="0" hangingPunct="0">
              <a:buClr>
                <a:srgbClr val="537A30"/>
              </a:buClr>
              <a:buFontTx/>
              <a:buChar char="•"/>
            </a:pPr>
            <a:r>
              <a:rPr lang="en-US">
                <a:solidFill>
                  <a:schemeClr val="tx2"/>
                </a:solidFill>
                <a:cs typeface="Times New Roman" pitchFamily="18" charset="0"/>
              </a:rPr>
              <a:t> Put the task aside to another day</a:t>
            </a:r>
          </a:p>
        </p:txBody>
      </p:sp>
      <p:sp>
        <p:nvSpPr>
          <p:cNvPr id="107524" name="Rectangle 4"/>
          <p:cNvSpPr>
            <a:spLocks noChangeArrowheads="1"/>
          </p:cNvSpPr>
          <p:nvPr/>
        </p:nvSpPr>
        <p:spPr bwMode="auto">
          <a:xfrm>
            <a:off x="812800" y="3497263"/>
            <a:ext cx="5157788" cy="1200150"/>
          </a:xfrm>
          <a:prstGeom prst="rect">
            <a:avLst/>
          </a:prstGeom>
          <a:solidFill>
            <a:srgbClr val="33CC33"/>
          </a:solidFill>
          <a:ln w="12700">
            <a:solidFill>
              <a:srgbClr val="537A30"/>
            </a:solidFill>
            <a:miter lim="800000"/>
            <a:headEnd/>
            <a:tailEnd/>
          </a:ln>
          <a:effectLst>
            <a:outerShdw dist="71842" dir="2700000" algn="ctr" rotWithShape="0">
              <a:srgbClr val="81B733"/>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SIGNALS</a:t>
            </a:r>
            <a:r>
              <a:rPr lang="en-US" b="1">
                <a:solidFill>
                  <a:srgbClr val="537A30"/>
                </a:solidFill>
                <a:cs typeface="Times New Roman" pitchFamily="18" charset="0"/>
              </a:rPr>
              <a:t>:</a:t>
            </a:r>
          </a:p>
          <a:p>
            <a:pPr defTabSz="762000" eaLnBrk="0" hangingPunct="0">
              <a:buClr>
                <a:srgbClr val="537A30"/>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Becomes silent, withdrawn or hurt</a:t>
            </a:r>
          </a:p>
          <a:p>
            <a:pPr defTabSz="762000" eaLnBrk="0" hangingPunct="0">
              <a:buClr>
                <a:srgbClr val="537A30"/>
              </a:buClr>
              <a:buFontTx/>
              <a:buChar char="•"/>
              <a:tabLst>
                <a:tab pos="114300" algn="l"/>
              </a:tabLst>
            </a:pPr>
            <a:r>
              <a:rPr lang="en-US">
                <a:solidFill>
                  <a:schemeClr val="tx2"/>
                </a:solidFill>
                <a:cs typeface="Times New Roman" pitchFamily="18" charset="0"/>
              </a:rPr>
              <a:t> Judgmental, impersonal, resistant</a:t>
            </a:r>
          </a:p>
          <a:p>
            <a:pPr defTabSz="762000" eaLnBrk="0" hangingPunct="0">
              <a:buClr>
                <a:srgbClr val="537A30"/>
              </a:buClr>
              <a:buFontTx/>
              <a:buChar char="•"/>
              <a:tabLst>
                <a:tab pos="114300" algn="l"/>
              </a:tabLst>
            </a:pPr>
            <a:r>
              <a:rPr lang="en-US">
                <a:solidFill>
                  <a:schemeClr val="tx2"/>
                </a:solidFill>
                <a:cs typeface="Times New Roman" pitchFamily="18" charset="0"/>
              </a:rPr>
              <a:t> Stubborn and overly cautious</a:t>
            </a:r>
          </a:p>
        </p:txBody>
      </p:sp>
      <p:pic>
        <p:nvPicPr>
          <p:cNvPr id="107525" name="Picture 5" descr="Stress G"/>
          <p:cNvPicPr>
            <a:picLocks noGrp="1" noChangeAspect="1" noChangeArrowheads="1"/>
          </p:cNvPicPr>
          <p:nvPr>
            <p:ph idx="1"/>
          </p:nvPr>
        </p:nvPicPr>
        <p:blipFill>
          <a:blip r:embed="rId3"/>
          <a:srcRect/>
          <a:stretch>
            <a:fillRect/>
          </a:stretch>
        </p:blipFill>
        <p:spPr>
          <a:xfrm>
            <a:off x="6356350" y="1970088"/>
            <a:ext cx="2200275" cy="2381250"/>
          </a:xfrm>
          <a:noFill/>
          <a:ln/>
        </p:spPr>
      </p:pic>
      <p:sp>
        <p:nvSpPr>
          <p:cNvPr id="107526" name="Line 6"/>
          <p:cNvSpPr>
            <a:spLocks noChangeShapeType="1"/>
          </p:cNvSpPr>
          <p:nvPr/>
        </p:nvSpPr>
        <p:spPr bwMode="auto">
          <a:xfrm>
            <a:off x="3354388" y="4522788"/>
            <a:ext cx="3962400" cy="0"/>
          </a:xfrm>
          <a:prstGeom prst="line">
            <a:avLst/>
          </a:prstGeom>
          <a:noFill/>
          <a:ln w="28575">
            <a:noFill/>
            <a:round/>
            <a:headEnd/>
            <a:tailEnd/>
          </a:ln>
          <a:effectLst/>
        </p:spPr>
        <p:txBody>
          <a:bodyPr wrap="none" anchor="ctr"/>
          <a:lstStyle/>
          <a:p>
            <a:endParaRPr lang="en-GB"/>
          </a:p>
        </p:txBody>
      </p:sp>
      <p:sp>
        <p:nvSpPr>
          <p:cNvPr id="107527" name="Line 7"/>
          <p:cNvSpPr>
            <a:spLocks noChangeShapeType="1"/>
          </p:cNvSpPr>
          <p:nvPr/>
        </p:nvSpPr>
        <p:spPr bwMode="auto">
          <a:xfrm>
            <a:off x="4327525" y="3497263"/>
            <a:ext cx="0" cy="1612900"/>
          </a:xfrm>
          <a:prstGeom prst="line">
            <a:avLst/>
          </a:prstGeom>
          <a:noFill/>
          <a:ln w="12700">
            <a:noFill/>
            <a:round/>
            <a:headEnd/>
            <a:tailEnd/>
          </a:ln>
          <a:effectLst/>
        </p:spPr>
        <p:txBody>
          <a:bodyPr wrap="none" anchor="ctr"/>
          <a:lstStyle/>
          <a:p>
            <a:endParaRPr lang="en-GB"/>
          </a:p>
        </p:txBody>
      </p:sp>
      <p:sp>
        <p:nvSpPr>
          <p:cNvPr id="107528" name="Line 8"/>
          <p:cNvSpPr>
            <a:spLocks noChangeShapeType="1"/>
          </p:cNvSpPr>
          <p:nvPr/>
        </p:nvSpPr>
        <p:spPr bwMode="auto">
          <a:xfrm>
            <a:off x="4327525" y="5154613"/>
            <a:ext cx="0" cy="1570037"/>
          </a:xfrm>
          <a:prstGeom prst="line">
            <a:avLst/>
          </a:prstGeom>
          <a:noFill/>
          <a:ln w="12700">
            <a:noFill/>
            <a:round/>
            <a:headEnd/>
            <a:tailEnd/>
          </a:ln>
          <a:effectLst/>
        </p:spPr>
        <p:txBody>
          <a:bodyPr wrap="none" anchor="ctr"/>
          <a:lstStyle/>
          <a:p>
            <a:endParaRPr lang="en-GB"/>
          </a:p>
        </p:txBody>
      </p:sp>
      <p:sp>
        <p:nvSpPr>
          <p:cNvPr id="107529" name="Rectangle 9"/>
          <p:cNvSpPr>
            <a:spLocks noGrp="1" noChangeArrowheads="1"/>
          </p:cNvSpPr>
          <p:nvPr>
            <p:ph type="title"/>
          </p:nvPr>
        </p:nvSpPr>
        <p:spPr/>
        <p:txBody>
          <a:bodyPr/>
          <a:lstStyle/>
          <a:p>
            <a:r>
              <a:rPr lang="en-GB"/>
              <a:t>Stress Signals - Earth Green</a:t>
            </a:r>
          </a:p>
        </p:txBody>
      </p:sp>
      <p:sp>
        <p:nvSpPr>
          <p:cNvPr id="107530" name="Text Box 10"/>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Line 2"/>
          <p:cNvSpPr>
            <a:spLocks noChangeShapeType="1"/>
          </p:cNvSpPr>
          <p:nvPr/>
        </p:nvSpPr>
        <p:spPr bwMode="auto">
          <a:xfrm>
            <a:off x="4540250" y="2532063"/>
            <a:ext cx="0" cy="1695450"/>
          </a:xfrm>
          <a:prstGeom prst="line">
            <a:avLst/>
          </a:prstGeom>
          <a:noFill/>
          <a:ln w="12700">
            <a:noFill/>
            <a:round/>
            <a:headEnd/>
            <a:tailEnd/>
          </a:ln>
          <a:effectLst/>
        </p:spPr>
        <p:txBody>
          <a:bodyPr wrap="none" anchor="ctr"/>
          <a:lstStyle/>
          <a:p>
            <a:endParaRPr lang="en-GB"/>
          </a:p>
        </p:txBody>
      </p:sp>
      <p:sp>
        <p:nvSpPr>
          <p:cNvPr id="106499" name="Rectangle 3"/>
          <p:cNvSpPr>
            <a:spLocks noChangeArrowheads="1"/>
          </p:cNvSpPr>
          <p:nvPr/>
        </p:nvSpPr>
        <p:spPr bwMode="auto">
          <a:xfrm>
            <a:off x="889000" y="1985963"/>
            <a:ext cx="5075238" cy="1200150"/>
          </a:xfrm>
          <a:prstGeom prst="rect">
            <a:avLst/>
          </a:prstGeom>
          <a:solidFill>
            <a:srgbClr val="0099FF"/>
          </a:solidFill>
          <a:ln w="12700">
            <a:solidFill>
              <a:srgbClr val="095CA6"/>
            </a:solidFill>
            <a:miter lim="800000"/>
            <a:headEnd/>
            <a:tailEnd/>
          </a:ln>
          <a:effectLst>
            <a:outerShdw dist="35921" dir="2700000" algn="ctr" rotWithShape="0">
              <a:srgbClr val="2A76AE"/>
            </a:outerShdw>
          </a:effectLst>
        </p:spPr>
        <p:txBody>
          <a:bodyPr lIns="90488" tIns="44450" rIns="90488" bIns="44450">
            <a:spAutoFit/>
          </a:bodyPr>
          <a:lstStyle/>
          <a:p>
            <a:pPr defTabSz="762000" eaLnBrk="0" hangingPunct="0">
              <a:buClr>
                <a:srgbClr val="2A76AE"/>
              </a:buClr>
              <a:tabLst>
                <a:tab pos="114300" algn="l"/>
              </a:tabLst>
            </a:pPr>
            <a:r>
              <a:rPr lang="en-US" b="1">
                <a:cs typeface="Times New Roman" pitchFamily="18" charset="0"/>
              </a:rPr>
              <a:t>STRESS CAUSES</a:t>
            </a:r>
            <a:r>
              <a:rPr lang="en-US" b="1">
                <a:solidFill>
                  <a:srgbClr val="095CA6"/>
                </a:solidFill>
                <a:cs typeface="Times New Roman" pitchFamily="18" charset="0"/>
              </a:rPr>
              <a:t>:</a:t>
            </a:r>
          </a:p>
          <a:p>
            <a:pPr defTabSz="762000" eaLnBrk="0" hangingPunct="0">
              <a:buClr>
                <a:srgbClr val="095CA6"/>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Lack of information, structure &amp; logic</a:t>
            </a:r>
          </a:p>
          <a:p>
            <a:pPr defTabSz="762000" eaLnBrk="0" hangingPunct="0">
              <a:buClr>
                <a:srgbClr val="095CA6"/>
              </a:buClr>
              <a:buFontTx/>
              <a:buChar char="•"/>
              <a:tabLst>
                <a:tab pos="114300" algn="l"/>
              </a:tabLst>
            </a:pPr>
            <a:r>
              <a:rPr lang="en-US">
                <a:solidFill>
                  <a:schemeClr val="tx2"/>
                </a:solidFill>
                <a:cs typeface="Times New Roman" pitchFamily="18" charset="0"/>
              </a:rPr>
              <a:t> Poor quality work</a:t>
            </a:r>
          </a:p>
          <a:p>
            <a:pPr defTabSz="762000" eaLnBrk="0" hangingPunct="0">
              <a:buClr>
                <a:srgbClr val="095CA6"/>
              </a:buClr>
              <a:buFontTx/>
              <a:buChar char="•"/>
              <a:tabLst>
                <a:tab pos="114300" algn="l"/>
              </a:tabLst>
            </a:pPr>
            <a:r>
              <a:rPr lang="en-US">
                <a:solidFill>
                  <a:schemeClr val="tx2"/>
                </a:solidFill>
                <a:cs typeface="Times New Roman" pitchFamily="18" charset="0"/>
              </a:rPr>
              <a:t> Time wasted or task rushed</a:t>
            </a:r>
          </a:p>
        </p:txBody>
      </p:sp>
      <p:sp>
        <p:nvSpPr>
          <p:cNvPr id="106500" name="Rectangle 4"/>
          <p:cNvSpPr>
            <a:spLocks noChangeArrowheads="1"/>
          </p:cNvSpPr>
          <p:nvPr/>
        </p:nvSpPr>
        <p:spPr bwMode="auto">
          <a:xfrm>
            <a:off x="889000" y="3497263"/>
            <a:ext cx="5062538" cy="1200150"/>
          </a:xfrm>
          <a:prstGeom prst="rect">
            <a:avLst/>
          </a:prstGeom>
          <a:solidFill>
            <a:srgbClr val="0099FF"/>
          </a:solidFill>
          <a:ln w="12700">
            <a:solidFill>
              <a:srgbClr val="095CA6"/>
            </a:solidFill>
            <a:miter lim="800000"/>
            <a:headEnd/>
            <a:tailEnd/>
          </a:ln>
          <a:effectLst>
            <a:outerShdw dist="71842" dir="2700000" algn="ctr" rotWithShape="0">
              <a:srgbClr val="2A76AE"/>
            </a:outerShdw>
          </a:effectLst>
        </p:spPr>
        <p:txBody>
          <a:bodyPr lIns="90488" tIns="44450" rIns="90488" bIns="44450">
            <a:spAutoFit/>
          </a:bodyPr>
          <a:lstStyle/>
          <a:p>
            <a:pPr defTabSz="762000" eaLnBrk="0" hangingPunct="0">
              <a:buClr>
                <a:srgbClr val="2A76AE"/>
              </a:buClr>
              <a:tabLst>
                <a:tab pos="114300" algn="l"/>
              </a:tabLst>
            </a:pPr>
            <a:r>
              <a:rPr lang="en-US" b="1">
                <a:cs typeface="Times New Roman" pitchFamily="18" charset="0"/>
              </a:rPr>
              <a:t>STRESS SIGNALS</a:t>
            </a:r>
            <a:r>
              <a:rPr lang="en-US" b="1">
                <a:solidFill>
                  <a:srgbClr val="095CA6"/>
                </a:solidFill>
                <a:cs typeface="Times New Roman" pitchFamily="18" charset="0"/>
              </a:rPr>
              <a:t>:</a:t>
            </a:r>
          </a:p>
          <a:p>
            <a:pPr defTabSz="762000" eaLnBrk="0" hangingPunct="0">
              <a:buClr>
                <a:srgbClr val="095CA6"/>
              </a:buClr>
              <a:buFontTx/>
              <a:buChar char="•"/>
              <a:tabLst>
                <a:tab pos="114300" algn="l"/>
              </a:tabLst>
            </a:pPr>
            <a:r>
              <a:rPr lang="en-US">
                <a:solidFill>
                  <a:srgbClr val="003399"/>
                </a:solidFill>
                <a:cs typeface="Times New Roman" pitchFamily="18" charset="0"/>
              </a:rPr>
              <a:t> </a:t>
            </a:r>
            <a:r>
              <a:rPr lang="en-US">
                <a:solidFill>
                  <a:schemeClr val="tx2"/>
                </a:solidFill>
                <a:cs typeface="Times New Roman" pitchFamily="18" charset="0"/>
              </a:rPr>
              <a:t>Becomes questioning and deliberate</a:t>
            </a:r>
          </a:p>
          <a:p>
            <a:pPr defTabSz="762000" eaLnBrk="0" hangingPunct="0">
              <a:buClr>
                <a:srgbClr val="095CA6"/>
              </a:buClr>
              <a:buFontTx/>
              <a:buChar char="•"/>
              <a:tabLst>
                <a:tab pos="114300" algn="l"/>
              </a:tabLst>
            </a:pPr>
            <a:r>
              <a:rPr lang="en-US">
                <a:solidFill>
                  <a:schemeClr val="tx2"/>
                </a:solidFill>
                <a:cs typeface="Times New Roman" pitchFamily="18" charset="0"/>
              </a:rPr>
              <a:t> Nit picking</a:t>
            </a:r>
          </a:p>
          <a:p>
            <a:pPr defTabSz="762000" eaLnBrk="0" hangingPunct="0">
              <a:buClr>
                <a:srgbClr val="095CA6"/>
              </a:buClr>
              <a:buFontTx/>
              <a:buChar char="•"/>
              <a:tabLst>
                <a:tab pos="114300" algn="l"/>
              </a:tabLst>
            </a:pPr>
            <a:r>
              <a:rPr lang="en-US">
                <a:solidFill>
                  <a:schemeClr val="tx2"/>
                </a:solidFill>
                <a:cs typeface="Times New Roman" pitchFamily="18" charset="0"/>
              </a:rPr>
              <a:t> Aloof, withdrawn and resentful</a:t>
            </a:r>
          </a:p>
        </p:txBody>
      </p:sp>
      <p:sp>
        <p:nvSpPr>
          <p:cNvPr id="106501" name="Rectangle 5"/>
          <p:cNvSpPr>
            <a:spLocks noChangeArrowheads="1"/>
          </p:cNvSpPr>
          <p:nvPr/>
        </p:nvSpPr>
        <p:spPr bwMode="auto">
          <a:xfrm>
            <a:off x="889000" y="5045075"/>
            <a:ext cx="5075238" cy="1200150"/>
          </a:xfrm>
          <a:prstGeom prst="rect">
            <a:avLst/>
          </a:prstGeom>
          <a:solidFill>
            <a:srgbClr val="0099FF"/>
          </a:solidFill>
          <a:ln w="12700">
            <a:solidFill>
              <a:srgbClr val="095CA6"/>
            </a:solidFill>
            <a:miter lim="800000"/>
            <a:headEnd/>
            <a:tailEnd/>
          </a:ln>
          <a:effectLst>
            <a:outerShdw dist="71842" dir="2700000" algn="ctr" rotWithShape="0">
              <a:srgbClr val="2A76AE"/>
            </a:outerShdw>
          </a:effectLst>
        </p:spPr>
        <p:txBody>
          <a:bodyPr lIns="90488" tIns="44450" rIns="90488" bIns="44450">
            <a:spAutoFit/>
          </a:bodyPr>
          <a:lstStyle/>
          <a:p>
            <a:pPr defTabSz="762000" eaLnBrk="0" hangingPunct="0">
              <a:buClr>
                <a:srgbClr val="2A76AE"/>
              </a:buClr>
              <a:tabLst>
                <a:tab pos="114300" algn="l"/>
              </a:tabLst>
            </a:pPr>
            <a:r>
              <a:rPr lang="en-US" b="1">
                <a:cs typeface="Times New Roman" pitchFamily="18" charset="0"/>
              </a:rPr>
              <a:t>REMEDY</a:t>
            </a:r>
            <a:r>
              <a:rPr lang="en-US" b="1">
                <a:solidFill>
                  <a:srgbClr val="095CA6"/>
                </a:solidFill>
                <a:cs typeface="Times New Roman" pitchFamily="18" charset="0"/>
              </a:rPr>
              <a:t>:</a:t>
            </a:r>
          </a:p>
          <a:p>
            <a:pPr defTabSz="762000" eaLnBrk="0" hangingPunct="0">
              <a:buClr>
                <a:srgbClr val="095CA6"/>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Get their feedback on the way forward</a:t>
            </a:r>
          </a:p>
          <a:p>
            <a:pPr defTabSz="762000" eaLnBrk="0" hangingPunct="0">
              <a:buClr>
                <a:srgbClr val="095CA6"/>
              </a:buClr>
              <a:buFontTx/>
              <a:buChar char="•"/>
              <a:tabLst>
                <a:tab pos="114300" algn="l"/>
              </a:tabLst>
            </a:pPr>
            <a:r>
              <a:rPr lang="en-US">
                <a:solidFill>
                  <a:schemeClr val="tx2"/>
                </a:solidFill>
                <a:cs typeface="Times New Roman" pitchFamily="18" charset="0"/>
              </a:rPr>
              <a:t> Informational and emotional support</a:t>
            </a:r>
          </a:p>
          <a:p>
            <a:pPr defTabSz="762000" eaLnBrk="0" hangingPunct="0">
              <a:buClr>
                <a:srgbClr val="095CA6"/>
              </a:buClr>
              <a:buFontTx/>
              <a:buChar char="•"/>
              <a:tabLst>
                <a:tab pos="114300" algn="l"/>
              </a:tabLst>
            </a:pPr>
            <a:r>
              <a:rPr lang="en-US">
                <a:solidFill>
                  <a:schemeClr val="tx2"/>
                </a:solidFill>
                <a:cs typeface="Times New Roman" pitchFamily="18" charset="0"/>
              </a:rPr>
              <a:t> Back to beginning and analyse more carefully</a:t>
            </a:r>
          </a:p>
        </p:txBody>
      </p:sp>
      <p:sp>
        <p:nvSpPr>
          <p:cNvPr id="106502" name="Rectangle 6"/>
          <p:cNvSpPr>
            <a:spLocks noChangeArrowheads="1"/>
          </p:cNvSpPr>
          <p:nvPr/>
        </p:nvSpPr>
        <p:spPr bwMode="auto">
          <a:xfrm>
            <a:off x="1792288" y="7532688"/>
            <a:ext cx="757237"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RECG 5.4</a:t>
            </a:r>
            <a:endParaRPr lang="en-US" sz="1200">
              <a:cs typeface="Times New Roman" pitchFamily="18" charset="0"/>
            </a:endParaRPr>
          </a:p>
        </p:txBody>
      </p:sp>
      <p:sp>
        <p:nvSpPr>
          <p:cNvPr id="106503" name="Rectangle 7"/>
          <p:cNvSpPr>
            <a:spLocks noGrp="1" noChangeArrowheads="1"/>
          </p:cNvSpPr>
          <p:nvPr>
            <p:ph type="title"/>
          </p:nvPr>
        </p:nvSpPr>
        <p:spPr/>
        <p:txBody>
          <a:bodyPr/>
          <a:lstStyle/>
          <a:p>
            <a:r>
              <a:rPr lang="en-GB"/>
              <a:t>Stress Signals - Cool Blue</a:t>
            </a:r>
          </a:p>
        </p:txBody>
      </p:sp>
      <p:pic>
        <p:nvPicPr>
          <p:cNvPr id="106504" name="Picture 8" descr="Stress B"/>
          <p:cNvPicPr>
            <a:picLocks noGrp="1" noChangeAspect="1" noChangeArrowheads="1"/>
          </p:cNvPicPr>
          <p:nvPr>
            <p:ph idx="1"/>
          </p:nvPr>
        </p:nvPicPr>
        <p:blipFill>
          <a:blip r:embed="rId3"/>
          <a:srcRect/>
          <a:stretch>
            <a:fillRect/>
          </a:stretch>
        </p:blipFill>
        <p:spPr>
          <a:xfrm>
            <a:off x="6300788" y="1981200"/>
            <a:ext cx="2303462" cy="2293938"/>
          </a:xfrm>
          <a:noFill/>
          <a:ln/>
        </p:spPr>
      </p:pic>
      <p:sp>
        <p:nvSpPr>
          <p:cNvPr id="106505" name="Text Box 9"/>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3"/>
          <a:srcRect/>
          <a:stretch>
            <a:fillRect/>
          </a:stretch>
        </p:blipFill>
        <p:spPr bwMode="auto">
          <a:xfrm>
            <a:off x="2349500" y="1741488"/>
            <a:ext cx="4402138" cy="4413250"/>
          </a:xfrm>
          <a:prstGeom prst="rect">
            <a:avLst/>
          </a:prstGeom>
          <a:noFill/>
          <a:ln w="9525">
            <a:noFill/>
            <a:miter lim="800000"/>
            <a:headEnd/>
            <a:tailEnd/>
          </a:ln>
          <a:effectLst/>
        </p:spPr>
      </p:pic>
      <p:sp>
        <p:nvSpPr>
          <p:cNvPr id="110595" name="Rectangle 3"/>
          <p:cNvSpPr>
            <a:spLocks noChangeArrowheads="1"/>
          </p:cNvSpPr>
          <p:nvPr/>
        </p:nvSpPr>
        <p:spPr bwMode="auto">
          <a:xfrm>
            <a:off x="1676400" y="6553200"/>
            <a:ext cx="65246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RECG 6</a:t>
            </a:r>
            <a:endParaRPr lang="en-US" sz="1200">
              <a:cs typeface="Times New Roman" pitchFamily="18" charset="0"/>
            </a:endParaRPr>
          </a:p>
        </p:txBody>
      </p:sp>
      <p:sp>
        <p:nvSpPr>
          <p:cNvPr id="110596" name="Rectangle 4"/>
          <p:cNvSpPr>
            <a:spLocks noGrp="1" noChangeArrowheads="1"/>
          </p:cNvSpPr>
          <p:nvPr>
            <p:ph type="title" sz="quarter"/>
          </p:nvPr>
        </p:nvSpPr>
        <p:spPr/>
        <p:txBody>
          <a:bodyPr/>
          <a:lstStyle/>
          <a:p>
            <a:r>
              <a:rPr lang="en-GB"/>
              <a:t>Causes of Stress</a:t>
            </a:r>
          </a:p>
        </p:txBody>
      </p:sp>
      <p:pic>
        <p:nvPicPr>
          <p:cNvPr id="110597" name="Picture 5" descr="Stress B"/>
          <p:cNvPicPr>
            <a:picLocks noGrp="1" noChangeAspect="1" noChangeArrowheads="1"/>
          </p:cNvPicPr>
          <p:nvPr>
            <p:ph sz="quarter" idx="1"/>
          </p:nvPr>
        </p:nvPicPr>
        <p:blipFill>
          <a:blip r:embed="rId4"/>
          <a:srcRect/>
          <a:stretch>
            <a:fillRect/>
          </a:stretch>
        </p:blipFill>
        <p:spPr>
          <a:xfrm>
            <a:off x="549275" y="1773238"/>
            <a:ext cx="1582738" cy="1576387"/>
          </a:xfrm>
          <a:noFill/>
          <a:ln/>
        </p:spPr>
      </p:pic>
      <p:pic>
        <p:nvPicPr>
          <p:cNvPr id="110598" name="Picture 6" descr="Stress G"/>
          <p:cNvPicPr>
            <a:picLocks noGrp="1" noChangeAspect="1" noChangeArrowheads="1"/>
          </p:cNvPicPr>
          <p:nvPr>
            <p:ph sz="quarter" idx="2"/>
          </p:nvPr>
        </p:nvPicPr>
        <p:blipFill>
          <a:blip r:embed="rId5"/>
          <a:srcRect/>
          <a:stretch>
            <a:fillRect/>
          </a:stretch>
        </p:blipFill>
        <p:spPr>
          <a:xfrm>
            <a:off x="619125" y="4508500"/>
            <a:ext cx="1662113" cy="1800225"/>
          </a:xfrm>
          <a:noFill/>
          <a:ln/>
        </p:spPr>
      </p:pic>
      <p:pic>
        <p:nvPicPr>
          <p:cNvPr id="110599" name="Picture 7" descr="Stress Y"/>
          <p:cNvPicPr>
            <a:picLocks noGrp="1" noChangeAspect="1" noChangeArrowheads="1"/>
          </p:cNvPicPr>
          <p:nvPr>
            <p:ph sz="quarter" idx="3"/>
          </p:nvPr>
        </p:nvPicPr>
        <p:blipFill>
          <a:blip r:embed="rId6"/>
          <a:srcRect/>
          <a:stretch>
            <a:fillRect/>
          </a:stretch>
        </p:blipFill>
        <p:spPr>
          <a:xfrm>
            <a:off x="6800850" y="4533900"/>
            <a:ext cx="1577975" cy="1752600"/>
          </a:xfrm>
          <a:noFill/>
          <a:ln/>
        </p:spPr>
      </p:pic>
      <p:sp>
        <p:nvSpPr>
          <p:cNvPr id="110600" name="Rectangle 8"/>
          <p:cNvSpPr>
            <a:spLocks noChangeArrowheads="1"/>
          </p:cNvSpPr>
          <p:nvPr/>
        </p:nvSpPr>
        <p:spPr bwMode="auto">
          <a:xfrm>
            <a:off x="2863850" y="2306638"/>
            <a:ext cx="1619250" cy="1555750"/>
          </a:xfrm>
          <a:prstGeom prst="rect">
            <a:avLst/>
          </a:prstGeom>
          <a:noFill/>
          <a:ln w="12700">
            <a:noFill/>
            <a:miter lim="800000"/>
            <a:headEnd/>
            <a:tailEnd/>
          </a:ln>
          <a:effectLst/>
        </p:spPr>
        <p:txBody>
          <a:bodyPr lIns="90488" tIns="44450" rIns="90488" bIns="44450">
            <a:spAutoFit/>
          </a:bodyPr>
          <a:lstStyle/>
          <a:p>
            <a:pPr algn="r" eaLnBrk="0" hangingPunct="0"/>
            <a:r>
              <a:rPr lang="en-US" sz="1600" b="1">
                <a:solidFill>
                  <a:schemeClr val="bg1"/>
                </a:solidFill>
                <a:cs typeface="Times New Roman" pitchFamily="18" charset="0"/>
              </a:rPr>
              <a:t>Someone resetting</a:t>
            </a:r>
          </a:p>
          <a:p>
            <a:pPr algn="r" eaLnBrk="0" hangingPunct="0"/>
            <a:r>
              <a:rPr lang="en-US" sz="1600" b="1">
                <a:solidFill>
                  <a:schemeClr val="bg1"/>
                </a:solidFill>
                <a:cs typeface="Times New Roman" pitchFamily="18" charset="0"/>
              </a:rPr>
              <a:t>my trip computer </a:t>
            </a:r>
          </a:p>
          <a:p>
            <a:pPr algn="r" eaLnBrk="0" hangingPunct="0"/>
            <a:r>
              <a:rPr lang="en-US" sz="1600" b="1">
                <a:solidFill>
                  <a:schemeClr val="bg1"/>
                </a:solidFill>
                <a:cs typeface="Times New Roman" pitchFamily="18" charset="0"/>
              </a:rPr>
              <a:t>before the month end</a:t>
            </a:r>
          </a:p>
        </p:txBody>
      </p:sp>
      <p:sp>
        <p:nvSpPr>
          <p:cNvPr id="110601" name="Rectangle 9"/>
          <p:cNvSpPr>
            <a:spLocks noChangeArrowheads="1"/>
          </p:cNvSpPr>
          <p:nvPr/>
        </p:nvSpPr>
        <p:spPr bwMode="auto">
          <a:xfrm>
            <a:off x="4651375" y="2320925"/>
            <a:ext cx="1400175" cy="1311275"/>
          </a:xfrm>
          <a:prstGeom prst="rect">
            <a:avLst/>
          </a:prstGeom>
          <a:noFill/>
          <a:ln w="12700">
            <a:noFill/>
            <a:miter lim="800000"/>
            <a:headEnd/>
            <a:tailEnd/>
          </a:ln>
          <a:effectLst/>
        </p:spPr>
        <p:txBody>
          <a:bodyPr lIns="90488" tIns="44450" rIns="90488" bIns="44450">
            <a:spAutoFit/>
          </a:bodyPr>
          <a:lstStyle/>
          <a:p>
            <a:pPr eaLnBrk="0" hangingPunct="0"/>
            <a:r>
              <a:rPr lang="en-US" sz="1600" b="1">
                <a:solidFill>
                  <a:schemeClr val="bg1"/>
                </a:solidFill>
                <a:cs typeface="Times New Roman" pitchFamily="18" charset="0"/>
              </a:rPr>
              <a:t>Getting my feet wet when I try to walk on water</a:t>
            </a:r>
          </a:p>
        </p:txBody>
      </p:sp>
      <p:sp>
        <p:nvSpPr>
          <p:cNvPr id="110602" name="Rectangle 10"/>
          <p:cNvSpPr>
            <a:spLocks noChangeArrowheads="1"/>
          </p:cNvSpPr>
          <p:nvPr/>
        </p:nvSpPr>
        <p:spPr bwMode="auto">
          <a:xfrm>
            <a:off x="2787650" y="4071938"/>
            <a:ext cx="1624013" cy="822325"/>
          </a:xfrm>
          <a:prstGeom prst="rect">
            <a:avLst/>
          </a:prstGeom>
          <a:noFill/>
          <a:ln w="12700">
            <a:noFill/>
            <a:miter lim="800000"/>
            <a:headEnd/>
            <a:tailEnd/>
          </a:ln>
          <a:effectLst/>
        </p:spPr>
        <p:txBody>
          <a:bodyPr lIns="90488" tIns="44450" rIns="90488" bIns="44450">
            <a:spAutoFit/>
          </a:bodyPr>
          <a:lstStyle/>
          <a:p>
            <a:pPr algn="r" eaLnBrk="0" hangingPunct="0"/>
            <a:r>
              <a:rPr lang="en-US" sz="1600" b="1">
                <a:solidFill>
                  <a:schemeClr val="bg1"/>
                </a:solidFill>
                <a:cs typeface="Times New Roman" pitchFamily="18" charset="0"/>
              </a:rPr>
              <a:t>Elephants walking on my flowers</a:t>
            </a:r>
          </a:p>
        </p:txBody>
      </p:sp>
      <p:sp>
        <p:nvSpPr>
          <p:cNvPr id="110603" name="Rectangle 11"/>
          <p:cNvSpPr>
            <a:spLocks noChangeArrowheads="1"/>
          </p:cNvSpPr>
          <p:nvPr/>
        </p:nvSpPr>
        <p:spPr bwMode="auto">
          <a:xfrm>
            <a:off x="4724400" y="4100513"/>
            <a:ext cx="1900238" cy="822325"/>
          </a:xfrm>
          <a:prstGeom prst="rect">
            <a:avLst/>
          </a:prstGeom>
          <a:noFill/>
          <a:ln w="12700">
            <a:noFill/>
            <a:miter lim="800000"/>
            <a:headEnd/>
            <a:tailEnd/>
          </a:ln>
          <a:effectLst/>
        </p:spPr>
        <p:txBody>
          <a:bodyPr lIns="90488" tIns="44450" rIns="90488" bIns="44450">
            <a:spAutoFit/>
          </a:bodyPr>
          <a:lstStyle/>
          <a:p>
            <a:pPr eaLnBrk="0" hangingPunct="0"/>
            <a:r>
              <a:rPr lang="en-US" sz="1600" b="1">
                <a:cs typeface="Times New Roman" pitchFamily="18" charset="0"/>
              </a:rPr>
              <a:t>People talking when I’m interrupting</a:t>
            </a:r>
          </a:p>
        </p:txBody>
      </p:sp>
      <p:grpSp>
        <p:nvGrpSpPr>
          <p:cNvPr id="110604" name="Group 12"/>
          <p:cNvGrpSpPr>
            <a:grpSpLocks/>
          </p:cNvGrpSpPr>
          <p:nvPr/>
        </p:nvGrpSpPr>
        <p:grpSpPr bwMode="auto">
          <a:xfrm>
            <a:off x="6831013" y="1789113"/>
            <a:ext cx="1506537" cy="1600200"/>
            <a:chOff x="4560" y="1008"/>
            <a:chExt cx="949" cy="1008"/>
          </a:xfrm>
        </p:grpSpPr>
        <p:pic>
          <p:nvPicPr>
            <p:cNvPr id="110605" name="Picture 13" descr="Stress R"/>
            <p:cNvPicPr>
              <a:picLocks noChangeAspect="1" noChangeArrowheads="1"/>
            </p:cNvPicPr>
            <p:nvPr/>
          </p:nvPicPr>
          <p:blipFill>
            <a:blip r:embed="rId7"/>
            <a:srcRect l="3050" t="2670" r="2414" b="2612"/>
            <a:stretch>
              <a:fillRect/>
            </a:stretch>
          </p:blipFill>
          <p:spPr bwMode="auto">
            <a:xfrm>
              <a:off x="4590" y="1008"/>
              <a:ext cx="919" cy="1008"/>
            </a:xfrm>
            <a:prstGeom prst="rect">
              <a:avLst/>
            </a:prstGeom>
            <a:noFill/>
            <a:ln>
              <a:noFill/>
            </a:ln>
          </p:spPr>
        </p:pic>
        <p:sp>
          <p:nvSpPr>
            <p:cNvPr id="110606" name="Rectangle 14"/>
            <p:cNvSpPr>
              <a:spLocks noChangeArrowheads="1"/>
            </p:cNvSpPr>
            <p:nvPr/>
          </p:nvSpPr>
          <p:spPr bwMode="auto">
            <a:xfrm>
              <a:off x="4560" y="1008"/>
              <a:ext cx="949" cy="1008"/>
            </a:xfrm>
            <a:prstGeom prst="rect">
              <a:avLst/>
            </a:prstGeom>
            <a:noFill/>
            <a:ln w="28575">
              <a:solidFill>
                <a:schemeClr val="accent1"/>
              </a:solidFill>
              <a:miter lim="800000"/>
              <a:headEnd/>
              <a:tailEnd/>
            </a:ln>
            <a:effectLst/>
          </p:spPr>
          <p:txBody>
            <a:bodyPr wrap="none" anchor="ctr"/>
            <a:lstStyle/>
            <a:p>
              <a:endParaRPr lang="en-GB"/>
            </a:p>
          </p:txBody>
        </p:sp>
      </p:grpSp>
      <p:sp>
        <p:nvSpPr>
          <p:cNvPr id="110607" name="Text Box 15"/>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a:t>Recognising the Colour Energies</a:t>
            </a:r>
          </a:p>
        </p:txBody>
      </p:sp>
      <p:sp>
        <p:nvSpPr>
          <p:cNvPr id="111619" name="Rectangle 3"/>
          <p:cNvSpPr>
            <a:spLocks noChangeArrowheads="1"/>
          </p:cNvSpPr>
          <p:nvPr/>
        </p:nvSpPr>
        <p:spPr bwMode="auto">
          <a:xfrm>
            <a:off x="515938" y="5256213"/>
            <a:ext cx="3589337" cy="1066800"/>
          </a:xfrm>
          <a:prstGeom prst="rect">
            <a:avLst/>
          </a:prstGeom>
          <a:noFill/>
          <a:ln w="9525">
            <a:noFill/>
            <a:miter lim="800000"/>
            <a:headEnd/>
            <a:tailEnd/>
          </a:ln>
        </p:spPr>
        <p:txBody>
          <a:bodyPr anchor="ctr"/>
          <a:lstStyle/>
          <a:p>
            <a:pPr marL="342900" indent="-342900">
              <a:spcBef>
                <a:spcPct val="20000"/>
              </a:spcBef>
            </a:pPr>
            <a:r>
              <a:rPr lang="en-GB" sz="3200"/>
              <a:t>Body Language</a:t>
            </a:r>
          </a:p>
          <a:p>
            <a:pPr marL="342900" indent="-342900">
              <a:spcBef>
                <a:spcPct val="20000"/>
              </a:spcBef>
            </a:pPr>
            <a:r>
              <a:rPr lang="en-GB" sz="3200"/>
              <a:t>Verbal Style</a:t>
            </a:r>
            <a:endParaRPr lang="en-GB" sz="2800"/>
          </a:p>
        </p:txBody>
      </p:sp>
      <p:sp>
        <p:nvSpPr>
          <p:cNvPr id="111620" name="Rectangle 4"/>
          <p:cNvSpPr>
            <a:spLocks noChangeArrowheads="1"/>
          </p:cNvSpPr>
          <p:nvPr/>
        </p:nvSpPr>
        <p:spPr bwMode="auto">
          <a:xfrm>
            <a:off x="5251450" y="5253038"/>
            <a:ext cx="3398838" cy="1066800"/>
          </a:xfrm>
          <a:prstGeom prst="rect">
            <a:avLst/>
          </a:prstGeom>
          <a:noFill/>
          <a:ln w="9525">
            <a:noFill/>
            <a:miter lim="800000"/>
            <a:headEnd/>
            <a:tailEnd/>
          </a:ln>
        </p:spPr>
        <p:txBody>
          <a:bodyPr anchor="ctr"/>
          <a:lstStyle/>
          <a:p>
            <a:pPr marL="342900" indent="-342900" algn="r">
              <a:spcBef>
                <a:spcPct val="20000"/>
              </a:spcBef>
            </a:pPr>
            <a:r>
              <a:rPr lang="en-GB" sz="3200"/>
              <a:t>Interactions</a:t>
            </a:r>
          </a:p>
          <a:p>
            <a:pPr marL="342900" indent="-342900" algn="r">
              <a:spcBef>
                <a:spcPct val="20000"/>
              </a:spcBef>
            </a:pPr>
            <a:r>
              <a:rPr lang="en-GB" sz="3200"/>
              <a:t>Work Environment</a:t>
            </a:r>
          </a:p>
        </p:txBody>
      </p:sp>
      <p:pic>
        <p:nvPicPr>
          <p:cNvPr id="111621" name="Picture 5"/>
          <p:cNvPicPr>
            <a:picLocks noChangeAspect="1" noChangeArrowheads="1"/>
          </p:cNvPicPr>
          <p:nvPr/>
        </p:nvPicPr>
        <p:blipFill>
          <a:blip r:embed="rId3"/>
          <a:srcRect/>
          <a:stretch>
            <a:fillRect/>
          </a:stretch>
        </p:blipFill>
        <p:spPr bwMode="auto">
          <a:xfrm>
            <a:off x="3043238" y="2533650"/>
            <a:ext cx="2719387" cy="2725738"/>
          </a:xfrm>
          <a:prstGeom prst="rect">
            <a:avLst/>
          </a:prstGeom>
          <a:noFill/>
          <a:ln w="9525">
            <a:noFill/>
            <a:miter lim="800000"/>
            <a:headEnd/>
            <a:tailEnd/>
          </a:ln>
          <a:effectLst/>
        </p:spPr>
      </p:pic>
      <p:sp>
        <p:nvSpPr>
          <p:cNvPr id="111622" name="Text Box 6"/>
          <p:cNvSpPr txBox="1">
            <a:spLocks noChangeArrowheads="1"/>
          </p:cNvSpPr>
          <p:nvPr/>
        </p:nvSpPr>
        <p:spPr bwMode="auto">
          <a:xfrm>
            <a:off x="3925888" y="1624013"/>
            <a:ext cx="958850" cy="396875"/>
          </a:xfrm>
          <a:prstGeom prst="rect">
            <a:avLst/>
          </a:prstGeom>
          <a:noFill/>
          <a:ln w="9525">
            <a:noFill/>
            <a:miter lim="800000"/>
            <a:headEnd/>
            <a:tailEnd/>
          </a:ln>
          <a:effectLst/>
        </p:spPr>
        <p:txBody>
          <a:bodyPr wrap="none">
            <a:spAutoFit/>
          </a:bodyPr>
          <a:lstStyle/>
          <a:p>
            <a:pPr algn="ctr"/>
            <a:r>
              <a:rPr lang="en-GB" sz="2000" b="1">
                <a:solidFill>
                  <a:schemeClr val="folHlink"/>
                </a:solidFill>
                <a:cs typeface="Times New Roman" pitchFamily="18" charset="0"/>
              </a:rPr>
              <a:t>formal</a:t>
            </a:r>
          </a:p>
        </p:txBody>
      </p:sp>
      <p:sp>
        <p:nvSpPr>
          <p:cNvPr id="111623" name="Text Box 7"/>
          <p:cNvSpPr txBox="1">
            <a:spLocks noChangeArrowheads="1"/>
          </p:cNvSpPr>
          <p:nvPr/>
        </p:nvSpPr>
        <p:spPr bwMode="auto">
          <a:xfrm>
            <a:off x="6330950" y="3667125"/>
            <a:ext cx="847725" cy="396875"/>
          </a:xfrm>
          <a:prstGeom prst="rect">
            <a:avLst/>
          </a:prstGeom>
          <a:noFill/>
          <a:ln w="9525">
            <a:noFill/>
            <a:miter lim="800000"/>
            <a:headEnd/>
            <a:tailEnd/>
          </a:ln>
          <a:effectLst/>
        </p:spPr>
        <p:txBody>
          <a:bodyPr wrap="none">
            <a:spAutoFit/>
          </a:bodyPr>
          <a:lstStyle/>
          <a:p>
            <a:r>
              <a:rPr lang="en-GB" sz="2000" b="1">
                <a:solidFill>
                  <a:schemeClr val="folHlink"/>
                </a:solidFill>
                <a:cs typeface="Times New Roman" pitchFamily="18" charset="0"/>
              </a:rPr>
              <a:t>quick</a:t>
            </a:r>
          </a:p>
        </p:txBody>
      </p:sp>
      <p:sp>
        <p:nvSpPr>
          <p:cNvPr id="111624" name="Text Box 8"/>
          <p:cNvSpPr txBox="1">
            <a:spLocks noChangeArrowheads="1"/>
          </p:cNvSpPr>
          <p:nvPr/>
        </p:nvSpPr>
        <p:spPr bwMode="auto">
          <a:xfrm>
            <a:off x="3851275" y="5721350"/>
            <a:ext cx="1073150" cy="396875"/>
          </a:xfrm>
          <a:prstGeom prst="rect">
            <a:avLst/>
          </a:prstGeom>
          <a:noFill/>
          <a:ln w="9525">
            <a:noFill/>
            <a:miter lim="800000"/>
            <a:headEnd/>
            <a:tailEnd/>
          </a:ln>
          <a:effectLst/>
        </p:spPr>
        <p:txBody>
          <a:bodyPr wrap="none">
            <a:spAutoFit/>
          </a:bodyPr>
          <a:lstStyle/>
          <a:p>
            <a:pPr algn="ctr"/>
            <a:r>
              <a:rPr lang="en-GB" sz="2000" b="1">
                <a:solidFill>
                  <a:schemeClr val="folHlink"/>
                </a:solidFill>
                <a:cs typeface="Times New Roman" pitchFamily="18" charset="0"/>
              </a:rPr>
              <a:t>relaxed</a:t>
            </a:r>
          </a:p>
        </p:txBody>
      </p:sp>
      <p:sp>
        <p:nvSpPr>
          <p:cNvPr id="111625" name="Text Box 9"/>
          <p:cNvSpPr txBox="1">
            <a:spLocks noChangeArrowheads="1"/>
          </p:cNvSpPr>
          <p:nvPr/>
        </p:nvSpPr>
        <p:spPr bwMode="auto">
          <a:xfrm>
            <a:off x="1701800" y="3689350"/>
            <a:ext cx="790575" cy="396875"/>
          </a:xfrm>
          <a:prstGeom prst="rect">
            <a:avLst/>
          </a:prstGeom>
          <a:noFill/>
          <a:ln w="9525">
            <a:noFill/>
            <a:miter lim="800000"/>
            <a:headEnd/>
            <a:tailEnd/>
          </a:ln>
          <a:effectLst/>
        </p:spPr>
        <p:txBody>
          <a:bodyPr wrap="none">
            <a:spAutoFit/>
          </a:bodyPr>
          <a:lstStyle/>
          <a:p>
            <a:pPr algn="ctr"/>
            <a:r>
              <a:rPr lang="en-GB" sz="2000" b="1">
                <a:solidFill>
                  <a:schemeClr val="folHlink"/>
                </a:solidFill>
                <a:cs typeface="Times New Roman" pitchFamily="18" charset="0"/>
              </a:rPr>
              <a:t>quiet</a:t>
            </a:r>
          </a:p>
        </p:txBody>
      </p:sp>
      <p:sp>
        <p:nvSpPr>
          <p:cNvPr id="111626" name="Line 10"/>
          <p:cNvSpPr>
            <a:spLocks noChangeShapeType="1"/>
          </p:cNvSpPr>
          <p:nvPr/>
        </p:nvSpPr>
        <p:spPr bwMode="auto">
          <a:xfrm flipV="1">
            <a:off x="4395788" y="1982788"/>
            <a:ext cx="0" cy="528637"/>
          </a:xfrm>
          <a:prstGeom prst="line">
            <a:avLst/>
          </a:prstGeom>
          <a:noFill/>
          <a:ln w="38100">
            <a:solidFill>
              <a:schemeClr val="folHlink"/>
            </a:solidFill>
            <a:round/>
            <a:headEnd/>
            <a:tailEnd type="triangle" w="med" len="med"/>
          </a:ln>
          <a:effectLst/>
        </p:spPr>
        <p:txBody>
          <a:bodyPr/>
          <a:lstStyle/>
          <a:p>
            <a:endParaRPr lang="en-GB"/>
          </a:p>
        </p:txBody>
      </p:sp>
      <p:sp>
        <p:nvSpPr>
          <p:cNvPr id="111627" name="Line 11"/>
          <p:cNvSpPr>
            <a:spLocks noChangeShapeType="1"/>
          </p:cNvSpPr>
          <p:nvPr/>
        </p:nvSpPr>
        <p:spPr bwMode="auto">
          <a:xfrm rot="5400000" flipV="1">
            <a:off x="6089650" y="3635375"/>
            <a:ext cx="1588" cy="528638"/>
          </a:xfrm>
          <a:prstGeom prst="line">
            <a:avLst/>
          </a:prstGeom>
          <a:noFill/>
          <a:ln w="38100">
            <a:solidFill>
              <a:schemeClr val="folHlink"/>
            </a:solidFill>
            <a:round/>
            <a:headEnd/>
            <a:tailEnd type="triangle" w="med" len="med"/>
          </a:ln>
          <a:effectLst/>
        </p:spPr>
        <p:txBody>
          <a:bodyPr/>
          <a:lstStyle/>
          <a:p>
            <a:endParaRPr lang="en-GB"/>
          </a:p>
        </p:txBody>
      </p:sp>
      <p:sp>
        <p:nvSpPr>
          <p:cNvPr id="111628" name="Line 12"/>
          <p:cNvSpPr>
            <a:spLocks noChangeShapeType="1"/>
          </p:cNvSpPr>
          <p:nvPr/>
        </p:nvSpPr>
        <p:spPr bwMode="auto">
          <a:xfrm rot="16200000" flipV="1">
            <a:off x="2724150" y="3635375"/>
            <a:ext cx="1588" cy="528638"/>
          </a:xfrm>
          <a:prstGeom prst="line">
            <a:avLst/>
          </a:prstGeom>
          <a:noFill/>
          <a:ln w="38100">
            <a:solidFill>
              <a:schemeClr val="folHlink"/>
            </a:solidFill>
            <a:round/>
            <a:headEnd/>
            <a:tailEnd type="triangle" w="med" len="med"/>
          </a:ln>
          <a:effectLst/>
        </p:spPr>
        <p:txBody>
          <a:bodyPr/>
          <a:lstStyle/>
          <a:p>
            <a:endParaRPr lang="en-GB"/>
          </a:p>
        </p:txBody>
      </p:sp>
      <p:sp>
        <p:nvSpPr>
          <p:cNvPr id="111629" name="Line 13"/>
          <p:cNvSpPr>
            <a:spLocks noChangeShapeType="1"/>
          </p:cNvSpPr>
          <p:nvPr/>
        </p:nvSpPr>
        <p:spPr bwMode="auto">
          <a:xfrm rot="10800000" flipV="1">
            <a:off x="4384675" y="5287963"/>
            <a:ext cx="1588" cy="528637"/>
          </a:xfrm>
          <a:prstGeom prst="line">
            <a:avLst/>
          </a:prstGeom>
          <a:noFill/>
          <a:ln w="38100">
            <a:solidFill>
              <a:schemeClr val="folHlink"/>
            </a:solidFill>
            <a:round/>
            <a:headEnd/>
            <a:tailEnd type="triangle" w="med" len="med"/>
          </a:ln>
          <a:effectLst/>
        </p:spPr>
        <p:txBody>
          <a:bodyPr/>
          <a:lstStyle/>
          <a:p>
            <a:endParaRPr lang="en-GB"/>
          </a:p>
        </p:txBody>
      </p:sp>
      <p:sp>
        <p:nvSpPr>
          <p:cNvPr id="111630" name="Text Box 1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a:t>Do’s and Don’ts</a:t>
            </a:r>
          </a:p>
        </p:txBody>
      </p:sp>
      <p:sp>
        <p:nvSpPr>
          <p:cNvPr id="115715" name="Rectangle 3"/>
          <p:cNvSpPr>
            <a:spLocks noGrp="1" noChangeArrowheads="1"/>
          </p:cNvSpPr>
          <p:nvPr>
            <p:ph type="body" idx="1"/>
          </p:nvPr>
        </p:nvSpPr>
        <p:spPr/>
        <p:txBody>
          <a:bodyPr/>
          <a:lstStyle/>
          <a:p>
            <a:pPr>
              <a:buFontTx/>
              <a:buNone/>
            </a:pPr>
            <a:r>
              <a:rPr lang="en-GB"/>
              <a:t>In the colour group that you think you belong to, draw up a list of Do’s and Don’ts on:</a:t>
            </a:r>
          </a:p>
          <a:p>
            <a:pPr>
              <a:buFontTx/>
              <a:buNone/>
            </a:pPr>
            <a:r>
              <a:rPr lang="en-GB"/>
              <a:t> “How to get the best out of us”</a:t>
            </a:r>
          </a:p>
          <a:p>
            <a:pPr>
              <a:buFontTx/>
              <a:buNone/>
            </a:pPr>
            <a:endParaRPr lang="en-GB"/>
          </a:p>
          <a:p>
            <a:pPr>
              <a:buFontTx/>
              <a:buNone/>
            </a:pPr>
            <a:r>
              <a:rPr lang="en-GB"/>
              <a:t>Flipchart your lists</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ctrTitle"/>
          </p:nvPr>
        </p:nvSpPr>
        <p:spPr/>
        <p:txBody>
          <a:bodyPr/>
          <a:lstStyle/>
          <a:p>
            <a:r>
              <a:rPr lang="en-GB"/>
              <a:t/>
            </a:r>
            <a:br>
              <a:rPr lang="en-GB"/>
            </a:br>
            <a:r>
              <a:rPr lang="en-GB"/>
              <a:t/>
            </a:r>
            <a:br>
              <a:rPr lang="en-GB"/>
            </a:br>
            <a:r>
              <a:rPr lang="en-GB"/>
              <a:t>Adapting and Connecting</a:t>
            </a:r>
          </a:p>
        </p:txBody>
      </p:sp>
      <p:sp>
        <p:nvSpPr>
          <p:cNvPr id="142339" name="Rectangle 3"/>
          <p:cNvSpPr>
            <a:spLocks noGrp="1" noChangeArrowheads="1"/>
          </p:cNvSpPr>
          <p:nvPr>
            <p:ph type="subTitle" idx="1"/>
          </p:nvPr>
        </p:nvSpPr>
        <p:spPr/>
        <p:txBody>
          <a:bodyPr/>
          <a:lstStyle/>
          <a:p>
            <a:endParaRPr lang="en-US"/>
          </a:p>
        </p:txBody>
      </p:sp>
    </p:spTree>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AutoShape 2"/>
          <p:cNvSpPr>
            <a:spLocks noChangeArrowheads="1"/>
          </p:cNvSpPr>
          <p:nvPr/>
        </p:nvSpPr>
        <p:spPr bwMode="auto">
          <a:xfrm>
            <a:off x="1866900" y="1270000"/>
            <a:ext cx="5524500" cy="4951413"/>
          </a:xfrm>
          <a:prstGeom prst="flowChartExtract">
            <a:avLst/>
          </a:prstGeom>
          <a:gradFill rotWithShape="0">
            <a:gsLst>
              <a:gs pos="0">
                <a:srgbClr val="B2B2B2"/>
              </a:gs>
              <a:gs pos="50000">
                <a:schemeClr val="tx1"/>
              </a:gs>
              <a:gs pos="100000">
                <a:srgbClr val="B2B2B2"/>
              </a:gs>
            </a:gsLst>
            <a:lin ang="5400000" scaled="1"/>
          </a:gradFill>
          <a:ln w="12700">
            <a:miter lim="800000"/>
            <a:headEnd/>
            <a:tailEnd/>
          </a:ln>
          <a:effectLst/>
          <a:scene3d>
            <a:camera prst="legacyPerspectiveTopRight"/>
            <a:lightRig rig="legacyFlat3" dir="b"/>
          </a:scene3d>
          <a:sp3d extrusionH="887400" prstMaterial="legacyMatte">
            <a:bevelT w="13500" h="13500" prst="angle"/>
            <a:bevelB w="13500" h="13500" prst="angle"/>
            <a:extrusionClr>
              <a:schemeClr val="tx1"/>
            </a:extrusionClr>
          </a:sp3d>
        </p:spPr>
        <p:txBody>
          <a:bodyPr wrap="none" anchor="ctr">
            <a:flatTx/>
          </a:bodyPr>
          <a:lstStyle/>
          <a:p>
            <a:endParaRPr lang="en-GB"/>
          </a:p>
        </p:txBody>
      </p:sp>
      <p:sp>
        <p:nvSpPr>
          <p:cNvPr id="118787" name="Line 3"/>
          <p:cNvSpPr>
            <a:spLocks noChangeShapeType="1"/>
          </p:cNvSpPr>
          <p:nvPr/>
        </p:nvSpPr>
        <p:spPr bwMode="auto">
          <a:xfrm flipV="1">
            <a:off x="3581400" y="3124200"/>
            <a:ext cx="2057400" cy="0"/>
          </a:xfrm>
          <a:prstGeom prst="line">
            <a:avLst/>
          </a:prstGeom>
          <a:noFill/>
          <a:ln w="25400">
            <a:solidFill>
              <a:srgbClr val="C0C0C0"/>
            </a:solidFill>
            <a:round/>
            <a:headEnd/>
            <a:tailEnd/>
          </a:ln>
          <a:effectLst/>
        </p:spPr>
        <p:txBody>
          <a:bodyPr wrap="none" anchor="ctr"/>
          <a:lstStyle/>
          <a:p>
            <a:endParaRPr lang="en-GB"/>
          </a:p>
        </p:txBody>
      </p:sp>
      <p:sp>
        <p:nvSpPr>
          <p:cNvPr id="118788" name="Line 4"/>
          <p:cNvSpPr>
            <a:spLocks noChangeShapeType="1"/>
          </p:cNvSpPr>
          <p:nvPr/>
        </p:nvSpPr>
        <p:spPr bwMode="auto">
          <a:xfrm>
            <a:off x="3048000" y="4097338"/>
            <a:ext cx="3200400" cy="1587"/>
          </a:xfrm>
          <a:prstGeom prst="line">
            <a:avLst/>
          </a:prstGeom>
          <a:noFill/>
          <a:ln w="25400">
            <a:solidFill>
              <a:srgbClr val="C0C0C0"/>
            </a:solidFill>
            <a:round/>
            <a:headEnd/>
            <a:tailEnd/>
          </a:ln>
          <a:effectLst/>
        </p:spPr>
        <p:txBody>
          <a:bodyPr wrap="none" anchor="ctr"/>
          <a:lstStyle/>
          <a:p>
            <a:endParaRPr lang="en-GB"/>
          </a:p>
        </p:txBody>
      </p:sp>
      <p:sp>
        <p:nvSpPr>
          <p:cNvPr id="118789" name="Line 5"/>
          <p:cNvSpPr>
            <a:spLocks noChangeShapeType="1"/>
          </p:cNvSpPr>
          <p:nvPr/>
        </p:nvSpPr>
        <p:spPr bwMode="auto">
          <a:xfrm flipV="1">
            <a:off x="2514600" y="5067300"/>
            <a:ext cx="4251325" cy="15875"/>
          </a:xfrm>
          <a:prstGeom prst="line">
            <a:avLst/>
          </a:prstGeom>
          <a:noFill/>
          <a:ln w="25400">
            <a:solidFill>
              <a:srgbClr val="C0C0C0"/>
            </a:solidFill>
            <a:round/>
            <a:headEnd/>
            <a:tailEnd/>
          </a:ln>
          <a:effectLst/>
        </p:spPr>
        <p:txBody>
          <a:bodyPr wrap="none" anchor="ctr"/>
          <a:lstStyle/>
          <a:p>
            <a:endParaRPr lang="en-GB"/>
          </a:p>
        </p:txBody>
      </p:sp>
      <p:sp>
        <p:nvSpPr>
          <p:cNvPr id="118790" name="Rectangle 6"/>
          <p:cNvSpPr>
            <a:spLocks noChangeArrowheads="1"/>
          </p:cNvSpPr>
          <p:nvPr/>
        </p:nvSpPr>
        <p:spPr bwMode="auto">
          <a:xfrm rot="18006524">
            <a:off x="794544" y="4534694"/>
            <a:ext cx="2595562" cy="39370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US" sz="2000" b="1">
                <a:cs typeface="Times New Roman" pitchFamily="18" charset="0"/>
              </a:rPr>
              <a:t>Progress</a:t>
            </a:r>
          </a:p>
        </p:txBody>
      </p:sp>
      <p:sp>
        <p:nvSpPr>
          <p:cNvPr id="118791" name="AutoShape 7"/>
          <p:cNvSpPr>
            <a:spLocks noChangeArrowheads="1"/>
          </p:cNvSpPr>
          <p:nvPr/>
        </p:nvSpPr>
        <p:spPr bwMode="auto">
          <a:xfrm rot="18113723">
            <a:off x="1763713" y="4121150"/>
            <a:ext cx="1214437" cy="233363"/>
          </a:xfrm>
          <a:prstGeom prst="rightArrow">
            <a:avLst>
              <a:gd name="adj1" fmla="val 50000"/>
              <a:gd name="adj2" fmla="val 260228"/>
            </a:avLst>
          </a:prstGeom>
          <a:gradFill rotWithShape="0">
            <a:gsLst>
              <a:gs pos="0">
                <a:srgbClr val="FFFFFF"/>
              </a:gs>
              <a:gs pos="100000">
                <a:schemeClr val="accent1"/>
              </a:gs>
            </a:gsLst>
            <a:lin ang="18900000" scaled="1"/>
          </a:gradFill>
          <a:ln w="12700">
            <a:noFill/>
            <a:miter lim="800000"/>
            <a:headEnd/>
            <a:tailEnd/>
          </a:ln>
          <a:effectLst/>
        </p:spPr>
        <p:txBody>
          <a:bodyPr wrap="none" anchor="ctr"/>
          <a:lstStyle/>
          <a:p>
            <a:endParaRPr lang="en-GB"/>
          </a:p>
        </p:txBody>
      </p:sp>
      <p:sp>
        <p:nvSpPr>
          <p:cNvPr id="118792" name="Text Box 8"/>
          <p:cNvSpPr txBox="1">
            <a:spLocks noChangeArrowheads="1"/>
          </p:cNvSpPr>
          <p:nvPr/>
        </p:nvSpPr>
        <p:spPr bwMode="auto">
          <a:xfrm>
            <a:off x="2209800" y="5291138"/>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Unconscious Incompetent</a:t>
            </a:r>
          </a:p>
        </p:txBody>
      </p:sp>
      <p:sp>
        <p:nvSpPr>
          <p:cNvPr id="118793" name="Text Box 9"/>
          <p:cNvSpPr txBox="1">
            <a:spLocks noChangeArrowheads="1"/>
          </p:cNvSpPr>
          <p:nvPr/>
        </p:nvSpPr>
        <p:spPr bwMode="auto">
          <a:xfrm>
            <a:off x="2209800" y="421957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bg1"/>
                </a:solidFill>
                <a:latin typeface="Arial Narrow" pitchFamily="34" charset="0"/>
                <a:cs typeface="Times New Roman" pitchFamily="18" charset="0"/>
              </a:rPr>
              <a:t>Conscious Incompetent</a:t>
            </a:r>
          </a:p>
        </p:txBody>
      </p:sp>
      <p:sp>
        <p:nvSpPr>
          <p:cNvPr id="118794" name="Text Box 10"/>
          <p:cNvSpPr txBox="1">
            <a:spLocks noChangeArrowheads="1"/>
          </p:cNvSpPr>
          <p:nvPr/>
        </p:nvSpPr>
        <p:spPr bwMode="auto">
          <a:xfrm>
            <a:off x="2209800" y="322897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C</a:t>
            </a:r>
            <a:r>
              <a:rPr lang="en-GB" sz="2800" b="1">
                <a:solidFill>
                  <a:schemeClr val="bg1"/>
                </a:solidFill>
                <a:latin typeface="Arial Narrow" pitchFamily="34" charset="0"/>
                <a:cs typeface="Times New Roman" pitchFamily="18" charset="0"/>
              </a:rPr>
              <a:t>onscious</a:t>
            </a:r>
            <a:r>
              <a:rPr lang="en-GB" sz="2800" b="1">
                <a:solidFill>
                  <a:schemeClr val="tx2"/>
                </a:solidFill>
                <a:latin typeface="Arial Narrow" pitchFamily="34" charset="0"/>
                <a:cs typeface="Times New Roman" pitchFamily="18" charset="0"/>
              </a:rPr>
              <a:t> </a:t>
            </a:r>
            <a:r>
              <a:rPr lang="en-GB" sz="2800" b="1">
                <a:solidFill>
                  <a:schemeClr val="bg1"/>
                </a:solidFill>
                <a:latin typeface="Arial Narrow" pitchFamily="34" charset="0"/>
                <a:cs typeface="Times New Roman" pitchFamily="18" charset="0"/>
              </a:rPr>
              <a:t>Competent</a:t>
            </a:r>
          </a:p>
        </p:txBody>
      </p:sp>
      <p:sp>
        <p:nvSpPr>
          <p:cNvPr id="118795" name="Text Box 11"/>
          <p:cNvSpPr txBox="1">
            <a:spLocks noChangeArrowheads="1"/>
          </p:cNvSpPr>
          <p:nvPr/>
        </p:nvSpPr>
        <p:spPr bwMode="auto">
          <a:xfrm>
            <a:off x="2209800" y="216217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Uncon</a:t>
            </a:r>
            <a:r>
              <a:rPr lang="en-GB" sz="2800" b="1">
                <a:latin typeface="Arial Narrow" pitchFamily="34" charset="0"/>
                <a:cs typeface="Times New Roman" pitchFamily="18" charset="0"/>
              </a:rPr>
              <a:t>s</a:t>
            </a:r>
            <a:r>
              <a:rPr lang="en-GB" sz="2800" b="1">
                <a:solidFill>
                  <a:schemeClr val="bg1"/>
                </a:solidFill>
                <a:latin typeface="Arial Narrow" pitchFamily="34" charset="0"/>
                <a:cs typeface="Times New Roman" pitchFamily="18" charset="0"/>
              </a:rPr>
              <a:t>cious</a:t>
            </a:r>
            <a:r>
              <a:rPr lang="en-GB" sz="2800" b="1">
                <a:solidFill>
                  <a:schemeClr val="tx2"/>
                </a:solidFill>
                <a:latin typeface="Arial Narrow" pitchFamily="34" charset="0"/>
                <a:cs typeface="Times New Roman" pitchFamily="18" charset="0"/>
              </a:rPr>
              <a:t> </a:t>
            </a:r>
            <a:r>
              <a:rPr lang="en-GB" sz="2800" b="1">
                <a:solidFill>
                  <a:schemeClr val="bg1"/>
                </a:solidFill>
                <a:latin typeface="Arial Narrow" pitchFamily="34" charset="0"/>
                <a:cs typeface="Times New Roman" pitchFamily="18" charset="0"/>
              </a:rPr>
              <a:t>Comp</a:t>
            </a:r>
            <a:r>
              <a:rPr lang="en-GB" sz="2800" b="1">
                <a:solidFill>
                  <a:schemeClr val="tx2"/>
                </a:solidFill>
                <a:latin typeface="Arial Narrow" pitchFamily="34" charset="0"/>
                <a:cs typeface="Times New Roman" pitchFamily="18" charset="0"/>
              </a:rPr>
              <a:t>etent</a:t>
            </a:r>
          </a:p>
        </p:txBody>
      </p:sp>
      <p:sp>
        <p:nvSpPr>
          <p:cNvPr id="118796" name="Rectangle 12"/>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The Learning Process</a:t>
            </a:r>
          </a:p>
        </p:txBody>
      </p:sp>
      <p:sp>
        <p:nvSpPr>
          <p:cNvPr id="118797" name="Text Box 13"/>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1.4</a:t>
            </a:r>
          </a:p>
        </p:txBody>
      </p:sp>
    </p:spTree>
  </p:cSld>
  <p:clrMapOvr>
    <a:masterClrMapping/>
  </p:clrMapOvr>
  <p:transition/>
  <p:timing>
    <p:tnLst>
      <p:par>
        <p:cTn id="1" dur="indefinite" restart="never" nodeType="tmRoot"/>
      </p:par>
    </p:tnLst>
    <p:bldLst>
      <p:bldP spid="118792" grpId="0" autoUpdateAnimBg="0"/>
      <p:bldP spid="118793" grpId="0" autoUpdateAnimBg="0"/>
      <p:bldP spid="118794" grpId="0" autoUpdateAnimBg="0"/>
      <p:bldP spid="118795" grpId="0"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AutoShape 2"/>
          <p:cNvSpPr>
            <a:spLocks noChangeArrowheads="1"/>
          </p:cNvSpPr>
          <p:nvPr/>
        </p:nvSpPr>
        <p:spPr bwMode="auto">
          <a:xfrm>
            <a:off x="1866900" y="1270000"/>
            <a:ext cx="5524500" cy="4951413"/>
          </a:xfrm>
          <a:prstGeom prst="flowChartExtract">
            <a:avLst/>
          </a:prstGeom>
          <a:solidFill>
            <a:srgbClr val="99CCFF"/>
          </a:solidFill>
          <a:ln w="12700">
            <a:miter lim="800000"/>
            <a:headEnd/>
            <a:tailEnd/>
          </a:ln>
          <a:effectLst/>
          <a:scene3d>
            <a:camera prst="legacyPerspectiveTopRight"/>
            <a:lightRig rig="legacyFlat3" dir="b"/>
          </a:scene3d>
          <a:sp3d extrusionH="887400" prstMaterial="legacyMatte">
            <a:bevelT w="13500" h="13500" prst="angle"/>
            <a:bevelB w="13500" h="13500" prst="angle"/>
            <a:extrusionClr>
              <a:srgbClr val="99CCFF"/>
            </a:extrusionClr>
          </a:sp3d>
        </p:spPr>
        <p:txBody>
          <a:bodyPr wrap="none" anchor="ctr">
            <a:flatTx/>
          </a:bodyPr>
          <a:lstStyle/>
          <a:p>
            <a:endParaRPr lang="en-GB"/>
          </a:p>
        </p:txBody>
      </p:sp>
      <p:sp>
        <p:nvSpPr>
          <p:cNvPr id="119811" name="Line 3"/>
          <p:cNvSpPr>
            <a:spLocks noChangeShapeType="1"/>
          </p:cNvSpPr>
          <p:nvPr/>
        </p:nvSpPr>
        <p:spPr bwMode="auto">
          <a:xfrm flipV="1">
            <a:off x="3581400" y="3113088"/>
            <a:ext cx="2133600" cy="1587"/>
          </a:xfrm>
          <a:prstGeom prst="line">
            <a:avLst/>
          </a:prstGeom>
          <a:noFill/>
          <a:ln w="25400">
            <a:solidFill>
              <a:srgbClr val="C0C0C0"/>
            </a:solidFill>
            <a:round/>
            <a:headEnd/>
            <a:tailEnd/>
          </a:ln>
          <a:effectLst/>
        </p:spPr>
        <p:txBody>
          <a:bodyPr wrap="none" anchor="ctr"/>
          <a:lstStyle/>
          <a:p>
            <a:endParaRPr lang="en-GB"/>
          </a:p>
        </p:txBody>
      </p:sp>
      <p:sp>
        <p:nvSpPr>
          <p:cNvPr id="119812" name="Line 4"/>
          <p:cNvSpPr>
            <a:spLocks noChangeShapeType="1"/>
          </p:cNvSpPr>
          <p:nvPr/>
        </p:nvSpPr>
        <p:spPr bwMode="auto">
          <a:xfrm>
            <a:off x="3048000" y="4097338"/>
            <a:ext cx="3124200" cy="1587"/>
          </a:xfrm>
          <a:prstGeom prst="line">
            <a:avLst/>
          </a:prstGeom>
          <a:noFill/>
          <a:ln w="25400">
            <a:solidFill>
              <a:srgbClr val="C0C0C0"/>
            </a:solidFill>
            <a:round/>
            <a:headEnd/>
            <a:tailEnd/>
          </a:ln>
          <a:effectLst/>
        </p:spPr>
        <p:txBody>
          <a:bodyPr wrap="none" anchor="ctr"/>
          <a:lstStyle/>
          <a:p>
            <a:endParaRPr lang="en-GB"/>
          </a:p>
        </p:txBody>
      </p:sp>
      <p:sp>
        <p:nvSpPr>
          <p:cNvPr id="119813" name="Line 5"/>
          <p:cNvSpPr>
            <a:spLocks noChangeShapeType="1"/>
          </p:cNvSpPr>
          <p:nvPr/>
        </p:nvSpPr>
        <p:spPr bwMode="auto">
          <a:xfrm flipV="1">
            <a:off x="2514600" y="5067300"/>
            <a:ext cx="4251325" cy="15875"/>
          </a:xfrm>
          <a:prstGeom prst="line">
            <a:avLst/>
          </a:prstGeom>
          <a:noFill/>
          <a:ln w="25400">
            <a:solidFill>
              <a:srgbClr val="C0C0C0"/>
            </a:solidFill>
            <a:round/>
            <a:headEnd/>
            <a:tailEnd/>
          </a:ln>
          <a:effectLst/>
        </p:spPr>
        <p:txBody>
          <a:bodyPr wrap="none" anchor="ctr"/>
          <a:lstStyle/>
          <a:p>
            <a:endParaRPr lang="en-GB"/>
          </a:p>
        </p:txBody>
      </p:sp>
      <p:sp>
        <p:nvSpPr>
          <p:cNvPr id="119814" name="Text Box 6"/>
          <p:cNvSpPr txBox="1">
            <a:spLocks noChangeArrowheads="1"/>
          </p:cNvSpPr>
          <p:nvPr/>
        </p:nvSpPr>
        <p:spPr bwMode="auto">
          <a:xfrm>
            <a:off x="381000" y="5105400"/>
            <a:ext cx="8382000" cy="946150"/>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am OK as I am – there is no need to change and learn this.  I have enough skill in this area already</a:t>
            </a:r>
          </a:p>
        </p:txBody>
      </p:sp>
      <p:sp>
        <p:nvSpPr>
          <p:cNvPr id="119815" name="Text Box 7"/>
          <p:cNvSpPr txBox="1">
            <a:spLocks noChangeArrowheads="1"/>
          </p:cNvSpPr>
          <p:nvPr/>
        </p:nvSpPr>
        <p:spPr bwMode="auto">
          <a:xfrm>
            <a:off x="533400" y="4038600"/>
            <a:ext cx="7924800" cy="946150"/>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would feel very self conscious using that model – what if I fail?</a:t>
            </a:r>
          </a:p>
        </p:txBody>
      </p:sp>
      <p:sp>
        <p:nvSpPr>
          <p:cNvPr id="119816" name="Text Box 8"/>
          <p:cNvSpPr txBox="1">
            <a:spLocks noChangeArrowheads="1"/>
          </p:cNvSpPr>
          <p:nvPr/>
        </p:nvSpPr>
        <p:spPr bwMode="auto">
          <a:xfrm>
            <a:off x="2209800" y="3290888"/>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have the hang of this now. </a:t>
            </a:r>
          </a:p>
        </p:txBody>
      </p:sp>
      <p:sp>
        <p:nvSpPr>
          <p:cNvPr id="119817" name="Text Box 9"/>
          <p:cNvSpPr txBox="1">
            <a:spLocks noChangeArrowheads="1"/>
          </p:cNvSpPr>
          <p:nvPr/>
        </p:nvSpPr>
        <p:spPr bwMode="auto">
          <a:xfrm>
            <a:off x="838200" y="2162175"/>
            <a:ext cx="7543800"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can do this without thinking – it just flows!</a:t>
            </a:r>
          </a:p>
        </p:txBody>
      </p:sp>
      <p:sp>
        <p:nvSpPr>
          <p:cNvPr id="119818" name="Rectangle 10"/>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The Learning Process</a:t>
            </a:r>
          </a:p>
        </p:txBody>
      </p:sp>
      <p:sp>
        <p:nvSpPr>
          <p:cNvPr id="119819" name="Text Box 11"/>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1.4</a:t>
            </a:r>
          </a:p>
        </p:txBody>
      </p:sp>
    </p:spTree>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AutoShape 2"/>
          <p:cNvSpPr>
            <a:spLocks noChangeArrowheads="1"/>
          </p:cNvSpPr>
          <p:nvPr/>
        </p:nvSpPr>
        <p:spPr bwMode="auto">
          <a:xfrm>
            <a:off x="1866900" y="1593850"/>
            <a:ext cx="5219700" cy="4678363"/>
          </a:xfrm>
          <a:prstGeom prst="flowChartExtract">
            <a:avLst/>
          </a:prstGeom>
          <a:solidFill>
            <a:srgbClr val="99CCFF"/>
          </a:solidFill>
          <a:ln w="12700">
            <a:miter lim="800000"/>
            <a:headEnd/>
            <a:tailEnd/>
          </a:ln>
          <a:effectLst/>
          <a:scene3d>
            <a:camera prst="legacyPerspectiveTopRight"/>
            <a:lightRig rig="legacyFlat3" dir="b"/>
          </a:scene3d>
          <a:sp3d extrusionH="887400" prstMaterial="legacyMatte">
            <a:bevelT w="13500" h="13500" prst="angle"/>
            <a:bevelB w="13500" h="13500" prst="angle"/>
            <a:extrusionClr>
              <a:srgbClr val="99CCFF"/>
            </a:extrusionClr>
          </a:sp3d>
        </p:spPr>
        <p:txBody>
          <a:bodyPr wrap="none" anchor="ctr">
            <a:flatTx/>
          </a:bodyPr>
          <a:lstStyle/>
          <a:p>
            <a:endParaRPr lang="en-GB"/>
          </a:p>
        </p:txBody>
      </p:sp>
      <p:sp>
        <p:nvSpPr>
          <p:cNvPr id="120835" name="Line 3"/>
          <p:cNvSpPr>
            <a:spLocks noChangeShapeType="1"/>
          </p:cNvSpPr>
          <p:nvPr/>
        </p:nvSpPr>
        <p:spPr bwMode="auto">
          <a:xfrm flipV="1">
            <a:off x="3505200" y="3368675"/>
            <a:ext cx="1981200" cy="1588"/>
          </a:xfrm>
          <a:prstGeom prst="line">
            <a:avLst/>
          </a:prstGeom>
          <a:noFill/>
          <a:ln w="25400">
            <a:solidFill>
              <a:srgbClr val="C0C0C0"/>
            </a:solidFill>
            <a:round/>
            <a:headEnd/>
            <a:tailEnd/>
          </a:ln>
          <a:effectLst/>
        </p:spPr>
        <p:txBody>
          <a:bodyPr wrap="none" anchor="ctr"/>
          <a:lstStyle/>
          <a:p>
            <a:endParaRPr lang="en-GB"/>
          </a:p>
        </p:txBody>
      </p:sp>
      <p:sp>
        <p:nvSpPr>
          <p:cNvPr id="120836" name="Line 4"/>
          <p:cNvSpPr>
            <a:spLocks noChangeShapeType="1"/>
          </p:cNvSpPr>
          <p:nvPr/>
        </p:nvSpPr>
        <p:spPr bwMode="auto">
          <a:xfrm>
            <a:off x="2971800" y="4343400"/>
            <a:ext cx="3017838" cy="11113"/>
          </a:xfrm>
          <a:prstGeom prst="line">
            <a:avLst/>
          </a:prstGeom>
          <a:noFill/>
          <a:ln w="25400">
            <a:solidFill>
              <a:srgbClr val="C0C0C0"/>
            </a:solidFill>
            <a:round/>
            <a:headEnd/>
            <a:tailEnd/>
          </a:ln>
          <a:effectLst/>
        </p:spPr>
        <p:txBody>
          <a:bodyPr wrap="none" anchor="ctr"/>
          <a:lstStyle/>
          <a:p>
            <a:endParaRPr lang="en-GB"/>
          </a:p>
        </p:txBody>
      </p:sp>
      <p:sp>
        <p:nvSpPr>
          <p:cNvPr id="120837" name="Line 5"/>
          <p:cNvSpPr>
            <a:spLocks noChangeShapeType="1"/>
          </p:cNvSpPr>
          <p:nvPr/>
        </p:nvSpPr>
        <p:spPr bwMode="auto">
          <a:xfrm flipV="1">
            <a:off x="2438400" y="5334000"/>
            <a:ext cx="4114800" cy="4763"/>
          </a:xfrm>
          <a:prstGeom prst="line">
            <a:avLst/>
          </a:prstGeom>
          <a:noFill/>
          <a:ln w="25400">
            <a:solidFill>
              <a:srgbClr val="C0C0C0"/>
            </a:solidFill>
            <a:round/>
            <a:headEnd/>
            <a:tailEnd/>
          </a:ln>
          <a:effectLst/>
        </p:spPr>
        <p:txBody>
          <a:bodyPr wrap="none" anchor="ctr"/>
          <a:lstStyle/>
          <a:p>
            <a:endParaRPr lang="en-GB"/>
          </a:p>
        </p:txBody>
      </p:sp>
      <p:sp>
        <p:nvSpPr>
          <p:cNvPr id="120838" name="Rectangle 6"/>
          <p:cNvSpPr>
            <a:spLocks noChangeArrowheads="1"/>
          </p:cNvSpPr>
          <p:nvPr/>
        </p:nvSpPr>
        <p:spPr bwMode="auto">
          <a:xfrm rot="18006524">
            <a:off x="794543" y="4790282"/>
            <a:ext cx="2595563" cy="39370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US" sz="2000" b="1">
                <a:cs typeface="Times New Roman" pitchFamily="18" charset="0"/>
              </a:rPr>
              <a:t>Progress</a:t>
            </a:r>
          </a:p>
        </p:txBody>
      </p:sp>
      <p:sp>
        <p:nvSpPr>
          <p:cNvPr id="120839" name="AutoShape 7"/>
          <p:cNvSpPr>
            <a:spLocks noChangeArrowheads="1"/>
          </p:cNvSpPr>
          <p:nvPr/>
        </p:nvSpPr>
        <p:spPr bwMode="auto">
          <a:xfrm rot="18113723">
            <a:off x="1763713" y="4376737"/>
            <a:ext cx="1214438" cy="233363"/>
          </a:xfrm>
          <a:prstGeom prst="rightArrow">
            <a:avLst>
              <a:gd name="adj1" fmla="val 50000"/>
              <a:gd name="adj2" fmla="val 260228"/>
            </a:avLst>
          </a:prstGeom>
          <a:gradFill rotWithShape="0">
            <a:gsLst>
              <a:gs pos="0">
                <a:srgbClr val="FFFFFF"/>
              </a:gs>
              <a:gs pos="100000">
                <a:schemeClr val="accent1"/>
              </a:gs>
            </a:gsLst>
            <a:lin ang="18900000" scaled="1"/>
          </a:gradFill>
          <a:ln w="12700">
            <a:noFill/>
            <a:miter lim="800000"/>
            <a:headEnd/>
            <a:tailEnd/>
          </a:ln>
          <a:effectLst/>
        </p:spPr>
        <p:txBody>
          <a:bodyPr wrap="none" anchor="ctr"/>
          <a:lstStyle/>
          <a:p>
            <a:endParaRPr lang="en-GB"/>
          </a:p>
        </p:txBody>
      </p:sp>
      <p:sp>
        <p:nvSpPr>
          <p:cNvPr id="120840" name="Text Box 8"/>
          <p:cNvSpPr txBox="1">
            <a:spLocks noChangeArrowheads="1"/>
          </p:cNvSpPr>
          <p:nvPr/>
        </p:nvSpPr>
        <p:spPr bwMode="auto">
          <a:xfrm>
            <a:off x="1981200" y="554672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Blissful Ignorance</a:t>
            </a:r>
          </a:p>
        </p:txBody>
      </p:sp>
      <p:sp>
        <p:nvSpPr>
          <p:cNvPr id="120841" name="Text Box 9"/>
          <p:cNvSpPr txBox="1">
            <a:spLocks noChangeArrowheads="1"/>
          </p:cNvSpPr>
          <p:nvPr/>
        </p:nvSpPr>
        <p:spPr bwMode="auto">
          <a:xfrm>
            <a:off x="1981200" y="4475163"/>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Adapting</a:t>
            </a:r>
          </a:p>
        </p:txBody>
      </p:sp>
      <p:sp>
        <p:nvSpPr>
          <p:cNvPr id="120842" name="Text Box 10"/>
          <p:cNvSpPr txBox="1">
            <a:spLocks noChangeArrowheads="1"/>
          </p:cNvSpPr>
          <p:nvPr/>
        </p:nvSpPr>
        <p:spPr bwMode="auto">
          <a:xfrm>
            <a:off x="1981200" y="3484563"/>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Connecting</a:t>
            </a:r>
          </a:p>
        </p:txBody>
      </p:sp>
      <p:sp>
        <p:nvSpPr>
          <p:cNvPr id="120843" name="Text Box 11"/>
          <p:cNvSpPr txBox="1">
            <a:spLocks noChangeArrowheads="1"/>
          </p:cNvSpPr>
          <p:nvPr/>
        </p:nvSpPr>
        <p:spPr bwMode="auto">
          <a:xfrm>
            <a:off x="1981200" y="2417763"/>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Versatility</a:t>
            </a:r>
          </a:p>
        </p:txBody>
      </p:sp>
      <p:sp>
        <p:nvSpPr>
          <p:cNvPr id="120844" name="Rectangle 12"/>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Adapting, Connecting and Versatility</a:t>
            </a:r>
          </a:p>
        </p:txBody>
      </p:sp>
      <p:sp>
        <p:nvSpPr>
          <p:cNvPr id="120845" name="Text Box 13"/>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1.4</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0840"/>
                                        </p:tgtEl>
                                        <p:attrNameLst>
                                          <p:attrName>style.visibility</p:attrName>
                                        </p:attrNameLst>
                                      </p:cBhvr>
                                      <p:to>
                                        <p:strVal val="visible"/>
                                      </p:to>
                                    </p:set>
                                    <p:anim calcmode="lin" valueType="num">
                                      <p:cBhvr additive="base">
                                        <p:cTn id="7" dur="500" fill="hold"/>
                                        <p:tgtEl>
                                          <p:spTgt spid="120840"/>
                                        </p:tgtEl>
                                        <p:attrNameLst>
                                          <p:attrName>ppt_x</p:attrName>
                                        </p:attrNameLst>
                                      </p:cBhvr>
                                      <p:tavLst>
                                        <p:tav tm="0">
                                          <p:val>
                                            <p:strVal val="#ppt_x"/>
                                          </p:val>
                                        </p:tav>
                                        <p:tav tm="100000">
                                          <p:val>
                                            <p:strVal val="#ppt_x"/>
                                          </p:val>
                                        </p:tav>
                                      </p:tavLst>
                                    </p:anim>
                                    <p:anim calcmode="lin" valueType="num">
                                      <p:cBhvr additive="base">
                                        <p:cTn id="8" dur="500" fill="hold"/>
                                        <p:tgtEl>
                                          <p:spTgt spid="12084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0841"/>
                                        </p:tgtEl>
                                        <p:attrNameLst>
                                          <p:attrName>style.visibility</p:attrName>
                                        </p:attrNameLst>
                                      </p:cBhvr>
                                      <p:to>
                                        <p:strVal val="visible"/>
                                      </p:to>
                                    </p:set>
                                    <p:anim calcmode="lin" valueType="num">
                                      <p:cBhvr additive="base">
                                        <p:cTn id="13" dur="500" fill="hold"/>
                                        <p:tgtEl>
                                          <p:spTgt spid="120841"/>
                                        </p:tgtEl>
                                        <p:attrNameLst>
                                          <p:attrName>ppt_x</p:attrName>
                                        </p:attrNameLst>
                                      </p:cBhvr>
                                      <p:tavLst>
                                        <p:tav tm="0">
                                          <p:val>
                                            <p:strVal val="#ppt_x"/>
                                          </p:val>
                                        </p:tav>
                                        <p:tav tm="100000">
                                          <p:val>
                                            <p:strVal val="#ppt_x"/>
                                          </p:val>
                                        </p:tav>
                                      </p:tavLst>
                                    </p:anim>
                                    <p:anim calcmode="lin" valueType="num">
                                      <p:cBhvr additive="base">
                                        <p:cTn id="14" dur="500" fill="hold"/>
                                        <p:tgtEl>
                                          <p:spTgt spid="12084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0842"/>
                                        </p:tgtEl>
                                        <p:attrNameLst>
                                          <p:attrName>style.visibility</p:attrName>
                                        </p:attrNameLst>
                                      </p:cBhvr>
                                      <p:to>
                                        <p:strVal val="visible"/>
                                      </p:to>
                                    </p:set>
                                    <p:anim calcmode="lin" valueType="num">
                                      <p:cBhvr additive="base">
                                        <p:cTn id="19" dur="500" fill="hold"/>
                                        <p:tgtEl>
                                          <p:spTgt spid="120842"/>
                                        </p:tgtEl>
                                        <p:attrNameLst>
                                          <p:attrName>ppt_x</p:attrName>
                                        </p:attrNameLst>
                                      </p:cBhvr>
                                      <p:tavLst>
                                        <p:tav tm="0">
                                          <p:val>
                                            <p:strVal val="#ppt_x"/>
                                          </p:val>
                                        </p:tav>
                                        <p:tav tm="100000">
                                          <p:val>
                                            <p:strVal val="#ppt_x"/>
                                          </p:val>
                                        </p:tav>
                                      </p:tavLst>
                                    </p:anim>
                                    <p:anim calcmode="lin" valueType="num">
                                      <p:cBhvr additive="base">
                                        <p:cTn id="20" dur="500" fill="hold"/>
                                        <p:tgtEl>
                                          <p:spTgt spid="12084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0843"/>
                                        </p:tgtEl>
                                        <p:attrNameLst>
                                          <p:attrName>style.visibility</p:attrName>
                                        </p:attrNameLst>
                                      </p:cBhvr>
                                      <p:to>
                                        <p:strVal val="visible"/>
                                      </p:to>
                                    </p:set>
                                    <p:anim calcmode="lin" valueType="num">
                                      <p:cBhvr additive="base">
                                        <p:cTn id="25" dur="500" fill="hold"/>
                                        <p:tgtEl>
                                          <p:spTgt spid="120843"/>
                                        </p:tgtEl>
                                        <p:attrNameLst>
                                          <p:attrName>ppt_x</p:attrName>
                                        </p:attrNameLst>
                                      </p:cBhvr>
                                      <p:tavLst>
                                        <p:tav tm="0">
                                          <p:val>
                                            <p:strVal val="#ppt_x"/>
                                          </p:val>
                                        </p:tav>
                                        <p:tav tm="100000">
                                          <p:val>
                                            <p:strVal val="#ppt_x"/>
                                          </p:val>
                                        </p:tav>
                                      </p:tavLst>
                                    </p:anim>
                                    <p:anim calcmode="lin" valueType="num">
                                      <p:cBhvr additive="base">
                                        <p:cTn id="26" dur="500" fill="hold"/>
                                        <p:tgtEl>
                                          <p:spTgt spid="1208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40" grpId="0" autoUpdateAnimBg="0"/>
      <p:bldP spid="120841" grpId="0" autoUpdateAnimBg="0"/>
      <p:bldP spid="120842" grpId="0" autoUpdateAnimBg="0"/>
      <p:bldP spid="120843" grpId="0"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23907" name="Rectangle 3"/>
          <p:cNvSpPr>
            <a:spLocks noChangeArrowheads="1"/>
          </p:cNvSpPr>
          <p:nvPr/>
        </p:nvSpPr>
        <p:spPr bwMode="auto">
          <a:xfrm>
            <a:off x="152400" y="2819400"/>
            <a:ext cx="2368550" cy="3074988"/>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Fast paced</a:t>
            </a:r>
          </a:p>
          <a:p>
            <a:pPr algn="r" eaLnBrk="0" hangingPunct="0"/>
            <a:r>
              <a:rPr lang="en-US" sz="2000">
                <a:solidFill>
                  <a:srgbClr val="003399"/>
                </a:solidFill>
                <a:cs typeface="Times New Roman" pitchFamily="18" charset="0"/>
              </a:rPr>
              <a:t>Certain</a:t>
            </a:r>
          </a:p>
          <a:p>
            <a:pPr algn="r" eaLnBrk="0" hangingPunct="0"/>
            <a:r>
              <a:rPr lang="en-US" sz="2000">
                <a:solidFill>
                  <a:srgbClr val="003399"/>
                </a:solidFill>
                <a:cs typeface="Times New Roman" pitchFamily="18" charset="0"/>
              </a:rPr>
              <a:t>Competitive</a:t>
            </a:r>
            <a:endParaRPr lang="en-US">
              <a:solidFill>
                <a:srgbClr val="003399"/>
              </a:solidFill>
              <a:cs typeface="Times New Roman" pitchFamily="18" charset="0"/>
            </a:endParaRPr>
          </a:p>
          <a:p>
            <a:pPr algn="r" eaLnBrk="0" hangingPunct="0"/>
            <a:r>
              <a:rPr lang="en-US" sz="2000">
                <a:solidFill>
                  <a:srgbClr val="003399"/>
                </a:solidFill>
                <a:cs typeface="Times New Roman" pitchFamily="18" charset="0"/>
              </a:rPr>
              <a:t>Strong</a:t>
            </a:r>
          </a:p>
          <a:p>
            <a:pPr algn="r" eaLnBrk="0" hangingPunct="0"/>
            <a:r>
              <a:rPr lang="en-US" sz="2000">
                <a:solidFill>
                  <a:srgbClr val="003399"/>
                </a:solidFill>
                <a:cs typeface="Times New Roman" pitchFamily="18" charset="0"/>
              </a:rPr>
              <a:t>Formal</a:t>
            </a:r>
            <a:endParaRPr lang="en-US">
              <a:solidFill>
                <a:srgbClr val="003399"/>
              </a:solidFill>
              <a:cs typeface="Times New Roman" pitchFamily="18" charset="0"/>
            </a:endParaRPr>
          </a:p>
          <a:p>
            <a:pPr algn="r" eaLnBrk="0" hangingPunct="0"/>
            <a:endParaRPr lang="en-US" sz="2800">
              <a:solidFill>
                <a:srgbClr val="003399"/>
              </a:solidFill>
              <a:cs typeface="Times New Roman" pitchFamily="18" charset="0"/>
            </a:endParaRPr>
          </a:p>
          <a:p>
            <a:pPr algn="r" eaLnBrk="0" hangingPunct="0"/>
            <a:endParaRPr lang="en-US" sz="2400">
              <a:solidFill>
                <a:srgbClr val="003399"/>
              </a:solidFill>
              <a:cs typeface="Times New Roman" pitchFamily="18" charset="0"/>
            </a:endParaRPr>
          </a:p>
          <a:p>
            <a:pPr algn="r" eaLnBrk="0" hangingPunct="0"/>
            <a:endParaRPr lang="en-US" sz="2400">
              <a:solidFill>
                <a:srgbClr val="003399"/>
              </a:solidFill>
              <a:cs typeface="Times New Roman" pitchFamily="18" charset="0"/>
            </a:endParaRPr>
          </a:p>
        </p:txBody>
      </p:sp>
      <p:sp>
        <p:nvSpPr>
          <p:cNvPr id="123908" name="Rectangle 4"/>
          <p:cNvSpPr>
            <a:spLocks noChangeArrowheads="1"/>
          </p:cNvSpPr>
          <p:nvPr/>
        </p:nvSpPr>
        <p:spPr bwMode="auto">
          <a:xfrm>
            <a:off x="7086600" y="2895600"/>
            <a:ext cx="2368550" cy="295275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Accepting</a:t>
            </a:r>
          </a:p>
          <a:p>
            <a:pPr eaLnBrk="0" hangingPunct="0"/>
            <a:r>
              <a:rPr lang="en-US" sz="2000">
                <a:solidFill>
                  <a:srgbClr val="003399"/>
                </a:solidFill>
                <a:cs typeface="Times New Roman" pitchFamily="18" charset="0"/>
              </a:rPr>
              <a:t>Warm</a:t>
            </a:r>
          </a:p>
          <a:p>
            <a:pPr eaLnBrk="0" hangingPunct="0"/>
            <a:r>
              <a:rPr lang="en-US" sz="2000">
                <a:solidFill>
                  <a:srgbClr val="003399"/>
                </a:solidFill>
                <a:cs typeface="Times New Roman" pitchFamily="18" charset="0"/>
              </a:rPr>
              <a:t>Supportive</a:t>
            </a:r>
          </a:p>
          <a:p>
            <a:pPr eaLnBrk="0" hangingPunct="0"/>
            <a:r>
              <a:rPr lang="en-US" sz="2000">
                <a:solidFill>
                  <a:srgbClr val="003399"/>
                </a:solidFill>
                <a:cs typeface="Times New Roman" pitchFamily="18" charset="0"/>
              </a:rPr>
              <a:t>Careful</a:t>
            </a:r>
          </a:p>
          <a:p>
            <a:pPr eaLnBrk="0" hangingPunct="0"/>
            <a:r>
              <a:rPr lang="en-US" sz="2000">
                <a:solidFill>
                  <a:srgbClr val="003399"/>
                </a:solidFill>
                <a:cs typeface="Times New Roman" pitchFamily="18" charset="0"/>
              </a:rPr>
              <a:t>Relaxed</a:t>
            </a:r>
            <a:endParaRPr lang="en-US">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400">
              <a:solidFill>
                <a:srgbClr val="003399"/>
              </a:solidFill>
              <a:cs typeface="Times New Roman" pitchFamily="18" charset="0"/>
            </a:endParaRPr>
          </a:p>
          <a:p>
            <a:pPr eaLnBrk="0" hangingPunct="0"/>
            <a:endParaRPr lang="en-US" sz="2400">
              <a:solidFill>
                <a:srgbClr val="003399"/>
              </a:solidFill>
              <a:cs typeface="Times New Roman" pitchFamily="18" charset="0"/>
            </a:endParaRPr>
          </a:p>
        </p:txBody>
      </p:sp>
      <p:sp>
        <p:nvSpPr>
          <p:cNvPr id="123909" name="Text Box 5"/>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23910" name="Rectangle 6"/>
          <p:cNvSpPr>
            <a:spLocks noGrp="1" noChangeArrowheads="1"/>
          </p:cNvSpPr>
          <p:nvPr>
            <p:ph type="title"/>
          </p:nvPr>
        </p:nvSpPr>
        <p:spPr>
          <a:xfrm>
            <a:off x="685800" y="504825"/>
            <a:ext cx="8001000" cy="1143000"/>
          </a:xfrm>
          <a:noFill/>
          <a:ln/>
        </p:spPr>
        <p:txBody>
          <a:bodyPr/>
          <a:lstStyle/>
          <a:p>
            <a:r>
              <a:rPr lang="en-GB" sz="4000">
                <a:cs typeface="Times New Roman" pitchFamily="18" charset="0"/>
              </a:rPr>
              <a:t>When Interacting With The Director - </a:t>
            </a:r>
            <a:r>
              <a:rPr lang="en-GB" sz="4000">
                <a:solidFill>
                  <a:srgbClr val="B7111C"/>
                </a:solidFill>
                <a:cs typeface="Times New Roman" pitchFamily="18" charset="0"/>
              </a:rPr>
              <a:t>DO IT NOW</a:t>
            </a:r>
          </a:p>
        </p:txBody>
      </p:sp>
      <p:sp>
        <p:nvSpPr>
          <p:cNvPr id="123911" name="Line 7"/>
          <p:cNvSpPr>
            <a:spLocks noChangeShapeType="1"/>
          </p:cNvSpPr>
          <p:nvPr/>
        </p:nvSpPr>
        <p:spPr bwMode="auto">
          <a:xfrm flipV="1">
            <a:off x="2819400" y="1828800"/>
            <a:ext cx="2743200" cy="2743200"/>
          </a:xfrm>
          <a:prstGeom prst="line">
            <a:avLst/>
          </a:prstGeom>
          <a:noFill/>
          <a:ln w="57150">
            <a:solidFill>
              <a:schemeClr val="tx2"/>
            </a:solidFill>
            <a:round/>
            <a:headEnd/>
            <a:tailEnd type="triangle" w="med" len="med"/>
          </a:ln>
          <a:effectLst/>
        </p:spPr>
        <p:txBody>
          <a:bodyPr/>
          <a:lstStyle/>
          <a:p>
            <a:endParaRPr lang="en-GB"/>
          </a:p>
        </p:txBody>
      </p:sp>
      <p:sp>
        <p:nvSpPr>
          <p:cNvPr id="123912" name="Line 8"/>
          <p:cNvSpPr>
            <a:spLocks noChangeShapeType="1"/>
          </p:cNvSpPr>
          <p:nvPr/>
        </p:nvSpPr>
        <p:spPr bwMode="auto">
          <a:xfrm rot="10875587" flipV="1">
            <a:off x="4037013" y="2971800"/>
            <a:ext cx="2667000" cy="2819400"/>
          </a:xfrm>
          <a:prstGeom prst="line">
            <a:avLst/>
          </a:prstGeom>
          <a:noFill/>
          <a:ln w="57150">
            <a:solidFill>
              <a:schemeClr val="tx2"/>
            </a:solidFill>
            <a:round/>
            <a:headEnd/>
            <a:tailEnd type="triangle" w="med" len="med"/>
          </a:ln>
          <a:effectLst/>
        </p:spPr>
        <p:txBody>
          <a:bodyPr/>
          <a:lstStyle/>
          <a:p>
            <a:endParaRPr lang="en-GB"/>
          </a:p>
        </p:txBody>
      </p:sp>
      <p:sp>
        <p:nvSpPr>
          <p:cNvPr id="123913"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23907"/>
                                        </p:tgtEl>
                                        <p:attrNameLst>
                                          <p:attrName>style.visibility</p:attrName>
                                        </p:attrNameLst>
                                      </p:cBhvr>
                                      <p:to>
                                        <p:strVal val="visible"/>
                                      </p:to>
                                    </p:set>
                                    <p:anim calcmode="lin" valueType="num">
                                      <p:cBhvr additive="base">
                                        <p:cTn id="7" dur="500" fill="hold"/>
                                        <p:tgtEl>
                                          <p:spTgt spid="123907"/>
                                        </p:tgtEl>
                                        <p:attrNameLst>
                                          <p:attrName>ppt_x</p:attrName>
                                        </p:attrNameLst>
                                      </p:cBhvr>
                                      <p:tavLst>
                                        <p:tav tm="0">
                                          <p:val>
                                            <p:strVal val="0-#ppt_w/2"/>
                                          </p:val>
                                        </p:tav>
                                        <p:tav tm="100000">
                                          <p:val>
                                            <p:strVal val="#ppt_x"/>
                                          </p:val>
                                        </p:tav>
                                      </p:tavLst>
                                    </p:anim>
                                    <p:anim calcmode="lin" valueType="num">
                                      <p:cBhvr additive="base">
                                        <p:cTn id="8" dur="500" fill="hold"/>
                                        <p:tgtEl>
                                          <p:spTgt spid="123907"/>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23908"/>
                                        </p:tgtEl>
                                        <p:attrNameLst>
                                          <p:attrName>style.visibility</p:attrName>
                                        </p:attrNameLst>
                                      </p:cBhvr>
                                      <p:to>
                                        <p:strVal val="visible"/>
                                      </p:to>
                                    </p:set>
                                    <p:anim calcmode="lin" valueType="num">
                                      <p:cBhvr additive="base">
                                        <p:cTn id="12" dur="500" fill="hold"/>
                                        <p:tgtEl>
                                          <p:spTgt spid="123908"/>
                                        </p:tgtEl>
                                        <p:attrNameLst>
                                          <p:attrName>ppt_x</p:attrName>
                                        </p:attrNameLst>
                                      </p:cBhvr>
                                      <p:tavLst>
                                        <p:tav tm="0">
                                          <p:val>
                                            <p:strVal val="1+#ppt_w/2"/>
                                          </p:val>
                                        </p:tav>
                                        <p:tav tm="100000">
                                          <p:val>
                                            <p:strVal val="#ppt_x"/>
                                          </p:val>
                                        </p:tav>
                                      </p:tavLst>
                                    </p:anim>
                                    <p:anim calcmode="lin" valueType="num">
                                      <p:cBhvr additive="base">
                                        <p:cTn id="13" dur="500" fill="hold"/>
                                        <p:tgtEl>
                                          <p:spTgt spid="12390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7" grpId="0" autoUpdateAnimBg="0"/>
      <p:bldP spid="123908" grpId="0"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25955" name="Line 3"/>
          <p:cNvSpPr>
            <a:spLocks noChangeShapeType="1"/>
          </p:cNvSpPr>
          <p:nvPr/>
        </p:nvSpPr>
        <p:spPr bwMode="auto">
          <a:xfrm flipV="1">
            <a:off x="2743200" y="2895600"/>
            <a:ext cx="4038600" cy="0"/>
          </a:xfrm>
          <a:prstGeom prst="line">
            <a:avLst/>
          </a:prstGeom>
          <a:noFill/>
          <a:ln w="57150">
            <a:solidFill>
              <a:schemeClr val="tx2"/>
            </a:solidFill>
            <a:round/>
            <a:headEnd/>
            <a:tailEnd type="triangle" w="med" len="med"/>
          </a:ln>
          <a:effectLst/>
        </p:spPr>
        <p:txBody>
          <a:bodyPr/>
          <a:lstStyle/>
          <a:p>
            <a:endParaRPr lang="en-GB"/>
          </a:p>
        </p:txBody>
      </p:sp>
      <p:sp>
        <p:nvSpPr>
          <p:cNvPr id="125956" name="Line 4"/>
          <p:cNvSpPr>
            <a:spLocks noChangeShapeType="1"/>
          </p:cNvSpPr>
          <p:nvPr/>
        </p:nvSpPr>
        <p:spPr bwMode="auto">
          <a:xfrm rot="10875587" flipV="1">
            <a:off x="2665413" y="4575175"/>
            <a:ext cx="4191000" cy="76200"/>
          </a:xfrm>
          <a:prstGeom prst="line">
            <a:avLst/>
          </a:prstGeom>
          <a:noFill/>
          <a:ln w="57150">
            <a:solidFill>
              <a:schemeClr val="tx2"/>
            </a:solidFill>
            <a:round/>
            <a:headEnd/>
            <a:tailEnd type="triangle" w="med" len="med"/>
          </a:ln>
          <a:effectLst/>
        </p:spPr>
        <p:txBody>
          <a:bodyPr/>
          <a:lstStyle/>
          <a:p>
            <a:endParaRPr lang="en-GB"/>
          </a:p>
        </p:txBody>
      </p:sp>
      <p:sp>
        <p:nvSpPr>
          <p:cNvPr id="125957" name="Rectangle 5"/>
          <p:cNvSpPr>
            <a:spLocks noChangeArrowheads="1"/>
          </p:cNvSpPr>
          <p:nvPr/>
        </p:nvSpPr>
        <p:spPr bwMode="auto">
          <a:xfrm>
            <a:off x="1676400" y="6553200"/>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4.2</a:t>
            </a:r>
            <a:endParaRPr lang="en-US" sz="1200">
              <a:cs typeface="Times New Roman" pitchFamily="18" charset="0"/>
            </a:endParaRPr>
          </a:p>
        </p:txBody>
      </p:sp>
      <p:sp>
        <p:nvSpPr>
          <p:cNvPr id="125958" name="Rectangle 6"/>
          <p:cNvSpPr>
            <a:spLocks noChangeArrowheads="1"/>
          </p:cNvSpPr>
          <p:nvPr/>
        </p:nvSpPr>
        <p:spPr bwMode="auto">
          <a:xfrm>
            <a:off x="228600" y="2667000"/>
            <a:ext cx="2368550"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Enthusiastic</a:t>
            </a:r>
          </a:p>
          <a:p>
            <a:pPr algn="r" eaLnBrk="0" hangingPunct="0"/>
            <a:r>
              <a:rPr lang="en-US" sz="2000">
                <a:solidFill>
                  <a:srgbClr val="003399"/>
                </a:solidFill>
                <a:cs typeface="Times New Roman" pitchFamily="18" charset="0"/>
              </a:rPr>
              <a:t>Purposeful</a:t>
            </a:r>
          </a:p>
          <a:p>
            <a:pPr algn="r" eaLnBrk="0" hangingPunct="0"/>
            <a:r>
              <a:rPr lang="en-US" sz="2000">
                <a:solidFill>
                  <a:srgbClr val="003399"/>
                </a:solidFill>
                <a:cs typeface="Times New Roman" pitchFamily="18" charset="0"/>
              </a:rPr>
              <a:t>Persuasive</a:t>
            </a:r>
          </a:p>
          <a:p>
            <a:pPr algn="r" eaLnBrk="0" hangingPunct="0"/>
            <a:r>
              <a:rPr lang="en-US" sz="2000">
                <a:solidFill>
                  <a:srgbClr val="003399"/>
                </a:solidFill>
                <a:cs typeface="Times New Roman" pitchFamily="18" charset="0"/>
              </a:rPr>
              <a:t>Active</a:t>
            </a:r>
          </a:p>
          <a:p>
            <a:pPr algn="r" eaLnBrk="0" hangingPunct="0"/>
            <a:r>
              <a:rPr lang="en-US" sz="2000">
                <a:solidFill>
                  <a:srgbClr val="003399"/>
                </a:solidFill>
                <a:cs typeface="Times New Roman" pitchFamily="18" charset="0"/>
              </a:rPr>
              <a:t>Fast paced</a:t>
            </a:r>
          </a:p>
        </p:txBody>
      </p:sp>
      <p:sp>
        <p:nvSpPr>
          <p:cNvPr id="125959" name="Rectangle 7"/>
          <p:cNvSpPr>
            <a:spLocks noChangeArrowheads="1"/>
          </p:cNvSpPr>
          <p:nvPr/>
        </p:nvSpPr>
        <p:spPr bwMode="auto">
          <a:xfrm>
            <a:off x="6927850" y="2684463"/>
            <a:ext cx="2368550" cy="28321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Willing</a:t>
            </a:r>
          </a:p>
          <a:p>
            <a:pPr eaLnBrk="0" hangingPunct="0"/>
            <a:r>
              <a:rPr lang="en-US" sz="2000">
                <a:solidFill>
                  <a:srgbClr val="003399"/>
                </a:solidFill>
                <a:cs typeface="Times New Roman" pitchFamily="18" charset="0"/>
              </a:rPr>
              <a:t>Relaxed</a:t>
            </a:r>
          </a:p>
          <a:p>
            <a:pPr eaLnBrk="0" hangingPunct="0"/>
            <a:r>
              <a:rPr lang="en-US" sz="2000">
                <a:solidFill>
                  <a:srgbClr val="003399"/>
                </a:solidFill>
                <a:cs typeface="Times New Roman" pitchFamily="18" charset="0"/>
              </a:rPr>
              <a:t>Quiet</a:t>
            </a:r>
          </a:p>
          <a:p>
            <a:pPr eaLnBrk="0" hangingPunct="0"/>
            <a:r>
              <a:rPr lang="en-US" sz="2000">
                <a:solidFill>
                  <a:srgbClr val="003399"/>
                </a:solidFill>
                <a:cs typeface="Times New Roman" pitchFamily="18" charset="0"/>
              </a:rPr>
              <a:t>Easy going</a:t>
            </a:r>
          </a:p>
          <a:p>
            <a:pPr eaLnBrk="0" hangingPunct="0"/>
            <a:r>
              <a:rPr lang="en-US" sz="2000">
                <a:solidFill>
                  <a:srgbClr val="003399"/>
                </a:solidFill>
                <a:cs typeface="Times New Roman" pitchFamily="18" charset="0"/>
              </a:rPr>
              <a:t>Questioning</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25960" name="Rectangle 8"/>
          <p:cNvSpPr>
            <a:spLocks noChangeArrowheads="1"/>
          </p:cNvSpPr>
          <p:nvPr/>
        </p:nvSpPr>
        <p:spPr bwMode="auto">
          <a:xfrm>
            <a:off x="498475" y="685800"/>
            <a:ext cx="8645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Motivator - </a:t>
            </a:r>
            <a:r>
              <a:rPr kumimoji="1" lang="en-GB" sz="3000" b="1">
                <a:solidFill>
                  <a:srgbClr val="FF6500"/>
                </a:solidFill>
                <a:latin typeface="Arial Narrow" pitchFamily="34" charset="0"/>
                <a:cs typeface="Times New Roman" pitchFamily="18" charset="0"/>
              </a:rPr>
              <a:t>GET IT GOING</a:t>
            </a:r>
          </a:p>
        </p:txBody>
      </p:sp>
      <p:sp>
        <p:nvSpPr>
          <p:cNvPr id="125961" name="Text Box 9"/>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25962" name="Text Box 10"/>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25958"/>
                                        </p:tgtEl>
                                        <p:attrNameLst>
                                          <p:attrName>style.visibility</p:attrName>
                                        </p:attrNameLst>
                                      </p:cBhvr>
                                      <p:to>
                                        <p:strVal val="visible"/>
                                      </p:to>
                                    </p:set>
                                    <p:anim calcmode="lin" valueType="num">
                                      <p:cBhvr additive="base">
                                        <p:cTn id="7" dur="500" fill="hold"/>
                                        <p:tgtEl>
                                          <p:spTgt spid="125958"/>
                                        </p:tgtEl>
                                        <p:attrNameLst>
                                          <p:attrName>ppt_x</p:attrName>
                                        </p:attrNameLst>
                                      </p:cBhvr>
                                      <p:tavLst>
                                        <p:tav tm="0">
                                          <p:val>
                                            <p:strVal val="0-#ppt_w/2"/>
                                          </p:val>
                                        </p:tav>
                                        <p:tav tm="100000">
                                          <p:val>
                                            <p:strVal val="#ppt_x"/>
                                          </p:val>
                                        </p:tav>
                                      </p:tavLst>
                                    </p:anim>
                                    <p:anim calcmode="lin" valueType="num">
                                      <p:cBhvr additive="base">
                                        <p:cTn id="8" dur="500" fill="hold"/>
                                        <p:tgtEl>
                                          <p:spTgt spid="12595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25959"/>
                                        </p:tgtEl>
                                        <p:attrNameLst>
                                          <p:attrName>style.visibility</p:attrName>
                                        </p:attrNameLst>
                                      </p:cBhvr>
                                      <p:to>
                                        <p:strVal val="visible"/>
                                      </p:to>
                                    </p:set>
                                    <p:anim calcmode="lin" valueType="num">
                                      <p:cBhvr additive="base">
                                        <p:cTn id="12" dur="500" fill="hold"/>
                                        <p:tgtEl>
                                          <p:spTgt spid="125959"/>
                                        </p:tgtEl>
                                        <p:attrNameLst>
                                          <p:attrName>ppt_x</p:attrName>
                                        </p:attrNameLst>
                                      </p:cBhvr>
                                      <p:tavLst>
                                        <p:tav tm="0">
                                          <p:val>
                                            <p:strVal val="1+#ppt_w/2"/>
                                          </p:val>
                                        </p:tav>
                                        <p:tav tm="100000">
                                          <p:val>
                                            <p:strVal val="#ppt_x"/>
                                          </p:val>
                                        </p:tav>
                                      </p:tavLst>
                                    </p:anim>
                                    <p:anim calcmode="lin" valueType="num">
                                      <p:cBhvr additive="base">
                                        <p:cTn id="13" dur="500" fill="hold"/>
                                        <p:tgtEl>
                                          <p:spTgt spid="12595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8" grpId="0" autoUpdateAnimBg="0"/>
      <p:bldP spid="125959" grpId="0"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28003" name="Rectangle 3"/>
          <p:cNvSpPr>
            <a:spLocks noChangeArrowheads="1"/>
          </p:cNvSpPr>
          <p:nvPr/>
        </p:nvSpPr>
        <p:spPr bwMode="auto">
          <a:xfrm>
            <a:off x="-188913" y="2806700"/>
            <a:ext cx="2703513"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Interactive</a:t>
            </a:r>
          </a:p>
          <a:p>
            <a:pPr algn="r" eaLnBrk="0" hangingPunct="0"/>
            <a:r>
              <a:rPr lang="en-US" sz="2000">
                <a:solidFill>
                  <a:srgbClr val="003399"/>
                </a:solidFill>
                <a:cs typeface="Times New Roman" pitchFamily="18" charset="0"/>
              </a:rPr>
              <a:t>Competitive</a:t>
            </a:r>
          </a:p>
          <a:p>
            <a:pPr algn="r" eaLnBrk="0" hangingPunct="0"/>
            <a:r>
              <a:rPr lang="en-US" sz="2000">
                <a:solidFill>
                  <a:srgbClr val="003399"/>
                </a:solidFill>
                <a:cs typeface="Times New Roman" pitchFamily="18" charset="0"/>
              </a:rPr>
              <a:t>Fast paced</a:t>
            </a:r>
          </a:p>
          <a:p>
            <a:pPr algn="r" eaLnBrk="0" hangingPunct="0"/>
            <a:r>
              <a:rPr lang="en-US" sz="2000">
                <a:solidFill>
                  <a:srgbClr val="003399"/>
                </a:solidFill>
                <a:cs typeface="Times New Roman" pitchFamily="18" charset="0"/>
              </a:rPr>
              <a:t>Demonstrative</a:t>
            </a:r>
          </a:p>
          <a:p>
            <a:pPr algn="r" eaLnBrk="0" hangingPunct="0"/>
            <a:r>
              <a:rPr lang="en-US" sz="2000">
                <a:solidFill>
                  <a:srgbClr val="003399"/>
                </a:solidFill>
                <a:cs typeface="Times New Roman" pitchFamily="18" charset="0"/>
              </a:rPr>
              <a:t>Passionate</a:t>
            </a:r>
          </a:p>
        </p:txBody>
      </p:sp>
      <p:sp>
        <p:nvSpPr>
          <p:cNvPr id="128004" name="Rectangle 4"/>
          <p:cNvSpPr>
            <a:spLocks noChangeArrowheads="1"/>
          </p:cNvSpPr>
          <p:nvPr/>
        </p:nvSpPr>
        <p:spPr bwMode="auto">
          <a:xfrm>
            <a:off x="6953250" y="2806700"/>
            <a:ext cx="2724150" cy="22225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Slow paced</a:t>
            </a:r>
          </a:p>
          <a:p>
            <a:pPr eaLnBrk="0" hangingPunct="0"/>
            <a:r>
              <a:rPr lang="en-US" sz="2000">
                <a:solidFill>
                  <a:srgbClr val="003399"/>
                </a:solidFill>
                <a:cs typeface="Times New Roman" pitchFamily="18" charset="0"/>
              </a:rPr>
              <a:t>Deliberate</a:t>
            </a:r>
          </a:p>
          <a:p>
            <a:pPr eaLnBrk="0" hangingPunct="0"/>
            <a:r>
              <a:rPr lang="en-US" sz="2000">
                <a:solidFill>
                  <a:srgbClr val="003399"/>
                </a:solidFill>
                <a:cs typeface="Times New Roman" pitchFamily="18" charset="0"/>
              </a:rPr>
              <a:t>Quiet</a:t>
            </a:r>
          </a:p>
          <a:p>
            <a:pPr eaLnBrk="0" hangingPunct="0"/>
            <a:r>
              <a:rPr lang="en-US" sz="2000">
                <a:solidFill>
                  <a:srgbClr val="003399"/>
                </a:solidFill>
                <a:cs typeface="Times New Roman" pitchFamily="18" charset="0"/>
              </a:rPr>
              <a:t>Self-controlled</a:t>
            </a:r>
          </a:p>
          <a:p>
            <a:pPr eaLnBrk="0" hangingPunct="0"/>
            <a:r>
              <a:rPr lang="en-US" sz="2000">
                <a:solidFill>
                  <a:srgbClr val="003399"/>
                </a:solidFill>
                <a:cs typeface="Times New Roman" pitchFamily="18" charset="0"/>
              </a:rPr>
              <a:t>Formal</a:t>
            </a:r>
          </a:p>
          <a:p>
            <a:pPr eaLnBrk="0" hangingPunct="0"/>
            <a:endParaRPr lang="en-US" sz="2000">
              <a:solidFill>
                <a:srgbClr val="003399"/>
              </a:solidFill>
              <a:cs typeface="Times New Roman" pitchFamily="18" charset="0"/>
            </a:endParaRPr>
          </a:p>
        </p:txBody>
      </p:sp>
      <p:sp>
        <p:nvSpPr>
          <p:cNvPr id="128005" name="Rectangle 5"/>
          <p:cNvSpPr>
            <a:spLocks noChangeArrowheads="1"/>
          </p:cNvSpPr>
          <p:nvPr/>
        </p:nvSpPr>
        <p:spPr bwMode="auto">
          <a:xfrm>
            <a:off x="498475" y="7747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Inspirer - </a:t>
            </a:r>
            <a:r>
              <a:rPr kumimoji="1" lang="en-GB" sz="3000" b="1">
                <a:solidFill>
                  <a:srgbClr val="FAC60E"/>
                </a:solidFill>
                <a:latin typeface="Arial Narrow" pitchFamily="34" charset="0"/>
                <a:cs typeface="Times New Roman" pitchFamily="18" charset="0"/>
              </a:rPr>
              <a:t>DO IT TOGETHER</a:t>
            </a:r>
          </a:p>
          <a:p>
            <a:pPr eaLnBrk="0" hangingPunct="0"/>
            <a:endParaRPr kumimoji="1" lang="en-GB" sz="3000" b="1">
              <a:solidFill>
                <a:srgbClr val="003399"/>
              </a:solidFill>
              <a:latin typeface="Arial Narrow" pitchFamily="34" charset="0"/>
              <a:cs typeface="Times New Roman" pitchFamily="18" charset="0"/>
            </a:endParaRPr>
          </a:p>
        </p:txBody>
      </p:sp>
      <p:sp>
        <p:nvSpPr>
          <p:cNvPr id="128006" name="Line 6"/>
          <p:cNvSpPr>
            <a:spLocks noChangeShapeType="1"/>
          </p:cNvSpPr>
          <p:nvPr/>
        </p:nvSpPr>
        <p:spPr bwMode="auto">
          <a:xfrm>
            <a:off x="3962400" y="1676400"/>
            <a:ext cx="2895600" cy="2895600"/>
          </a:xfrm>
          <a:prstGeom prst="line">
            <a:avLst/>
          </a:prstGeom>
          <a:noFill/>
          <a:ln w="57150">
            <a:solidFill>
              <a:schemeClr val="tx2"/>
            </a:solidFill>
            <a:round/>
            <a:headEnd/>
            <a:tailEnd type="triangle" w="med" len="med"/>
          </a:ln>
          <a:effectLst/>
        </p:spPr>
        <p:txBody>
          <a:bodyPr/>
          <a:lstStyle/>
          <a:p>
            <a:endParaRPr lang="en-GB"/>
          </a:p>
        </p:txBody>
      </p:sp>
      <p:sp>
        <p:nvSpPr>
          <p:cNvPr id="128007" name="Line 7"/>
          <p:cNvSpPr>
            <a:spLocks noChangeShapeType="1"/>
          </p:cNvSpPr>
          <p:nvPr/>
        </p:nvSpPr>
        <p:spPr bwMode="auto">
          <a:xfrm flipH="1" flipV="1">
            <a:off x="2667000" y="2895600"/>
            <a:ext cx="3048000" cy="2971800"/>
          </a:xfrm>
          <a:prstGeom prst="line">
            <a:avLst/>
          </a:prstGeom>
          <a:noFill/>
          <a:ln w="57150">
            <a:solidFill>
              <a:schemeClr val="tx2"/>
            </a:solidFill>
            <a:round/>
            <a:headEnd/>
            <a:tailEnd type="triangle" w="med" len="med"/>
          </a:ln>
          <a:effectLst/>
        </p:spPr>
        <p:txBody>
          <a:bodyPr/>
          <a:lstStyle/>
          <a:p>
            <a:endParaRPr lang="en-GB"/>
          </a:p>
        </p:txBody>
      </p:sp>
      <p:sp>
        <p:nvSpPr>
          <p:cNvPr id="128008" name="Text Box 8"/>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28009"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28003"/>
                                        </p:tgtEl>
                                        <p:attrNameLst>
                                          <p:attrName>style.visibility</p:attrName>
                                        </p:attrNameLst>
                                      </p:cBhvr>
                                      <p:to>
                                        <p:strVal val="visible"/>
                                      </p:to>
                                    </p:set>
                                    <p:anim calcmode="lin" valueType="num">
                                      <p:cBhvr additive="base">
                                        <p:cTn id="7" dur="500" fill="hold"/>
                                        <p:tgtEl>
                                          <p:spTgt spid="128003"/>
                                        </p:tgtEl>
                                        <p:attrNameLst>
                                          <p:attrName>ppt_x</p:attrName>
                                        </p:attrNameLst>
                                      </p:cBhvr>
                                      <p:tavLst>
                                        <p:tav tm="0">
                                          <p:val>
                                            <p:strVal val="0-#ppt_w/2"/>
                                          </p:val>
                                        </p:tav>
                                        <p:tav tm="100000">
                                          <p:val>
                                            <p:strVal val="#ppt_x"/>
                                          </p:val>
                                        </p:tav>
                                      </p:tavLst>
                                    </p:anim>
                                    <p:anim calcmode="lin" valueType="num">
                                      <p:cBhvr additive="base">
                                        <p:cTn id="8" dur="500" fill="hold"/>
                                        <p:tgtEl>
                                          <p:spTgt spid="128003"/>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28004"/>
                                        </p:tgtEl>
                                        <p:attrNameLst>
                                          <p:attrName>style.visibility</p:attrName>
                                        </p:attrNameLst>
                                      </p:cBhvr>
                                      <p:to>
                                        <p:strVal val="visible"/>
                                      </p:to>
                                    </p:set>
                                    <p:anim calcmode="lin" valueType="num">
                                      <p:cBhvr additive="base">
                                        <p:cTn id="12" dur="500" fill="hold"/>
                                        <p:tgtEl>
                                          <p:spTgt spid="128004"/>
                                        </p:tgtEl>
                                        <p:attrNameLst>
                                          <p:attrName>ppt_x</p:attrName>
                                        </p:attrNameLst>
                                      </p:cBhvr>
                                      <p:tavLst>
                                        <p:tav tm="0">
                                          <p:val>
                                            <p:strVal val="1+#ppt_w/2"/>
                                          </p:val>
                                        </p:tav>
                                        <p:tav tm="100000">
                                          <p:val>
                                            <p:strVal val="#ppt_x"/>
                                          </p:val>
                                        </p:tav>
                                      </p:tavLst>
                                    </p:anim>
                                    <p:anim calcmode="lin" valueType="num">
                                      <p:cBhvr additive="base">
                                        <p:cTn id="13" dur="500" fill="hold"/>
                                        <p:tgtEl>
                                          <p:spTgt spid="12800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3" grpId="0" autoUpdateAnimBg="0"/>
      <p:bldP spid="128004" grpId="0"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0051" name="Rectangle 3"/>
          <p:cNvSpPr>
            <a:spLocks noChangeArrowheads="1"/>
          </p:cNvSpPr>
          <p:nvPr/>
        </p:nvSpPr>
        <p:spPr bwMode="auto">
          <a:xfrm>
            <a:off x="838200" y="2692400"/>
            <a:ext cx="1728788"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Responsive</a:t>
            </a:r>
          </a:p>
          <a:p>
            <a:pPr algn="r" eaLnBrk="0" hangingPunct="0"/>
            <a:r>
              <a:rPr lang="en-US" sz="2000">
                <a:solidFill>
                  <a:srgbClr val="003399"/>
                </a:solidFill>
                <a:cs typeface="Times New Roman" pitchFamily="18" charset="0"/>
              </a:rPr>
              <a:t>Inventive</a:t>
            </a:r>
          </a:p>
          <a:p>
            <a:pPr algn="r" eaLnBrk="0" hangingPunct="0"/>
            <a:r>
              <a:rPr lang="en-US" sz="2000">
                <a:solidFill>
                  <a:srgbClr val="003399"/>
                </a:solidFill>
                <a:cs typeface="Times New Roman" pitchFamily="18" charset="0"/>
              </a:rPr>
              <a:t>Trusting</a:t>
            </a:r>
          </a:p>
          <a:p>
            <a:pPr algn="r" eaLnBrk="0" hangingPunct="0"/>
            <a:r>
              <a:rPr lang="en-US" sz="2000">
                <a:solidFill>
                  <a:srgbClr val="003399"/>
                </a:solidFill>
                <a:cs typeface="Times New Roman" pitchFamily="18" charset="0"/>
              </a:rPr>
              <a:t>Descriptive</a:t>
            </a:r>
          </a:p>
          <a:p>
            <a:pPr algn="r" eaLnBrk="0" hangingPunct="0"/>
            <a:r>
              <a:rPr lang="en-US" sz="2000">
                <a:solidFill>
                  <a:srgbClr val="003399"/>
                </a:solidFill>
                <a:cs typeface="Times New Roman" pitchFamily="18" charset="0"/>
              </a:rPr>
              <a:t>Emotional</a:t>
            </a:r>
          </a:p>
        </p:txBody>
      </p:sp>
      <p:sp>
        <p:nvSpPr>
          <p:cNvPr id="130052" name="Rectangle 4"/>
          <p:cNvSpPr>
            <a:spLocks noChangeArrowheads="1"/>
          </p:cNvSpPr>
          <p:nvPr/>
        </p:nvSpPr>
        <p:spPr bwMode="auto">
          <a:xfrm>
            <a:off x="7010400" y="2692400"/>
            <a:ext cx="1833563" cy="22225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Disciplined</a:t>
            </a:r>
          </a:p>
          <a:p>
            <a:pPr eaLnBrk="0" hangingPunct="0"/>
            <a:r>
              <a:rPr lang="en-US" sz="2000">
                <a:solidFill>
                  <a:srgbClr val="003399"/>
                </a:solidFill>
                <a:cs typeface="Times New Roman" pitchFamily="18" charset="0"/>
              </a:rPr>
              <a:t>Independent</a:t>
            </a:r>
          </a:p>
          <a:p>
            <a:pPr eaLnBrk="0" hangingPunct="0"/>
            <a:r>
              <a:rPr lang="en-US" sz="2000">
                <a:solidFill>
                  <a:srgbClr val="003399"/>
                </a:solidFill>
                <a:cs typeface="Times New Roman" pitchFamily="18" charset="0"/>
              </a:rPr>
              <a:t>Formal</a:t>
            </a:r>
          </a:p>
          <a:p>
            <a:pPr eaLnBrk="0" hangingPunct="0"/>
            <a:r>
              <a:rPr lang="en-US" sz="2000">
                <a:solidFill>
                  <a:srgbClr val="003399"/>
                </a:solidFill>
                <a:cs typeface="Times New Roman" pitchFamily="18" charset="0"/>
              </a:rPr>
              <a:t>Thoughtful</a:t>
            </a:r>
          </a:p>
          <a:p>
            <a:pPr eaLnBrk="0" hangingPunct="0"/>
            <a:r>
              <a:rPr lang="en-US" sz="2000">
                <a:solidFill>
                  <a:srgbClr val="003399"/>
                </a:solidFill>
                <a:cs typeface="Times New Roman" pitchFamily="18" charset="0"/>
              </a:rPr>
              <a:t>Logical</a:t>
            </a:r>
          </a:p>
          <a:p>
            <a:pPr eaLnBrk="0" hangingPunct="0"/>
            <a:endParaRPr lang="en-US" sz="2000">
              <a:solidFill>
                <a:srgbClr val="003399"/>
              </a:solidFill>
              <a:cs typeface="Times New Roman" pitchFamily="18" charset="0"/>
            </a:endParaRPr>
          </a:p>
        </p:txBody>
      </p:sp>
      <p:sp>
        <p:nvSpPr>
          <p:cNvPr id="130053" name="Rectangle 5"/>
          <p:cNvSpPr>
            <a:spLocks noChangeArrowheads="1"/>
          </p:cNvSpPr>
          <p:nvPr/>
        </p:nvSpPr>
        <p:spPr bwMode="auto">
          <a:xfrm>
            <a:off x="498475" y="7747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Helper - </a:t>
            </a:r>
            <a:r>
              <a:rPr kumimoji="1" lang="en-GB" sz="3000" b="1">
                <a:solidFill>
                  <a:srgbClr val="B5DB1E"/>
                </a:solidFill>
                <a:latin typeface="Arial Narrow" pitchFamily="34" charset="0"/>
                <a:cs typeface="Times New Roman" pitchFamily="18" charset="0"/>
              </a:rPr>
              <a:t>GET AGREEMENT</a:t>
            </a:r>
          </a:p>
          <a:p>
            <a:pPr eaLnBrk="0" hangingPunct="0"/>
            <a:endParaRPr kumimoji="1" lang="en-GB" sz="3000" b="1">
              <a:solidFill>
                <a:srgbClr val="003399"/>
              </a:solidFill>
              <a:latin typeface="Arial Narrow" pitchFamily="34" charset="0"/>
              <a:cs typeface="Times New Roman" pitchFamily="18" charset="0"/>
            </a:endParaRPr>
          </a:p>
        </p:txBody>
      </p:sp>
      <p:sp>
        <p:nvSpPr>
          <p:cNvPr id="130054" name="Line 6"/>
          <p:cNvSpPr>
            <a:spLocks noChangeShapeType="1"/>
          </p:cNvSpPr>
          <p:nvPr/>
        </p:nvSpPr>
        <p:spPr bwMode="auto">
          <a:xfrm>
            <a:off x="3886200" y="1676400"/>
            <a:ext cx="0" cy="4191000"/>
          </a:xfrm>
          <a:prstGeom prst="line">
            <a:avLst/>
          </a:prstGeom>
          <a:noFill/>
          <a:ln w="57150">
            <a:solidFill>
              <a:schemeClr val="tx2"/>
            </a:solidFill>
            <a:round/>
            <a:headEnd/>
            <a:tailEnd type="triangle" w="med" len="med"/>
          </a:ln>
          <a:effectLst/>
        </p:spPr>
        <p:txBody>
          <a:bodyPr/>
          <a:lstStyle/>
          <a:p>
            <a:endParaRPr lang="en-GB"/>
          </a:p>
        </p:txBody>
      </p:sp>
      <p:sp>
        <p:nvSpPr>
          <p:cNvPr id="130055" name="Line 7"/>
          <p:cNvSpPr>
            <a:spLocks noChangeShapeType="1"/>
          </p:cNvSpPr>
          <p:nvPr/>
        </p:nvSpPr>
        <p:spPr bwMode="auto">
          <a:xfrm flipH="1" flipV="1">
            <a:off x="5562600" y="1600200"/>
            <a:ext cx="0" cy="4267200"/>
          </a:xfrm>
          <a:prstGeom prst="line">
            <a:avLst/>
          </a:prstGeom>
          <a:noFill/>
          <a:ln w="57150">
            <a:solidFill>
              <a:schemeClr val="tx2"/>
            </a:solidFill>
            <a:round/>
            <a:headEnd/>
            <a:tailEnd type="triangle" w="med" len="med"/>
          </a:ln>
          <a:effectLst/>
        </p:spPr>
        <p:txBody>
          <a:bodyPr/>
          <a:lstStyle/>
          <a:p>
            <a:endParaRPr lang="en-GB"/>
          </a:p>
        </p:txBody>
      </p:sp>
      <p:sp>
        <p:nvSpPr>
          <p:cNvPr id="130056" name="Text Box 8"/>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0057"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0051"/>
                                        </p:tgtEl>
                                        <p:attrNameLst>
                                          <p:attrName>style.visibility</p:attrName>
                                        </p:attrNameLst>
                                      </p:cBhvr>
                                      <p:to>
                                        <p:strVal val="visible"/>
                                      </p:to>
                                    </p:set>
                                    <p:anim calcmode="lin" valueType="num">
                                      <p:cBhvr additive="base">
                                        <p:cTn id="7" dur="500" fill="hold"/>
                                        <p:tgtEl>
                                          <p:spTgt spid="130051"/>
                                        </p:tgtEl>
                                        <p:attrNameLst>
                                          <p:attrName>ppt_x</p:attrName>
                                        </p:attrNameLst>
                                      </p:cBhvr>
                                      <p:tavLst>
                                        <p:tav tm="0">
                                          <p:val>
                                            <p:strVal val="0-#ppt_w/2"/>
                                          </p:val>
                                        </p:tav>
                                        <p:tav tm="100000">
                                          <p:val>
                                            <p:strVal val="#ppt_x"/>
                                          </p:val>
                                        </p:tav>
                                      </p:tavLst>
                                    </p:anim>
                                    <p:anim calcmode="lin" valueType="num">
                                      <p:cBhvr additive="base">
                                        <p:cTn id="8" dur="500" fill="hold"/>
                                        <p:tgtEl>
                                          <p:spTgt spid="130051"/>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0052"/>
                                        </p:tgtEl>
                                        <p:attrNameLst>
                                          <p:attrName>style.visibility</p:attrName>
                                        </p:attrNameLst>
                                      </p:cBhvr>
                                      <p:to>
                                        <p:strVal val="visible"/>
                                      </p:to>
                                    </p:set>
                                    <p:anim calcmode="lin" valueType="num">
                                      <p:cBhvr additive="base">
                                        <p:cTn id="12" dur="500" fill="hold"/>
                                        <p:tgtEl>
                                          <p:spTgt spid="130052"/>
                                        </p:tgtEl>
                                        <p:attrNameLst>
                                          <p:attrName>ppt_x</p:attrName>
                                        </p:attrNameLst>
                                      </p:cBhvr>
                                      <p:tavLst>
                                        <p:tav tm="0">
                                          <p:val>
                                            <p:strVal val="1+#ppt_w/2"/>
                                          </p:val>
                                        </p:tav>
                                        <p:tav tm="100000">
                                          <p:val>
                                            <p:strVal val="#ppt_x"/>
                                          </p:val>
                                        </p:tav>
                                      </p:tavLst>
                                    </p:anim>
                                    <p:anim calcmode="lin" valueType="num">
                                      <p:cBhvr additive="base">
                                        <p:cTn id="13" dur="500" fill="hold"/>
                                        <p:tgtEl>
                                          <p:spTgt spid="1300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P spid="130052" grpId="0"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2099" name="Rectangle 3"/>
          <p:cNvSpPr>
            <a:spLocks noChangeArrowheads="1"/>
          </p:cNvSpPr>
          <p:nvPr/>
        </p:nvSpPr>
        <p:spPr bwMode="auto">
          <a:xfrm>
            <a:off x="228600" y="2790825"/>
            <a:ext cx="2368550" cy="28321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Caring</a:t>
            </a:r>
          </a:p>
          <a:p>
            <a:pPr algn="r" eaLnBrk="0" hangingPunct="0"/>
            <a:r>
              <a:rPr lang="en-US" sz="2000">
                <a:solidFill>
                  <a:srgbClr val="003399"/>
                </a:solidFill>
                <a:cs typeface="Times New Roman" pitchFamily="18" charset="0"/>
              </a:rPr>
              <a:t>Encouraging</a:t>
            </a:r>
          </a:p>
          <a:p>
            <a:pPr algn="r" eaLnBrk="0" hangingPunct="0"/>
            <a:r>
              <a:rPr lang="en-US" sz="2000">
                <a:solidFill>
                  <a:srgbClr val="003399"/>
                </a:solidFill>
                <a:cs typeface="Times New Roman" pitchFamily="18" charset="0"/>
              </a:rPr>
              <a:t>Accepting</a:t>
            </a:r>
          </a:p>
          <a:p>
            <a:pPr algn="r" eaLnBrk="0" hangingPunct="0"/>
            <a:r>
              <a:rPr lang="en-US" sz="2000">
                <a:solidFill>
                  <a:srgbClr val="003399"/>
                </a:solidFill>
                <a:cs typeface="Times New Roman" pitchFamily="18" charset="0"/>
              </a:rPr>
              <a:t>Unassuming</a:t>
            </a:r>
          </a:p>
          <a:p>
            <a:pPr algn="r" eaLnBrk="0" hangingPunct="0"/>
            <a:r>
              <a:rPr lang="en-US" sz="2000">
                <a:solidFill>
                  <a:srgbClr val="003399"/>
                </a:solidFill>
                <a:cs typeface="Times New Roman" pitchFamily="18" charset="0"/>
              </a:rPr>
              <a:t>Warm</a:t>
            </a: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p:txBody>
      </p:sp>
      <p:sp>
        <p:nvSpPr>
          <p:cNvPr id="132100" name="Rectangle 4"/>
          <p:cNvSpPr>
            <a:spLocks noChangeArrowheads="1"/>
          </p:cNvSpPr>
          <p:nvPr/>
        </p:nvSpPr>
        <p:spPr bwMode="auto">
          <a:xfrm>
            <a:off x="990600" y="4724400"/>
            <a:ext cx="2362200" cy="1143000"/>
          </a:xfrm>
          <a:prstGeom prst="rect">
            <a:avLst/>
          </a:prstGeom>
          <a:noFill/>
          <a:ln w="9525">
            <a:noFill/>
            <a:miter lim="800000"/>
            <a:headEnd/>
            <a:tailEnd/>
          </a:ln>
          <a:effectLst/>
        </p:spPr>
        <p:txBody>
          <a:bodyPr anchor="ctr"/>
          <a:lstStyle/>
          <a:p>
            <a:pPr algn="ctr" eaLnBrk="0" hangingPunct="0"/>
            <a:endParaRPr kumimoji="1" lang="en-US" sz="2800" b="1">
              <a:solidFill>
                <a:srgbClr val="537A30"/>
              </a:solidFill>
              <a:latin typeface="Arial Narrow" pitchFamily="34" charset="0"/>
              <a:cs typeface="Times New Roman" pitchFamily="18" charset="0"/>
            </a:endParaRPr>
          </a:p>
        </p:txBody>
      </p:sp>
      <p:sp>
        <p:nvSpPr>
          <p:cNvPr id="132101" name="Rectangle 5"/>
          <p:cNvSpPr>
            <a:spLocks noChangeArrowheads="1"/>
          </p:cNvSpPr>
          <p:nvPr/>
        </p:nvSpPr>
        <p:spPr bwMode="auto">
          <a:xfrm>
            <a:off x="7004050" y="2790825"/>
            <a:ext cx="2368550" cy="28321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Fast paced</a:t>
            </a:r>
          </a:p>
          <a:p>
            <a:pPr eaLnBrk="0" hangingPunct="0"/>
            <a:r>
              <a:rPr lang="en-US" sz="2000">
                <a:solidFill>
                  <a:srgbClr val="003399"/>
                </a:solidFill>
                <a:cs typeface="Times New Roman" pitchFamily="18" charset="0"/>
              </a:rPr>
              <a:t>Certain</a:t>
            </a:r>
          </a:p>
          <a:p>
            <a:pPr eaLnBrk="0" hangingPunct="0"/>
            <a:r>
              <a:rPr lang="en-US" sz="2000">
                <a:solidFill>
                  <a:srgbClr val="003399"/>
                </a:solidFill>
                <a:cs typeface="Times New Roman" pitchFamily="18" charset="0"/>
              </a:rPr>
              <a:t>Competitive</a:t>
            </a:r>
          </a:p>
          <a:p>
            <a:pPr eaLnBrk="0" hangingPunct="0"/>
            <a:r>
              <a:rPr lang="en-US" sz="2000">
                <a:solidFill>
                  <a:srgbClr val="003399"/>
                </a:solidFill>
                <a:cs typeface="Times New Roman" pitchFamily="18" charset="0"/>
              </a:rPr>
              <a:t>Strong</a:t>
            </a:r>
          </a:p>
          <a:p>
            <a:pPr eaLnBrk="0" hangingPunct="0"/>
            <a:r>
              <a:rPr lang="en-US" sz="2000">
                <a:solidFill>
                  <a:srgbClr val="003399"/>
                </a:solidFill>
                <a:cs typeface="Times New Roman" pitchFamily="18" charset="0"/>
              </a:rPr>
              <a:t>Formal</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32102" name="Rectangle 6"/>
          <p:cNvSpPr>
            <a:spLocks noChangeArrowheads="1"/>
          </p:cNvSpPr>
          <p:nvPr/>
        </p:nvSpPr>
        <p:spPr bwMode="auto">
          <a:xfrm>
            <a:off x="498475" y="774700"/>
            <a:ext cx="8797925" cy="596900"/>
          </a:xfrm>
          <a:prstGeom prst="rect">
            <a:avLst/>
          </a:prstGeom>
          <a:noFill/>
          <a:ln w="9525">
            <a:noFill/>
            <a:miter lim="800000"/>
            <a:headEnd/>
            <a:tailEnd/>
          </a:ln>
          <a:effectLst/>
        </p:spPr>
        <p:txBody>
          <a:bodyPr/>
          <a:lstStyle/>
          <a:p>
            <a:pPr eaLnBrk="0" hangingPunct="0"/>
            <a:r>
              <a:rPr kumimoji="1" lang="en-GB" sz="2800" b="1">
                <a:solidFill>
                  <a:srgbClr val="003399"/>
                </a:solidFill>
                <a:latin typeface="Arial Narrow" pitchFamily="34" charset="0"/>
                <a:cs typeface="Times New Roman" pitchFamily="18" charset="0"/>
              </a:rPr>
              <a:t>When Interacting With the Supporter - </a:t>
            </a:r>
            <a:r>
              <a:rPr kumimoji="1" lang="en-GB" sz="2800" b="1">
                <a:solidFill>
                  <a:srgbClr val="537A30"/>
                </a:solidFill>
                <a:latin typeface="Arial Narrow" pitchFamily="34" charset="0"/>
                <a:cs typeface="Times New Roman" pitchFamily="18" charset="0"/>
              </a:rPr>
              <a:t>DO IT DISCREETLY</a:t>
            </a:r>
          </a:p>
          <a:p>
            <a:pPr eaLnBrk="0" hangingPunct="0"/>
            <a:endParaRPr kumimoji="1" lang="en-GB" sz="2800" b="1">
              <a:solidFill>
                <a:srgbClr val="003399"/>
              </a:solidFill>
              <a:latin typeface="Arial Narrow" pitchFamily="34" charset="0"/>
              <a:cs typeface="Times New Roman" pitchFamily="18" charset="0"/>
            </a:endParaRPr>
          </a:p>
        </p:txBody>
      </p:sp>
      <p:sp>
        <p:nvSpPr>
          <p:cNvPr id="132103" name="Text Box 7"/>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2104" name="Line 8"/>
          <p:cNvSpPr>
            <a:spLocks noChangeShapeType="1"/>
          </p:cNvSpPr>
          <p:nvPr/>
        </p:nvSpPr>
        <p:spPr bwMode="auto">
          <a:xfrm flipH="1">
            <a:off x="2743200" y="1752600"/>
            <a:ext cx="2895600" cy="2819400"/>
          </a:xfrm>
          <a:prstGeom prst="line">
            <a:avLst/>
          </a:prstGeom>
          <a:noFill/>
          <a:ln w="57150">
            <a:solidFill>
              <a:schemeClr val="tx2"/>
            </a:solidFill>
            <a:round/>
            <a:headEnd/>
            <a:tailEnd type="triangle" w="med" len="med"/>
          </a:ln>
          <a:effectLst/>
        </p:spPr>
        <p:txBody>
          <a:bodyPr/>
          <a:lstStyle/>
          <a:p>
            <a:endParaRPr lang="en-GB"/>
          </a:p>
        </p:txBody>
      </p:sp>
      <p:sp>
        <p:nvSpPr>
          <p:cNvPr id="132105" name="Line 9"/>
          <p:cNvSpPr>
            <a:spLocks noChangeShapeType="1"/>
          </p:cNvSpPr>
          <p:nvPr/>
        </p:nvSpPr>
        <p:spPr bwMode="auto">
          <a:xfrm flipV="1">
            <a:off x="3962400" y="2971800"/>
            <a:ext cx="2895600" cy="2895600"/>
          </a:xfrm>
          <a:prstGeom prst="line">
            <a:avLst/>
          </a:prstGeom>
          <a:noFill/>
          <a:ln w="57150">
            <a:solidFill>
              <a:schemeClr val="tx2"/>
            </a:solidFill>
            <a:round/>
            <a:headEnd/>
            <a:tailEnd type="triangle" w="med" len="med"/>
          </a:ln>
          <a:effectLst/>
        </p:spPr>
        <p:txBody>
          <a:bodyPr/>
          <a:lstStyle/>
          <a:p>
            <a:endParaRPr lang="en-GB"/>
          </a:p>
        </p:txBody>
      </p:sp>
      <p:sp>
        <p:nvSpPr>
          <p:cNvPr id="132106" name="Text Box 10"/>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2099"/>
                                        </p:tgtEl>
                                        <p:attrNameLst>
                                          <p:attrName>style.visibility</p:attrName>
                                        </p:attrNameLst>
                                      </p:cBhvr>
                                      <p:to>
                                        <p:strVal val="visible"/>
                                      </p:to>
                                    </p:set>
                                    <p:anim calcmode="lin" valueType="num">
                                      <p:cBhvr additive="base">
                                        <p:cTn id="7" dur="500" fill="hold"/>
                                        <p:tgtEl>
                                          <p:spTgt spid="132099"/>
                                        </p:tgtEl>
                                        <p:attrNameLst>
                                          <p:attrName>ppt_x</p:attrName>
                                        </p:attrNameLst>
                                      </p:cBhvr>
                                      <p:tavLst>
                                        <p:tav tm="0">
                                          <p:val>
                                            <p:strVal val="0-#ppt_w/2"/>
                                          </p:val>
                                        </p:tav>
                                        <p:tav tm="100000">
                                          <p:val>
                                            <p:strVal val="#ppt_x"/>
                                          </p:val>
                                        </p:tav>
                                      </p:tavLst>
                                    </p:anim>
                                    <p:anim calcmode="lin" valueType="num">
                                      <p:cBhvr additive="base">
                                        <p:cTn id="8" dur="500" fill="hold"/>
                                        <p:tgtEl>
                                          <p:spTgt spid="132099"/>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0"/>
                                  </p:stCondLst>
                                  <p:childTnLst>
                                    <p:set>
                                      <p:cBhvr>
                                        <p:cTn id="11" dur="1" fill="hold">
                                          <p:stCondLst>
                                            <p:cond delay="0"/>
                                          </p:stCondLst>
                                        </p:cTn>
                                        <p:tgtEl>
                                          <p:spTgt spid="132101"/>
                                        </p:tgtEl>
                                        <p:attrNameLst>
                                          <p:attrName>style.visibility</p:attrName>
                                        </p:attrNameLst>
                                      </p:cBhvr>
                                      <p:to>
                                        <p:strVal val="visible"/>
                                      </p:to>
                                    </p:set>
                                    <p:anim calcmode="lin" valueType="num">
                                      <p:cBhvr additive="base">
                                        <p:cTn id="12" dur="500" fill="hold"/>
                                        <p:tgtEl>
                                          <p:spTgt spid="132101"/>
                                        </p:tgtEl>
                                        <p:attrNameLst>
                                          <p:attrName>ppt_x</p:attrName>
                                        </p:attrNameLst>
                                      </p:cBhvr>
                                      <p:tavLst>
                                        <p:tav tm="0">
                                          <p:val>
                                            <p:strVal val="1+#ppt_w/2"/>
                                          </p:val>
                                        </p:tav>
                                        <p:tav tm="100000">
                                          <p:val>
                                            <p:strVal val="#ppt_x"/>
                                          </p:val>
                                        </p:tav>
                                      </p:tavLst>
                                    </p:anim>
                                    <p:anim calcmode="lin" valueType="num">
                                      <p:cBhvr additive="base">
                                        <p:cTn id="13" dur="500" fill="hold"/>
                                        <p:tgtEl>
                                          <p:spTgt spid="1321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autoUpdateAnimBg="0"/>
      <p:bldP spid="132101" grpId="0" autoUpdateAnimBg="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4147" name="Rectangle 3"/>
          <p:cNvSpPr>
            <a:spLocks noChangeArrowheads="1"/>
          </p:cNvSpPr>
          <p:nvPr/>
        </p:nvSpPr>
        <p:spPr bwMode="auto">
          <a:xfrm>
            <a:off x="1676400" y="6553200"/>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4.3</a:t>
            </a:r>
            <a:endParaRPr lang="en-US" sz="1200">
              <a:cs typeface="Times New Roman" pitchFamily="18" charset="0"/>
            </a:endParaRPr>
          </a:p>
        </p:txBody>
      </p:sp>
      <p:sp>
        <p:nvSpPr>
          <p:cNvPr id="134148" name="Rectangle 4"/>
          <p:cNvSpPr>
            <a:spLocks noChangeArrowheads="1"/>
          </p:cNvSpPr>
          <p:nvPr/>
        </p:nvSpPr>
        <p:spPr bwMode="auto">
          <a:xfrm>
            <a:off x="228600" y="2747963"/>
            <a:ext cx="2368550" cy="31369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Willing</a:t>
            </a:r>
          </a:p>
          <a:p>
            <a:pPr algn="r" eaLnBrk="0" hangingPunct="0"/>
            <a:r>
              <a:rPr lang="en-US" sz="2000">
                <a:solidFill>
                  <a:srgbClr val="003399"/>
                </a:solidFill>
                <a:cs typeface="Times New Roman" pitchFamily="18" charset="0"/>
              </a:rPr>
              <a:t>Relaxed</a:t>
            </a:r>
          </a:p>
          <a:p>
            <a:pPr algn="r" eaLnBrk="0" hangingPunct="0"/>
            <a:r>
              <a:rPr lang="en-US" sz="2000">
                <a:solidFill>
                  <a:srgbClr val="003399"/>
                </a:solidFill>
                <a:cs typeface="Times New Roman" pitchFamily="18" charset="0"/>
              </a:rPr>
              <a:t>Quiet</a:t>
            </a:r>
          </a:p>
          <a:p>
            <a:pPr algn="r" eaLnBrk="0" hangingPunct="0"/>
            <a:r>
              <a:rPr lang="en-US" sz="2000">
                <a:solidFill>
                  <a:srgbClr val="003399"/>
                </a:solidFill>
                <a:cs typeface="Times New Roman" pitchFamily="18" charset="0"/>
              </a:rPr>
              <a:t>Easy going</a:t>
            </a:r>
          </a:p>
          <a:p>
            <a:pPr algn="r" eaLnBrk="0" hangingPunct="0"/>
            <a:r>
              <a:rPr lang="en-US" sz="2000">
                <a:solidFill>
                  <a:srgbClr val="003399"/>
                </a:solidFill>
                <a:cs typeface="Times New Roman" pitchFamily="18" charset="0"/>
              </a:rPr>
              <a:t>Questioning</a:t>
            </a: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p:txBody>
      </p:sp>
      <p:sp>
        <p:nvSpPr>
          <p:cNvPr id="134149" name="Rectangle 5"/>
          <p:cNvSpPr>
            <a:spLocks noChangeArrowheads="1"/>
          </p:cNvSpPr>
          <p:nvPr/>
        </p:nvSpPr>
        <p:spPr bwMode="auto">
          <a:xfrm>
            <a:off x="7004050" y="2747963"/>
            <a:ext cx="2368550" cy="28321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Enthusiastic</a:t>
            </a:r>
          </a:p>
          <a:p>
            <a:pPr eaLnBrk="0" hangingPunct="0"/>
            <a:r>
              <a:rPr lang="en-US" sz="2000">
                <a:solidFill>
                  <a:srgbClr val="003399"/>
                </a:solidFill>
                <a:cs typeface="Times New Roman" pitchFamily="18" charset="0"/>
              </a:rPr>
              <a:t>Purposeful</a:t>
            </a:r>
          </a:p>
          <a:p>
            <a:pPr eaLnBrk="0" hangingPunct="0"/>
            <a:r>
              <a:rPr lang="en-US" sz="2000">
                <a:solidFill>
                  <a:srgbClr val="003399"/>
                </a:solidFill>
                <a:cs typeface="Times New Roman" pitchFamily="18" charset="0"/>
              </a:rPr>
              <a:t>Persuasive</a:t>
            </a:r>
          </a:p>
          <a:p>
            <a:pPr eaLnBrk="0" hangingPunct="0"/>
            <a:r>
              <a:rPr lang="en-US" sz="2000">
                <a:solidFill>
                  <a:srgbClr val="003399"/>
                </a:solidFill>
                <a:cs typeface="Times New Roman" pitchFamily="18" charset="0"/>
              </a:rPr>
              <a:t>Active</a:t>
            </a:r>
          </a:p>
          <a:p>
            <a:pPr eaLnBrk="0" hangingPunct="0"/>
            <a:r>
              <a:rPr lang="en-US" sz="2000">
                <a:solidFill>
                  <a:srgbClr val="003399"/>
                </a:solidFill>
                <a:cs typeface="Times New Roman" pitchFamily="18" charset="0"/>
              </a:rPr>
              <a:t>Fast paced</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34150" name="Rectangle 6"/>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Coordinator - </a:t>
            </a:r>
            <a:r>
              <a:rPr kumimoji="1" lang="en-GB" sz="3000" b="1">
                <a:solidFill>
                  <a:srgbClr val="018172"/>
                </a:solidFill>
                <a:latin typeface="Arial Narrow" pitchFamily="34" charset="0"/>
                <a:cs typeface="Times New Roman" pitchFamily="18" charset="0"/>
              </a:rPr>
              <a:t>GET IT NEAT</a:t>
            </a:r>
          </a:p>
        </p:txBody>
      </p:sp>
      <p:sp>
        <p:nvSpPr>
          <p:cNvPr id="134151" name="Text Box 7"/>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4152" name="Line 8"/>
          <p:cNvSpPr>
            <a:spLocks noChangeShapeType="1"/>
          </p:cNvSpPr>
          <p:nvPr/>
        </p:nvSpPr>
        <p:spPr bwMode="auto">
          <a:xfrm>
            <a:off x="2743200" y="2819400"/>
            <a:ext cx="4038600" cy="0"/>
          </a:xfrm>
          <a:prstGeom prst="line">
            <a:avLst/>
          </a:prstGeom>
          <a:noFill/>
          <a:ln w="57150">
            <a:solidFill>
              <a:schemeClr val="tx2"/>
            </a:solidFill>
            <a:round/>
            <a:headEnd/>
            <a:tailEnd type="triangle" w="med" len="med"/>
          </a:ln>
          <a:effectLst/>
        </p:spPr>
        <p:txBody>
          <a:bodyPr/>
          <a:lstStyle/>
          <a:p>
            <a:endParaRPr lang="en-GB"/>
          </a:p>
        </p:txBody>
      </p:sp>
      <p:sp>
        <p:nvSpPr>
          <p:cNvPr id="134153" name="Line 9"/>
          <p:cNvSpPr>
            <a:spLocks noChangeShapeType="1"/>
          </p:cNvSpPr>
          <p:nvPr/>
        </p:nvSpPr>
        <p:spPr bwMode="auto">
          <a:xfrm flipH="1">
            <a:off x="2743200" y="4724400"/>
            <a:ext cx="4038600" cy="0"/>
          </a:xfrm>
          <a:prstGeom prst="line">
            <a:avLst/>
          </a:prstGeom>
          <a:noFill/>
          <a:ln w="57150">
            <a:solidFill>
              <a:schemeClr val="tx2"/>
            </a:solidFill>
            <a:round/>
            <a:headEnd/>
            <a:tailEnd type="triangle" w="med" len="med"/>
          </a:ln>
          <a:effectLst/>
        </p:spPr>
        <p:txBody>
          <a:bodyPr/>
          <a:lstStyle/>
          <a:p>
            <a:endParaRPr lang="en-GB"/>
          </a:p>
        </p:txBody>
      </p:sp>
      <p:sp>
        <p:nvSpPr>
          <p:cNvPr id="134154" name="Text Box 10"/>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4148"/>
                                        </p:tgtEl>
                                        <p:attrNameLst>
                                          <p:attrName>style.visibility</p:attrName>
                                        </p:attrNameLst>
                                      </p:cBhvr>
                                      <p:to>
                                        <p:strVal val="visible"/>
                                      </p:to>
                                    </p:set>
                                    <p:anim calcmode="lin" valueType="num">
                                      <p:cBhvr additive="base">
                                        <p:cTn id="7" dur="500" fill="hold"/>
                                        <p:tgtEl>
                                          <p:spTgt spid="134148"/>
                                        </p:tgtEl>
                                        <p:attrNameLst>
                                          <p:attrName>ppt_x</p:attrName>
                                        </p:attrNameLst>
                                      </p:cBhvr>
                                      <p:tavLst>
                                        <p:tav tm="0">
                                          <p:val>
                                            <p:strVal val="0-#ppt_w/2"/>
                                          </p:val>
                                        </p:tav>
                                        <p:tav tm="100000">
                                          <p:val>
                                            <p:strVal val="#ppt_x"/>
                                          </p:val>
                                        </p:tav>
                                      </p:tavLst>
                                    </p:anim>
                                    <p:anim calcmode="lin" valueType="num">
                                      <p:cBhvr additive="base">
                                        <p:cTn id="8" dur="500" fill="hold"/>
                                        <p:tgtEl>
                                          <p:spTgt spid="13414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4149"/>
                                        </p:tgtEl>
                                        <p:attrNameLst>
                                          <p:attrName>style.visibility</p:attrName>
                                        </p:attrNameLst>
                                      </p:cBhvr>
                                      <p:to>
                                        <p:strVal val="visible"/>
                                      </p:to>
                                    </p:set>
                                    <p:anim calcmode="lin" valueType="num">
                                      <p:cBhvr additive="base">
                                        <p:cTn id="12" dur="500" fill="hold"/>
                                        <p:tgtEl>
                                          <p:spTgt spid="134149"/>
                                        </p:tgtEl>
                                        <p:attrNameLst>
                                          <p:attrName>ppt_x</p:attrName>
                                        </p:attrNameLst>
                                      </p:cBhvr>
                                      <p:tavLst>
                                        <p:tav tm="0">
                                          <p:val>
                                            <p:strVal val="1+#ppt_w/2"/>
                                          </p:val>
                                        </p:tav>
                                        <p:tav tm="100000">
                                          <p:val>
                                            <p:strVal val="#ppt_x"/>
                                          </p:val>
                                        </p:tav>
                                      </p:tavLst>
                                    </p:anim>
                                    <p:anim calcmode="lin" valueType="num">
                                      <p:cBhvr additive="base">
                                        <p:cTn id="13" dur="500" fill="hold"/>
                                        <p:tgtEl>
                                          <p:spTgt spid="1341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8" grpId="0" autoUpdateAnimBg="0"/>
      <p:bldP spid="134149" grpId="0"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6195" name="Rectangle 3"/>
          <p:cNvSpPr>
            <a:spLocks noChangeArrowheads="1"/>
          </p:cNvSpPr>
          <p:nvPr/>
        </p:nvSpPr>
        <p:spPr bwMode="auto">
          <a:xfrm>
            <a:off x="-152400" y="2692400"/>
            <a:ext cx="2703513" cy="31369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Slow paced</a:t>
            </a:r>
          </a:p>
          <a:p>
            <a:pPr algn="r" eaLnBrk="0" hangingPunct="0"/>
            <a:r>
              <a:rPr lang="en-US" sz="2000">
                <a:solidFill>
                  <a:srgbClr val="003399"/>
                </a:solidFill>
                <a:cs typeface="Times New Roman" pitchFamily="18" charset="0"/>
              </a:rPr>
              <a:t>Deliberate</a:t>
            </a:r>
          </a:p>
          <a:p>
            <a:pPr algn="r" eaLnBrk="0" hangingPunct="0"/>
            <a:r>
              <a:rPr lang="en-US" sz="2000">
                <a:solidFill>
                  <a:srgbClr val="003399"/>
                </a:solidFill>
                <a:cs typeface="Times New Roman" pitchFamily="18" charset="0"/>
              </a:rPr>
              <a:t>Quiet</a:t>
            </a:r>
          </a:p>
          <a:p>
            <a:pPr algn="r" eaLnBrk="0" hangingPunct="0"/>
            <a:r>
              <a:rPr lang="en-US" sz="2000">
                <a:solidFill>
                  <a:srgbClr val="003399"/>
                </a:solidFill>
                <a:cs typeface="Times New Roman" pitchFamily="18" charset="0"/>
              </a:rPr>
              <a:t>Self-controlled</a:t>
            </a:r>
          </a:p>
          <a:p>
            <a:pPr algn="r" eaLnBrk="0" hangingPunct="0"/>
            <a:r>
              <a:rPr lang="en-US" sz="2000">
                <a:solidFill>
                  <a:srgbClr val="003399"/>
                </a:solidFill>
                <a:cs typeface="Times New Roman" pitchFamily="18" charset="0"/>
              </a:rPr>
              <a:t>Formal</a:t>
            </a: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p:txBody>
      </p:sp>
      <p:sp>
        <p:nvSpPr>
          <p:cNvPr id="136196" name="Rectangle 4"/>
          <p:cNvSpPr>
            <a:spLocks noChangeArrowheads="1"/>
          </p:cNvSpPr>
          <p:nvPr/>
        </p:nvSpPr>
        <p:spPr bwMode="auto">
          <a:xfrm>
            <a:off x="6953250" y="2692400"/>
            <a:ext cx="2724150" cy="25273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Fast paced</a:t>
            </a:r>
          </a:p>
          <a:p>
            <a:pPr eaLnBrk="0" hangingPunct="0"/>
            <a:r>
              <a:rPr lang="en-US" sz="2000">
                <a:solidFill>
                  <a:srgbClr val="003399"/>
                </a:solidFill>
                <a:cs typeface="Times New Roman" pitchFamily="18" charset="0"/>
              </a:rPr>
              <a:t>Emotional</a:t>
            </a:r>
          </a:p>
          <a:p>
            <a:pPr eaLnBrk="0" hangingPunct="0"/>
            <a:r>
              <a:rPr lang="en-US" sz="2000">
                <a:solidFill>
                  <a:srgbClr val="003399"/>
                </a:solidFill>
                <a:cs typeface="Times New Roman" pitchFamily="18" charset="0"/>
              </a:rPr>
              <a:t>Demonstrative</a:t>
            </a:r>
          </a:p>
          <a:p>
            <a:pPr eaLnBrk="0" hangingPunct="0"/>
            <a:r>
              <a:rPr lang="en-US" sz="2000">
                <a:solidFill>
                  <a:srgbClr val="003399"/>
                </a:solidFill>
                <a:cs typeface="Times New Roman" pitchFamily="18" charset="0"/>
              </a:rPr>
              <a:t>Spontaneous</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36197" name="Rectangle 5"/>
          <p:cNvSpPr>
            <a:spLocks noChangeArrowheads="1"/>
          </p:cNvSpPr>
          <p:nvPr/>
        </p:nvSpPr>
        <p:spPr bwMode="auto">
          <a:xfrm>
            <a:off x="498475" y="6985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Observer - </a:t>
            </a:r>
            <a:r>
              <a:rPr kumimoji="1" lang="en-GB" sz="3000" b="1">
                <a:solidFill>
                  <a:srgbClr val="095CA6"/>
                </a:solidFill>
                <a:latin typeface="Arial Narrow" pitchFamily="34" charset="0"/>
                <a:cs typeface="Times New Roman" pitchFamily="18" charset="0"/>
              </a:rPr>
              <a:t>DO IT RIGHT</a:t>
            </a:r>
          </a:p>
          <a:p>
            <a:pPr eaLnBrk="0" hangingPunct="0"/>
            <a:endParaRPr kumimoji="1" lang="en-GB" sz="3000" b="1">
              <a:solidFill>
                <a:srgbClr val="003399"/>
              </a:solidFill>
              <a:latin typeface="Arial Narrow" pitchFamily="34" charset="0"/>
              <a:cs typeface="Times New Roman" pitchFamily="18" charset="0"/>
            </a:endParaRPr>
          </a:p>
        </p:txBody>
      </p:sp>
      <p:sp>
        <p:nvSpPr>
          <p:cNvPr id="136198" name="Text Box 6"/>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6199" name="Line 7"/>
          <p:cNvSpPr>
            <a:spLocks noChangeShapeType="1"/>
          </p:cNvSpPr>
          <p:nvPr/>
        </p:nvSpPr>
        <p:spPr bwMode="auto">
          <a:xfrm>
            <a:off x="3962400" y="1676400"/>
            <a:ext cx="2895600" cy="2895600"/>
          </a:xfrm>
          <a:prstGeom prst="line">
            <a:avLst/>
          </a:prstGeom>
          <a:noFill/>
          <a:ln w="57150">
            <a:solidFill>
              <a:schemeClr val="tx2"/>
            </a:solidFill>
            <a:round/>
            <a:headEnd/>
            <a:tailEnd type="triangle" w="med" len="med"/>
          </a:ln>
          <a:effectLst/>
        </p:spPr>
        <p:txBody>
          <a:bodyPr/>
          <a:lstStyle/>
          <a:p>
            <a:endParaRPr lang="en-GB"/>
          </a:p>
        </p:txBody>
      </p:sp>
      <p:sp>
        <p:nvSpPr>
          <p:cNvPr id="136200" name="Line 8"/>
          <p:cNvSpPr>
            <a:spLocks noChangeShapeType="1"/>
          </p:cNvSpPr>
          <p:nvPr/>
        </p:nvSpPr>
        <p:spPr bwMode="auto">
          <a:xfrm flipH="1" flipV="1">
            <a:off x="2667000" y="2971800"/>
            <a:ext cx="3048000" cy="2895600"/>
          </a:xfrm>
          <a:prstGeom prst="line">
            <a:avLst/>
          </a:prstGeom>
          <a:noFill/>
          <a:ln w="57150">
            <a:solidFill>
              <a:schemeClr val="tx2"/>
            </a:solidFill>
            <a:round/>
            <a:headEnd/>
            <a:tailEnd type="triangle" w="med" len="med"/>
          </a:ln>
          <a:effectLst/>
        </p:spPr>
        <p:txBody>
          <a:bodyPr/>
          <a:lstStyle/>
          <a:p>
            <a:endParaRPr lang="en-GB"/>
          </a:p>
        </p:txBody>
      </p:sp>
      <p:sp>
        <p:nvSpPr>
          <p:cNvPr id="136201"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6195"/>
                                        </p:tgtEl>
                                        <p:attrNameLst>
                                          <p:attrName>style.visibility</p:attrName>
                                        </p:attrNameLst>
                                      </p:cBhvr>
                                      <p:to>
                                        <p:strVal val="visible"/>
                                      </p:to>
                                    </p:set>
                                    <p:anim calcmode="lin" valueType="num">
                                      <p:cBhvr additive="base">
                                        <p:cTn id="7" dur="500" fill="hold"/>
                                        <p:tgtEl>
                                          <p:spTgt spid="136195"/>
                                        </p:tgtEl>
                                        <p:attrNameLst>
                                          <p:attrName>ppt_x</p:attrName>
                                        </p:attrNameLst>
                                      </p:cBhvr>
                                      <p:tavLst>
                                        <p:tav tm="0">
                                          <p:val>
                                            <p:strVal val="0-#ppt_w/2"/>
                                          </p:val>
                                        </p:tav>
                                        <p:tav tm="100000">
                                          <p:val>
                                            <p:strVal val="#ppt_x"/>
                                          </p:val>
                                        </p:tav>
                                      </p:tavLst>
                                    </p:anim>
                                    <p:anim calcmode="lin" valueType="num">
                                      <p:cBhvr additive="base">
                                        <p:cTn id="8" dur="500" fill="hold"/>
                                        <p:tgtEl>
                                          <p:spTgt spid="136195"/>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6196"/>
                                        </p:tgtEl>
                                        <p:attrNameLst>
                                          <p:attrName>style.visibility</p:attrName>
                                        </p:attrNameLst>
                                      </p:cBhvr>
                                      <p:to>
                                        <p:strVal val="visible"/>
                                      </p:to>
                                    </p:set>
                                    <p:anim calcmode="lin" valueType="num">
                                      <p:cBhvr additive="base">
                                        <p:cTn id="12" dur="500" fill="hold"/>
                                        <p:tgtEl>
                                          <p:spTgt spid="136196"/>
                                        </p:tgtEl>
                                        <p:attrNameLst>
                                          <p:attrName>ppt_x</p:attrName>
                                        </p:attrNameLst>
                                      </p:cBhvr>
                                      <p:tavLst>
                                        <p:tav tm="0">
                                          <p:val>
                                            <p:strVal val="1+#ppt_w/2"/>
                                          </p:val>
                                        </p:tav>
                                        <p:tav tm="100000">
                                          <p:val>
                                            <p:strVal val="#ppt_x"/>
                                          </p:val>
                                        </p:tav>
                                      </p:tavLst>
                                    </p:anim>
                                    <p:anim calcmode="lin" valueType="num">
                                      <p:cBhvr additive="base">
                                        <p:cTn id="13" dur="500" fill="hold"/>
                                        <p:tgtEl>
                                          <p:spTgt spid="136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autoUpdateAnimBg="0"/>
      <p:bldP spid="136196" grpId="0" autoUpdateAnimBg="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8243" name="Rectangle 3"/>
          <p:cNvSpPr>
            <a:spLocks noChangeArrowheads="1"/>
          </p:cNvSpPr>
          <p:nvPr/>
        </p:nvSpPr>
        <p:spPr bwMode="auto">
          <a:xfrm>
            <a:off x="1676400" y="6553200"/>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4.4</a:t>
            </a:r>
            <a:endParaRPr lang="en-US" sz="1200">
              <a:cs typeface="Times New Roman" pitchFamily="18" charset="0"/>
            </a:endParaRPr>
          </a:p>
        </p:txBody>
      </p:sp>
      <p:sp>
        <p:nvSpPr>
          <p:cNvPr id="138244" name="Rectangle 4"/>
          <p:cNvSpPr>
            <a:spLocks noChangeArrowheads="1"/>
          </p:cNvSpPr>
          <p:nvPr/>
        </p:nvSpPr>
        <p:spPr bwMode="auto">
          <a:xfrm>
            <a:off x="2895600" y="914400"/>
            <a:ext cx="3810000" cy="1143000"/>
          </a:xfrm>
          <a:prstGeom prst="rect">
            <a:avLst/>
          </a:prstGeom>
          <a:noFill/>
          <a:ln w="9525">
            <a:noFill/>
            <a:miter lim="800000"/>
            <a:headEnd/>
            <a:tailEnd/>
          </a:ln>
          <a:effectLst/>
        </p:spPr>
        <p:txBody>
          <a:bodyPr anchor="ctr"/>
          <a:lstStyle/>
          <a:p>
            <a:pPr algn="ctr" eaLnBrk="0" hangingPunct="0"/>
            <a:endParaRPr kumimoji="1" lang="en-US" sz="2800" b="1">
              <a:solidFill>
                <a:srgbClr val="932F90"/>
              </a:solidFill>
              <a:latin typeface="Arial Narrow" pitchFamily="34" charset="0"/>
              <a:cs typeface="Times New Roman" pitchFamily="18" charset="0"/>
            </a:endParaRPr>
          </a:p>
        </p:txBody>
      </p:sp>
      <p:sp>
        <p:nvSpPr>
          <p:cNvPr id="138245" name="Rectangle 5"/>
          <p:cNvSpPr>
            <a:spLocks noChangeArrowheads="1"/>
          </p:cNvSpPr>
          <p:nvPr/>
        </p:nvSpPr>
        <p:spPr bwMode="auto">
          <a:xfrm>
            <a:off x="-188913" y="2692400"/>
            <a:ext cx="2703513"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Disciplined</a:t>
            </a:r>
          </a:p>
          <a:p>
            <a:pPr algn="r" eaLnBrk="0" hangingPunct="0"/>
            <a:r>
              <a:rPr lang="en-US" sz="2000">
                <a:solidFill>
                  <a:srgbClr val="003399"/>
                </a:solidFill>
                <a:cs typeface="Times New Roman" pitchFamily="18" charset="0"/>
              </a:rPr>
              <a:t>Independent</a:t>
            </a:r>
          </a:p>
          <a:p>
            <a:pPr algn="r" eaLnBrk="0" hangingPunct="0"/>
            <a:r>
              <a:rPr lang="en-US" sz="2000">
                <a:solidFill>
                  <a:srgbClr val="003399"/>
                </a:solidFill>
                <a:cs typeface="Times New Roman" pitchFamily="18" charset="0"/>
              </a:rPr>
              <a:t>Formal</a:t>
            </a:r>
          </a:p>
          <a:p>
            <a:pPr algn="r" eaLnBrk="0" hangingPunct="0"/>
            <a:r>
              <a:rPr lang="en-US" sz="2000">
                <a:solidFill>
                  <a:srgbClr val="003399"/>
                </a:solidFill>
                <a:cs typeface="Times New Roman" pitchFamily="18" charset="0"/>
              </a:rPr>
              <a:t>Thoughtful</a:t>
            </a:r>
          </a:p>
          <a:p>
            <a:pPr algn="r" eaLnBrk="0" hangingPunct="0"/>
            <a:r>
              <a:rPr lang="en-US" sz="2000">
                <a:solidFill>
                  <a:srgbClr val="003399"/>
                </a:solidFill>
                <a:cs typeface="Times New Roman" pitchFamily="18" charset="0"/>
              </a:rPr>
              <a:t>Logical</a:t>
            </a:r>
          </a:p>
        </p:txBody>
      </p:sp>
      <p:sp>
        <p:nvSpPr>
          <p:cNvPr id="138246" name="Rectangle 6"/>
          <p:cNvSpPr>
            <a:spLocks noChangeArrowheads="1"/>
          </p:cNvSpPr>
          <p:nvPr/>
        </p:nvSpPr>
        <p:spPr bwMode="auto">
          <a:xfrm>
            <a:off x="7029450" y="2692400"/>
            <a:ext cx="2724150" cy="22225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Responsive</a:t>
            </a:r>
          </a:p>
          <a:p>
            <a:pPr eaLnBrk="0" hangingPunct="0"/>
            <a:r>
              <a:rPr lang="en-US" sz="2000">
                <a:solidFill>
                  <a:srgbClr val="003399"/>
                </a:solidFill>
                <a:cs typeface="Times New Roman" pitchFamily="18" charset="0"/>
              </a:rPr>
              <a:t>Personal</a:t>
            </a:r>
          </a:p>
          <a:p>
            <a:pPr eaLnBrk="0" hangingPunct="0"/>
            <a:r>
              <a:rPr lang="en-US" sz="2000">
                <a:solidFill>
                  <a:srgbClr val="003399"/>
                </a:solidFill>
                <a:cs typeface="Times New Roman" pitchFamily="18" charset="0"/>
              </a:rPr>
              <a:t>Trusting</a:t>
            </a:r>
          </a:p>
          <a:p>
            <a:pPr eaLnBrk="0" hangingPunct="0"/>
            <a:r>
              <a:rPr lang="en-US" sz="2000">
                <a:solidFill>
                  <a:srgbClr val="003399"/>
                </a:solidFill>
                <a:cs typeface="Times New Roman" pitchFamily="18" charset="0"/>
              </a:rPr>
              <a:t>Friendly</a:t>
            </a:r>
          </a:p>
          <a:p>
            <a:pPr eaLnBrk="0" hangingPunct="0"/>
            <a:r>
              <a:rPr lang="en-US" sz="2000">
                <a:solidFill>
                  <a:srgbClr val="003399"/>
                </a:solidFill>
                <a:cs typeface="Times New Roman" pitchFamily="18" charset="0"/>
              </a:rPr>
              <a:t>Supportive</a:t>
            </a:r>
          </a:p>
          <a:p>
            <a:pPr eaLnBrk="0" hangingPunct="0"/>
            <a:endParaRPr lang="en-US" sz="2000">
              <a:solidFill>
                <a:srgbClr val="003399"/>
              </a:solidFill>
              <a:cs typeface="Times New Roman" pitchFamily="18" charset="0"/>
            </a:endParaRPr>
          </a:p>
        </p:txBody>
      </p:sp>
      <p:sp>
        <p:nvSpPr>
          <p:cNvPr id="138247" name="Rectangle 7"/>
          <p:cNvSpPr>
            <a:spLocks noGrp="1" noChangeArrowheads="1"/>
          </p:cNvSpPr>
          <p:nvPr>
            <p:ph type="title"/>
          </p:nvPr>
        </p:nvSpPr>
        <p:spPr>
          <a:noFill/>
          <a:ln/>
        </p:spPr>
        <p:txBody>
          <a:bodyPr/>
          <a:lstStyle/>
          <a:p>
            <a:r>
              <a:rPr lang="en-GB" sz="4000">
                <a:cs typeface="Times New Roman" pitchFamily="18" charset="0"/>
              </a:rPr>
              <a:t>When interacting with the </a:t>
            </a:r>
            <a:r>
              <a:rPr lang="en-GB" sz="4000"/>
              <a:t>Reformer - </a:t>
            </a:r>
            <a:r>
              <a:rPr lang="en-GB" sz="4000">
                <a:solidFill>
                  <a:srgbClr val="932F90"/>
                </a:solidFill>
                <a:cs typeface="Times New Roman" pitchFamily="18" charset="0"/>
              </a:rPr>
              <a:t>GET IT DONE</a:t>
            </a:r>
          </a:p>
        </p:txBody>
      </p:sp>
      <p:sp>
        <p:nvSpPr>
          <p:cNvPr id="138248" name="Text Box 8"/>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8249" name="Line 9"/>
          <p:cNvSpPr>
            <a:spLocks noChangeShapeType="1"/>
          </p:cNvSpPr>
          <p:nvPr/>
        </p:nvSpPr>
        <p:spPr bwMode="auto">
          <a:xfrm flipV="1">
            <a:off x="3962400" y="1752600"/>
            <a:ext cx="0" cy="4114800"/>
          </a:xfrm>
          <a:prstGeom prst="line">
            <a:avLst/>
          </a:prstGeom>
          <a:noFill/>
          <a:ln w="57150">
            <a:solidFill>
              <a:schemeClr val="tx2"/>
            </a:solidFill>
            <a:round/>
            <a:headEnd/>
            <a:tailEnd type="triangle" w="med" len="med"/>
          </a:ln>
          <a:effectLst/>
        </p:spPr>
        <p:txBody>
          <a:bodyPr/>
          <a:lstStyle/>
          <a:p>
            <a:endParaRPr lang="en-GB"/>
          </a:p>
        </p:txBody>
      </p:sp>
      <p:sp>
        <p:nvSpPr>
          <p:cNvPr id="138250" name="Line 10"/>
          <p:cNvSpPr>
            <a:spLocks noChangeShapeType="1"/>
          </p:cNvSpPr>
          <p:nvPr/>
        </p:nvSpPr>
        <p:spPr bwMode="auto">
          <a:xfrm>
            <a:off x="5638800" y="1828800"/>
            <a:ext cx="0" cy="4114800"/>
          </a:xfrm>
          <a:prstGeom prst="line">
            <a:avLst/>
          </a:prstGeom>
          <a:noFill/>
          <a:ln w="57150">
            <a:solidFill>
              <a:schemeClr val="tx2"/>
            </a:solidFill>
            <a:round/>
            <a:headEnd/>
            <a:tailEnd type="triangle" w="med" len="med"/>
          </a:ln>
          <a:effectLst/>
        </p:spPr>
        <p:txBody>
          <a:bodyPr/>
          <a:lstStyle/>
          <a:p>
            <a:endParaRPr lang="en-GB"/>
          </a:p>
        </p:txBody>
      </p:sp>
      <p:sp>
        <p:nvSpPr>
          <p:cNvPr id="138251" name="Text Box 11"/>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8245"/>
                                        </p:tgtEl>
                                        <p:attrNameLst>
                                          <p:attrName>style.visibility</p:attrName>
                                        </p:attrNameLst>
                                      </p:cBhvr>
                                      <p:to>
                                        <p:strVal val="visible"/>
                                      </p:to>
                                    </p:set>
                                    <p:anim calcmode="lin" valueType="num">
                                      <p:cBhvr additive="base">
                                        <p:cTn id="7" dur="500" fill="hold"/>
                                        <p:tgtEl>
                                          <p:spTgt spid="138245"/>
                                        </p:tgtEl>
                                        <p:attrNameLst>
                                          <p:attrName>ppt_x</p:attrName>
                                        </p:attrNameLst>
                                      </p:cBhvr>
                                      <p:tavLst>
                                        <p:tav tm="0">
                                          <p:val>
                                            <p:strVal val="0-#ppt_w/2"/>
                                          </p:val>
                                        </p:tav>
                                        <p:tav tm="100000">
                                          <p:val>
                                            <p:strVal val="#ppt_x"/>
                                          </p:val>
                                        </p:tav>
                                      </p:tavLst>
                                    </p:anim>
                                    <p:anim calcmode="lin" valueType="num">
                                      <p:cBhvr additive="base">
                                        <p:cTn id="8" dur="500" fill="hold"/>
                                        <p:tgtEl>
                                          <p:spTgt spid="138245"/>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8246"/>
                                        </p:tgtEl>
                                        <p:attrNameLst>
                                          <p:attrName>style.visibility</p:attrName>
                                        </p:attrNameLst>
                                      </p:cBhvr>
                                      <p:to>
                                        <p:strVal val="visible"/>
                                      </p:to>
                                    </p:set>
                                    <p:anim calcmode="lin" valueType="num">
                                      <p:cBhvr additive="base">
                                        <p:cTn id="12" dur="500" fill="hold"/>
                                        <p:tgtEl>
                                          <p:spTgt spid="138246"/>
                                        </p:tgtEl>
                                        <p:attrNameLst>
                                          <p:attrName>ppt_x</p:attrName>
                                        </p:attrNameLst>
                                      </p:cBhvr>
                                      <p:tavLst>
                                        <p:tav tm="0">
                                          <p:val>
                                            <p:strVal val="1+#ppt_w/2"/>
                                          </p:val>
                                        </p:tav>
                                        <p:tav tm="100000">
                                          <p:val>
                                            <p:strVal val="#ppt_x"/>
                                          </p:val>
                                        </p:tav>
                                      </p:tavLst>
                                    </p:anim>
                                    <p:anim calcmode="lin" valueType="num">
                                      <p:cBhvr additive="base">
                                        <p:cTn id="13" dur="500" fill="hold"/>
                                        <p:tgtEl>
                                          <p:spTgt spid="1382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5" grpId="0" autoUpdateAnimBg="0"/>
      <p:bldP spid="138246" grpId="0" autoUpdateAnimBg="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44387" name="Rectangle 3"/>
          <p:cNvSpPr>
            <a:spLocks noGrp="1" noChangeArrowheads="1"/>
          </p:cNvSpPr>
          <p:nvPr>
            <p:ph type="title"/>
          </p:nvPr>
        </p:nvSpPr>
        <p:spPr/>
        <p:txBody>
          <a:bodyPr/>
          <a:lstStyle/>
          <a:p>
            <a:r>
              <a:rPr lang="en-GB"/>
              <a:t>Colourful Needs</a:t>
            </a:r>
          </a:p>
        </p:txBody>
      </p:sp>
      <p:sp>
        <p:nvSpPr>
          <p:cNvPr id="144388" name="Text Box 4"/>
          <p:cNvSpPr txBox="1">
            <a:spLocks noChangeArrowheads="1"/>
          </p:cNvSpPr>
          <p:nvPr/>
        </p:nvSpPr>
        <p:spPr bwMode="auto">
          <a:xfrm>
            <a:off x="2362200" y="2590800"/>
            <a:ext cx="2133600" cy="1190625"/>
          </a:xfrm>
          <a:prstGeom prst="rect">
            <a:avLst/>
          </a:prstGeom>
          <a:noFill/>
          <a:ln w="12700">
            <a:noFill/>
            <a:miter lim="800000"/>
            <a:headEnd/>
            <a:tailEnd/>
          </a:ln>
          <a:effectLst/>
        </p:spPr>
        <p:txBody>
          <a:bodyPr>
            <a:spAutoFit/>
          </a:bodyPr>
          <a:lstStyle/>
          <a:p>
            <a:pPr algn="r" eaLnBrk="0" hangingPunct="0"/>
            <a:r>
              <a:rPr lang="en-US" b="1">
                <a:solidFill>
                  <a:schemeClr val="bg1"/>
                </a:solidFill>
                <a:latin typeface="Arial Narrow" pitchFamily="34" charset="0"/>
                <a:cs typeface="Times New Roman" pitchFamily="18" charset="0"/>
              </a:rPr>
              <a:t>Data</a:t>
            </a:r>
          </a:p>
          <a:p>
            <a:pPr algn="r" eaLnBrk="0" hangingPunct="0"/>
            <a:r>
              <a:rPr lang="en-US" b="1">
                <a:solidFill>
                  <a:schemeClr val="bg1"/>
                </a:solidFill>
                <a:latin typeface="Arial Narrow" pitchFamily="34" charset="0"/>
                <a:cs typeface="Times New Roman" pitchFamily="18" charset="0"/>
              </a:rPr>
              <a:t>Statistics</a:t>
            </a:r>
          </a:p>
          <a:p>
            <a:pPr algn="r" eaLnBrk="0" hangingPunct="0"/>
            <a:r>
              <a:rPr lang="en-US" b="1">
                <a:solidFill>
                  <a:schemeClr val="bg1"/>
                </a:solidFill>
                <a:latin typeface="Arial Narrow" pitchFamily="34" charset="0"/>
                <a:cs typeface="Times New Roman" pitchFamily="18" charset="0"/>
              </a:rPr>
              <a:t>Handouts</a:t>
            </a:r>
          </a:p>
          <a:p>
            <a:pPr algn="r" eaLnBrk="0" hangingPunct="0"/>
            <a:r>
              <a:rPr lang="en-US" b="1">
                <a:solidFill>
                  <a:schemeClr val="bg1"/>
                </a:solidFill>
                <a:latin typeface="Arial Narrow" pitchFamily="34" charset="0"/>
                <a:cs typeface="Times New Roman" pitchFamily="18" charset="0"/>
              </a:rPr>
              <a:t>Proof of  statements</a:t>
            </a:r>
            <a:endParaRPr lang="en-US">
              <a:solidFill>
                <a:schemeClr val="bg1"/>
              </a:solidFill>
              <a:latin typeface="Arial Narrow" pitchFamily="34" charset="0"/>
              <a:cs typeface="Times New Roman" pitchFamily="18" charset="0"/>
            </a:endParaRPr>
          </a:p>
        </p:txBody>
      </p:sp>
      <p:sp>
        <p:nvSpPr>
          <p:cNvPr id="144389" name="Text Box 5"/>
          <p:cNvSpPr txBox="1">
            <a:spLocks noChangeArrowheads="1"/>
          </p:cNvSpPr>
          <p:nvPr/>
        </p:nvSpPr>
        <p:spPr bwMode="auto">
          <a:xfrm>
            <a:off x="4648200" y="2590800"/>
            <a:ext cx="1905000" cy="1190625"/>
          </a:xfrm>
          <a:prstGeom prst="rect">
            <a:avLst/>
          </a:prstGeom>
          <a:noFill/>
          <a:ln w="12700">
            <a:noFill/>
            <a:miter lim="800000"/>
            <a:headEnd/>
            <a:tailEnd/>
          </a:ln>
          <a:effectLst/>
        </p:spPr>
        <p:txBody>
          <a:bodyPr>
            <a:spAutoFit/>
          </a:bodyPr>
          <a:lstStyle/>
          <a:p>
            <a:pPr eaLnBrk="0" hangingPunct="0"/>
            <a:r>
              <a:rPr lang="en-US" b="1" dirty="0">
                <a:solidFill>
                  <a:schemeClr val="bg1"/>
                </a:solidFill>
                <a:latin typeface="Arial Narrow" pitchFamily="34" charset="0"/>
                <a:cs typeface="Times New Roman" pitchFamily="18" charset="0"/>
              </a:rPr>
              <a:t>Information to </a:t>
            </a:r>
            <a:r>
              <a:rPr lang="en-US" b="1" dirty="0" smtClean="0">
                <a:solidFill>
                  <a:schemeClr val="bg1"/>
                </a:solidFill>
                <a:latin typeface="Arial Narrow" pitchFamily="34" charset="0"/>
                <a:cs typeface="Times New Roman" pitchFamily="18" charset="0"/>
              </a:rPr>
              <a:t>draw </a:t>
            </a:r>
            <a:r>
              <a:rPr lang="en-US" b="1" dirty="0">
                <a:solidFill>
                  <a:schemeClr val="bg1"/>
                </a:solidFill>
                <a:latin typeface="Arial Narrow" pitchFamily="34" charset="0"/>
                <a:cs typeface="Times New Roman" pitchFamily="18" charset="0"/>
              </a:rPr>
              <a:t>conclusions</a:t>
            </a:r>
          </a:p>
          <a:p>
            <a:pPr eaLnBrk="0" hangingPunct="0"/>
            <a:r>
              <a:rPr lang="en-US" b="1" dirty="0">
                <a:solidFill>
                  <a:schemeClr val="bg1"/>
                </a:solidFill>
                <a:latin typeface="Arial Narrow" pitchFamily="34" charset="0"/>
                <a:cs typeface="Times New Roman" pitchFamily="18" charset="0"/>
              </a:rPr>
              <a:t>Alternatives</a:t>
            </a:r>
          </a:p>
          <a:p>
            <a:pPr eaLnBrk="0" hangingPunct="0"/>
            <a:r>
              <a:rPr lang="en-US" b="1" dirty="0">
                <a:solidFill>
                  <a:schemeClr val="bg1"/>
                </a:solidFill>
                <a:latin typeface="Arial Narrow" pitchFamily="34" charset="0"/>
                <a:cs typeface="Times New Roman" pitchFamily="18" charset="0"/>
              </a:rPr>
              <a:t>Stay on the subject</a:t>
            </a:r>
          </a:p>
        </p:txBody>
      </p:sp>
      <p:sp>
        <p:nvSpPr>
          <p:cNvPr id="144390" name="Text Box 6"/>
          <p:cNvSpPr txBox="1">
            <a:spLocks noChangeArrowheads="1"/>
          </p:cNvSpPr>
          <p:nvPr/>
        </p:nvSpPr>
        <p:spPr bwMode="auto">
          <a:xfrm>
            <a:off x="2514600" y="3868738"/>
            <a:ext cx="1987550" cy="1465262"/>
          </a:xfrm>
          <a:prstGeom prst="rect">
            <a:avLst/>
          </a:prstGeom>
          <a:noFill/>
          <a:ln w="12700">
            <a:noFill/>
            <a:miter lim="800000"/>
            <a:headEnd/>
            <a:tailEnd/>
          </a:ln>
          <a:effectLst/>
        </p:spPr>
        <p:txBody>
          <a:bodyPr>
            <a:spAutoFit/>
          </a:bodyPr>
          <a:lstStyle/>
          <a:p>
            <a:pPr algn="r" eaLnBrk="0" hangingPunct="0"/>
            <a:r>
              <a:rPr lang="en-US" b="1">
                <a:solidFill>
                  <a:schemeClr val="bg1"/>
                </a:solidFill>
                <a:latin typeface="Arial Narrow" pitchFamily="34" charset="0"/>
                <a:cs typeface="Times New Roman" pitchFamily="18" charset="0"/>
              </a:rPr>
              <a:t>Non-threatening</a:t>
            </a:r>
          </a:p>
          <a:p>
            <a:pPr algn="r" eaLnBrk="0" hangingPunct="0"/>
            <a:r>
              <a:rPr lang="en-US" b="1">
                <a:solidFill>
                  <a:schemeClr val="bg1"/>
                </a:solidFill>
                <a:latin typeface="Arial Narrow" pitchFamily="34" charset="0"/>
                <a:cs typeface="Times New Roman" pitchFamily="18" charset="0"/>
              </a:rPr>
              <a:t>Benefits to the family</a:t>
            </a:r>
          </a:p>
          <a:p>
            <a:pPr algn="r" eaLnBrk="0" hangingPunct="0"/>
            <a:r>
              <a:rPr lang="en-US" b="1">
                <a:solidFill>
                  <a:schemeClr val="bg1"/>
                </a:solidFill>
                <a:latin typeface="Arial Narrow" pitchFamily="34" charset="0"/>
                <a:cs typeface="Times New Roman" pitchFamily="18" charset="0"/>
              </a:rPr>
              <a:t>Security</a:t>
            </a:r>
          </a:p>
          <a:p>
            <a:pPr algn="r" eaLnBrk="0" hangingPunct="0"/>
            <a:r>
              <a:rPr lang="en-US" b="1">
                <a:solidFill>
                  <a:schemeClr val="bg1"/>
                </a:solidFill>
                <a:latin typeface="Arial Narrow" pitchFamily="34" charset="0"/>
                <a:cs typeface="Times New Roman" pitchFamily="18" charset="0"/>
              </a:rPr>
              <a:t>Reassurance</a:t>
            </a:r>
            <a:endParaRPr lang="en-US">
              <a:solidFill>
                <a:schemeClr val="bg1"/>
              </a:solidFill>
              <a:latin typeface="Arial Narrow" pitchFamily="34" charset="0"/>
              <a:cs typeface="Times New Roman" pitchFamily="18" charset="0"/>
            </a:endParaRPr>
          </a:p>
        </p:txBody>
      </p:sp>
      <p:sp>
        <p:nvSpPr>
          <p:cNvPr id="144391" name="Text Box 7"/>
          <p:cNvSpPr txBox="1">
            <a:spLocks noChangeArrowheads="1"/>
          </p:cNvSpPr>
          <p:nvPr/>
        </p:nvSpPr>
        <p:spPr bwMode="auto">
          <a:xfrm>
            <a:off x="4648200" y="3868738"/>
            <a:ext cx="1828800" cy="1465262"/>
          </a:xfrm>
          <a:prstGeom prst="rect">
            <a:avLst/>
          </a:prstGeom>
          <a:noFill/>
          <a:ln w="12700">
            <a:noFill/>
            <a:miter lim="800000"/>
            <a:headEnd/>
            <a:tailEnd/>
          </a:ln>
          <a:effectLst/>
        </p:spPr>
        <p:txBody>
          <a:bodyPr>
            <a:spAutoFit/>
          </a:bodyPr>
          <a:lstStyle/>
          <a:p>
            <a:pPr eaLnBrk="0" hangingPunct="0"/>
            <a:r>
              <a:rPr lang="en-US" b="1">
                <a:solidFill>
                  <a:schemeClr val="tx2"/>
                </a:solidFill>
                <a:latin typeface="Arial Narrow" pitchFamily="34" charset="0"/>
                <a:cs typeface="Times New Roman" pitchFamily="18" charset="0"/>
              </a:rPr>
              <a:t>Stories</a:t>
            </a:r>
          </a:p>
          <a:p>
            <a:pPr eaLnBrk="0" hangingPunct="0"/>
            <a:r>
              <a:rPr lang="en-US" b="1">
                <a:solidFill>
                  <a:schemeClr val="tx2"/>
                </a:solidFill>
                <a:latin typeface="Arial Narrow" pitchFamily="34" charset="0"/>
                <a:cs typeface="Times New Roman" pitchFamily="18" charset="0"/>
              </a:rPr>
              <a:t>Interaction</a:t>
            </a:r>
          </a:p>
          <a:p>
            <a:pPr eaLnBrk="0" hangingPunct="0"/>
            <a:r>
              <a:rPr lang="en-US" b="1">
                <a:solidFill>
                  <a:schemeClr val="tx2"/>
                </a:solidFill>
                <a:latin typeface="Arial Narrow" pitchFamily="34" charset="0"/>
                <a:cs typeface="Times New Roman" pitchFamily="18" charset="0"/>
              </a:rPr>
              <a:t>Short presentations</a:t>
            </a:r>
          </a:p>
          <a:p>
            <a:pPr eaLnBrk="0" hangingPunct="0"/>
            <a:r>
              <a:rPr lang="en-US" b="1">
                <a:solidFill>
                  <a:schemeClr val="tx2"/>
                </a:solidFill>
                <a:latin typeface="Arial Narrow" pitchFamily="34" charset="0"/>
                <a:cs typeface="Times New Roman" pitchFamily="18" charset="0"/>
              </a:rPr>
              <a:t>Future focus</a:t>
            </a:r>
            <a:endParaRPr lang="en-US">
              <a:solidFill>
                <a:schemeClr val="tx2"/>
              </a:solidFill>
              <a:latin typeface="Arial Narrow" pitchFamily="34" charset="0"/>
              <a:cs typeface="Times New Roman" pitchFamily="18" charset="0"/>
            </a:endParaRPr>
          </a:p>
        </p:txBody>
      </p:sp>
    </p:spTree>
  </p:cSld>
  <p:clrMapOvr>
    <a:masterClrMapping/>
  </p:clrMapOvr>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290" name="Group 2"/>
          <p:cNvGrpSpPr>
            <a:grpSpLocks/>
          </p:cNvGrpSpPr>
          <p:nvPr/>
        </p:nvGrpSpPr>
        <p:grpSpPr bwMode="auto">
          <a:xfrm>
            <a:off x="1981200" y="1828800"/>
            <a:ext cx="5257800" cy="3565525"/>
            <a:chOff x="1776" y="960"/>
            <a:chExt cx="3984" cy="2702"/>
          </a:xfrm>
        </p:grpSpPr>
        <p:sp>
          <p:nvSpPr>
            <p:cNvPr id="140291" name="WordArt 3"/>
            <p:cNvSpPr>
              <a:spLocks noChangeArrowheads="1" noChangeShapeType="1" noTextEdit="1"/>
            </p:cNvSpPr>
            <p:nvPr/>
          </p:nvSpPr>
          <p:spPr bwMode="auto">
            <a:xfrm>
              <a:off x="1776" y="960"/>
              <a:ext cx="3984" cy="2702"/>
            </a:xfrm>
            <a:prstGeom prst="rect">
              <a:avLst/>
            </a:prstGeom>
          </p:spPr>
          <p:txBody>
            <a:bodyPr wrap="none" fromWordArt="1">
              <a:prstTxWarp prst="textPlain">
                <a:avLst>
                  <a:gd name="adj" fmla="val 50000"/>
                </a:avLst>
              </a:prstTxWarp>
            </a:bodyPr>
            <a:lstStyle/>
            <a:p>
              <a:pPr algn="ctr"/>
              <a:r>
                <a:rPr lang="en-GB" sz="3600" kern="10">
                  <a:ln w="9525">
                    <a:noFill/>
                    <a:round/>
                    <a:headEnd/>
                    <a:tailEnd/>
                  </a:ln>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a:rPr>
                <a:t>Do Unto Others as</a:t>
              </a:r>
            </a:p>
            <a:p>
              <a:pPr algn="ctr"/>
              <a:r>
                <a:rPr lang="en-GB" sz="3600" kern="10">
                  <a:ln w="9525">
                    <a:noFill/>
                    <a:round/>
                    <a:headEnd/>
                    <a:tailEnd/>
                  </a:ln>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a:rPr>
                <a:t>you THEY would</a:t>
              </a:r>
            </a:p>
            <a:p>
              <a:pPr algn="ctr"/>
              <a:r>
                <a:rPr lang="en-GB" sz="3600" kern="10">
                  <a:ln w="9525">
                    <a:noFill/>
                    <a:round/>
                    <a:headEnd/>
                    <a:tailEnd/>
                  </a:ln>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a:rPr>
                <a:t>be done unto</a:t>
              </a:r>
            </a:p>
          </p:txBody>
        </p:sp>
        <p:sp>
          <p:nvSpPr>
            <p:cNvPr id="140292" name="Line 4"/>
            <p:cNvSpPr>
              <a:spLocks noChangeShapeType="1"/>
            </p:cNvSpPr>
            <p:nvPr/>
          </p:nvSpPr>
          <p:spPr bwMode="auto">
            <a:xfrm flipV="1">
              <a:off x="1920" y="2112"/>
              <a:ext cx="1008" cy="576"/>
            </a:xfrm>
            <a:prstGeom prst="line">
              <a:avLst/>
            </a:prstGeom>
            <a:noFill/>
            <a:ln w="127000">
              <a:solidFill>
                <a:srgbClr val="FF3300"/>
              </a:solidFill>
              <a:round/>
              <a:headEnd/>
              <a:tailEnd/>
            </a:ln>
            <a:effectLst/>
          </p:spPr>
          <p:txBody>
            <a:bodyPr wrap="none" anchor="ctr"/>
            <a:lstStyle/>
            <a:p>
              <a:endParaRPr lang="en-GB"/>
            </a:p>
          </p:txBody>
        </p:sp>
        <p:sp>
          <p:nvSpPr>
            <p:cNvPr id="140293" name="Line 5"/>
            <p:cNvSpPr>
              <a:spLocks noChangeShapeType="1"/>
            </p:cNvSpPr>
            <p:nvPr/>
          </p:nvSpPr>
          <p:spPr bwMode="auto">
            <a:xfrm>
              <a:off x="1920" y="2112"/>
              <a:ext cx="1008" cy="576"/>
            </a:xfrm>
            <a:prstGeom prst="line">
              <a:avLst/>
            </a:prstGeom>
            <a:noFill/>
            <a:ln w="127000">
              <a:solidFill>
                <a:srgbClr val="FF3300"/>
              </a:solidFill>
              <a:round/>
              <a:headEnd/>
              <a:tailEnd/>
            </a:ln>
            <a:effectLst/>
          </p:spPr>
          <p:txBody>
            <a:bodyPr wrap="none" anchor="ctr"/>
            <a:lstStyle/>
            <a:p>
              <a:endParaRPr lang="en-GB"/>
            </a:p>
          </p:txBody>
        </p:sp>
      </p:grpSp>
      <p:sp>
        <p:nvSpPr>
          <p:cNvPr id="140294" name="Rectangle 6"/>
          <p:cNvSpPr>
            <a:spLocks noChangeArrowheads="1"/>
          </p:cNvSpPr>
          <p:nvPr/>
        </p:nvSpPr>
        <p:spPr bwMode="auto">
          <a:xfrm>
            <a:off x="1676400" y="6553200"/>
            <a:ext cx="630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5</a:t>
            </a:r>
            <a:endParaRPr lang="en-US" sz="1200">
              <a:cs typeface="Times New Roman" pitchFamily="18" charset="0"/>
            </a:endParaRPr>
          </a:p>
        </p:txBody>
      </p:sp>
      <p:sp>
        <p:nvSpPr>
          <p:cNvPr id="140295" name="Rectangle 7"/>
          <p:cNvSpPr>
            <a:spLocks noGrp="1" noChangeArrowheads="1"/>
          </p:cNvSpPr>
          <p:nvPr>
            <p:ph type="title"/>
          </p:nvPr>
        </p:nvSpPr>
        <p:spPr/>
        <p:txBody>
          <a:bodyPr/>
          <a:lstStyle/>
          <a:p>
            <a:r>
              <a:rPr lang="en-GB"/>
              <a:t>Adapt your outer shell of behaviour</a:t>
            </a:r>
          </a:p>
        </p:txBody>
      </p:sp>
      <p:sp>
        <p:nvSpPr>
          <p:cNvPr id="140296" name="Text Box 8"/>
          <p:cNvSpPr txBox="1">
            <a:spLocks noChangeArrowheads="1"/>
          </p:cNvSpPr>
          <p:nvPr/>
        </p:nvSpPr>
        <p:spPr bwMode="auto">
          <a:xfrm>
            <a:off x="2667000" y="5715000"/>
            <a:ext cx="4343400" cy="549275"/>
          </a:xfrm>
          <a:prstGeom prst="rect">
            <a:avLst/>
          </a:prstGeom>
          <a:noFill/>
          <a:ln w="9525">
            <a:noFill/>
            <a:miter lim="800000"/>
            <a:headEnd/>
            <a:tailEnd/>
          </a:ln>
          <a:effectLst/>
        </p:spPr>
        <p:txBody>
          <a:bodyPr>
            <a:spAutoFit/>
          </a:bodyPr>
          <a:lstStyle/>
          <a:p>
            <a:pPr algn="ctr"/>
            <a:r>
              <a:rPr kumimoji="1" lang="en-GB" sz="3000" i="1">
                <a:solidFill>
                  <a:srgbClr val="003399"/>
                </a:solidFill>
                <a:latin typeface="Arial Narrow" pitchFamily="34" charset="0"/>
                <a:cs typeface="Times New Roman" pitchFamily="18" charset="0"/>
              </a:rPr>
              <a:t>“The Golden Rule”</a:t>
            </a:r>
          </a:p>
        </p:txBody>
      </p:sp>
      <p:sp>
        <p:nvSpPr>
          <p:cNvPr id="140297"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Line 2"/>
          <p:cNvSpPr>
            <a:spLocks noChangeShapeType="1"/>
          </p:cNvSpPr>
          <p:nvPr/>
        </p:nvSpPr>
        <p:spPr bwMode="auto">
          <a:xfrm>
            <a:off x="4440238" y="2603500"/>
            <a:ext cx="0" cy="1612900"/>
          </a:xfrm>
          <a:prstGeom prst="line">
            <a:avLst/>
          </a:prstGeom>
          <a:noFill/>
          <a:ln w="12700">
            <a:noFill/>
            <a:round/>
            <a:headEnd/>
            <a:tailEnd/>
          </a:ln>
          <a:effectLst/>
        </p:spPr>
        <p:txBody>
          <a:bodyPr wrap="none" anchor="ctr"/>
          <a:lstStyle/>
          <a:p>
            <a:endParaRPr lang="en-GB"/>
          </a:p>
        </p:txBody>
      </p:sp>
      <p:sp>
        <p:nvSpPr>
          <p:cNvPr id="152579" name="Line 3"/>
          <p:cNvSpPr>
            <a:spLocks noChangeShapeType="1"/>
          </p:cNvSpPr>
          <p:nvPr/>
        </p:nvSpPr>
        <p:spPr bwMode="auto">
          <a:xfrm>
            <a:off x="4440238" y="4260850"/>
            <a:ext cx="0" cy="1570038"/>
          </a:xfrm>
          <a:prstGeom prst="line">
            <a:avLst/>
          </a:prstGeom>
          <a:noFill/>
          <a:ln w="12700">
            <a:noFill/>
            <a:round/>
            <a:headEnd/>
            <a:tailEnd/>
          </a:ln>
          <a:effectLst/>
        </p:spPr>
        <p:txBody>
          <a:bodyPr wrap="none" anchor="ctr"/>
          <a:lstStyle/>
          <a:p>
            <a:endParaRPr lang="en-GB"/>
          </a:p>
        </p:txBody>
      </p:sp>
      <p:sp>
        <p:nvSpPr>
          <p:cNvPr id="152580" name="Rectangle 4"/>
          <p:cNvSpPr>
            <a:spLocks noChangeArrowheads="1"/>
          </p:cNvSpPr>
          <p:nvPr/>
        </p:nvSpPr>
        <p:spPr bwMode="auto">
          <a:xfrm>
            <a:off x="1027113" y="5557838"/>
            <a:ext cx="2830512" cy="912812"/>
          </a:xfrm>
          <a:prstGeom prst="rect">
            <a:avLst/>
          </a:prstGeom>
          <a:noFill/>
          <a:ln w="12700">
            <a:noFill/>
            <a:miter lim="800000"/>
            <a:headEnd/>
            <a:tailEnd/>
          </a:ln>
          <a:effectLst/>
        </p:spPr>
        <p:txBody>
          <a:bodyPr lIns="90488" tIns="44450" rIns="90488" bIns="44450">
            <a:spAutoFit/>
          </a:bodyPr>
          <a:lstStyle/>
          <a:p>
            <a:pPr defTabSz="762000" eaLnBrk="0" hangingPunct="0"/>
            <a:r>
              <a:rPr lang="en-US" b="1">
                <a:solidFill>
                  <a:srgbClr val="B7111C"/>
                </a:solidFill>
                <a:cs typeface="Times New Roman" pitchFamily="18" charset="0"/>
              </a:rPr>
              <a:t>PRESENTING</a:t>
            </a:r>
            <a:r>
              <a:rPr lang="en-US" b="1">
                <a:solidFill>
                  <a:srgbClr val="DA2E37"/>
                </a:solidFill>
                <a:cs typeface="Times New Roman" pitchFamily="18" charset="0"/>
              </a:rPr>
              <a:t>:</a:t>
            </a:r>
          </a:p>
          <a:p>
            <a:pPr defTabSz="762000" eaLnBrk="0" hangingPunct="0">
              <a:buFontTx/>
              <a:buChar char="•"/>
            </a:pPr>
            <a:r>
              <a:rPr lang="en-US">
                <a:solidFill>
                  <a:schemeClr val="tx2"/>
                </a:solidFill>
                <a:cs typeface="Times New Roman" pitchFamily="18" charset="0"/>
              </a:rPr>
              <a:t> Be well </a:t>
            </a:r>
            <a:r>
              <a:rPr lang="en-GB">
                <a:solidFill>
                  <a:schemeClr val="tx2"/>
                </a:solidFill>
                <a:cs typeface="Times New Roman" pitchFamily="18" charset="0"/>
              </a:rPr>
              <a:t>organized</a:t>
            </a:r>
            <a:r>
              <a:rPr lang="en-US">
                <a:solidFill>
                  <a:schemeClr val="tx2"/>
                </a:solidFill>
                <a:cs typeface="Times New Roman" pitchFamily="18" charset="0"/>
              </a:rPr>
              <a:t> </a:t>
            </a:r>
          </a:p>
          <a:p>
            <a:pPr defTabSz="762000" eaLnBrk="0" hangingPunct="0"/>
            <a:r>
              <a:rPr lang="en-US">
                <a:solidFill>
                  <a:schemeClr val="tx2"/>
                </a:solidFill>
                <a:cs typeface="Times New Roman" pitchFamily="18" charset="0"/>
              </a:rPr>
              <a:t>  and factual </a:t>
            </a:r>
          </a:p>
        </p:txBody>
      </p:sp>
      <p:sp>
        <p:nvSpPr>
          <p:cNvPr id="152581" name="Rectangle 5"/>
          <p:cNvSpPr>
            <a:spLocks noChangeArrowheads="1"/>
          </p:cNvSpPr>
          <p:nvPr/>
        </p:nvSpPr>
        <p:spPr bwMode="auto">
          <a:xfrm>
            <a:off x="1027113" y="4127500"/>
            <a:ext cx="3003550" cy="912813"/>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B7111C"/>
                </a:solidFill>
                <a:cs typeface="Times New Roman" pitchFamily="18" charset="0"/>
              </a:rPr>
              <a:t>FOLLOW-UP</a:t>
            </a:r>
            <a:r>
              <a:rPr lang="en-US" b="1">
                <a:solidFill>
                  <a:srgbClr val="DA2E37"/>
                </a:solidFill>
                <a:cs typeface="Times New Roman" pitchFamily="18" charset="0"/>
              </a:rPr>
              <a:t>:</a:t>
            </a:r>
          </a:p>
          <a:p>
            <a:pPr marL="117475" indent="-117475" defTabSz="762000" eaLnBrk="0" hangingPunct="0">
              <a:buFontTx/>
              <a:buChar char="•"/>
              <a:tabLst>
                <a:tab pos="114300" algn="l"/>
              </a:tabLst>
            </a:pPr>
            <a:r>
              <a:rPr lang="en-US">
                <a:solidFill>
                  <a:schemeClr val="tx2"/>
                </a:solidFill>
                <a:cs typeface="Times New Roman" pitchFamily="18" charset="0"/>
              </a:rPr>
              <a:t>State options with probability of success</a:t>
            </a:r>
            <a:endParaRPr lang="en-US" sz="1200">
              <a:solidFill>
                <a:schemeClr val="tx2"/>
              </a:solidFill>
              <a:cs typeface="Times New Roman" pitchFamily="18" charset="0"/>
            </a:endParaRPr>
          </a:p>
        </p:txBody>
      </p:sp>
      <p:sp>
        <p:nvSpPr>
          <p:cNvPr id="152582" name="Rectangle 6"/>
          <p:cNvSpPr>
            <a:spLocks noChangeArrowheads="1"/>
          </p:cNvSpPr>
          <p:nvPr/>
        </p:nvSpPr>
        <p:spPr bwMode="auto">
          <a:xfrm>
            <a:off x="1027113" y="3074988"/>
            <a:ext cx="3081337" cy="638175"/>
          </a:xfrm>
          <a:prstGeom prst="rect">
            <a:avLst/>
          </a:prstGeom>
          <a:noFill/>
          <a:ln w="12700">
            <a:noFill/>
            <a:miter lim="800000"/>
            <a:headEnd/>
            <a:tailEnd/>
          </a:ln>
          <a:effectLst/>
        </p:spPr>
        <p:txBody>
          <a:bodyPr lIns="90488" tIns="44450" rIns="90488" bIns="44450">
            <a:spAutoFit/>
          </a:bodyPr>
          <a:lstStyle/>
          <a:p>
            <a:pPr defTabSz="762000" eaLnBrk="0" hangingPunct="0">
              <a:tabLst>
                <a:tab pos="114300" algn="l"/>
              </a:tabLst>
            </a:pPr>
            <a:r>
              <a:rPr lang="en-US" b="1">
                <a:solidFill>
                  <a:srgbClr val="B7111C"/>
                </a:solidFill>
                <a:cs typeface="Times New Roman" pitchFamily="18" charset="0"/>
              </a:rPr>
              <a:t>GENERAL</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Focus on facts not feelings</a:t>
            </a:r>
            <a:endParaRPr lang="en-US" sz="1200">
              <a:solidFill>
                <a:schemeClr val="tx2"/>
              </a:solidFill>
              <a:cs typeface="Times New Roman" pitchFamily="18" charset="0"/>
            </a:endParaRPr>
          </a:p>
        </p:txBody>
      </p:sp>
      <p:sp>
        <p:nvSpPr>
          <p:cNvPr id="152583" name="Rectangle 7"/>
          <p:cNvSpPr>
            <a:spLocks noChangeArrowheads="1"/>
          </p:cNvSpPr>
          <p:nvPr/>
        </p:nvSpPr>
        <p:spPr bwMode="auto">
          <a:xfrm>
            <a:off x="1027113" y="1830388"/>
            <a:ext cx="2647950"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B7111C"/>
                </a:solidFill>
                <a:cs typeface="Times New Roman" pitchFamily="18" charset="0"/>
              </a:rPr>
              <a:t>APPROACHING</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direct and assured</a:t>
            </a:r>
          </a:p>
          <a:p>
            <a:pPr defTabSz="762000" eaLnBrk="0" hangingPunct="0">
              <a:buFontTx/>
              <a:buChar char="•"/>
              <a:tabLst>
                <a:tab pos="114300" algn="l"/>
              </a:tabLst>
            </a:pPr>
            <a:r>
              <a:rPr lang="en-US">
                <a:solidFill>
                  <a:schemeClr val="tx2"/>
                </a:solidFill>
                <a:cs typeface="Times New Roman" pitchFamily="18" charset="0"/>
              </a:rPr>
              <a:t> Don’t waffle or hesitate</a:t>
            </a:r>
            <a:endParaRPr lang="en-US" sz="1200">
              <a:solidFill>
                <a:schemeClr val="tx2"/>
              </a:solidFill>
              <a:cs typeface="Times New Roman" pitchFamily="18" charset="0"/>
            </a:endParaRPr>
          </a:p>
        </p:txBody>
      </p:sp>
      <p:sp>
        <p:nvSpPr>
          <p:cNvPr id="152584" name="Rectangle 8"/>
          <p:cNvSpPr>
            <a:spLocks noChangeArrowheads="1"/>
          </p:cNvSpPr>
          <p:nvPr/>
        </p:nvSpPr>
        <p:spPr bwMode="auto">
          <a:xfrm>
            <a:off x="4641850" y="3238500"/>
            <a:ext cx="24701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B7111C"/>
                </a:solidFill>
                <a:cs typeface="Times New Roman" pitchFamily="18" charset="0"/>
              </a:rPr>
              <a:t>QUESTIONING</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Watch for impatience</a:t>
            </a:r>
          </a:p>
          <a:p>
            <a:pPr defTabSz="762000" eaLnBrk="0" hangingPunct="0">
              <a:buFontTx/>
              <a:buChar char="•"/>
              <a:tabLst>
                <a:tab pos="114300" algn="l"/>
              </a:tabLst>
            </a:pPr>
            <a:r>
              <a:rPr lang="en-US">
                <a:solidFill>
                  <a:schemeClr val="tx2"/>
                </a:solidFill>
                <a:cs typeface="Times New Roman" pitchFamily="18" charset="0"/>
              </a:rPr>
              <a:t> Follow his/her pace</a:t>
            </a:r>
            <a:endParaRPr lang="en-US" sz="1200">
              <a:solidFill>
                <a:schemeClr val="tx2"/>
              </a:solidFill>
              <a:cs typeface="Times New Roman" pitchFamily="18" charset="0"/>
            </a:endParaRPr>
          </a:p>
        </p:txBody>
      </p:sp>
      <p:sp>
        <p:nvSpPr>
          <p:cNvPr id="152585" name="Rectangle 9"/>
          <p:cNvSpPr>
            <a:spLocks noChangeArrowheads="1"/>
          </p:cNvSpPr>
          <p:nvPr/>
        </p:nvSpPr>
        <p:spPr bwMode="auto">
          <a:xfrm>
            <a:off x="4608513" y="4592638"/>
            <a:ext cx="3384550" cy="912812"/>
          </a:xfrm>
          <a:prstGeom prst="rect">
            <a:avLst/>
          </a:prstGeom>
          <a:noFill/>
          <a:ln w="12700">
            <a:noFill/>
            <a:miter lim="800000"/>
            <a:headEnd/>
            <a:tailEnd/>
          </a:ln>
          <a:effectLst/>
        </p:spPr>
        <p:txBody>
          <a:bodyPr wrap="none" lIns="90488" tIns="44450" rIns="90488" bIns="44450">
            <a:spAutoFit/>
          </a:bodyPr>
          <a:lstStyle/>
          <a:p>
            <a:pPr defTabSz="762000" eaLnBrk="0" hangingPunct="0"/>
            <a:r>
              <a:rPr lang="en-US" b="1">
                <a:solidFill>
                  <a:srgbClr val="B7111C"/>
                </a:solidFill>
                <a:cs typeface="Times New Roman" pitchFamily="18" charset="0"/>
              </a:rPr>
              <a:t>HANDLING OBJECTIONS</a:t>
            </a:r>
            <a:r>
              <a:rPr lang="en-US" b="1">
                <a:solidFill>
                  <a:srgbClr val="DA2E37"/>
                </a:solidFill>
                <a:cs typeface="Times New Roman" pitchFamily="18" charset="0"/>
              </a:rPr>
              <a:t>:</a:t>
            </a:r>
          </a:p>
          <a:p>
            <a:pPr defTabSz="762000" eaLnBrk="0" hangingPunct="0">
              <a:buFontTx/>
              <a:buChar char="•"/>
            </a:pPr>
            <a:r>
              <a:rPr lang="en-US">
                <a:solidFill>
                  <a:schemeClr val="tx2"/>
                </a:solidFill>
                <a:cs typeface="Times New Roman" pitchFamily="18" charset="0"/>
              </a:rPr>
              <a:t> Meet resistance with reflective</a:t>
            </a:r>
          </a:p>
          <a:p>
            <a:pPr defTabSz="762000" eaLnBrk="0" hangingPunct="0"/>
            <a:r>
              <a:rPr lang="en-US">
                <a:solidFill>
                  <a:schemeClr val="tx2"/>
                </a:solidFill>
                <a:cs typeface="Times New Roman" pitchFamily="18" charset="0"/>
              </a:rPr>
              <a:t>  questions</a:t>
            </a:r>
            <a:endParaRPr lang="en-US" sz="1200">
              <a:solidFill>
                <a:schemeClr val="tx2"/>
              </a:solidFill>
              <a:cs typeface="Times New Roman" pitchFamily="18" charset="0"/>
            </a:endParaRPr>
          </a:p>
        </p:txBody>
      </p:sp>
      <p:sp>
        <p:nvSpPr>
          <p:cNvPr id="152586" name="Rectangle 10"/>
          <p:cNvSpPr>
            <a:spLocks noChangeArrowheads="1"/>
          </p:cNvSpPr>
          <p:nvPr/>
        </p:nvSpPr>
        <p:spPr bwMode="auto">
          <a:xfrm>
            <a:off x="4648200" y="5715000"/>
            <a:ext cx="2873375"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B7111C"/>
                </a:solidFill>
                <a:cs typeface="Times New Roman" pitchFamily="18" charset="0"/>
              </a:rPr>
              <a:t>GAINING COMMITMENT</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State alternatives clearly</a:t>
            </a:r>
          </a:p>
        </p:txBody>
      </p:sp>
      <p:sp>
        <p:nvSpPr>
          <p:cNvPr id="152587" name="Rectangle 11"/>
          <p:cNvSpPr>
            <a:spLocks noChangeArrowheads="1"/>
          </p:cNvSpPr>
          <p:nvPr/>
        </p:nvSpPr>
        <p:spPr bwMode="auto">
          <a:xfrm>
            <a:off x="1676400" y="72263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4.1</a:t>
            </a:r>
            <a:endParaRPr lang="en-US" sz="1200">
              <a:cs typeface="Times New Roman" pitchFamily="18" charset="0"/>
            </a:endParaRPr>
          </a:p>
        </p:txBody>
      </p:sp>
      <p:sp>
        <p:nvSpPr>
          <p:cNvPr id="152588" name="Rectangle 12"/>
          <p:cNvSpPr>
            <a:spLocks noGrp="1" noChangeArrowheads="1"/>
          </p:cNvSpPr>
          <p:nvPr>
            <p:ph type="title"/>
          </p:nvPr>
        </p:nvSpPr>
        <p:spPr>
          <a:noFill/>
          <a:ln/>
        </p:spPr>
        <p:txBody>
          <a:bodyPr/>
          <a:lstStyle/>
          <a:p>
            <a:r>
              <a:rPr lang="en-GB"/>
              <a:t>Adapting Strategies: </a:t>
            </a:r>
            <a:br>
              <a:rPr lang="en-GB"/>
            </a:br>
            <a:r>
              <a:rPr lang="en-GB"/>
              <a:t>Fiery Red</a:t>
            </a:r>
          </a:p>
        </p:txBody>
      </p:sp>
      <p:pic>
        <p:nvPicPr>
          <p:cNvPr id="152589" name="Picture 13"/>
          <p:cNvPicPr>
            <a:picLocks noChangeAspect="1" noChangeArrowheads="1"/>
          </p:cNvPicPr>
          <p:nvPr/>
        </p:nvPicPr>
        <p:blipFill>
          <a:blip r:embed="rId3"/>
          <a:srcRect/>
          <a:stretch>
            <a:fillRect/>
          </a:stretch>
        </p:blipFill>
        <p:spPr bwMode="auto">
          <a:xfrm>
            <a:off x="6584950" y="898525"/>
            <a:ext cx="2028825"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Line 2"/>
          <p:cNvSpPr>
            <a:spLocks noChangeShapeType="1"/>
          </p:cNvSpPr>
          <p:nvPr/>
        </p:nvSpPr>
        <p:spPr bwMode="auto">
          <a:xfrm>
            <a:off x="4540250" y="2532063"/>
            <a:ext cx="0" cy="1695450"/>
          </a:xfrm>
          <a:prstGeom prst="line">
            <a:avLst/>
          </a:prstGeom>
          <a:noFill/>
          <a:ln w="12700">
            <a:noFill/>
            <a:round/>
            <a:headEnd/>
            <a:tailEnd/>
          </a:ln>
          <a:effectLst/>
        </p:spPr>
        <p:txBody>
          <a:bodyPr wrap="none" anchor="ctr"/>
          <a:lstStyle/>
          <a:p>
            <a:endParaRPr lang="en-GB"/>
          </a:p>
        </p:txBody>
      </p:sp>
      <p:sp>
        <p:nvSpPr>
          <p:cNvPr id="150531" name="Line 3"/>
          <p:cNvSpPr>
            <a:spLocks noChangeShapeType="1"/>
          </p:cNvSpPr>
          <p:nvPr/>
        </p:nvSpPr>
        <p:spPr bwMode="auto">
          <a:xfrm flipH="1">
            <a:off x="2895600" y="3962400"/>
            <a:ext cx="4025900" cy="0"/>
          </a:xfrm>
          <a:prstGeom prst="line">
            <a:avLst/>
          </a:prstGeom>
          <a:noFill/>
          <a:ln w="28575">
            <a:noFill/>
            <a:round/>
            <a:headEnd/>
            <a:tailEnd/>
          </a:ln>
          <a:effectLst/>
        </p:spPr>
        <p:txBody>
          <a:bodyPr wrap="none" anchor="ctr"/>
          <a:lstStyle/>
          <a:p>
            <a:endParaRPr lang="en-GB"/>
          </a:p>
        </p:txBody>
      </p:sp>
      <p:sp>
        <p:nvSpPr>
          <p:cNvPr id="150532" name="Rectangle 4"/>
          <p:cNvSpPr>
            <a:spLocks noChangeArrowheads="1"/>
          </p:cNvSpPr>
          <p:nvPr/>
        </p:nvSpPr>
        <p:spPr bwMode="auto">
          <a:xfrm>
            <a:off x="1027113" y="5618163"/>
            <a:ext cx="3175000" cy="912812"/>
          </a:xfrm>
          <a:prstGeom prst="rect">
            <a:avLst/>
          </a:prstGeom>
          <a:noFill/>
          <a:ln w="12700">
            <a:noFill/>
            <a:miter lim="800000"/>
            <a:headEnd/>
            <a:tailEnd/>
          </a:ln>
          <a:effectLst/>
        </p:spPr>
        <p:txBody>
          <a:bodyPr lIns="90488" tIns="44450" rIns="90488" bIns="44450">
            <a:spAutoFit/>
          </a:bodyPr>
          <a:lstStyle/>
          <a:p>
            <a:pPr defTabSz="762000" eaLnBrk="0" hangingPunct="0"/>
            <a:r>
              <a:rPr lang="en-US" b="1">
                <a:solidFill>
                  <a:srgbClr val="FAC60E"/>
                </a:solidFill>
                <a:cs typeface="Times New Roman" pitchFamily="18" charset="0"/>
              </a:rPr>
              <a:t>PRESENTING</a:t>
            </a:r>
            <a:r>
              <a:rPr lang="en-US" b="1">
                <a:solidFill>
                  <a:srgbClr val="F3D211"/>
                </a:solidFill>
                <a:cs typeface="Times New Roman" pitchFamily="18" charset="0"/>
              </a:rPr>
              <a:t>:</a:t>
            </a:r>
          </a:p>
          <a:p>
            <a:pPr defTabSz="762000" eaLnBrk="0" hangingPunct="0">
              <a:buFontTx/>
              <a:buChar char="•"/>
            </a:pPr>
            <a:r>
              <a:rPr lang="en-US">
                <a:solidFill>
                  <a:schemeClr val="tx2"/>
                </a:solidFill>
                <a:cs typeface="Times New Roman" pitchFamily="18" charset="0"/>
              </a:rPr>
              <a:t> Focus on future benefits</a:t>
            </a:r>
          </a:p>
          <a:p>
            <a:pPr defTabSz="762000" eaLnBrk="0" hangingPunct="0">
              <a:buFontTx/>
              <a:buChar char="•"/>
            </a:pPr>
            <a:r>
              <a:rPr lang="en-US">
                <a:solidFill>
                  <a:schemeClr val="tx2"/>
                </a:solidFill>
                <a:cs typeface="Times New Roman" pitchFamily="18" charset="0"/>
              </a:rPr>
              <a:t> Tell stories</a:t>
            </a:r>
            <a:endParaRPr lang="en-US" sz="1200">
              <a:solidFill>
                <a:schemeClr val="tx2"/>
              </a:solidFill>
              <a:cs typeface="Times New Roman" pitchFamily="18" charset="0"/>
            </a:endParaRPr>
          </a:p>
        </p:txBody>
      </p:sp>
      <p:sp>
        <p:nvSpPr>
          <p:cNvPr id="150533" name="Rectangle 5"/>
          <p:cNvSpPr>
            <a:spLocks noChangeArrowheads="1"/>
          </p:cNvSpPr>
          <p:nvPr/>
        </p:nvSpPr>
        <p:spPr bwMode="auto">
          <a:xfrm>
            <a:off x="1027113" y="4273550"/>
            <a:ext cx="22923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FOLLOW-UP</a:t>
            </a:r>
            <a:r>
              <a:rPr lang="en-US" b="1">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clear and direct</a:t>
            </a:r>
          </a:p>
          <a:p>
            <a:pPr defTabSz="762000" eaLnBrk="0" hangingPunct="0">
              <a:buFontTx/>
              <a:buChar char="•"/>
              <a:tabLst>
                <a:tab pos="114300" algn="l"/>
              </a:tabLst>
            </a:pPr>
            <a:r>
              <a:rPr lang="en-US">
                <a:solidFill>
                  <a:schemeClr val="tx2"/>
                </a:solidFill>
                <a:cs typeface="Times New Roman" pitchFamily="18" charset="0"/>
              </a:rPr>
              <a:t> Focus on the future</a:t>
            </a:r>
            <a:endParaRPr lang="en-US" sz="1200">
              <a:solidFill>
                <a:schemeClr val="tx2"/>
              </a:solidFill>
              <a:cs typeface="Times New Roman" pitchFamily="18" charset="0"/>
            </a:endParaRPr>
          </a:p>
        </p:txBody>
      </p:sp>
      <p:sp>
        <p:nvSpPr>
          <p:cNvPr id="150534" name="Rectangle 6"/>
          <p:cNvSpPr>
            <a:spLocks noChangeArrowheads="1"/>
          </p:cNvSpPr>
          <p:nvPr/>
        </p:nvSpPr>
        <p:spPr bwMode="auto">
          <a:xfrm>
            <a:off x="4572000" y="3708400"/>
            <a:ext cx="2406650"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QUESTIONING</a:t>
            </a:r>
            <a:r>
              <a:rPr lang="en-US">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Not too many details</a:t>
            </a:r>
            <a:endParaRPr lang="en-US" sz="1200">
              <a:solidFill>
                <a:schemeClr val="tx2"/>
              </a:solidFill>
              <a:cs typeface="Times New Roman" pitchFamily="18" charset="0"/>
            </a:endParaRPr>
          </a:p>
        </p:txBody>
      </p:sp>
      <p:sp>
        <p:nvSpPr>
          <p:cNvPr id="150535" name="Rectangle 7"/>
          <p:cNvSpPr>
            <a:spLocks noChangeArrowheads="1"/>
          </p:cNvSpPr>
          <p:nvPr/>
        </p:nvSpPr>
        <p:spPr bwMode="auto">
          <a:xfrm>
            <a:off x="4551363" y="4497388"/>
            <a:ext cx="3727450" cy="912812"/>
          </a:xfrm>
          <a:prstGeom prst="rect">
            <a:avLst/>
          </a:prstGeom>
          <a:noFill/>
          <a:ln w="12700">
            <a:noFill/>
            <a:miter lim="800000"/>
            <a:headEnd/>
            <a:tailEnd/>
          </a:ln>
          <a:effectLst/>
        </p:spPr>
        <p:txBody>
          <a:bodyPr lIns="90488" tIns="44450" rIns="90488" bIns="44450">
            <a:spAutoFit/>
          </a:bodyPr>
          <a:lstStyle/>
          <a:p>
            <a:pPr marL="169863" indent="-169863" defTabSz="762000" eaLnBrk="0" hangingPunct="0">
              <a:tabLst>
                <a:tab pos="114300" algn="l"/>
              </a:tabLst>
            </a:pPr>
            <a:r>
              <a:rPr lang="en-US" b="1">
                <a:solidFill>
                  <a:srgbClr val="FAC60E"/>
                </a:solidFill>
                <a:cs typeface="Times New Roman" pitchFamily="18" charset="0"/>
              </a:rPr>
              <a:t>HANDLING OBJECTIONS</a:t>
            </a:r>
            <a:r>
              <a:rPr lang="en-US" b="1">
                <a:solidFill>
                  <a:srgbClr val="F3D211"/>
                </a:solidFill>
                <a:cs typeface="Times New Roman" pitchFamily="18" charset="0"/>
              </a:rPr>
              <a:t>:</a:t>
            </a:r>
          </a:p>
          <a:p>
            <a:pPr marL="169863" indent="-169863" defTabSz="762000" eaLnBrk="0" hangingPunct="0">
              <a:buFontTx/>
              <a:buChar char="•"/>
              <a:tabLst>
                <a:tab pos="114300" algn="l"/>
              </a:tabLst>
            </a:pPr>
            <a:r>
              <a:rPr lang="en-US">
                <a:solidFill>
                  <a:schemeClr val="tx2"/>
                </a:solidFill>
                <a:cs typeface="Times New Roman" pitchFamily="18" charset="0"/>
              </a:rPr>
              <a:t>Ask questions to allow them to express themselves</a:t>
            </a:r>
            <a:endParaRPr lang="en-US" sz="1200">
              <a:solidFill>
                <a:schemeClr val="tx2"/>
              </a:solidFill>
              <a:cs typeface="Times New Roman" pitchFamily="18" charset="0"/>
            </a:endParaRPr>
          </a:p>
        </p:txBody>
      </p:sp>
      <p:sp>
        <p:nvSpPr>
          <p:cNvPr id="150536" name="Rectangle 8"/>
          <p:cNvSpPr>
            <a:spLocks noChangeArrowheads="1"/>
          </p:cNvSpPr>
          <p:nvPr/>
        </p:nvSpPr>
        <p:spPr bwMode="auto">
          <a:xfrm>
            <a:off x="4567238" y="5638800"/>
            <a:ext cx="4105275" cy="638175"/>
          </a:xfrm>
          <a:prstGeom prst="rect">
            <a:avLst/>
          </a:prstGeom>
          <a:noFill/>
          <a:ln w="12700">
            <a:noFill/>
            <a:miter lim="800000"/>
            <a:headEnd/>
            <a:tailEnd/>
          </a:ln>
          <a:effectLst/>
        </p:spPr>
        <p:txBody>
          <a:bodyPr lIns="90488" tIns="44450" rIns="90488" bIns="44450">
            <a:spAutoFit/>
          </a:bodyPr>
          <a:lstStyle/>
          <a:p>
            <a:pPr defTabSz="762000" eaLnBrk="0" hangingPunct="0">
              <a:tabLst>
                <a:tab pos="114300" algn="l"/>
              </a:tabLst>
            </a:pPr>
            <a:r>
              <a:rPr lang="en-US" b="1">
                <a:solidFill>
                  <a:srgbClr val="FAC60E"/>
                </a:solidFill>
                <a:cs typeface="Times New Roman" pitchFamily="18" charset="0"/>
              </a:rPr>
              <a:t>GAINING COMMITMENT</a:t>
            </a:r>
            <a:r>
              <a:rPr lang="en-US" b="1">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Offer incentives and special deals</a:t>
            </a:r>
          </a:p>
        </p:txBody>
      </p:sp>
      <p:sp>
        <p:nvSpPr>
          <p:cNvPr id="150537" name="Rectangle 9"/>
          <p:cNvSpPr>
            <a:spLocks noChangeArrowheads="1"/>
          </p:cNvSpPr>
          <p:nvPr/>
        </p:nvSpPr>
        <p:spPr bwMode="auto">
          <a:xfrm>
            <a:off x="1027113" y="3103563"/>
            <a:ext cx="2482850"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GENERAL</a:t>
            </a:r>
            <a:r>
              <a:rPr lang="en-US">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interested in them</a:t>
            </a:r>
            <a:endParaRPr lang="en-US" sz="1200">
              <a:solidFill>
                <a:schemeClr val="tx2"/>
              </a:solidFill>
              <a:cs typeface="Times New Roman" pitchFamily="18" charset="0"/>
            </a:endParaRPr>
          </a:p>
        </p:txBody>
      </p:sp>
      <p:sp>
        <p:nvSpPr>
          <p:cNvPr id="150538" name="Rectangle 10"/>
          <p:cNvSpPr>
            <a:spLocks noChangeArrowheads="1"/>
          </p:cNvSpPr>
          <p:nvPr/>
        </p:nvSpPr>
        <p:spPr bwMode="auto">
          <a:xfrm>
            <a:off x="1027113" y="1892300"/>
            <a:ext cx="30543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APPROACHING</a:t>
            </a:r>
            <a:r>
              <a:rPr lang="en-US">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sociable, even if it hurts</a:t>
            </a:r>
          </a:p>
          <a:p>
            <a:pPr defTabSz="762000" eaLnBrk="0" hangingPunct="0">
              <a:buFontTx/>
              <a:buChar char="•"/>
              <a:tabLst>
                <a:tab pos="114300" algn="l"/>
              </a:tabLst>
            </a:pPr>
            <a:r>
              <a:rPr lang="en-US">
                <a:solidFill>
                  <a:schemeClr val="tx2"/>
                </a:solidFill>
                <a:cs typeface="Times New Roman" pitchFamily="18" charset="0"/>
              </a:rPr>
              <a:t> Talk about them</a:t>
            </a:r>
            <a:endParaRPr lang="en-US" sz="1200">
              <a:solidFill>
                <a:schemeClr val="tx2"/>
              </a:solidFill>
              <a:cs typeface="Times New Roman" pitchFamily="18" charset="0"/>
            </a:endParaRPr>
          </a:p>
        </p:txBody>
      </p:sp>
      <p:sp>
        <p:nvSpPr>
          <p:cNvPr id="150539" name="Rectangle 11"/>
          <p:cNvSpPr>
            <a:spLocks noGrp="1" noChangeArrowheads="1"/>
          </p:cNvSpPr>
          <p:nvPr>
            <p:ph type="title"/>
          </p:nvPr>
        </p:nvSpPr>
        <p:spPr>
          <a:noFill/>
          <a:ln/>
        </p:spPr>
        <p:txBody>
          <a:bodyPr/>
          <a:lstStyle/>
          <a:p>
            <a:r>
              <a:rPr lang="en-GB"/>
              <a:t>Adapting Strategies: </a:t>
            </a:r>
            <a:br>
              <a:rPr lang="en-GB"/>
            </a:br>
            <a:r>
              <a:rPr lang="en-GB"/>
              <a:t>Sunshine Yellow</a:t>
            </a:r>
          </a:p>
        </p:txBody>
      </p:sp>
      <p:pic>
        <p:nvPicPr>
          <p:cNvPr id="150540" name="Picture 12"/>
          <p:cNvPicPr>
            <a:picLocks noChangeAspect="1" noChangeArrowheads="1"/>
          </p:cNvPicPr>
          <p:nvPr/>
        </p:nvPicPr>
        <p:blipFill>
          <a:blip r:embed="rId3"/>
          <a:srcRect/>
          <a:stretch>
            <a:fillRect/>
          </a:stretch>
        </p:blipFill>
        <p:spPr bwMode="auto">
          <a:xfrm>
            <a:off x="6584950" y="898525"/>
            <a:ext cx="2039938"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Line 2"/>
          <p:cNvSpPr>
            <a:spLocks noChangeShapeType="1"/>
          </p:cNvSpPr>
          <p:nvPr/>
        </p:nvSpPr>
        <p:spPr bwMode="auto">
          <a:xfrm>
            <a:off x="4535488" y="4122738"/>
            <a:ext cx="0" cy="1606550"/>
          </a:xfrm>
          <a:prstGeom prst="line">
            <a:avLst/>
          </a:prstGeom>
          <a:noFill/>
          <a:ln w="12700">
            <a:noFill/>
            <a:round/>
            <a:headEnd/>
            <a:tailEnd/>
          </a:ln>
          <a:effectLst/>
        </p:spPr>
        <p:txBody>
          <a:bodyPr wrap="none" anchor="ctr"/>
          <a:lstStyle/>
          <a:p>
            <a:endParaRPr lang="en-GB"/>
          </a:p>
        </p:txBody>
      </p:sp>
      <p:sp>
        <p:nvSpPr>
          <p:cNvPr id="148483" name="Rectangle 3"/>
          <p:cNvSpPr>
            <a:spLocks noChangeArrowheads="1"/>
          </p:cNvSpPr>
          <p:nvPr/>
        </p:nvSpPr>
        <p:spPr bwMode="auto">
          <a:xfrm>
            <a:off x="1027113" y="4127500"/>
            <a:ext cx="2647950" cy="1187450"/>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537A30"/>
                </a:solidFill>
                <a:cs typeface="Times New Roman" pitchFamily="18" charset="0"/>
              </a:rPr>
              <a:t>QUESTIONING</a:t>
            </a:r>
            <a:r>
              <a:rPr lang="en-US">
                <a:solidFill>
                  <a:srgbClr val="81B733"/>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Show personal interest</a:t>
            </a:r>
          </a:p>
          <a:p>
            <a:pPr defTabSz="762000" eaLnBrk="0" hangingPunct="0">
              <a:buFontTx/>
              <a:buChar char="•"/>
              <a:tabLst>
                <a:tab pos="114300" algn="l"/>
              </a:tabLst>
            </a:pPr>
            <a:r>
              <a:rPr lang="en-US">
                <a:solidFill>
                  <a:schemeClr val="tx2"/>
                </a:solidFill>
                <a:cs typeface="Times New Roman" pitchFamily="18" charset="0"/>
              </a:rPr>
              <a:t> Ask his opinion</a:t>
            </a:r>
          </a:p>
          <a:p>
            <a:pPr defTabSz="762000" eaLnBrk="0" hangingPunct="0">
              <a:buFontTx/>
              <a:buChar char="•"/>
              <a:tabLst>
                <a:tab pos="114300" algn="l"/>
              </a:tabLst>
            </a:pPr>
            <a:r>
              <a:rPr lang="en-US">
                <a:solidFill>
                  <a:schemeClr val="tx2"/>
                </a:solidFill>
                <a:cs typeface="Times New Roman" pitchFamily="18" charset="0"/>
              </a:rPr>
              <a:t> Listen carefully</a:t>
            </a:r>
            <a:endParaRPr lang="en-US" sz="1200">
              <a:solidFill>
                <a:schemeClr val="tx2"/>
              </a:solidFill>
              <a:cs typeface="Times New Roman" pitchFamily="18" charset="0"/>
            </a:endParaRPr>
          </a:p>
        </p:txBody>
      </p:sp>
      <p:sp>
        <p:nvSpPr>
          <p:cNvPr id="148484" name="Rectangle 4"/>
          <p:cNvSpPr>
            <a:spLocks noChangeArrowheads="1"/>
          </p:cNvSpPr>
          <p:nvPr/>
        </p:nvSpPr>
        <p:spPr bwMode="auto">
          <a:xfrm>
            <a:off x="1027113" y="5613400"/>
            <a:ext cx="1809750" cy="912813"/>
          </a:xfrm>
          <a:prstGeom prst="rect">
            <a:avLst/>
          </a:prstGeom>
          <a:noFill/>
          <a:ln w="12700">
            <a:noFill/>
            <a:miter lim="800000"/>
            <a:headEnd/>
            <a:tailEnd/>
          </a:ln>
          <a:effectLst/>
        </p:spPr>
        <p:txBody>
          <a:bodyPr wrap="none" lIns="90488" tIns="44450" rIns="90488" bIns="44450">
            <a:spAutoFit/>
          </a:bodyPr>
          <a:lstStyle/>
          <a:p>
            <a:pPr defTabSz="762000" eaLnBrk="0" hangingPunct="0"/>
            <a:r>
              <a:rPr lang="en-US" b="1">
                <a:solidFill>
                  <a:srgbClr val="537A30"/>
                </a:solidFill>
                <a:cs typeface="Times New Roman" pitchFamily="18" charset="0"/>
              </a:rPr>
              <a:t>PRESENTING</a:t>
            </a:r>
            <a:r>
              <a:rPr lang="en-US">
                <a:solidFill>
                  <a:srgbClr val="81B733"/>
                </a:solidFill>
                <a:cs typeface="Times New Roman" pitchFamily="18" charset="0"/>
              </a:rPr>
              <a:t>:</a:t>
            </a:r>
          </a:p>
          <a:p>
            <a:pPr defTabSz="762000" eaLnBrk="0" hangingPunct="0">
              <a:buFontTx/>
              <a:buChar char="•"/>
            </a:pPr>
            <a:r>
              <a:rPr lang="en-US">
                <a:solidFill>
                  <a:schemeClr val="tx2"/>
                </a:solidFill>
                <a:cs typeface="Times New Roman" pitchFamily="18" charset="0"/>
              </a:rPr>
              <a:t> Get feedback</a:t>
            </a:r>
          </a:p>
          <a:p>
            <a:pPr defTabSz="762000" eaLnBrk="0" hangingPunct="0">
              <a:buFontTx/>
              <a:buChar char="•"/>
            </a:pPr>
            <a:r>
              <a:rPr lang="en-US">
                <a:solidFill>
                  <a:schemeClr val="tx2"/>
                </a:solidFill>
                <a:cs typeface="Times New Roman" pitchFamily="18" charset="0"/>
              </a:rPr>
              <a:t> Quote benefits</a:t>
            </a:r>
            <a:endParaRPr lang="en-US" sz="1200">
              <a:solidFill>
                <a:schemeClr val="tx2"/>
              </a:solidFill>
              <a:cs typeface="Times New Roman" pitchFamily="18" charset="0"/>
            </a:endParaRPr>
          </a:p>
        </p:txBody>
      </p:sp>
      <p:sp>
        <p:nvSpPr>
          <p:cNvPr id="148485" name="Rectangle 5"/>
          <p:cNvSpPr>
            <a:spLocks noChangeArrowheads="1"/>
          </p:cNvSpPr>
          <p:nvPr/>
        </p:nvSpPr>
        <p:spPr bwMode="auto">
          <a:xfrm>
            <a:off x="1027113" y="1757363"/>
            <a:ext cx="2025650"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537A30"/>
                </a:solidFill>
                <a:cs typeface="Times New Roman" pitchFamily="18" charset="0"/>
              </a:rPr>
              <a:t>APPROACHING</a:t>
            </a:r>
            <a:r>
              <a:rPr lang="en-US" b="1">
                <a:solidFill>
                  <a:srgbClr val="81B733"/>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Talk more slowly</a:t>
            </a:r>
          </a:p>
          <a:p>
            <a:pPr defTabSz="762000" eaLnBrk="0" hangingPunct="0">
              <a:buFontTx/>
              <a:buChar char="•"/>
              <a:tabLst>
                <a:tab pos="114300" algn="l"/>
              </a:tabLst>
            </a:pPr>
            <a:r>
              <a:rPr lang="en-US">
                <a:solidFill>
                  <a:schemeClr val="tx2"/>
                </a:solidFill>
                <a:cs typeface="Times New Roman" pitchFamily="18" charset="0"/>
              </a:rPr>
              <a:t> Be more open</a:t>
            </a:r>
            <a:endParaRPr lang="en-US" sz="1200">
              <a:solidFill>
                <a:schemeClr val="tx2"/>
              </a:solidFill>
              <a:cs typeface="Times New Roman" pitchFamily="18" charset="0"/>
            </a:endParaRPr>
          </a:p>
        </p:txBody>
      </p:sp>
      <p:sp>
        <p:nvSpPr>
          <p:cNvPr id="148486" name="Rectangle 6"/>
          <p:cNvSpPr>
            <a:spLocks noChangeArrowheads="1"/>
          </p:cNvSpPr>
          <p:nvPr/>
        </p:nvSpPr>
        <p:spPr bwMode="auto">
          <a:xfrm>
            <a:off x="1027113" y="2933700"/>
            <a:ext cx="24447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537A30"/>
                </a:solidFill>
                <a:cs typeface="Times New Roman" pitchFamily="18" charset="0"/>
              </a:rPr>
              <a:t>GENERAL</a:t>
            </a:r>
            <a:r>
              <a:rPr lang="en-US">
                <a:solidFill>
                  <a:srgbClr val="81B733"/>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Slow down</a:t>
            </a:r>
          </a:p>
          <a:p>
            <a:pPr defTabSz="762000" eaLnBrk="0" hangingPunct="0">
              <a:buFontTx/>
              <a:buChar char="•"/>
              <a:tabLst>
                <a:tab pos="114300" algn="l"/>
              </a:tabLst>
            </a:pPr>
            <a:r>
              <a:rPr lang="en-US">
                <a:solidFill>
                  <a:schemeClr val="tx2"/>
                </a:solidFill>
                <a:cs typeface="Times New Roman" pitchFamily="18" charset="0"/>
              </a:rPr>
              <a:t> Show you really care</a:t>
            </a:r>
            <a:endParaRPr lang="en-US" sz="1200">
              <a:solidFill>
                <a:schemeClr val="tx2"/>
              </a:solidFill>
              <a:cs typeface="Times New Roman" pitchFamily="18" charset="0"/>
            </a:endParaRPr>
          </a:p>
        </p:txBody>
      </p:sp>
      <p:sp>
        <p:nvSpPr>
          <p:cNvPr id="148487" name="Rectangle 7"/>
          <p:cNvSpPr>
            <a:spLocks noChangeArrowheads="1"/>
          </p:cNvSpPr>
          <p:nvPr/>
        </p:nvSpPr>
        <p:spPr bwMode="auto">
          <a:xfrm>
            <a:off x="4606925" y="5181600"/>
            <a:ext cx="3733800" cy="1187450"/>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537A30"/>
                </a:solidFill>
                <a:cs typeface="Times New Roman" pitchFamily="18" charset="0"/>
              </a:rPr>
              <a:t>GAINING COMMITMENT</a:t>
            </a:r>
            <a:r>
              <a:rPr lang="en-US" b="1">
                <a:solidFill>
                  <a:srgbClr val="81B733"/>
                </a:solidFill>
                <a:cs typeface="Times New Roman" pitchFamily="18" charset="0"/>
              </a:rPr>
              <a:t>:</a:t>
            </a:r>
          </a:p>
          <a:p>
            <a:pPr marL="117475" indent="-117475" defTabSz="762000" eaLnBrk="0" hangingPunct="0">
              <a:buFontTx/>
              <a:buChar char="•"/>
              <a:tabLst>
                <a:tab pos="114300" algn="l"/>
              </a:tabLst>
            </a:pPr>
            <a:r>
              <a:rPr lang="en-US">
                <a:solidFill>
                  <a:schemeClr val="tx2"/>
                </a:solidFill>
                <a:cs typeface="Times New Roman" pitchFamily="18" charset="0"/>
              </a:rPr>
              <a:t> Show people benefits</a:t>
            </a:r>
          </a:p>
          <a:p>
            <a:pPr marL="117475" indent="-117475" defTabSz="762000" eaLnBrk="0" hangingPunct="0">
              <a:buFontTx/>
              <a:buChar char="•"/>
              <a:tabLst>
                <a:tab pos="114300" algn="l"/>
              </a:tabLst>
            </a:pPr>
            <a:r>
              <a:rPr lang="en-US">
                <a:solidFill>
                  <a:schemeClr val="tx2"/>
                </a:solidFill>
                <a:cs typeface="Times New Roman" pitchFamily="18" charset="0"/>
              </a:rPr>
              <a:t> Ask for commitment in a gentle and friendly way</a:t>
            </a:r>
            <a:endParaRPr lang="en-US" sz="1200">
              <a:solidFill>
                <a:schemeClr val="tx2"/>
              </a:solidFill>
              <a:cs typeface="Times New Roman" pitchFamily="18" charset="0"/>
            </a:endParaRPr>
          </a:p>
        </p:txBody>
      </p:sp>
      <p:sp>
        <p:nvSpPr>
          <p:cNvPr id="148488" name="Rectangle 8"/>
          <p:cNvSpPr>
            <a:spLocks noChangeArrowheads="1"/>
          </p:cNvSpPr>
          <p:nvPr/>
        </p:nvSpPr>
        <p:spPr bwMode="auto">
          <a:xfrm>
            <a:off x="4624388" y="4127500"/>
            <a:ext cx="3013075" cy="912813"/>
          </a:xfrm>
          <a:prstGeom prst="rect">
            <a:avLst/>
          </a:prstGeom>
          <a:noFill/>
          <a:ln w="12700">
            <a:noFill/>
            <a:miter lim="800000"/>
            <a:headEnd/>
            <a:tailEnd/>
          </a:ln>
          <a:effectLst/>
        </p:spPr>
        <p:txBody>
          <a:bodyPr wrap="none" lIns="90488" tIns="44450" rIns="90488" bIns="44450">
            <a:spAutoFit/>
          </a:bodyPr>
          <a:lstStyle/>
          <a:p>
            <a:pPr defTabSz="762000" eaLnBrk="0" hangingPunct="0"/>
            <a:r>
              <a:rPr lang="en-US" b="1">
                <a:solidFill>
                  <a:srgbClr val="537A30"/>
                </a:solidFill>
                <a:cs typeface="Times New Roman" pitchFamily="18" charset="0"/>
              </a:rPr>
              <a:t>HANDLING OBJECTIONS</a:t>
            </a:r>
            <a:r>
              <a:rPr lang="en-US" b="1">
                <a:solidFill>
                  <a:srgbClr val="81B733"/>
                </a:solidFill>
                <a:cs typeface="Times New Roman" pitchFamily="18" charset="0"/>
              </a:rPr>
              <a:t>:</a:t>
            </a:r>
          </a:p>
          <a:p>
            <a:pPr defTabSz="762000" eaLnBrk="0" hangingPunct="0">
              <a:buFontTx/>
              <a:buChar char="•"/>
            </a:pPr>
            <a:r>
              <a:rPr lang="en-US">
                <a:solidFill>
                  <a:schemeClr val="tx2"/>
                </a:solidFill>
                <a:cs typeface="Times New Roman" pitchFamily="18" charset="0"/>
              </a:rPr>
              <a:t> Don’t push, check care-</a:t>
            </a:r>
          </a:p>
          <a:p>
            <a:pPr defTabSz="762000" eaLnBrk="0" hangingPunct="0"/>
            <a:r>
              <a:rPr lang="en-US">
                <a:solidFill>
                  <a:schemeClr val="tx2"/>
                </a:solidFill>
                <a:cs typeface="Times New Roman" pitchFamily="18" charset="0"/>
              </a:rPr>
              <a:t>  fully to reveal concerns</a:t>
            </a:r>
            <a:endParaRPr lang="en-US" sz="1200">
              <a:solidFill>
                <a:schemeClr val="tx2"/>
              </a:solidFill>
              <a:cs typeface="Times New Roman" pitchFamily="18" charset="0"/>
            </a:endParaRPr>
          </a:p>
        </p:txBody>
      </p:sp>
      <p:sp>
        <p:nvSpPr>
          <p:cNvPr id="148489" name="Rectangle 9"/>
          <p:cNvSpPr>
            <a:spLocks noChangeArrowheads="1"/>
          </p:cNvSpPr>
          <p:nvPr/>
        </p:nvSpPr>
        <p:spPr bwMode="auto">
          <a:xfrm>
            <a:off x="1676400" y="72263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4.3</a:t>
            </a:r>
            <a:endParaRPr lang="en-US" sz="1200">
              <a:cs typeface="Times New Roman" pitchFamily="18" charset="0"/>
            </a:endParaRPr>
          </a:p>
        </p:txBody>
      </p:sp>
      <p:sp>
        <p:nvSpPr>
          <p:cNvPr id="148490" name="Rectangle 10"/>
          <p:cNvSpPr>
            <a:spLocks noGrp="1" noChangeArrowheads="1"/>
          </p:cNvSpPr>
          <p:nvPr>
            <p:ph type="title"/>
          </p:nvPr>
        </p:nvSpPr>
        <p:spPr>
          <a:noFill/>
          <a:ln/>
        </p:spPr>
        <p:txBody>
          <a:bodyPr/>
          <a:lstStyle/>
          <a:p>
            <a:r>
              <a:rPr lang="en-GB"/>
              <a:t>Adapting Strategies: </a:t>
            </a:r>
            <a:br>
              <a:rPr lang="en-GB"/>
            </a:br>
            <a:r>
              <a:rPr lang="en-GB"/>
              <a:t>Earth Green</a:t>
            </a:r>
          </a:p>
        </p:txBody>
      </p:sp>
      <p:pic>
        <p:nvPicPr>
          <p:cNvPr id="148491" name="Picture 11"/>
          <p:cNvPicPr>
            <a:picLocks noChangeAspect="1" noChangeArrowheads="1"/>
          </p:cNvPicPr>
          <p:nvPr/>
        </p:nvPicPr>
        <p:blipFill>
          <a:blip r:embed="rId3"/>
          <a:srcRect/>
          <a:stretch>
            <a:fillRect/>
          </a:stretch>
        </p:blipFill>
        <p:spPr bwMode="auto">
          <a:xfrm>
            <a:off x="6584950" y="898525"/>
            <a:ext cx="2028825"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Line 2"/>
          <p:cNvSpPr>
            <a:spLocks noChangeShapeType="1"/>
          </p:cNvSpPr>
          <p:nvPr/>
        </p:nvSpPr>
        <p:spPr bwMode="auto">
          <a:xfrm>
            <a:off x="4335463" y="2827338"/>
            <a:ext cx="0" cy="1547812"/>
          </a:xfrm>
          <a:prstGeom prst="line">
            <a:avLst/>
          </a:prstGeom>
          <a:noFill/>
          <a:ln w="12700">
            <a:noFill/>
            <a:round/>
            <a:headEnd/>
            <a:tailEnd/>
          </a:ln>
          <a:effectLst/>
        </p:spPr>
        <p:txBody>
          <a:bodyPr wrap="none" anchor="ctr"/>
          <a:lstStyle/>
          <a:p>
            <a:endParaRPr lang="en-GB"/>
          </a:p>
        </p:txBody>
      </p:sp>
      <p:sp>
        <p:nvSpPr>
          <p:cNvPr id="146435" name="Rectangle 3"/>
          <p:cNvSpPr>
            <a:spLocks noChangeArrowheads="1"/>
          </p:cNvSpPr>
          <p:nvPr/>
        </p:nvSpPr>
        <p:spPr bwMode="auto">
          <a:xfrm>
            <a:off x="725488" y="5438775"/>
            <a:ext cx="4546600" cy="912813"/>
          </a:xfrm>
          <a:prstGeom prst="rect">
            <a:avLst/>
          </a:prstGeom>
          <a:noFill/>
          <a:ln w="12700">
            <a:noFill/>
            <a:miter lim="800000"/>
            <a:headEnd/>
            <a:tailEnd/>
          </a:ln>
          <a:effectLst/>
        </p:spPr>
        <p:txBody>
          <a:bodyPr lIns="90488" tIns="44450" rIns="90488" bIns="44450">
            <a:spAutoFit/>
          </a:bodyPr>
          <a:lstStyle/>
          <a:p>
            <a:pPr marL="169863" indent="-169863" defTabSz="762000" eaLnBrk="0" hangingPunct="0"/>
            <a:r>
              <a:rPr lang="en-US" b="1">
                <a:solidFill>
                  <a:srgbClr val="095CA6"/>
                </a:solidFill>
                <a:cs typeface="Times New Roman" pitchFamily="18" charset="0"/>
              </a:rPr>
              <a:t>PRESENTING</a:t>
            </a:r>
            <a:r>
              <a:rPr lang="en-US">
                <a:solidFill>
                  <a:srgbClr val="095CA6"/>
                </a:solidFill>
                <a:cs typeface="Times New Roman" pitchFamily="18" charset="0"/>
              </a:rPr>
              <a:t>:</a:t>
            </a:r>
          </a:p>
          <a:p>
            <a:pPr marL="169863" indent="-169863" defTabSz="762000" eaLnBrk="0" hangingPunct="0">
              <a:buFontTx/>
              <a:buChar char="•"/>
            </a:pPr>
            <a:r>
              <a:rPr lang="en-US">
                <a:solidFill>
                  <a:schemeClr val="tx2"/>
                </a:solidFill>
                <a:cs typeface="Times New Roman" pitchFamily="18" charset="0"/>
              </a:rPr>
              <a:t>Support statements with proof</a:t>
            </a:r>
          </a:p>
          <a:p>
            <a:pPr marL="169863" indent="-169863" defTabSz="762000" eaLnBrk="0" hangingPunct="0">
              <a:buFontTx/>
              <a:buChar char="•"/>
            </a:pPr>
            <a:r>
              <a:rPr lang="en-US">
                <a:solidFill>
                  <a:schemeClr val="tx2"/>
                </a:solidFill>
                <a:cs typeface="Times New Roman" pitchFamily="18" charset="0"/>
              </a:rPr>
              <a:t>Demonstrate your knowledge of the topic</a:t>
            </a:r>
            <a:endParaRPr lang="en-US" sz="1200">
              <a:solidFill>
                <a:schemeClr val="tx2"/>
              </a:solidFill>
              <a:cs typeface="Times New Roman" pitchFamily="18" charset="0"/>
            </a:endParaRPr>
          </a:p>
        </p:txBody>
      </p:sp>
      <p:sp>
        <p:nvSpPr>
          <p:cNvPr id="146436" name="Rectangle 4"/>
          <p:cNvSpPr>
            <a:spLocks noChangeArrowheads="1"/>
          </p:cNvSpPr>
          <p:nvPr/>
        </p:nvSpPr>
        <p:spPr bwMode="auto">
          <a:xfrm>
            <a:off x="5532438" y="4338638"/>
            <a:ext cx="3000375"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095CA6"/>
                </a:solidFill>
                <a:cs typeface="Times New Roman" pitchFamily="18" charset="0"/>
              </a:rPr>
              <a:t>HANDLING OBJECTIONS</a:t>
            </a:r>
            <a:r>
              <a:rPr lang="en-US">
                <a:solidFill>
                  <a:srgbClr val="095CA6"/>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Ask searching questions</a:t>
            </a:r>
          </a:p>
          <a:p>
            <a:pPr defTabSz="762000" eaLnBrk="0" hangingPunct="0">
              <a:tabLst>
                <a:tab pos="114300" algn="l"/>
              </a:tabLst>
            </a:pPr>
            <a:r>
              <a:rPr lang="en-US">
                <a:solidFill>
                  <a:schemeClr val="tx2"/>
                </a:solidFill>
                <a:cs typeface="Times New Roman" pitchFamily="18" charset="0"/>
              </a:rPr>
              <a:t>  to highlight concerns</a:t>
            </a:r>
            <a:endParaRPr lang="en-US" sz="1200">
              <a:solidFill>
                <a:schemeClr val="tx2"/>
              </a:solidFill>
              <a:cs typeface="Times New Roman" pitchFamily="18" charset="0"/>
            </a:endParaRPr>
          </a:p>
        </p:txBody>
      </p:sp>
      <p:sp>
        <p:nvSpPr>
          <p:cNvPr id="146437" name="Rectangle 5"/>
          <p:cNvSpPr>
            <a:spLocks noChangeArrowheads="1"/>
          </p:cNvSpPr>
          <p:nvPr/>
        </p:nvSpPr>
        <p:spPr bwMode="auto">
          <a:xfrm>
            <a:off x="725488" y="3217863"/>
            <a:ext cx="2532062" cy="912812"/>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095CA6"/>
                </a:solidFill>
                <a:cs typeface="Times New Roman" pitchFamily="18" charset="0"/>
              </a:rPr>
              <a:t>GENERAL:</a:t>
            </a:r>
          </a:p>
          <a:p>
            <a:pPr marL="117475" indent="-117475" defTabSz="762000" eaLnBrk="0" hangingPunct="0">
              <a:buFontTx/>
              <a:buChar char="•"/>
              <a:tabLst>
                <a:tab pos="114300" algn="l"/>
              </a:tabLst>
            </a:pPr>
            <a:r>
              <a:rPr lang="en-US">
                <a:solidFill>
                  <a:schemeClr val="tx2"/>
                </a:solidFill>
                <a:cs typeface="Times New Roman" pitchFamily="18" charset="0"/>
              </a:rPr>
              <a:t>This is the tough one, so be prepared</a:t>
            </a:r>
            <a:endParaRPr lang="en-US" sz="1200">
              <a:solidFill>
                <a:schemeClr val="tx2"/>
              </a:solidFill>
              <a:cs typeface="Times New Roman" pitchFamily="18" charset="0"/>
            </a:endParaRPr>
          </a:p>
        </p:txBody>
      </p:sp>
      <p:sp>
        <p:nvSpPr>
          <p:cNvPr id="146438" name="Rectangle 6"/>
          <p:cNvSpPr>
            <a:spLocks noChangeArrowheads="1"/>
          </p:cNvSpPr>
          <p:nvPr/>
        </p:nvSpPr>
        <p:spPr bwMode="auto">
          <a:xfrm>
            <a:off x="725488" y="1998663"/>
            <a:ext cx="2876550"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095CA6"/>
                </a:solidFill>
                <a:cs typeface="Times New Roman" pitchFamily="18" charset="0"/>
              </a:rPr>
              <a:t>APPROACHING</a:t>
            </a:r>
            <a:r>
              <a:rPr lang="en-US" b="1">
                <a:solidFill>
                  <a:srgbClr val="2A76AE"/>
                </a:solidFill>
                <a:cs typeface="Times New Roman" pitchFamily="18" charset="0"/>
              </a:rPr>
              <a:t>:</a:t>
            </a:r>
          </a:p>
          <a:p>
            <a:pPr defTabSz="762000" eaLnBrk="0" hangingPunct="0">
              <a:buClr>
                <a:schemeClr val="tx2"/>
              </a:buClr>
              <a:buFontTx/>
              <a:buChar char="•"/>
              <a:tabLst>
                <a:tab pos="114300" algn="l"/>
              </a:tabLst>
            </a:pPr>
            <a:r>
              <a:rPr lang="en-US">
                <a:solidFill>
                  <a:schemeClr val="tx2"/>
                </a:solidFill>
                <a:cs typeface="Times New Roman" pitchFamily="18" charset="0"/>
              </a:rPr>
              <a:t> Slow down, not too direct</a:t>
            </a:r>
          </a:p>
          <a:p>
            <a:pPr defTabSz="762000" eaLnBrk="0" hangingPunct="0">
              <a:buClr>
                <a:schemeClr val="tx2"/>
              </a:buClr>
              <a:buFontTx/>
              <a:buChar char="•"/>
              <a:tabLst>
                <a:tab pos="114300" algn="l"/>
              </a:tabLst>
            </a:pPr>
            <a:r>
              <a:rPr lang="en-US">
                <a:solidFill>
                  <a:schemeClr val="tx2"/>
                </a:solidFill>
                <a:cs typeface="Times New Roman" pitchFamily="18" charset="0"/>
              </a:rPr>
              <a:t> Be more formal</a:t>
            </a:r>
            <a:endParaRPr lang="en-US" sz="1200">
              <a:solidFill>
                <a:schemeClr val="tx2"/>
              </a:solidFill>
              <a:cs typeface="Times New Roman" pitchFamily="18" charset="0"/>
            </a:endParaRPr>
          </a:p>
        </p:txBody>
      </p:sp>
      <p:sp>
        <p:nvSpPr>
          <p:cNvPr id="146439" name="Rectangle 7"/>
          <p:cNvSpPr>
            <a:spLocks noChangeArrowheads="1"/>
          </p:cNvSpPr>
          <p:nvPr/>
        </p:nvSpPr>
        <p:spPr bwMode="auto">
          <a:xfrm>
            <a:off x="5530850" y="5457825"/>
            <a:ext cx="2873375"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095CA6"/>
                </a:solidFill>
                <a:cs typeface="Times New Roman" pitchFamily="18" charset="0"/>
              </a:rPr>
              <a:t>GAINING COMMITMENT:</a:t>
            </a:r>
          </a:p>
          <a:p>
            <a:pPr defTabSz="762000" eaLnBrk="0" hangingPunct="0">
              <a:buFontTx/>
              <a:buChar char="•"/>
              <a:tabLst>
                <a:tab pos="114300" algn="l"/>
              </a:tabLst>
            </a:pPr>
            <a:r>
              <a:rPr lang="en-US">
                <a:solidFill>
                  <a:schemeClr val="tx2"/>
                </a:solidFill>
                <a:cs typeface="Times New Roman" pitchFamily="18" charset="0"/>
              </a:rPr>
              <a:t> State logical alternatives</a:t>
            </a:r>
            <a:endParaRPr lang="en-US" sz="1200">
              <a:solidFill>
                <a:schemeClr val="tx2"/>
              </a:solidFill>
              <a:cs typeface="Times New Roman" pitchFamily="18" charset="0"/>
            </a:endParaRPr>
          </a:p>
        </p:txBody>
      </p:sp>
      <p:sp>
        <p:nvSpPr>
          <p:cNvPr id="146440" name="Rectangle 8"/>
          <p:cNvSpPr>
            <a:spLocks noGrp="1" noChangeArrowheads="1"/>
          </p:cNvSpPr>
          <p:nvPr>
            <p:ph type="title"/>
          </p:nvPr>
        </p:nvSpPr>
        <p:spPr>
          <a:noFill/>
          <a:ln/>
        </p:spPr>
        <p:txBody>
          <a:bodyPr/>
          <a:lstStyle/>
          <a:p>
            <a:r>
              <a:rPr lang="en-GB"/>
              <a:t>Adapting Strategies: </a:t>
            </a:r>
            <a:br>
              <a:rPr lang="en-GB"/>
            </a:br>
            <a:r>
              <a:rPr lang="en-GB"/>
              <a:t>Cool Blue</a:t>
            </a:r>
          </a:p>
        </p:txBody>
      </p:sp>
      <p:sp>
        <p:nvSpPr>
          <p:cNvPr id="146441" name="Rectangle 9"/>
          <p:cNvSpPr>
            <a:spLocks noChangeArrowheads="1"/>
          </p:cNvSpPr>
          <p:nvPr/>
        </p:nvSpPr>
        <p:spPr bwMode="auto">
          <a:xfrm>
            <a:off x="725488" y="4548188"/>
            <a:ext cx="4632325" cy="638175"/>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095CA6"/>
                </a:solidFill>
                <a:cs typeface="Times New Roman" pitchFamily="18" charset="0"/>
              </a:rPr>
              <a:t>FOLLOW-UP:</a:t>
            </a:r>
          </a:p>
          <a:p>
            <a:pPr marL="117475" indent="-117475" defTabSz="762000" eaLnBrk="0" hangingPunct="0">
              <a:buFontTx/>
              <a:buChar char="•"/>
              <a:tabLst>
                <a:tab pos="114300" algn="l"/>
              </a:tabLst>
            </a:pPr>
            <a:r>
              <a:rPr lang="en-US">
                <a:solidFill>
                  <a:schemeClr val="tx2"/>
                </a:solidFill>
                <a:cs typeface="Times New Roman" pitchFamily="18" charset="0"/>
              </a:rPr>
              <a:t>Don’t miss details, facts, figures or prices</a:t>
            </a:r>
            <a:endParaRPr lang="en-US" sz="1200">
              <a:solidFill>
                <a:schemeClr val="tx2"/>
              </a:solidFill>
              <a:cs typeface="Times New Roman" pitchFamily="18" charset="0"/>
            </a:endParaRPr>
          </a:p>
        </p:txBody>
      </p:sp>
      <p:pic>
        <p:nvPicPr>
          <p:cNvPr id="146442" name="Picture 10"/>
          <p:cNvPicPr>
            <a:picLocks noChangeAspect="1" noChangeArrowheads="1"/>
          </p:cNvPicPr>
          <p:nvPr/>
        </p:nvPicPr>
        <p:blipFill>
          <a:blip r:embed="rId3"/>
          <a:srcRect/>
          <a:stretch>
            <a:fillRect/>
          </a:stretch>
        </p:blipFill>
        <p:spPr bwMode="auto">
          <a:xfrm>
            <a:off x="6584950" y="898525"/>
            <a:ext cx="2028825"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ChangeArrowheads="1"/>
          </p:cNvSpPr>
          <p:nvPr>
            <p:ph type="title"/>
          </p:nvPr>
        </p:nvSpPr>
        <p:spPr/>
        <p:txBody>
          <a:bodyPr/>
          <a:lstStyle/>
          <a:p>
            <a:r>
              <a:rPr lang="en-GB"/>
              <a:t>A Dangerous Exercise!</a:t>
            </a:r>
          </a:p>
        </p:txBody>
      </p:sp>
      <p:sp>
        <p:nvSpPr>
          <p:cNvPr id="220163" name="Rectangle 3"/>
          <p:cNvSpPr>
            <a:spLocks noGrp="1" noChangeArrowheads="1"/>
          </p:cNvSpPr>
          <p:nvPr>
            <p:ph type="body" idx="1"/>
          </p:nvPr>
        </p:nvSpPr>
        <p:spPr/>
        <p:txBody>
          <a:bodyPr/>
          <a:lstStyle/>
          <a:p>
            <a:pPr>
              <a:buFontTx/>
              <a:buNone/>
            </a:pPr>
            <a:r>
              <a:rPr lang="en-GB"/>
              <a:t>In your colour group:- </a:t>
            </a:r>
          </a:p>
          <a:p>
            <a:r>
              <a:rPr lang="en-GB"/>
              <a:t>Consider what occupations your colour would be best suited for</a:t>
            </a:r>
          </a:p>
          <a:p>
            <a:r>
              <a:rPr lang="en-GB"/>
              <a:t>Consider what occupations your opposite colour group would be best suited for.</a:t>
            </a:r>
          </a:p>
          <a:p>
            <a:r>
              <a:rPr lang="en-GB"/>
              <a:t>Flipchart your answers</a:t>
            </a:r>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4627" name="Rectangle 3"/>
          <p:cNvSpPr>
            <a:spLocks noChangeArrowheads="1"/>
          </p:cNvSpPr>
          <p:nvPr/>
        </p:nvSpPr>
        <p:spPr bwMode="auto">
          <a:xfrm>
            <a:off x="2286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4628" name="Rectangle 4"/>
          <p:cNvSpPr>
            <a:spLocks noChangeArrowheads="1"/>
          </p:cNvSpPr>
          <p:nvPr/>
        </p:nvSpPr>
        <p:spPr bwMode="auto">
          <a:xfrm>
            <a:off x="45847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4629" name="AutoShape 5"/>
          <p:cNvSpPr>
            <a:spLocks noChangeArrowheads="1"/>
          </p:cNvSpPr>
          <p:nvPr/>
        </p:nvSpPr>
        <p:spPr bwMode="auto">
          <a:xfrm>
            <a:off x="685800" y="2079625"/>
            <a:ext cx="4646613" cy="1273175"/>
          </a:xfrm>
          <a:prstGeom prst="homePlate">
            <a:avLst>
              <a:gd name="adj" fmla="val 91241"/>
            </a:avLst>
          </a:prstGeom>
          <a:gradFill rotWithShape="0">
            <a:gsLst>
              <a:gs pos="0">
                <a:srgbClr val="FFFFFF"/>
              </a:gs>
              <a:gs pos="100000">
                <a:srgbClr val="FFCCCC"/>
              </a:gs>
            </a:gsLst>
            <a:lin ang="0" scaled="1"/>
          </a:gradFill>
          <a:ln w="12700">
            <a:solidFill>
              <a:srgbClr val="DA2E37"/>
            </a:solidFill>
            <a:miter lim="800000"/>
            <a:headEnd/>
            <a:tailEnd/>
          </a:ln>
          <a:effectLst>
            <a:outerShdw dist="107763" dir="2700000" algn="ctr" rotWithShape="0">
              <a:srgbClr val="DA2E37">
                <a:alpha val="50000"/>
              </a:srgbClr>
            </a:outerShdw>
          </a:effectLst>
        </p:spPr>
        <p:txBody>
          <a:bodyPr wrap="none" anchor="ctr"/>
          <a:lstStyle/>
          <a:p>
            <a:endParaRPr lang="en-GB"/>
          </a:p>
        </p:txBody>
      </p:sp>
      <p:sp>
        <p:nvSpPr>
          <p:cNvPr id="154630" name="Rectangle 6"/>
          <p:cNvSpPr>
            <a:spLocks noChangeArrowheads="1"/>
          </p:cNvSpPr>
          <p:nvPr/>
        </p:nvSpPr>
        <p:spPr bwMode="auto">
          <a:xfrm>
            <a:off x="762000" y="2209800"/>
            <a:ext cx="4011613"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As a </a:t>
            </a:r>
            <a:r>
              <a:rPr lang="en-US" sz="1600" b="1" dirty="0" smtClean="0">
                <a:solidFill>
                  <a:srgbClr val="3E1403"/>
                </a:solidFill>
                <a:latin typeface="Arial Narrow" pitchFamily="34" charset="0"/>
                <a:cs typeface="Times New Roman" pitchFamily="18" charset="0"/>
              </a:rPr>
              <a:t>Red </a:t>
            </a:r>
          </a:p>
          <a:p>
            <a:pPr eaLnBrk="0" hangingPunct="0">
              <a:buFontTx/>
              <a:buChar char="•"/>
            </a:pPr>
            <a:r>
              <a:rPr lang="en-US" sz="1600" b="1" dirty="0" smtClean="0">
                <a:solidFill>
                  <a:srgbClr val="3E1403"/>
                </a:solidFill>
                <a:latin typeface="Arial Narrow" pitchFamily="34" charset="0"/>
                <a:cs typeface="Times New Roman" pitchFamily="18" charset="0"/>
              </a:rPr>
              <a:t> Listening </a:t>
            </a:r>
            <a:r>
              <a:rPr lang="en-US" sz="1600" b="1" dirty="0">
                <a:solidFill>
                  <a:srgbClr val="3E1403"/>
                </a:solidFill>
                <a:latin typeface="Arial Narrow" pitchFamily="34" charset="0"/>
                <a:cs typeface="Times New Roman" pitchFamily="18" charset="0"/>
              </a:rPr>
              <a:t>is difficult!</a:t>
            </a:r>
          </a:p>
          <a:p>
            <a:pPr eaLnBrk="0" hangingPunct="0">
              <a:buFontTx/>
              <a:buChar char="•"/>
            </a:pPr>
            <a:r>
              <a:rPr lang="en-US" sz="1600" b="1" dirty="0">
                <a:solidFill>
                  <a:srgbClr val="3E1403"/>
                </a:solidFill>
                <a:latin typeface="Arial Narrow" pitchFamily="34" charset="0"/>
                <a:cs typeface="Times New Roman" pitchFamily="18" charset="0"/>
              </a:rPr>
              <a:t> Listen and pause before responding.</a:t>
            </a:r>
          </a:p>
          <a:p>
            <a:pPr eaLnBrk="0" hangingPunct="0">
              <a:buFontTx/>
              <a:buChar char="•"/>
            </a:pPr>
            <a:r>
              <a:rPr lang="en-US" sz="1600" b="1" dirty="0">
                <a:solidFill>
                  <a:srgbClr val="3E1403"/>
                </a:solidFill>
                <a:latin typeface="Arial Narrow" pitchFamily="34" charset="0"/>
                <a:cs typeface="Times New Roman" pitchFamily="18" charset="0"/>
              </a:rPr>
              <a:t> Add value to </a:t>
            </a:r>
            <a:r>
              <a:rPr lang="en-US" sz="1600" b="1" dirty="0" smtClean="0">
                <a:solidFill>
                  <a:srgbClr val="3E1403"/>
                </a:solidFill>
                <a:latin typeface="Arial Narrow" pitchFamily="34" charset="0"/>
                <a:cs typeface="Times New Roman" pitchFamily="18" charset="0"/>
              </a:rPr>
              <a:t>the other person’s comments</a:t>
            </a:r>
            <a:r>
              <a:rPr lang="en-US" sz="1600" b="1" dirty="0">
                <a:solidFill>
                  <a:srgbClr val="3E1403"/>
                </a:solidFill>
                <a:latin typeface="Arial Narrow" pitchFamily="34" charset="0"/>
                <a:cs typeface="Times New Roman" pitchFamily="18" charset="0"/>
              </a:rPr>
              <a:t>.</a:t>
            </a:r>
          </a:p>
        </p:txBody>
      </p:sp>
      <p:sp>
        <p:nvSpPr>
          <p:cNvPr id="154631" name="AutoShape 7"/>
          <p:cNvSpPr>
            <a:spLocks noChangeArrowheads="1"/>
          </p:cNvSpPr>
          <p:nvPr/>
        </p:nvSpPr>
        <p:spPr bwMode="auto">
          <a:xfrm flipH="1">
            <a:off x="4079875" y="4241800"/>
            <a:ext cx="4183063" cy="1231900"/>
          </a:xfrm>
          <a:prstGeom prst="homePlate">
            <a:avLst>
              <a:gd name="adj" fmla="val 84890"/>
            </a:avLst>
          </a:prstGeom>
          <a:gradFill rotWithShape="0">
            <a:gsLst>
              <a:gs pos="0">
                <a:srgbClr val="CCFFCC"/>
              </a:gs>
              <a:gs pos="100000">
                <a:srgbClr val="FFFFFF"/>
              </a:gs>
            </a:gsLst>
            <a:lin ang="0" scaled="1"/>
          </a:gradFill>
          <a:ln w="12700">
            <a:solidFill>
              <a:srgbClr val="81B733"/>
            </a:solidFill>
            <a:miter lim="800000"/>
            <a:headEnd/>
            <a:tailEnd/>
          </a:ln>
          <a:effectLst>
            <a:outerShdw dist="107763" dir="2700000" algn="ctr" rotWithShape="0">
              <a:srgbClr val="81B733">
                <a:alpha val="50000"/>
              </a:srgbClr>
            </a:outerShdw>
          </a:effectLst>
        </p:spPr>
        <p:txBody>
          <a:bodyPr wrap="none" anchor="ctr"/>
          <a:lstStyle/>
          <a:p>
            <a:endParaRPr lang="en-GB"/>
          </a:p>
        </p:txBody>
      </p:sp>
      <p:sp>
        <p:nvSpPr>
          <p:cNvPr id="154632" name="Rectangle 8"/>
          <p:cNvSpPr>
            <a:spLocks noChangeArrowheads="1"/>
          </p:cNvSpPr>
          <p:nvPr/>
        </p:nvSpPr>
        <p:spPr bwMode="auto">
          <a:xfrm>
            <a:off x="4987131" y="4399047"/>
            <a:ext cx="3767138"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Green</a:t>
            </a:r>
          </a:p>
          <a:p>
            <a:pPr eaLnBrk="0" hangingPunct="0">
              <a:buFontTx/>
              <a:buChar char="•"/>
            </a:pPr>
            <a:r>
              <a:rPr lang="en-US" sz="1600" b="1" dirty="0" smtClean="0">
                <a:solidFill>
                  <a:srgbClr val="3E1403"/>
                </a:solidFill>
                <a:latin typeface="Arial Narrow" pitchFamily="34" charset="0"/>
                <a:cs typeface="Times New Roman" pitchFamily="18" charset="0"/>
              </a:rPr>
              <a:t>Listen </a:t>
            </a:r>
            <a:r>
              <a:rPr lang="en-US" sz="1600" b="1" dirty="0">
                <a:solidFill>
                  <a:srgbClr val="3E1403"/>
                </a:solidFill>
                <a:latin typeface="Arial Narrow" pitchFamily="34" charset="0"/>
                <a:cs typeface="Times New Roman" pitchFamily="18" charset="0"/>
              </a:rPr>
              <a:t>for impatience.</a:t>
            </a:r>
          </a:p>
          <a:p>
            <a:pPr eaLnBrk="0" hangingPunct="0">
              <a:buFontTx/>
              <a:buChar char="•"/>
            </a:pPr>
            <a:r>
              <a:rPr lang="en-US" sz="1600" b="1" dirty="0">
                <a:solidFill>
                  <a:srgbClr val="3E1403"/>
                </a:solidFill>
                <a:latin typeface="Arial Narrow" pitchFamily="34" charset="0"/>
                <a:cs typeface="Times New Roman" pitchFamily="18" charset="0"/>
              </a:rPr>
              <a:t> Focus on other’s values.</a:t>
            </a:r>
          </a:p>
          <a:p>
            <a:pPr eaLnBrk="0" hangingPunct="0">
              <a:buFontTx/>
              <a:buChar char="•"/>
            </a:pPr>
            <a:r>
              <a:rPr lang="en-US" sz="1600" b="1" dirty="0">
                <a:solidFill>
                  <a:srgbClr val="3E1403"/>
                </a:solidFill>
                <a:latin typeface="Arial Narrow" pitchFamily="34" charset="0"/>
                <a:cs typeface="Times New Roman" pitchFamily="18" charset="0"/>
              </a:rPr>
              <a:t> Listen for requests for conclusions.</a:t>
            </a:r>
          </a:p>
        </p:txBody>
      </p:sp>
      <p:sp>
        <p:nvSpPr>
          <p:cNvPr id="154633" name="Rectangle 9"/>
          <p:cNvSpPr>
            <a:spLocks noChangeArrowheads="1"/>
          </p:cNvSpPr>
          <p:nvPr/>
        </p:nvSpPr>
        <p:spPr bwMode="auto">
          <a:xfrm>
            <a:off x="1676400" y="65532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5.1</a:t>
            </a:r>
            <a:endParaRPr lang="en-US" sz="1200">
              <a:cs typeface="Times New Roman" pitchFamily="18" charset="0"/>
            </a:endParaRPr>
          </a:p>
        </p:txBody>
      </p:sp>
      <p:sp>
        <p:nvSpPr>
          <p:cNvPr id="154634" name="Rectangle 10"/>
          <p:cNvSpPr>
            <a:spLocks noGrp="1" noChangeArrowheads="1"/>
          </p:cNvSpPr>
          <p:nvPr>
            <p:ph type="title"/>
          </p:nvPr>
        </p:nvSpPr>
        <p:spPr/>
        <p:txBody>
          <a:bodyPr/>
          <a:lstStyle/>
          <a:p>
            <a:r>
              <a:rPr lang="en-GB"/>
              <a:t>Colourful Listening</a:t>
            </a:r>
          </a:p>
        </p:txBody>
      </p:sp>
    </p:spTree>
  </p:cSld>
  <p:clrMapOvr>
    <a:masterClrMapping/>
  </p:clrMapOv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6675" name="Rectangle 3"/>
          <p:cNvSpPr>
            <a:spLocks noChangeArrowheads="1"/>
          </p:cNvSpPr>
          <p:nvPr/>
        </p:nvSpPr>
        <p:spPr bwMode="auto">
          <a:xfrm>
            <a:off x="4572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6676" name="Rectangle 4"/>
          <p:cNvSpPr>
            <a:spLocks noChangeArrowheads="1"/>
          </p:cNvSpPr>
          <p:nvPr/>
        </p:nvSpPr>
        <p:spPr bwMode="auto">
          <a:xfrm>
            <a:off x="22860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6677" name="AutoShape 5"/>
          <p:cNvSpPr>
            <a:spLocks noChangeArrowheads="1"/>
          </p:cNvSpPr>
          <p:nvPr/>
        </p:nvSpPr>
        <p:spPr bwMode="auto">
          <a:xfrm>
            <a:off x="457200" y="4035425"/>
            <a:ext cx="4992688" cy="1146175"/>
          </a:xfrm>
          <a:prstGeom prst="homePlate">
            <a:avLst>
              <a:gd name="adj" fmla="val 108899"/>
            </a:avLst>
          </a:prstGeom>
          <a:gradFill rotWithShape="0">
            <a:gsLst>
              <a:gs pos="0">
                <a:srgbClr val="FFFFFF"/>
              </a:gs>
              <a:gs pos="100000">
                <a:srgbClr val="FFFFCC"/>
              </a:gs>
            </a:gsLst>
            <a:lin ang="0" scaled="1"/>
          </a:gradFill>
          <a:ln w="12700">
            <a:solidFill>
              <a:srgbClr val="F3D211"/>
            </a:solidFill>
            <a:miter lim="800000"/>
            <a:headEnd/>
            <a:tailEnd/>
          </a:ln>
          <a:effectLst>
            <a:outerShdw dist="107763" dir="2700000" algn="ctr" rotWithShape="0">
              <a:schemeClr val="folHlink">
                <a:alpha val="50000"/>
              </a:schemeClr>
            </a:outerShdw>
          </a:effectLst>
        </p:spPr>
        <p:txBody>
          <a:bodyPr wrap="none" anchor="ctr"/>
          <a:lstStyle/>
          <a:p>
            <a:endParaRPr lang="en-GB"/>
          </a:p>
        </p:txBody>
      </p:sp>
      <p:sp>
        <p:nvSpPr>
          <p:cNvPr id="156678" name="Rectangle 6"/>
          <p:cNvSpPr>
            <a:spLocks noChangeArrowheads="1"/>
          </p:cNvSpPr>
          <p:nvPr/>
        </p:nvSpPr>
        <p:spPr bwMode="auto">
          <a:xfrm>
            <a:off x="457200" y="4100513"/>
            <a:ext cx="4529138"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Yellow</a:t>
            </a:r>
          </a:p>
          <a:p>
            <a:pPr eaLnBrk="0" hangingPunct="0">
              <a:buFontTx/>
              <a:buChar char="•"/>
            </a:pPr>
            <a:r>
              <a:rPr lang="en-US" sz="1600" b="1" dirty="0" smtClean="0">
                <a:solidFill>
                  <a:srgbClr val="3E1403"/>
                </a:solidFill>
                <a:latin typeface="Arial Narrow" pitchFamily="34" charset="0"/>
                <a:cs typeface="Times New Roman" pitchFamily="18" charset="0"/>
              </a:rPr>
              <a:t>‘Listen</a:t>
            </a:r>
            <a:r>
              <a:rPr lang="en-US" sz="1600" b="1" dirty="0">
                <a:solidFill>
                  <a:srgbClr val="3E1403"/>
                </a:solidFill>
                <a:latin typeface="Arial Narrow" pitchFamily="34" charset="0"/>
                <a:cs typeface="Times New Roman" pitchFamily="18" charset="0"/>
              </a:rPr>
              <a:t>, or thy tongue will keep thee deaf.’</a:t>
            </a:r>
          </a:p>
          <a:p>
            <a:pPr eaLnBrk="0" hangingPunct="0">
              <a:buFontTx/>
              <a:buChar char="•"/>
            </a:pPr>
            <a:r>
              <a:rPr lang="en-US" sz="1600" b="1" dirty="0">
                <a:solidFill>
                  <a:srgbClr val="3E1403"/>
                </a:solidFill>
                <a:latin typeface="Arial Narrow" pitchFamily="34" charset="0"/>
                <a:cs typeface="Times New Roman" pitchFamily="18" charset="0"/>
              </a:rPr>
              <a:t> Concentrate on the other’s needs.</a:t>
            </a:r>
          </a:p>
          <a:p>
            <a:pPr eaLnBrk="0" hangingPunct="0">
              <a:buFontTx/>
              <a:buChar char="•"/>
            </a:pPr>
            <a:r>
              <a:rPr lang="en-US" sz="1600" b="1" dirty="0">
                <a:solidFill>
                  <a:srgbClr val="3E1403"/>
                </a:solidFill>
                <a:latin typeface="Arial Narrow" pitchFamily="34" charset="0"/>
                <a:cs typeface="Times New Roman" pitchFamily="18" charset="0"/>
              </a:rPr>
              <a:t> Others should talk 50% of the time.</a:t>
            </a:r>
            <a:endParaRPr lang="en-US" sz="1600" b="1" dirty="0">
              <a:latin typeface="Arial Narrow" pitchFamily="34" charset="0"/>
              <a:cs typeface="Times New Roman" pitchFamily="18" charset="0"/>
            </a:endParaRPr>
          </a:p>
        </p:txBody>
      </p:sp>
      <p:sp>
        <p:nvSpPr>
          <p:cNvPr id="156679" name="Rectangle 7"/>
          <p:cNvSpPr>
            <a:spLocks noChangeArrowheads="1"/>
          </p:cNvSpPr>
          <p:nvPr/>
        </p:nvSpPr>
        <p:spPr bwMode="auto">
          <a:xfrm>
            <a:off x="1676400" y="65532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5.2</a:t>
            </a:r>
            <a:endParaRPr lang="en-US" sz="1200">
              <a:cs typeface="Times New Roman" pitchFamily="18" charset="0"/>
            </a:endParaRPr>
          </a:p>
        </p:txBody>
      </p:sp>
      <p:sp>
        <p:nvSpPr>
          <p:cNvPr id="156680" name="Rectangle 8"/>
          <p:cNvSpPr>
            <a:spLocks noGrp="1" noChangeArrowheads="1"/>
          </p:cNvSpPr>
          <p:nvPr>
            <p:ph type="title"/>
          </p:nvPr>
        </p:nvSpPr>
        <p:spPr/>
        <p:txBody>
          <a:bodyPr/>
          <a:lstStyle/>
          <a:p>
            <a:r>
              <a:rPr lang="en-GB"/>
              <a:t>Colourful Listening</a:t>
            </a:r>
          </a:p>
        </p:txBody>
      </p:sp>
      <p:sp>
        <p:nvSpPr>
          <p:cNvPr id="156681" name="AutoShape 9"/>
          <p:cNvSpPr>
            <a:spLocks noChangeArrowheads="1"/>
          </p:cNvSpPr>
          <p:nvPr/>
        </p:nvSpPr>
        <p:spPr bwMode="auto">
          <a:xfrm flipH="1">
            <a:off x="3876675" y="2282825"/>
            <a:ext cx="4810125" cy="1146175"/>
          </a:xfrm>
          <a:prstGeom prst="homePlate">
            <a:avLst>
              <a:gd name="adj" fmla="val 104917"/>
            </a:avLst>
          </a:prstGeom>
          <a:gradFill rotWithShape="0">
            <a:gsLst>
              <a:gs pos="0">
                <a:srgbClr val="CCECFF"/>
              </a:gs>
              <a:gs pos="100000">
                <a:srgbClr val="FFFFFF"/>
              </a:gs>
            </a:gsLst>
            <a:lin ang="0" scaled="1"/>
          </a:gradFill>
          <a:ln w="12700">
            <a:solidFill>
              <a:srgbClr val="2A76AE"/>
            </a:solidFill>
            <a:miter lim="800000"/>
            <a:headEnd/>
            <a:tailEnd/>
          </a:ln>
          <a:effectLst>
            <a:outerShdw dist="107763" dir="2700000" algn="ctr" rotWithShape="0">
              <a:schemeClr val="folHlink">
                <a:alpha val="50000"/>
              </a:schemeClr>
            </a:outerShdw>
          </a:effectLst>
        </p:spPr>
        <p:txBody>
          <a:bodyPr wrap="none" anchor="ctr"/>
          <a:lstStyle/>
          <a:p>
            <a:endParaRPr lang="en-GB"/>
          </a:p>
        </p:txBody>
      </p:sp>
      <p:sp>
        <p:nvSpPr>
          <p:cNvPr id="156682" name="Rectangle 10"/>
          <p:cNvSpPr>
            <a:spLocks noChangeArrowheads="1"/>
          </p:cNvSpPr>
          <p:nvPr/>
        </p:nvSpPr>
        <p:spPr bwMode="auto">
          <a:xfrm>
            <a:off x="4871609" y="2362200"/>
            <a:ext cx="4267200"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Blue</a:t>
            </a:r>
          </a:p>
          <a:p>
            <a:pPr eaLnBrk="0" hangingPunct="0">
              <a:buFontTx/>
              <a:buChar char="•"/>
            </a:pPr>
            <a:r>
              <a:rPr lang="en-US" sz="1600" b="1" dirty="0" smtClean="0">
                <a:solidFill>
                  <a:srgbClr val="3E1403"/>
                </a:solidFill>
                <a:latin typeface="Arial Narrow" pitchFamily="34" charset="0"/>
                <a:cs typeface="Times New Roman" pitchFamily="18" charset="0"/>
              </a:rPr>
              <a:t>You </a:t>
            </a:r>
            <a:r>
              <a:rPr lang="en-US" sz="1600" b="1" dirty="0">
                <a:solidFill>
                  <a:srgbClr val="3E1403"/>
                </a:solidFill>
                <a:latin typeface="Arial Narrow" pitchFamily="34" charset="0"/>
                <a:cs typeface="Times New Roman" pitchFamily="18" charset="0"/>
              </a:rPr>
              <a:t>may not get to explain the whole</a:t>
            </a:r>
            <a:r>
              <a:rPr lang="en-GB" sz="1600" b="1" dirty="0">
                <a:solidFill>
                  <a:srgbClr val="3E1403"/>
                </a:solidFill>
                <a:latin typeface="Arial Narrow" pitchFamily="34" charset="0"/>
                <a:cs typeface="Times New Roman" pitchFamily="18" charset="0"/>
              </a:rPr>
              <a:t> </a:t>
            </a:r>
            <a:r>
              <a:rPr lang="en-US" sz="1600" b="1" dirty="0">
                <a:solidFill>
                  <a:srgbClr val="3E1403"/>
                </a:solidFill>
                <a:latin typeface="Arial Narrow" pitchFamily="34" charset="0"/>
                <a:cs typeface="Times New Roman" pitchFamily="18" charset="0"/>
              </a:rPr>
              <a:t>story.</a:t>
            </a:r>
          </a:p>
          <a:p>
            <a:pPr eaLnBrk="0" hangingPunct="0">
              <a:buFontTx/>
              <a:buChar char="•"/>
            </a:pPr>
            <a:r>
              <a:rPr lang="en-US" sz="1600" b="1" dirty="0">
                <a:solidFill>
                  <a:srgbClr val="3E1403"/>
                </a:solidFill>
                <a:latin typeface="Arial Narrow" pitchFamily="34" charset="0"/>
                <a:cs typeface="Times New Roman" pitchFamily="18" charset="0"/>
              </a:rPr>
              <a:t> Listen for key needs.</a:t>
            </a:r>
          </a:p>
          <a:p>
            <a:pPr eaLnBrk="0" hangingPunct="0">
              <a:buFontTx/>
              <a:buChar char="•"/>
            </a:pPr>
            <a:r>
              <a:rPr lang="en-US" sz="1600" b="1" dirty="0">
                <a:solidFill>
                  <a:srgbClr val="3E1403"/>
                </a:solidFill>
                <a:latin typeface="Arial Narrow" pitchFamily="34" charset="0"/>
                <a:cs typeface="Times New Roman" pitchFamily="18" charset="0"/>
              </a:rPr>
              <a:t> Ask whether they need more details.</a:t>
            </a:r>
            <a:endParaRPr lang="en-US" sz="1600" b="1" dirty="0">
              <a:latin typeface="Arial Narrow" pitchFamily="34" charset="0"/>
              <a:cs typeface="Times New Roman" pitchFamily="18" charset="0"/>
            </a:endParaRPr>
          </a:p>
        </p:txBody>
      </p:sp>
    </p:spTree>
  </p:cSld>
  <p:clrMapOvr>
    <a:masterClrMapping/>
  </p:clrMapOv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8723" name="Rectangle 3"/>
          <p:cNvSpPr>
            <a:spLocks noChangeArrowheads="1"/>
          </p:cNvSpPr>
          <p:nvPr/>
        </p:nvSpPr>
        <p:spPr bwMode="auto">
          <a:xfrm>
            <a:off x="2286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8724" name="Rectangle 4"/>
          <p:cNvSpPr>
            <a:spLocks noChangeArrowheads="1"/>
          </p:cNvSpPr>
          <p:nvPr/>
        </p:nvSpPr>
        <p:spPr bwMode="auto">
          <a:xfrm>
            <a:off x="45847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8725" name="Arc 5"/>
          <p:cNvSpPr>
            <a:spLocks/>
          </p:cNvSpPr>
          <p:nvPr/>
        </p:nvSpPr>
        <p:spPr bwMode="auto">
          <a:xfrm>
            <a:off x="2330450" y="4170363"/>
            <a:ext cx="1970088" cy="1970087"/>
          </a:xfrm>
          <a:custGeom>
            <a:avLst/>
            <a:gdLst>
              <a:gd name="G0" fmla="+- 21600 0 0"/>
              <a:gd name="G1" fmla="+- 0 0 0"/>
              <a:gd name="G2" fmla="+- 21600 0 0"/>
              <a:gd name="T0" fmla="*/ 21583 w 21600"/>
              <a:gd name="T1" fmla="*/ 21600 h 21600"/>
              <a:gd name="T2" fmla="*/ 0 w 21600"/>
              <a:gd name="T3" fmla="*/ 0 h 21600"/>
              <a:gd name="T4" fmla="*/ 21600 w 21600"/>
              <a:gd name="T5" fmla="*/ 0 h 21600"/>
            </a:gdLst>
            <a:ahLst/>
            <a:cxnLst>
              <a:cxn ang="0">
                <a:pos x="T0" y="T1"/>
              </a:cxn>
              <a:cxn ang="0">
                <a:pos x="T2" y="T3"/>
              </a:cxn>
              <a:cxn ang="0">
                <a:pos x="T4" y="T5"/>
              </a:cxn>
            </a:cxnLst>
            <a:rect l="0" t="0" r="r" b="b"/>
            <a:pathLst>
              <a:path w="21600" h="21600" fill="none" extrusionOk="0">
                <a:moveTo>
                  <a:pt x="21583" y="21599"/>
                </a:moveTo>
                <a:cubicBezTo>
                  <a:pt x="9660" y="21590"/>
                  <a:pt x="0" y="11922"/>
                  <a:pt x="0" y="0"/>
                </a:cubicBezTo>
              </a:path>
              <a:path w="21600" h="21600" stroke="0" extrusionOk="0">
                <a:moveTo>
                  <a:pt x="21583" y="21599"/>
                </a:moveTo>
                <a:cubicBezTo>
                  <a:pt x="9660" y="21590"/>
                  <a:pt x="0" y="11922"/>
                  <a:pt x="0" y="0"/>
                </a:cubicBezTo>
                <a:lnTo>
                  <a:pt x="21600" y="0"/>
                </a:lnTo>
                <a:close/>
              </a:path>
            </a:pathLst>
          </a:custGeom>
          <a:noFill/>
          <a:ln w="12700" cap="rnd">
            <a:solidFill>
              <a:schemeClr val="bg2"/>
            </a:solidFill>
            <a:round/>
            <a:headEnd/>
            <a:tailEnd/>
          </a:ln>
          <a:effectLst/>
        </p:spPr>
        <p:txBody>
          <a:bodyPr wrap="none" anchor="ctr"/>
          <a:lstStyle/>
          <a:p>
            <a:endParaRPr lang="en-GB"/>
          </a:p>
        </p:txBody>
      </p:sp>
      <p:sp>
        <p:nvSpPr>
          <p:cNvPr id="158726" name="AutoShape 6"/>
          <p:cNvSpPr>
            <a:spLocks noChangeArrowheads="1"/>
          </p:cNvSpPr>
          <p:nvPr/>
        </p:nvSpPr>
        <p:spPr bwMode="auto">
          <a:xfrm flipH="1">
            <a:off x="3956050" y="4278313"/>
            <a:ext cx="4222750" cy="1589087"/>
          </a:xfrm>
          <a:prstGeom prst="homePlate">
            <a:avLst>
              <a:gd name="adj" fmla="val 66434"/>
            </a:avLst>
          </a:prstGeom>
          <a:gradFill rotWithShape="0">
            <a:gsLst>
              <a:gs pos="0">
                <a:srgbClr val="CCFFCC"/>
              </a:gs>
              <a:gs pos="100000">
                <a:srgbClr val="FFFFFF"/>
              </a:gs>
            </a:gsLst>
            <a:lin ang="0" scaled="1"/>
          </a:gradFill>
          <a:ln w="12700">
            <a:solidFill>
              <a:srgbClr val="81B733"/>
            </a:solidFill>
            <a:miter lim="800000"/>
            <a:headEnd/>
            <a:tailEnd/>
          </a:ln>
          <a:effectLst>
            <a:outerShdw dist="107763" dir="2700000" algn="ctr" rotWithShape="0">
              <a:srgbClr val="33CC33">
                <a:alpha val="50000"/>
              </a:srgbClr>
            </a:outerShdw>
          </a:effectLst>
        </p:spPr>
        <p:txBody>
          <a:bodyPr wrap="none" anchor="ctr"/>
          <a:lstStyle/>
          <a:p>
            <a:endParaRPr lang="en-GB"/>
          </a:p>
        </p:txBody>
      </p:sp>
      <p:sp>
        <p:nvSpPr>
          <p:cNvPr id="158727" name="Rectangle 7"/>
          <p:cNvSpPr>
            <a:spLocks noChangeArrowheads="1"/>
          </p:cNvSpPr>
          <p:nvPr/>
        </p:nvSpPr>
        <p:spPr bwMode="auto">
          <a:xfrm>
            <a:off x="4749800" y="4329113"/>
            <a:ext cx="3435350" cy="1736725"/>
          </a:xfrm>
          <a:prstGeom prst="rect">
            <a:avLst/>
          </a:prstGeom>
          <a:noFill/>
          <a:ln w="12700">
            <a:noFill/>
            <a:miter lim="800000"/>
            <a:headEnd/>
            <a:tailEnd/>
          </a:ln>
          <a:effectLst/>
        </p:spPr>
        <p:txBody>
          <a:bodyPr lIns="90488" tIns="44450" rIns="90488" bIns="44450">
            <a:spAutoFit/>
          </a:bodyPr>
          <a:lstStyle/>
          <a:p>
            <a:pPr algn="r" eaLnBrk="0" hangingPunct="0"/>
            <a:r>
              <a:rPr lang="en-US" b="1">
                <a:solidFill>
                  <a:srgbClr val="3E1403"/>
                </a:solidFill>
                <a:latin typeface="Arial Narrow" pitchFamily="34" charset="0"/>
                <a:cs typeface="Times New Roman" pitchFamily="18" charset="0"/>
              </a:rPr>
              <a:t> You will need to demonstrate that you are caring, trustworthy and open.  You need to show that you can support the Earth Green in personal needs.</a:t>
            </a:r>
          </a:p>
          <a:p>
            <a:pPr eaLnBrk="0" hangingPunct="0"/>
            <a:endParaRPr lang="en-US" b="1">
              <a:latin typeface="Arial Narrow" pitchFamily="34" charset="0"/>
              <a:cs typeface="Times New Roman" pitchFamily="18" charset="0"/>
            </a:endParaRPr>
          </a:p>
        </p:txBody>
      </p:sp>
      <p:sp>
        <p:nvSpPr>
          <p:cNvPr id="158728" name="Rectangle 8"/>
          <p:cNvSpPr>
            <a:spLocks noGrp="1" noChangeArrowheads="1"/>
          </p:cNvSpPr>
          <p:nvPr>
            <p:ph type="title"/>
          </p:nvPr>
        </p:nvSpPr>
        <p:spPr/>
        <p:txBody>
          <a:bodyPr/>
          <a:lstStyle/>
          <a:p>
            <a:r>
              <a:rPr lang="en-GB"/>
              <a:t>Colourful Presentations</a:t>
            </a:r>
          </a:p>
        </p:txBody>
      </p:sp>
      <p:sp>
        <p:nvSpPr>
          <p:cNvPr id="158729" name="AutoShape 9"/>
          <p:cNvSpPr>
            <a:spLocks noChangeArrowheads="1"/>
          </p:cNvSpPr>
          <p:nvPr/>
        </p:nvSpPr>
        <p:spPr bwMode="auto">
          <a:xfrm>
            <a:off x="1219200" y="2043113"/>
            <a:ext cx="4114800" cy="1462087"/>
          </a:xfrm>
          <a:prstGeom prst="homePlate">
            <a:avLst>
              <a:gd name="adj" fmla="val 70358"/>
            </a:avLst>
          </a:prstGeom>
          <a:solidFill>
            <a:srgbClr val="99CCFF"/>
          </a:solidFill>
          <a:ln w="12700">
            <a:solidFill>
              <a:srgbClr val="DA2E37"/>
            </a:solidFill>
            <a:miter lim="800000"/>
            <a:headEnd/>
            <a:tailEnd/>
          </a:ln>
          <a:effectLst>
            <a:outerShdw dist="107763" dir="2700000" algn="ctr" rotWithShape="0">
              <a:schemeClr val="accent1">
                <a:alpha val="50000"/>
              </a:schemeClr>
            </a:outerShdw>
          </a:effectLst>
        </p:spPr>
        <p:txBody>
          <a:bodyPr wrap="none" anchor="ctr"/>
          <a:lstStyle/>
          <a:p>
            <a:endParaRPr lang="en-GB"/>
          </a:p>
        </p:txBody>
      </p:sp>
      <p:sp>
        <p:nvSpPr>
          <p:cNvPr id="158730" name="Rectangle 10"/>
          <p:cNvSpPr>
            <a:spLocks noChangeArrowheads="1"/>
          </p:cNvSpPr>
          <p:nvPr/>
        </p:nvSpPr>
        <p:spPr bwMode="auto">
          <a:xfrm>
            <a:off x="1295400" y="2133600"/>
            <a:ext cx="3657600" cy="1187450"/>
          </a:xfrm>
          <a:prstGeom prst="rect">
            <a:avLst/>
          </a:prstGeom>
          <a:noFill/>
          <a:ln w="12700">
            <a:noFill/>
            <a:miter lim="800000"/>
            <a:headEnd/>
            <a:tailEnd/>
          </a:ln>
          <a:effectLst/>
        </p:spPr>
        <p:txBody>
          <a:bodyPr lIns="90488" tIns="44450" rIns="90488" bIns="44450">
            <a:spAutoFit/>
          </a:bodyPr>
          <a:lstStyle/>
          <a:p>
            <a:pPr eaLnBrk="0" hangingPunct="0"/>
            <a:r>
              <a:rPr lang="en-US" b="1" dirty="0" smtClean="0">
                <a:solidFill>
                  <a:srgbClr val="3E1403"/>
                </a:solidFill>
                <a:latin typeface="Arial Narrow" pitchFamily="34" charset="0"/>
                <a:cs typeface="Times New Roman" pitchFamily="18" charset="0"/>
              </a:rPr>
              <a:t>Time </a:t>
            </a:r>
            <a:r>
              <a:rPr lang="en-US" b="1" dirty="0">
                <a:solidFill>
                  <a:srgbClr val="3E1403"/>
                </a:solidFill>
                <a:latin typeface="Arial Narrow" pitchFamily="34" charset="0"/>
                <a:cs typeface="Times New Roman" pitchFamily="18" charset="0"/>
              </a:rPr>
              <a:t>is money.  </a:t>
            </a:r>
          </a:p>
          <a:p>
            <a:pPr eaLnBrk="0" hangingPunct="0"/>
            <a:r>
              <a:rPr lang="en-US" b="1" dirty="0">
                <a:solidFill>
                  <a:srgbClr val="3E1403"/>
                </a:solidFill>
                <a:latin typeface="Arial Narrow" pitchFamily="34" charset="0"/>
                <a:cs typeface="Times New Roman" pitchFamily="18" charset="0"/>
              </a:rPr>
              <a:t>Fiery Reds like to know immediate options and consequences and are most comfortable with a fast tempo.</a:t>
            </a:r>
            <a:endParaRPr lang="en-US" b="1" dirty="0">
              <a:latin typeface="Arial Narrow" pitchFamily="34" charset="0"/>
              <a:cs typeface="Times New Roman" pitchFamily="18" charset="0"/>
            </a:endParaRPr>
          </a:p>
        </p:txBody>
      </p:sp>
    </p:spTree>
  </p:cSld>
  <p:clrMapOvr>
    <a:masterClrMapping/>
  </p:clrMapOvr>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60771" name="Rectangle 3"/>
          <p:cNvSpPr>
            <a:spLocks noChangeArrowheads="1"/>
          </p:cNvSpPr>
          <p:nvPr/>
        </p:nvSpPr>
        <p:spPr bwMode="auto">
          <a:xfrm>
            <a:off x="4572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60772" name="Rectangle 4"/>
          <p:cNvSpPr>
            <a:spLocks noChangeArrowheads="1"/>
          </p:cNvSpPr>
          <p:nvPr/>
        </p:nvSpPr>
        <p:spPr bwMode="auto">
          <a:xfrm>
            <a:off x="22860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60773" name="AutoShape 5"/>
          <p:cNvSpPr>
            <a:spLocks noChangeArrowheads="1"/>
          </p:cNvSpPr>
          <p:nvPr/>
        </p:nvSpPr>
        <p:spPr bwMode="auto">
          <a:xfrm flipH="1">
            <a:off x="3505200" y="1879600"/>
            <a:ext cx="4654550" cy="1549400"/>
          </a:xfrm>
          <a:prstGeom prst="homePlate">
            <a:avLst>
              <a:gd name="adj" fmla="val 75102"/>
            </a:avLst>
          </a:prstGeom>
          <a:gradFill rotWithShape="0">
            <a:gsLst>
              <a:gs pos="0">
                <a:srgbClr val="CCECFF"/>
              </a:gs>
              <a:gs pos="100000">
                <a:srgbClr val="FFFFFF"/>
              </a:gs>
            </a:gsLst>
            <a:lin ang="0" scaled="1"/>
          </a:gradFill>
          <a:ln w="12700">
            <a:solidFill>
              <a:srgbClr val="2A76AE"/>
            </a:solidFill>
            <a:miter lim="800000"/>
            <a:headEnd/>
            <a:tailEnd/>
          </a:ln>
          <a:effectLst>
            <a:outerShdw dist="107763" dir="2700000" algn="ctr" rotWithShape="0">
              <a:srgbClr val="003399">
                <a:alpha val="50000"/>
              </a:srgbClr>
            </a:outerShdw>
          </a:effectLst>
        </p:spPr>
        <p:txBody>
          <a:bodyPr wrap="none" anchor="ctr"/>
          <a:lstStyle/>
          <a:p>
            <a:endParaRPr lang="en-GB"/>
          </a:p>
        </p:txBody>
      </p:sp>
      <p:sp>
        <p:nvSpPr>
          <p:cNvPr id="160774" name="Rectangle 6"/>
          <p:cNvSpPr>
            <a:spLocks noChangeArrowheads="1"/>
          </p:cNvSpPr>
          <p:nvPr/>
        </p:nvSpPr>
        <p:spPr bwMode="auto">
          <a:xfrm>
            <a:off x="4572000" y="1920875"/>
            <a:ext cx="3556000" cy="1736725"/>
          </a:xfrm>
          <a:prstGeom prst="rect">
            <a:avLst/>
          </a:prstGeom>
          <a:noFill/>
          <a:ln w="12700">
            <a:noFill/>
            <a:miter lim="800000"/>
            <a:headEnd/>
            <a:tailEnd/>
          </a:ln>
          <a:effectLst/>
        </p:spPr>
        <p:txBody>
          <a:bodyPr lIns="90488" tIns="44450" rIns="90488" bIns="44450">
            <a:spAutoFit/>
          </a:bodyPr>
          <a:lstStyle/>
          <a:p>
            <a:pPr eaLnBrk="0" hangingPunct="0"/>
            <a:r>
              <a:rPr lang="en-US" b="1">
                <a:solidFill>
                  <a:srgbClr val="3E1403"/>
                </a:solidFill>
                <a:latin typeface="Arial Narrow" pitchFamily="34" charset="0"/>
                <a:cs typeface="Times New Roman" pitchFamily="18" charset="0"/>
              </a:rPr>
              <a:t>Cool Blues will be won over by orderliness, accuracy, persistence and follow through, so ensure that you use data, facts and quotations to support your presentation.</a:t>
            </a:r>
          </a:p>
          <a:p>
            <a:pPr eaLnBrk="0" hangingPunct="0"/>
            <a:endParaRPr lang="en-US" b="1">
              <a:latin typeface="Arial Narrow" pitchFamily="34" charset="0"/>
              <a:cs typeface="Times New Roman" pitchFamily="18" charset="0"/>
            </a:endParaRPr>
          </a:p>
        </p:txBody>
      </p:sp>
      <p:sp>
        <p:nvSpPr>
          <p:cNvPr id="160775" name="AutoShape 7"/>
          <p:cNvSpPr>
            <a:spLocks noChangeArrowheads="1"/>
          </p:cNvSpPr>
          <p:nvPr/>
        </p:nvSpPr>
        <p:spPr bwMode="auto">
          <a:xfrm>
            <a:off x="533400" y="4038600"/>
            <a:ext cx="5105400" cy="1524000"/>
          </a:xfrm>
          <a:prstGeom prst="homePlate">
            <a:avLst>
              <a:gd name="adj" fmla="val 83750"/>
            </a:avLst>
          </a:prstGeom>
          <a:gradFill rotWithShape="0">
            <a:gsLst>
              <a:gs pos="0">
                <a:srgbClr val="FFFFFF"/>
              </a:gs>
              <a:gs pos="100000">
                <a:srgbClr val="FFFFCC"/>
              </a:gs>
            </a:gsLst>
            <a:lin ang="0" scaled="1"/>
          </a:gradFill>
          <a:ln w="12700">
            <a:solidFill>
              <a:srgbClr val="F3D211"/>
            </a:solidFill>
            <a:miter lim="800000"/>
            <a:headEnd/>
            <a:tailEnd/>
          </a:ln>
          <a:effectLst>
            <a:outerShdw dist="107763" dir="2700000" algn="ctr" rotWithShape="0">
              <a:srgbClr val="FFFF00">
                <a:alpha val="50000"/>
              </a:srgbClr>
            </a:outerShdw>
          </a:effectLst>
        </p:spPr>
        <p:txBody>
          <a:bodyPr wrap="none" anchor="ctr"/>
          <a:lstStyle/>
          <a:p>
            <a:endParaRPr lang="en-GB"/>
          </a:p>
        </p:txBody>
      </p:sp>
      <p:sp>
        <p:nvSpPr>
          <p:cNvPr id="160776" name="Rectangle 8"/>
          <p:cNvSpPr>
            <a:spLocks noChangeArrowheads="1"/>
          </p:cNvSpPr>
          <p:nvPr/>
        </p:nvSpPr>
        <p:spPr bwMode="auto">
          <a:xfrm>
            <a:off x="609600" y="4191000"/>
            <a:ext cx="4038600" cy="1187450"/>
          </a:xfrm>
          <a:prstGeom prst="rect">
            <a:avLst/>
          </a:prstGeom>
          <a:noFill/>
          <a:ln w="12700">
            <a:noFill/>
            <a:miter lim="800000"/>
            <a:headEnd/>
            <a:tailEnd/>
          </a:ln>
          <a:effectLst/>
        </p:spPr>
        <p:txBody>
          <a:bodyPr lIns="90488" tIns="44450" rIns="90488" bIns="44450">
            <a:spAutoFit/>
          </a:bodyPr>
          <a:lstStyle/>
          <a:p>
            <a:pPr eaLnBrk="0" hangingPunct="0"/>
            <a:r>
              <a:rPr lang="en-US" b="1">
                <a:solidFill>
                  <a:srgbClr val="3E1403"/>
                </a:solidFill>
                <a:latin typeface="Arial Narrow" pitchFamily="34" charset="0"/>
                <a:cs typeface="Times New Roman" pitchFamily="18" charset="0"/>
              </a:rPr>
              <a:t>Sunshine Yellows like to interact at high speed and with variety. They become bored with details and</a:t>
            </a:r>
            <a:r>
              <a:rPr lang="en-GB" b="1">
                <a:solidFill>
                  <a:srgbClr val="3E1403"/>
                </a:solidFill>
                <a:latin typeface="Arial Narrow" pitchFamily="34" charset="0"/>
                <a:cs typeface="Times New Roman" pitchFamily="18" charset="0"/>
              </a:rPr>
              <a:t> </a:t>
            </a:r>
            <a:r>
              <a:rPr lang="en-US" b="1">
                <a:solidFill>
                  <a:srgbClr val="3E1403"/>
                </a:solidFill>
                <a:latin typeface="Arial Narrow" pitchFamily="34" charset="0"/>
                <a:cs typeface="Times New Roman" pitchFamily="18" charset="0"/>
              </a:rPr>
              <a:t>constantly change direction and expect you to follow.</a:t>
            </a:r>
            <a:endParaRPr lang="en-US" b="1">
              <a:latin typeface="Arial Narrow" pitchFamily="34" charset="0"/>
              <a:cs typeface="Times New Roman" pitchFamily="18" charset="0"/>
            </a:endParaRPr>
          </a:p>
        </p:txBody>
      </p:sp>
      <p:sp>
        <p:nvSpPr>
          <p:cNvPr id="160777" name="Rectangle 9"/>
          <p:cNvSpPr>
            <a:spLocks noGrp="1" noChangeArrowheads="1"/>
          </p:cNvSpPr>
          <p:nvPr>
            <p:ph type="title"/>
          </p:nvPr>
        </p:nvSpPr>
        <p:spPr/>
        <p:txBody>
          <a:bodyPr/>
          <a:lstStyle/>
          <a:p>
            <a:r>
              <a:rPr lang="en-GB"/>
              <a:t>Colourful Presentations</a:t>
            </a:r>
          </a:p>
        </p:txBody>
      </p:sp>
    </p:spTree>
  </p:cSld>
  <p:clrMapOvr>
    <a:masterClrMapping/>
  </p:clrMapOv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p:txBody>
          <a:bodyPr/>
          <a:lstStyle/>
          <a:p>
            <a:r>
              <a:rPr lang="en-GB"/>
              <a:t>It’s Party Time!</a:t>
            </a:r>
          </a:p>
        </p:txBody>
      </p:sp>
      <p:sp>
        <p:nvSpPr>
          <p:cNvPr id="171011" name="Rectangle 3"/>
          <p:cNvSpPr>
            <a:spLocks noGrp="1" noChangeArrowheads="1"/>
          </p:cNvSpPr>
          <p:nvPr>
            <p:ph type="body" idx="1"/>
          </p:nvPr>
        </p:nvSpPr>
        <p:spPr/>
        <p:txBody>
          <a:bodyPr/>
          <a:lstStyle/>
          <a:p>
            <a:pPr>
              <a:buFontTx/>
              <a:buNone/>
            </a:pPr>
            <a:r>
              <a:rPr lang="en-GB"/>
              <a:t>Design an invitation to a party:-</a:t>
            </a:r>
          </a:p>
          <a:p>
            <a:r>
              <a:rPr lang="en-GB"/>
              <a:t>For your own colour group</a:t>
            </a:r>
          </a:p>
          <a:p>
            <a:r>
              <a:rPr lang="en-GB"/>
              <a:t>For your opposite colour</a:t>
            </a: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lstStyle/>
          <a:p>
            <a:r>
              <a:rPr lang="en-GB"/>
              <a:t>Insights Report – the next steps</a:t>
            </a:r>
          </a:p>
        </p:txBody>
      </p:sp>
      <p:sp>
        <p:nvSpPr>
          <p:cNvPr id="186371" name="Rectangle 3"/>
          <p:cNvSpPr>
            <a:spLocks noGrp="1" noChangeArrowheads="1"/>
          </p:cNvSpPr>
          <p:nvPr>
            <p:ph type="body" idx="1"/>
          </p:nvPr>
        </p:nvSpPr>
        <p:spPr/>
        <p:txBody>
          <a:bodyPr/>
          <a:lstStyle/>
          <a:p>
            <a:pPr>
              <a:lnSpc>
                <a:spcPct val="90000"/>
              </a:lnSpc>
            </a:pPr>
            <a:r>
              <a:rPr lang="en-GB"/>
              <a:t>Read your report in detail</a:t>
            </a:r>
          </a:p>
          <a:p>
            <a:pPr>
              <a:lnSpc>
                <a:spcPct val="90000"/>
              </a:lnSpc>
            </a:pPr>
            <a:r>
              <a:rPr lang="en-GB"/>
              <a:t>If you disagree with something, It’s OK to cross it out BUT check with someone who knows you first – it may be a blind spot!</a:t>
            </a:r>
          </a:p>
          <a:p>
            <a:pPr>
              <a:lnSpc>
                <a:spcPct val="90000"/>
              </a:lnSpc>
            </a:pPr>
            <a:r>
              <a:rPr lang="en-GB"/>
              <a:t>If you want to, share your report with those you work with – maybe not all of it, but perhaps the sections relating to communication</a:t>
            </a:r>
          </a:p>
          <a:p>
            <a:pPr>
              <a:lnSpc>
                <a:spcPct val="90000"/>
              </a:lnSpc>
            </a:pPr>
            <a:r>
              <a:rPr lang="en-GB"/>
              <a:t>If you want to discuss things further……   </a:t>
            </a:r>
          </a:p>
          <a:p>
            <a:pPr>
              <a:lnSpc>
                <a:spcPct val="90000"/>
              </a:lnSpc>
            </a:pPr>
            <a:endParaRPr lang="en-GB"/>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p:txBody>
          <a:bodyPr/>
          <a:lstStyle/>
          <a:p>
            <a:r>
              <a:rPr lang="en-GB"/>
              <a:t>The Johari Window</a:t>
            </a:r>
          </a:p>
        </p:txBody>
      </p:sp>
      <p:sp>
        <p:nvSpPr>
          <p:cNvPr id="211971" name="Rectangle 3"/>
          <p:cNvSpPr>
            <a:spLocks noChangeArrowheads="1"/>
          </p:cNvSpPr>
          <p:nvPr/>
        </p:nvSpPr>
        <p:spPr bwMode="auto">
          <a:xfrm>
            <a:off x="3708400" y="2197100"/>
            <a:ext cx="3975100" cy="3975100"/>
          </a:xfrm>
          <a:prstGeom prst="rect">
            <a:avLst/>
          </a:prstGeom>
          <a:gradFill rotWithShape="0">
            <a:gsLst>
              <a:gs pos="0">
                <a:srgbClr val="CCECFF"/>
              </a:gs>
              <a:gs pos="50000">
                <a:schemeClr val="tx1"/>
              </a:gs>
              <a:gs pos="100000">
                <a:srgbClr val="CCECFF"/>
              </a:gs>
            </a:gsLst>
            <a:lin ang="5400000" scaled="1"/>
          </a:gradFill>
          <a:ln w="28575">
            <a:solidFill>
              <a:schemeClr val="tx2"/>
            </a:solidFill>
            <a:miter lim="800000"/>
            <a:headEnd/>
            <a:tailEnd/>
          </a:ln>
          <a:effectLst>
            <a:outerShdw dist="107763" dir="2700000" algn="ctr" rotWithShape="0">
              <a:schemeClr val="folHlink"/>
            </a:outerShdw>
          </a:effectLst>
        </p:spPr>
        <p:txBody>
          <a:bodyPr wrap="none" anchor="ctr"/>
          <a:lstStyle/>
          <a:p>
            <a:endParaRPr lang="en-GB"/>
          </a:p>
        </p:txBody>
      </p:sp>
      <p:sp>
        <p:nvSpPr>
          <p:cNvPr id="211972" name="Line 4"/>
          <p:cNvSpPr>
            <a:spLocks noChangeShapeType="1"/>
          </p:cNvSpPr>
          <p:nvPr/>
        </p:nvSpPr>
        <p:spPr bwMode="auto">
          <a:xfrm>
            <a:off x="3708400" y="3606800"/>
            <a:ext cx="3975100" cy="0"/>
          </a:xfrm>
          <a:prstGeom prst="line">
            <a:avLst/>
          </a:prstGeom>
          <a:noFill/>
          <a:ln w="28575">
            <a:solidFill>
              <a:schemeClr val="tx2"/>
            </a:solidFill>
            <a:round/>
            <a:headEnd/>
            <a:tailEnd/>
          </a:ln>
          <a:effectLst/>
        </p:spPr>
        <p:txBody>
          <a:bodyPr wrap="none" anchor="ctr"/>
          <a:lstStyle/>
          <a:p>
            <a:endParaRPr lang="en-GB"/>
          </a:p>
        </p:txBody>
      </p:sp>
      <p:sp>
        <p:nvSpPr>
          <p:cNvPr id="211973" name="Line 5"/>
          <p:cNvSpPr>
            <a:spLocks noChangeShapeType="1"/>
          </p:cNvSpPr>
          <p:nvPr/>
        </p:nvSpPr>
        <p:spPr bwMode="auto">
          <a:xfrm>
            <a:off x="5283200" y="2197100"/>
            <a:ext cx="0" cy="3975100"/>
          </a:xfrm>
          <a:prstGeom prst="line">
            <a:avLst/>
          </a:prstGeom>
          <a:noFill/>
          <a:ln w="28575">
            <a:solidFill>
              <a:schemeClr val="tx2"/>
            </a:solidFill>
            <a:round/>
            <a:headEnd/>
            <a:tailEnd/>
          </a:ln>
          <a:effectLst/>
        </p:spPr>
        <p:txBody>
          <a:bodyPr wrap="none" anchor="ctr"/>
          <a:lstStyle/>
          <a:p>
            <a:endParaRPr lang="en-GB"/>
          </a:p>
        </p:txBody>
      </p:sp>
      <p:sp>
        <p:nvSpPr>
          <p:cNvPr id="211974" name="Text Box 6"/>
          <p:cNvSpPr txBox="1">
            <a:spLocks noChangeArrowheads="1"/>
          </p:cNvSpPr>
          <p:nvPr/>
        </p:nvSpPr>
        <p:spPr bwMode="auto">
          <a:xfrm>
            <a:off x="3937000" y="2667000"/>
            <a:ext cx="11160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PUBLIC</a:t>
            </a:r>
          </a:p>
        </p:txBody>
      </p:sp>
      <p:sp>
        <p:nvSpPr>
          <p:cNvPr id="211975" name="Text Box 7"/>
          <p:cNvSpPr txBox="1">
            <a:spLocks noChangeArrowheads="1"/>
          </p:cNvSpPr>
          <p:nvPr/>
        </p:nvSpPr>
        <p:spPr bwMode="auto">
          <a:xfrm>
            <a:off x="6027738" y="2654300"/>
            <a:ext cx="9493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BLIND</a:t>
            </a:r>
          </a:p>
        </p:txBody>
      </p:sp>
      <p:sp>
        <p:nvSpPr>
          <p:cNvPr id="211976" name="Text Box 8"/>
          <p:cNvSpPr txBox="1">
            <a:spLocks noChangeArrowheads="1"/>
          </p:cNvSpPr>
          <p:nvPr/>
        </p:nvSpPr>
        <p:spPr bwMode="auto">
          <a:xfrm>
            <a:off x="3876675" y="4559300"/>
            <a:ext cx="12684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PRIVATE</a:t>
            </a:r>
          </a:p>
        </p:txBody>
      </p:sp>
      <p:sp>
        <p:nvSpPr>
          <p:cNvPr id="211977" name="Text Box 9"/>
          <p:cNvSpPr txBox="1">
            <a:spLocks noChangeArrowheads="1"/>
          </p:cNvSpPr>
          <p:nvPr/>
        </p:nvSpPr>
        <p:spPr bwMode="auto">
          <a:xfrm>
            <a:off x="5705475" y="4572000"/>
            <a:ext cx="15208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UNKNOWN</a:t>
            </a:r>
          </a:p>
        </p:txBody>
      </p:sp>
      <p:sp>
        <p:nvSpPr>
          <p:cNvPr id="211978" name="Text Box 10"/>
          <p:cNvSpPr txBox="1">
            <a:spLocks noChangeArrowheads="1"/>
          </p:cNvSpPr>
          <p:nvPr/>
        </p:nvSpPr>
        <p:spPr bwMode="auto">
          <a:xfrm>
            <a:off x="3505200" y="1651000"/>
            <a:ext cx="18510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Known to Self</a:t>
            </a:r>
          </a:p>
        </p:txBody>
      </p:sp>
      <p:sp>
        <p:nvSpPr>
          <p:cNvPr id="211979" name="Text Box 11"/>
          <p:cNvSpPr txBox="1">
            <a:spLocks noChangeArrowheads="1"/>
          </p:cNvSpPr>
          <p:nvPr/>
        </p:nvSpPr>
        <p:spPr bwMode="auto">
          <a:xfrm>
            <a:off x="5562600" y="1651000"/>
            <a:ext cx="2143125"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Self</a:t>
            </a:r>
          </a:p>
        </p:txBody>
      </p:sp>
      <p:sp>
        <p:nvSpPr>
          <p:cNvPr id="211980" name="Text Box 12"/>
          <p:cNvSpPr txBox="1">
            <a:spLocks noChangeArrowheads="1"/>
          </p:cNvSpPr>
          <p:nvPr/>
        </p:nvSpPr>
        <p:spPr bwMode="auto">
          <a:xfrm>
            <a:off x="1106488" y="4546600"/>
            <a:ext cx="24907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Others</a:t>
            </a:r>
          </a:p>
        </p:txBody>
      </p:sp>
      <p:sp>
        <p:nvSpPr>
          <p:cNvPr id="211981" name="Text Box 13"/>
          <p:cNvSpPr txBox="1">
            <a:spLocks noChangeArrowheads="1"/>
          </p:cNvSpPr>
          <p:nvPr/>
        </p:nvSpPr>
        <p:spPr bwMode="auto">
          <a:xfrm>
            <a:off x="1398588" y="2641600"/>
            <a:ext cx="21986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Known to Others</a:t>
            </a:r>
          </a:p>
        </p:txBody>
      </p:sp>
      <p:sp>
        <p:nvSpPr>
          <p:cNvPr id="211982" name="Text Box 1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p:txBody>
          <a:bodyPr/>
          <a:lstStyle/>
          <a:p>
            <a:r>
              <a:rPr lang="en-GB"/>
              <a:t>Report Overview</a:t>
            </a:r>
          </a:p>
        </p:txBody>
      </p:sp>
      <p:sp>
        <p:nvSpPr>
          <p:cNvPr id="210947" name="Rectangle 3"/>
          <p:cNvSpPr>
            <a:spLocks noGrp="1" noChangeArrowheads="1"/>
          </p:cNvSpPr>
          <p:nvPr>
            <p:ph type="body" idx="1"/>
          </p:nvPr>
        </p:nvSpPr>
        <p:spPr/>
        <p:txBody>
          <a:bodyPr/>
          <a:lstStyle/>
          <a:p>
            <a:pPr>
              <a:lnSpc>
                <a:spcPct val="90000"/>
              </a:lnSpc>
            </a:pPr>
            <a:r>
              <a:rPr lang="en-GB"/>
              <a:t>Personal Style</a:t>
            </a:r>
          </a:p>
          <a:p>
            <a:pPr>
              <a:lnSpc>
                <a:spcPct val="90000"/>
              </a:lnSpc>
            </a:pPr>
            <a:r>
              <a:rPr lang="en-GB"/>
              <a:t>Strengths and Weaknesses</a:t>
            </a:r>
          </a:p>
          <a:p>
            <a:pPr>
              <a:lnSpc>
                <a:spcPct val="90000"/>
              </a:lnSpc>
            </a:pPr>
            <a:r>
              <a:rPr lang="en-GB"/>
              <a:t>Value to the team</a:t>
            </a:r>
          </a:p>
          <a:p>
            <a:pPr>
              <a:lnSpc>
                <a:spcPct val="90000"/>
              </a:lnSpc>
            </a:pPr>
            <a:r>
              <a:rPr lang="en-GB"/>
              <a:t>Communication</a:t>
            </a:r>
          </a:p>
          <a:p>
            <a:pPr>
              <a:lnSpc>
                <a:spcPct val="90000"/>
              </a:lnSpc>
            </a:pPr>
            <a:r>
              <a:rPr lang="en-GB"/>
              <a:t>Possible blind spots</a:t>
            </a:r>
          </a:p>
          <a:p>
            <a:pPr>
              <a:lnSpc>
                <a:spcPct val="90000"/>
              </a:lnSpc>
            </a:pPr>
            <a:r>
              <a:rPr lang="en-GB"/>
              <a:t>Opposite type</a:t>
            </a:r>
          </a:p>
          <a:p>
            <a:pPr>
              <a:lnSpc>
                <a:spcPct val="90000"/>
              </a:lnSpc>
            </a:pPr>
            <a:r>
              <a:rPr lang="en-GB"/>
              <a:t>Development</a:t>
            </a:r>
          </a:p>
          <a:p>
            <a:pPr>
              <a:lnSpc>
                <a:spcPct val="90000"/>
              </a:lnSpc>
            </a:pPr>
            <a:r>
              <a:rPr lang="en-GB"/>
              <a:t>Management</a:t>
            </a:r>
          </a:p>
        </p:txBody>
      </p:sp>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Programme Objectives</a:t>
            </a:r>
          </a:p>
        </p:txBody>
      </p:sp>
      <p:sp>
        <p:nvSpPr>
          <p:cNvPr id="7171" name="Rectangle 3"/>
          <p:cNvSpPr>
            <a:spLocks noGrp="1" noChangeArrowheads="1"/>
          </p:cNvSpPr>
          <p:nvPr>
            <p:ph type="body" idx="1"/>
          </p:nvPr>
        </p:nvSpPr>
        <p:spPr/>
        <p:txBody>
          <a:bodyPr/>
          <a:lstStyle/>
          <a:p>
            <a:r>
              <a:rPr lang="en-US" dirty="0"/>
              <a:t>Understand Self</a:t>
            </a:r>
          </a:p>
          <a:p>
            <a:r>
              <a:rPr lang="en-US" dirty="0"/>
              <a:t>Understand Others</a:t>
            </a:r>
          </a:p>
          <a:p>
            <a:r>
              <a:rPr lang="en-US" dirty="0"/>
              <a:t>Adapt </a:t>
            </a:r>
            <a:r>
              <a:rPr lang="en-GB" dirty="0"/>
              <a:t>and</a:t>
            </a:r>
            <a:r>
              <a:rPr lang="en-US" dirty="0"/>
              <a:t> Connect</a:t>
            </a:r>
          </a:p>
          <a:p>
            <a:r>
              <a:rPr lang="en-US" dirty="0"/>
              <a:t>Develop Usable Interpersonal Strategies</a:t>
            </a:r>
          </a:p>
          <a:p>
            <a:r>
              <a:rPr lang="en-US" dirty="0" smtClean="0"/>
              <a:t>Learn a little more about your learning style</a:t>
            </a:r>
            <a:endParaRPr lang="en-US" dirty="0"/>
          </a:p>
          <a:p>
            <a:endParaRPr lang="en-US" dirty="0"/>
          </a:p>
        </p:txBody>
      </p:sp>
      <p:sp>
        <p:nvSpPr>
          <p:cNvPr id="7172" name="Text Box 4"/>
          <p:cNvSpPr txBox="1">
            <a:spLocks noChangeArrowheads="1"/>
          </p:cNvSpPr>
          <p:nvPr/>
        </p:nvSpPr>
        <p:spPr bwMode="auto">
          <a:xfrm>
            <a:off x="9051925" y="3394075"/>
            <a:ext cx="184150" cy="457200"/>
          </a:xfrm>
          <a:prstGeom prst="rect">
            <a:avLst/>
          </a:prstGeom>
          <a:noFill/>
          <a:ln w="9525">
            <a:noFill/>
            <a:miter lim="800000"/>
            <a:headEnd/>
            <a:tailEnd/>
          </a:ln>
          <a:effectLst/>
        </p:spPr>
        <p:txBody>
          <a:bodyPr wrap="none">
            <a:spAutoFit/>
          </a:bodyPr>
          <a:lstStyle/>
          <a:p>
            <a:endParaRPr lang="en-US" sz="2400">
              <a:latin typeface="Times New Roman" pitchFamily="18" charset="0"/>
              <a:cs typeface="Times New Roman" pitchFamily="18" charset="0"/>
            </a:endParaRPr>
          </a:p>
        </p:txBody>
      </p:sp>
      <p:sp>
        <p:nvSpPr>
          <p:cNvPr id="7173" name="Text Box 5"/>
          <p:cNvSpPr txBox="1">
            <a:spLocks noChangeArrowheads="1"/>
          </p:cNvSpPr>
          <p:nvPr/>
        </p:nvSpPr>
        <p:spPr bwMode="auto">
          <a:xfrm>
            <a:off x="5162550" y="6319838"/>
            <a:ext cx="3697288"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rPr>
              <a:t>Compass Learning Guide – Getting Started - Section 1.1</a:t>
            </a:r>
          </a:p>
        </p:txBody>
      </p:sp>
    </p:spTree>
  </p:cSld>
  <p:clrMapOvr>
    <a:masterClrMapping/>
  </p:clrMapOvr>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Thank you for your time</a:t>
            </a:r>
            <a:endParaRPr lang="en-GB" dirty="0"/>
          </a:p>
        </p:txBody>
      </p:sp>
      <p:sp>
        <p:nvSpPr>
          <p:cNvPr id="5" name="Subtitle 4"/>
          <p:cNvSpPr>
            <a:spLocks noGrp="1"/>
          </p:cNvSpPr>
          <p:nvPr>
            <p:ph type="subTitle" idx="1"/>
          </p:nvPr>
        </p:nvSpPr>
        <p:spPr/>
        <p:txBody>
          <a:bodyPr/>
          <a:lstStyle/>
          <a:p>
            <a:r>
              <a:rPr lang="en-GB" dirty="0" smtClean="0"/>
              <a:t>Any Questions?</a:t>
            </a:r>
            <a:endParaRPr lang="en-GB" dirty="0"/>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ChangeArrowheads="1"/>
          </p:cNvSpPr>
          <p:nvPr>
            <p:ph type="title"/>
          </p:nvPr>
        </p:nvSpPr>
        <p:spPr/>
        <p:txBody>
          <a:bodyPr/>
          <a:lstStyle/>
          <a:p>
            <a:endParaRPr lang="en-US"/>
          </a:p>
        </p:txBody>
      </p:sp>
      <p:sp>
        <p:nvSpPr>
          <p:cNvPr id="217091"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1999</TotalTime>
  <Words>3520</Words>
  <Application>Microsoft Office PowerPoint</Application>
  <PresentationFormat>On-screen Show (4:3)</PresentationFormat>
  <Paragraphs>870</Paragraphs>
  <Slides>101</Slides>
  <Notes>100</Notes>
  <HiddenSlides>1</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101</vt:i4>
      </vt:variant>
    </vt:vector>
  </HeadingPairs>
  <TitlesOfParts>
    <vt:vector size="109" baseType="lpstr">
      <vt:lpstr>Arial</vt:lpstr>
      <vt:lpstr>Arial Narrow</vt:lpstr>
      <vt:lpstr>Book Antiqua</vt:lpstr>
      <vt:lpstr>Impact</vt:lpstr>
      <vt:lpstr>Times New Roman</vt:lpstr>
      <vt:lpstr>Default Design</vt:lpstr>
      <vt:lpstr>Bitmap Image</vt:lpstr>
      <vt:lpstr>Image</vt:lpstr>
      <vt:lpstr>Gweithdy Insights  Workshop</vt:lpstr>
      <vt:lpstr>PowerPoint Presentation</vt:lpstr>
      <vt:lpstr>PowerPoint Presentation</vt:lpstr>
      <vt:lpstr>How did you feel?</vt:lpstr>
      <vt:lpstr>So lets start again!</vt:lpstr>
      <vt:lpstr>PowerPoint Presentation</vt:lpstr>
      <vt:lpstr>The Johari Window</vt:lpstr>
      <vt:lpstr>Disclosure and Feedback</vt:lpstr>
      <vt:lpstr>Programme Objectives</vt:lpstr>
      <vt:lpstr>Perception</vt:lpstr>
      <vt:lpstr>Perception – we can disagree and both be right</vt:lpstr>
      <vt:lpstr>PowerPoint Presentation</vt:lpstr>
      <vt:lpstr>PowerPoint Presentation</vt:lpstr>
      <vt:lpstr>PowerPoint Presentation</vt:lpstr>
      <vt:lpstr>Are these really moving?</vt:lpstr>
      <vt:lpstr>PowerPoint Presentation</vt:lpstr>
      <vt:lpstr>PowerPoint Presentation</vt:lpstr>
      <vt:lpstr>Perception and Awareness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Moulding your perception</vt:lpstr>
      <vt:lpstr>Insights Card Game</vt:lpstr>
      <vt:lpstr>Pick a hat!</vt:lpstr>
      <vt:lpstr>The Four Humours</vt:lpstr>
      <vt:lpstr>The Four Humours</vt:lpstr>
      <vt:lpstr>The Four Insights Colour Energies</vt:lpstr>
      <vt:lpstr>The Four Insights Colour Energies</vt:lpstr>
      <vt:lpstr>The Four Insights Colour Energies</vt:lpstr>
      <vt:lpstr>PowerPoint Presentation</vt:lpstr>
      <vt:lpstr>The Four Insights Colour Energies</vt:lpstr>
      <vt:lpstr>The Four Insights Colour Energies</vt:lpstr>
      <vt:lpstr>Colourful Statements</vt:lpstr>
      <vt:lpstr>Fiery Red Energy Overview</vt:lpstr>
      <vt:lpstr>Sunshine Yellow Energy Overview</vt:lpstr>
      <vt:lpstr>Earth Green Energy Overview</vt:lpstr>
      <vt:lpstr>Cool Blue Energy Overview</vt:lpstr>
      <vt:lpstr>Cool Blue:  Gifts and Liabilities</vt:lpstr>
      <vt:lpstr>Fiery Red: Gifts and Liabilities</vt:lpstr>
      <vt:lpstr>Sunshine Yellow: Gifts and Liabilities</vt:lpstr>
      <vt:lpstr>Earth Green: Gifts and Liabilities</vt:lpstr>
      <vt:lpstr>What Colour Are You? </vt:lpstr>
      <vt:lpstr>Change your hat if you want to!</vt:lpstr>
      <vt:lpstr>Who Is Your Hero?</vt:lpstr>
      <vt:lpstr>PowerPoint Presentation</vt:lpstr>
      <vt:lpstr>Who Is Your Hero?</vt:lpstr>
      <vt:lpstr>Heroes and Heroines</vt:lpstr>
      <vt:lpstr>Reds</vt:lpstr>
      <vt:lpstr>Yellows</vt:lpstr>
      <vt:lpstr>Greens</vt:lpstr>
      <vt:lpstr>Blues</vt:lpstr>
      <vt:lpstr>Insights 8 Type Wheel</vt:lpstr>
      <vt:lpstr>DVD!</vt:lpstr>
      <vt:lpstr>  Recognising Type</vt:lpstr>
      <vt:lpstr>Clues From Body Language</vt:lpstr>
      <vt:lpstr>Clues From Verbal Style</vt:lpstr>
      <vt:lpstr>Clues From Interactions</vt:lpstr>
      <vt:lpstr>Clues From Working Environment</vt:lpstr>
      <vt:lpstr>Clues From Working Environment</vt:lpstr>
      <vt:lpstr>Clues From Management Style</vt:lpstr>
      <vt:lpstr>Stress Signals - Fiery Red</vt:lpstr>
      <vt:lpstr>Stress Signals - Sunshine Yellow</vt:lpstr>
      <vt:lpstr>Stress Signals - Earth Green</vt:lpstr>
      <vt:lpstr>Stress Signals - Cool Blue</vt:lpstr>
      <vt:lpstr>Causes of Stress</vt:lpstr>
      <vt:lpstr>Recognising the Colour Energies</vt:lpstr>
      <vt:lpstr>Do’s and Don’ts</vt:lpstr>
      <vt:lpstr>  Adapting and Connecting</vt:lpstr>
      <vt:lpstr>PowerPoint Presentation</vt:lpstr>
      <vt:lpstr>PowerPoint Presentation</vt:lpstr>
      <vt:lpstr>PowerPoint Presentation</vt:lpstr>
      <vt:lpstr>When Interacting With The Director - DO IT NOW</vt:lpstr>
      <vt:lpstr>PowerPoint Presentation</vt:lpstr>
      <vt:lpstr>PowerPoint Presentation</vt:lpstr>
      <vt:lpstr>PowerPoint Presentation</vt:lpstr>
      <vt:lpstr>PowerPoint Presentation</vt:lpstr>
      <vt:lpstr>PowerPoint Presentation</vt:lpstr>
      <vt:lpstr>PowerPoint Presentation</vt:lpstr>
      <vt:lpstr>When interacting with the Reformer - GET IT DONE</vt:lpstr>
      <vt:lpstr>Colourful Needs</vt:lpstr>
      <vt:lpstr>Adapt your outer shell of behaviour</vt:lpstr>
      <vt:lpstr>Adapting Strategies:  Fiery Red</vt:lpstr>
      <vt:lpstr>Adapting Strategies:  Sunshine Yellow</vt:lpstr>
      <vt:lpstr>Adapting Strategies:  Earth Green</vt:lpstr>
      <vt:lpstr>Adapting Strategies:  Cool Blue</vt:lpstr>
      <vt:lpstr>A Dangerous Exercise!</vt:lpstr>
      <vt:lpstr>Colourful Listening</vt:lpstr>
      <vt:lpstr>Colourful Listening</vt:lpstr>
      <vt:lpstr>Colourful Presentations</vt:lpstr>
      <vt:lpstr>Colourful Presentations</vt:lpstr>
      <vt:lpstr>It’s Party Time!</vt:lpstr>
      <vt:lpstr>Insights Report – the next steps</vt:lpstr>
      <vt:lpstr>The Johari Window</vt:lpstr>
      <vt:lpstr>Report Overview</vt:lpstr>
      <vt:lpstr>Programme Objectives</vt:lpstr>
      <vt:lpstr>Thank you for your time</vt:lpstr>
      <vt:lpstr>PowerPoint Presentation</vt:lpstr>
    </vt:vector>
  </TitlesOfParts>
  <Company>3M</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Samuel</dc:creator>
  <cp:lastModifiedBy>Julie Crossman</cp:lastModifiedBy>
  <cp:revision>67</cp:revision>
  <dcterms:created xsi:type="dcterms:W3CDTF">2005-01-25T16:47:35Z</dcterms:created>
  <dcterms:modified xsi:type="dcterms:W3CDTF">2017-10-24T09:46:12Z</dcterms:modified>
</cp:coreProperties>
</file>