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84F00"/>
    <a:srgbClr val="B48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13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ED6DD9-F10D-43DF-AEE9-1DE8B709EF24}" type="doc">
      <dgm:prSet loTypeId="urn:microsoft.com/office/officeart/2005/8/layout/pyramid2" loCatId="pyramid" qsTypeId="urn:microsoft.com/office/officeart/2005/8/quickstyle/3d1" qsCatId="3D" csTypeId="urn:microsoft.com/office/officeart/2005/8/colors/accent4_4" csCatId="accent4"/>
      <dgm:spPr/>
      <dgm:t>
        <a:bodyPr/>
        <a:lstStyle/>
        <a:p>
          <a:endParaRPr lang="en-US"/>
        </a:p>
      </dgm:t>
    </dgm:pt>
    <dgm:pt modelId="{4FD601CA-D3A4-46D2-AED3-E5D6FFFF6E09}">
      <dgm:prSet custT="1"/>
      <dgm:spPr/>
      <dgm:t>
        <a:bodyPr/>
        <a:lstStyle/>
        <a:p>
          <a:pPr rtl="0"/>
          <a:r>
            <a:rPr lang="en-US" sz="1000" b="1" i="0" baseline="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The Scenario:</a:t>
          </a:r>
          <a:r>
            <a:rPr lang="en-US" sz="1000" b="0" i="0" baseline="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 Supporting a service user who is feeling anxious about a new treatment plan.</a:t>
          </a:r>
          <a:endParaRPr lang="en-US" sz="1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4F26D2C-B014-4D84-A8F0-5298D941BA99}" type="parTrans" cxnId="{E800CA54-5D98-4EFD-81E2-ED5D29A0EC8B}">
      <dgm:prSet/>
      <dgm:spPr/>
      <dgm:t>
        <a:bodyPr/>
        <a:lstStyle/>
        <a:p>
          <a:endParaRPr lang="en-US"/>
        </a:p>
      </dgm:t>
    </dgm:pt>
    <dgm:pt modelId="{65F637B6-9CEE-4CA4-A267-A00044B7739A}" type="sibTrans" cxnId="{E800CA54-5D98-4EFD-81E2-ED5D29A0EC8B}">
      <dgm:prSet/>
      <dgm:spPr/>
      <dgm:t>
        <a:bodyPr/>
        <a:lstStyle/>
        <a:p>
          <a:endParaRPr lang="en-US"/>
        </a:p>
      </dgm:t>
    </dgm:pt>
    <dgm:pt modelId="{160EBB8B-F6A6-4CA8-93D6-61041720D2BA}">
      <dgm:prSet/>
      <dgm:spPr/>
      <dgm:t>
        <a:bodyPr/>
        <a:lstStyle/>
        <a:p>
          <a:pPr rtl="0"/>
          <a:r>
            <a:rPr lang="en-US" b="1" i="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Application:</a:t>
          </a:r>
          <a:r>
            <a:rPr lang="en-US" b="0" i="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 Using the </a:t>
          </a:r>
          <a:r>
            <a:rPr lang="en-US" b="1" i="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SOLER</a:t>
          </a:r>
          <a:r>
            <a:rPr lang="en-US" b="0" i="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 model to demonstrate active listening during a consultation.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1612F14-B2F4-4302-A7E3-E7304764FB0F}" type="parTrans" cxnId="{0B0B1EEB-90CC-48F6-ABE7-FDB6BA375A60}">
      <dgm:prSet/>
      <dgm:spPr/>
      <dgm:t>
        <a:bodyPr/>
        <a:lstStyle/>
        <a:p>
          <a:endParaRPr lang="en-US"/>
        </a:p>
      </dgm:t>
    </dgm:pt>
    <dgm:pt modelId="{6568C2CE-7934-446E-AED7-10EDA2FBD202}" type="sibTrans" cxnId="{0B0B1EEB-90CC-48F6-ABE7-FDB6BA375A60}">
      <dgm:prSet/>
      <dgm:spPr/>
      <dgm:t>
        <a:bodyPr/>
        <a:lstStyle/>
        <a:p>
          <a:endParaRPr lang="en-US"/>
        </a:p>
      </dgm:t>
    </dgm:pt>
    <dgm:pt modelId="{300456A8-6095-414A-B3DA-CEDD296BA372}">
      <dgm:prSet/>
      <dgm:spPr/>
      <dgm:t>
        <a:bodyPr/>
        <a:lstStyle/>
        <a:p>
          <a:pPr rtl="0"/>
          <a:r>
            <a:rPr lang="en-US" b="1" i="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Outcome:</a:t>
          </a:r>
          <a:r>
            <a:rPr lang="en-US" b="0" i="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 By leaning in and maintaining an open posture, the service user feels safe to express their concerns, leading to better care compliance and emotional wellbeing.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D5DFFAD-118D-45A5-AEC9-43FBFFDDCE9D}" type="parTrans" cxnId="{4026597B-2523-4E7D-9B1E-E3739157625C}">
      <dgm:prSet/>
      <dgm:spPr/>
      <dgm:t>
        <a:bodyPr/>
        <a:lstStyle/>
        <a:p>
          <a:endParaRPr lang="en-US"/>
        </a:p>
      </dgm:t>
    </dgm:pt>
    <dgm:pt modelId="{33D5D4A6-0AC8-4C2D-BFD9-EFA2463F1899}" type="sibTrans" cxnId="{4026597B-2523-4E7D-9B1E-E3739157625C}">
      <dgm:prSet/>
      <dgm:spPr/>
      <dgm:t>
        <a:bodyPr/>
        <a:lstStyle/>
        <a:p>
          <a:endParaRPr lang="en-US"/>
        </a:p>
      </dgm:t>
    </dgm:pt>
    <dgm:pt modelId="{79819997-A7A8-4361-80BC-2F76CA879341}" type="pres">
      <dgm:prSet presAssocID="{B8ED6DD9-F10D-43DF-AEE9-1DE8B709EF24}" presName="compositeShape" presStyleCnt="0">
        <dgm:presLayoutVars>
          <dgm:dir/>
          <dgm:resizeHandles/>
        </dgm:presLayoutVars>
      </dgm:prSet>
      <dgm:spPr/>
    </dgm:pt>
    <dgm:pt modelId="{70A59099-99B8-4EF4-8998-2E3CD41DA930}" type="pres">
      <dgm:prSet presAssocID="{B8ED6DD9-F10D-43DF-AEE9-1DE8B709EF24}" presName="pyramid" presStyleLbl="node1" presStyleIdx="0" presStyleCnt="1"/>
      <dgm:spPr/>
    </dgm:pt>
    <dgm:pt modelId="{CF3008CF-3AD4-4E5C-B7E6-122CCB84BC9F}" type="pres">
      <dgm:prSet presAssocID="{B8ED6DD9-F10D-43DF-AEE9-1DE8B709EF24}" presName="theList" presStyleCnt="0"/>
      <dgm:spPr/>
    </dgm:pt>
    <dgm:pt modelId="{F2543E03-9E96-4A2B-BA2A-11898B0486C1}" type="pres">
      <dgm:prSet presAssocID="{4FD601CA-D3A4-46D2-AED3-E5D6FFFF6E09}" presName="aNode" presStyleLbl="fgAcc1" presStyleIdx="0" presStyleCnt="3">
        <dgm:presLayoutVars>
          <dgm:bulletEnabled val="1"/>
        </dgm:presLayoutVars>
      </dgm:prSet>
      <dgm:spPr/>
    </dgm:pt>
    <dgm:pt modelId="{B676A782-58CD-4804-A538-BF36A37CA014}" type="pres">
      <dgm:prSet presAssocID="{4FD601CA-D3A4-46D2-AED3-E5D6FFFF6E09}" presName="aSpace" presStyleCnt="0"/>
      <dgm:spPr/>
    </dgm:pt>
    <dgm:pt modelId="{28C17E68-02B0-4EF0-B92C-A07B590BACBA}" type="pres">
      <dgm:prSet presAssocID="{160EBB8B-F6A6-4CA8-93D6-61041720D2BA}" presName="aNode" presStyleLbl="fgAcc1" presStyleIdx="1" presStyleCnt="3">
        <dgm:presLayoutVars>
          <dgm:bulletEnabled val="1"/>
        </dgm:presLayoutVars>
      </dgm:prSet>
      <dgm:spPr/>
    </dgm:pt>
    <dgm:pt modelId="{6554E421-6CEF-49F2-BEE5-CECB1C533BC6}" type="pres">
      <dgm:prSet presAssocID="{160EBB8B-F6A6-4CA8-93D6-61041720D2BA}" presName="aSpace" presStyleCnt="0"/>
      <dgm:spPr/>
    </dgm:pt>
    <dgm:pt modelId="{A926F2AC-754C-4524-B6E2-FE5CA7159490}" type="pres">
      <dgm:prSet presAssocID="{300456A8-6095-414A-B3DA-CEDD296BA372}" presName="aNode" presStyleLbl="fgAcc1" presStyleIdx="2" presStyleCnt="3">
        <dgm:presLayoutVars>
          <dgm:bulletEnabled val="1"/>
        </dgm:presLayoutVars>
      </dgm:prSet>
      <dgm:spPr/>
    </dgm:pt>
    <dgm:pt modelId="{CCF3E4B7-30AE-4C3E-BDE4-6AC189C1224E}" type="pres">
      <dgm:prSet presAssocID="{300456A8-6095-414A-B3DA-CEDD296BA372}" presName="aSpace" presStyleCnt="0"/>
      <dgm:spPr/>
    </dgm:pt>
  </dgm:ptLst>
  <dgm:cxnLst>
    <dgm:cxn modelId="{0B0B1EEB-90CC-48F6-ABE7-FDB6BA375A60}" srcId="{B8ED6DD9-F10D-43DF-AEE9-1DE8B709EF24}" destId="{160EBB8B-F6A6-4CA8-93D6-61041720D2BA}" srcOrd="1" destOrd="0" parTransId="{51612F14-B2F4-4302-A7E3-E7304764FB0F}" sibTransId="{6568C2CE-7934-446E-AED7-10EDA2FBD202}"/>
    <dgm:cxn modelId="{E800CA54-5D98-4EFD-81E2-ED5D29A0EC8B}" srcId="{B8ED6DD9-F10D-43DF-AEE9-1DE8B709EF24}" destId="{4FD601CA-D3A4-46D2-AED3-E5D6FFFF6E09}" srcOrd="0" destOrd="0" parTransId="{74F26D2C-B014-4D84-A8F0-5298D941BA99}" sibTransId="{65F637B6-9CEE-4CA4-A267-A00044B7739A}"/>
    <dgm:cxn modelId="{84DAE361-F50E-45D0-95F5-89EB07F506BB}" type="presOf" srcId="{4FD601CA-D3A4-46D2-AED3-E5D6FFFF6E09}" destId="{F2543E03-9E96-4A2B-BA2A-11898B0486C1}" srcOrd="0" destOrd="0" presId="urn:microsoft.com/office/officeart/2005/8/layout/pyramid2"/>
    <dgm:cxn modelId="{AE19B4FD-FEFA-4E2F-8594-C7705E1CABCB}" type="presOf" srcId="{160EBB8B-F6A6-4CA8-93D6-61041720D2BA}" destId="{28C17E68-02B0-4EF0-B92C-A07B590BACBA}" srcOrd="0" destOrd="0" presId="urn:microsoft.com/office/officeart/2005/8/layout/pyramid2"/>
    <dgm:cxn modelId="{DFE74220-F2B8-47A0-87F7-EFC71FDB8183}" type="presOf" srcId="{B8ED6DD9-F10D-43DF-AEE9-1DE8B709EF24}" destId="{79819997-A7A8-4361-80BC-2F76CA879341}" srcOrd="0" destOrd="0" presId="urn:microsoft.com/office/officeart/2005/8/layout/pyramid2"/>
    <dgm:cxn modelId="{C23ADA84-CA0D-46CC-AFAD-E120E382EB6F}" type="presOf" srcId="{300456A8-6095-414A-B3DA-CEDD296BA372}" destId="{A926F2AC-754C-4524-B6E2-FE5CA7159490}" srcOrd="0" destOrd="0" presId="urn:microsoft.com/office/officeart/2005/8/layout/pyramid2"/>
    <dgm:cxn modelId="{4026597B-2523-4E7D-9B1E-E3739157625C}" srcId="{B8ED6DD9-F10D-43DF-AEE9-1DE8B709EF24}" destId="{300456A8-6095-414A-B3DA-CEDD296BA372}" srcOrd="2" destOrd="0" parTransId="{7D5DFFAD-118D-45A5-AEC9-43FBFFDDCE9D}" sibTransId="{33D5D4A6-0AC8-4C2D-BFD9-EFA2463F1899}"/>
    <dgm:cxn modelId="{92646162-0818-49B0-A918-B38D0776CECE}" type="presParOf" srcId="{79819997-A7A8-4361-80BC-2F76CA879341}" destId="{70A59099-99B8-4EF4-8998-2E3CD41DA930}" srcOrd="0" destOrd="0" presId="urn:microsoft.com/office/officeart/2005/8/layout/pyramid2"/>
    <dgm:cxn modelId="{0BBFA512-71D4-4DF0-9813-4738D48BF2F6}" type="presParOf" srcId="{79819997-A7A8-4361-80BC-2F76CA879341}" destId="{CF3008CF-3AD4-4E5C-B7E6-122CCB84BC9F}" srcOrd="1" destOrd="0" presId="urn:microsoft.com/office/officeart/2005/8/layout/pyramid2"/>
    <dgm:cxn modelId="{E6BAE090-1BEE-473F-A693-19250547E02D}" type="presParOf" srcId="{CF3008CF-3AD4-4E5C-B7E6-122CCB84BC9F}" destId="{F2543E03-9E96-4A2B-BA2A-11898B0486C1}" srcOrd="0" destOrd="0" presId="urn:microsoft.com/office/officeart/2005/8/layout/pyramid2"/>
    <dgm:cxn modelId="{BB20FC70-B8E3-4886-8C00-94C0EB9305D7}" type="presParOf" srcId="{CF3008CF-3AD4-4E5C-B7E6-122CCB84BC9F}" destId="{B676A782-58CD-4804-A538-BF36A37CA014}" srcOrd="1" destOrd="0" presId="urn:microsoft.com/office/officeart/2005/8/layout/pyramid2"/>
    <dgm:cxn modelId="{F98EADDA-02B6-4942-BDCE-2943EE382094}" type="presParOf" srcId="{CF3008CF-3AD4-4E5C-B7E6-122CCB84BC9F}" destId="{28C17E68-02B0-4EF0-B92C-A07B590BACBA}" srcOrd="2" destOrd="0" presId="urn:microsoft.com/office/officeart/2005/8/layout/pyramid2"/>
    <dgm:cxn modelId="{4BB7E36B-4F35-4766-8D0D-E28658150E11}" type="presParOf" srcId="{CF3008CF-3AD4-4E5C-B7E6-122CCB84BC9F}" destId="{6554E421-6CEF-49F2-BEE5-CECB1C533BC6}" srcOrd="3" destOrd="0" presId="urn:microsoft.com/office/officeart/2005/8/layout/pyramid2"/>
    <dgm:cxn modelId="{988B145C-80D3-4A08-ACB9-7366FCB36E82}" type="presParOf" srcId="{CF3008CF-3AD4-4E5C-B7E6-122CCB84BC9F}" destId="{A926F2AC-754C-4524-B6E2-FE5CA7159490}" srcOrd="4" destOrd="0" presId="urn:microsoft.com/office/officeart/2005/8/layout/pyramid2"/>
    <dgm:cxn modelId="{01A3F244-AFDA-4A1F-A885-45E133521697}" type="presParOf" srcId="{CF3008CF-3AD4-4E5C-B7E6-122CCB84BC9F}" destId="{CCF3E4B7-30AE-4C3E-BDE4-6AC189C1224E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96A47B-8F21-4A8F-8856-FAA878875C8C}" type="doc">
      <dgm:prSet loTypeId="urn:microsoft.com/office/officeart/2005/8/layout/cycle1" loCatId="cycle" qsTypeId="urn:microsoft.com/office/officeart/2005/8/quickstyle/simple5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779DA18A-6AF9-479B-85FA-2E90B144EA7C}">
      <dgm:prSet/>
      <dgm:spPr/>
      <dgm:t>
        <a:bodyPr/>
        <a:lstStyle/>
        <a:p>
          <a:pPr rtl="0"/>
          <a:r>
            <a:rPr lang="en-US" b="1" i="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Personal Strengths:</a:t>
          </a:r>
          <a:r>
            <a:rPr lang="en-US" b="0" i="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 Strong verbal communication skills developed through previous professional experience.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564E4E4-8419-4E81-B471-43987C7C31E0}" type="parTrans" cxnId="{344881C2-4973-49F5-9107-46CECA4C9278}">
      <dgm:prSet/>
      <dgm:spPr/>
      <dgm:t>
        <a:bodyPr/>
        <a:lstStyle/>
        <a:p>
          <a:endParaRPr lang="en-US"/>
        </a:p>
      </dgm:t>
    </dgm:pt>
    <dgm:pt modelId="{EDBF0B10-9D57-4D9E-8829-440042008138}" type="sibTrans" cxnId="{344881C2-4973-49F5-9107-46CECA4C9278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55F06CA-1176-40FC-8818-19A4357C8366}">
      <dgm:prSet/>
      <dgm:spPr/>
      <dgm:t>
        <a:bodyPr/>
        <a:lstStyle/>
        <a:p>
          <a:pPr rtl="0"/>
          <a:r>
            <a:rPr lang="en-US" b="1" i="0" baseline="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Area for Development:</a:t>
          </a:r>
          <a:r>
            <a:rPr lang="en-US" b="0" i="0" baseline="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 Improving the use of non-verbal cues (like the SOLER model) to better support vulnerable individuals.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70CB2B8-45F3-4ED7-AC3A-3A39A0EF4703}" type="parTrans" cxnId="{A2009892-D2E7-4711-B6B5-57662781DAA8}">
      <dgm:prSet/>
      <dgm:spPr/>
      <dgm:t>
        <a:bodyPr/>
        <a:lstStyle/>
        <a:p>
          <a:endParaRPr lang="en-US"/>
        </a:p>
      </dgm:t>
    </dgm:pt>
    <dgm:pt modelId="{21738243-A099-4E4A-82C9-89FE74B690FD}" type="sibTrans" cxnId="{A2009892-D2E7-4711-B6B5-57662781DAA8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FE55A43-CDFA-4ACF-8E1B-68889B35E3E1}">
      <dgm:prSet/>
      <dgm:spPr/>
      <dgm:t>
        <a:bodyPr/>
        <a:lstStyle/>
        <a:p>
          <a:pPr rtl="0"/>
          <a:r>
            <a:rPr lang="en-US" b="1" i="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Action Plan:</a:t>
          </a:r>
          <a:r>
            <a:rPr lang="en-US" b="0" i="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 I will practice active listening techniques during my upcoming placement to enhance my readiness for employability.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7D25BBC-45B5-42C2-841A-986E191EB065}" type="parTrans" cxnId="{72709AD1-1F1D-4842-B4B4-9DABE81C2434}">
      <dgm:prSet/>
      <dgm:spPr/>
      <dgm:t>
        <a:bodyPr/>
        <a:lstStyle/>
        <a:p>
          <a:endParaRPr lang="en-US"/>
        </a:p>
      </dgm:t>
    </dgm:pt>
    <dgm:pt modelId="{78A5BCE3-061F-45EC-83F9-D659061F4033}" type="sibTrans" cxnId="{72709AD1-1F1D-4842-B4B4-9DABE81C2434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1BA2044-2FFC-4C07-BB54-1E34530D0A7B}" type="pres">
      <dgm:prSet presAssocID="{8196A47B-8F21-4A8F-8856-FAA878875C8C}" presName="cycle" presStyleCnt="0">
        <dgm:presLayoutVars>
          <dgm:dir/>
          <dgm:resizeHandles val="exact"/>
        </dgm:presLayoutVars>
      </dgm:prSet>
      <dgm:spPr/>
    </dgm:pt>
    <dgm:pt modelId="{DE520E25-EBC8-4E0E-883B-EAD55049FFEF}" type="pres">
      <dgm:prSet presAssocID="{779DA18A-6AF9-479B-85FA-2E90B144EA7C}" presName="dummy" presStyleCnt="0"/>
      <dgm:spPr/>
    </dgm:pt>
    <dgm:pt modelId="{002070B1-546A-468C-B53B-37F6CA730CD3}" type="pres">
      <dgm:prSet presAssocID="{779DA18A-6AF9-479B-85FA-2E90B144EA7C}" presName="node" presStyleLbl="revTx" presStyleIdx="0" presStyleCnt="3">
        <dgm:presLayoutVars>
          <dgm:bulletEnabled val="1"/>
        </dgm:presLayoutVars>
      </dgm:prSet>
      <dgm:spPr/>
    </dgm:pt>
    <dgm:pt modelId="{9B91EF9E-A663-4BFE-A8D2-BB5995A7D37F}" type="pres">
      <dgm:prSet presAssocID="{EDBF0B10-9D57-4D9E-8829-440042008138}" presName="sibTrans" presStyleLbl="node1" presStyleIdx="0" presStyleCnt="3"/>
      <dgm:spPr/>
    </dgm:pt>
    <dgm:pt modelId="{B4118218-F87B-4813-B6C8-E9E4BB26FD0C}" type="pres">
      <dgm:prSet presAssocID="{855F06CA-1176-40FC-8818-19A4357C8366}" presName="dummy" presStyleCnt="0"/>
      <dgm:spPr/>
    </dgm:pt>
    <dgm:pt modelId="{DD5BCF22-1FEB-4CE5-95AD-7F4EAD9DDEA5}" type="pres">
      <dgm:prSet presAssocID="{855F06CA-1176-40FC-8818-19A4357C8366}" presName="node" presStyleLbl="revTx" presStyleIdx="1" presStyleCnt="3">
        <dgm:presLayoutVars>
          <dgm:bulletEnabled val="1"/>
        </dgm:presLayoutVars>
      </dgm:prSet>
      <dgm:spPr/>
    </dgm:pt>
    <dgm:pt modelId="{8CB9F96F-7E00-49C9-8108-E6F73125FB93}" type="pres">
      <dgm:prSet presAssocID="{21738243-A099-4E4A-82C9-89FE74B690FD}" presName="sibTrans" presStyleLbl="node1" presStyleIdx="1" presStyleCnt="3"/>
      <dgm:spPr/>
    </dgm:pt>
    <dgm:pt modelId="{360EB90B-24F9-4C8D-A907-052C5471E357}" type="pres">
      <dgm:prSet presAssocID="{0FE55A43-CDFA-4ACF-8E1B-68889B35E3E1}" presName="dummy" presStyleCnt="0"/>
      <dgm:spPr/>
    </dgm:pt>
    <dgm:pt modelId="{BDBBDF09-BD4B-4B5D-BE1A-1C914FBF07A7}" type="pres">
      <dgm:prSet presAssocID="{0FE55A43-CDFA-4ACF-8E1B-68889B35E3E1}" presName="node" presStyleLbl="revTx" presStyleIdx="2" presStyleCnt="3">
        <dgm:presLayoutVars>
          <dgm:bulletEnabled val="1"/>
        </dgm:presLayoutVars>
      </dgm:prSet>
      <dgm:spPr/>
    </dgm:pt>
    <dgm:pt modelId="{AE54DAE9-2533-4BDE-95E6-2A3E6A736FD7}" type="pres">
      <dgm:prSet presAssocID="{78A5BCE3-061F-45EC-83F9-D659061F4033}" presName="sibTrans" presStyleLbl="node1" presStyleIdx="2" presStyleCnt="3"/>
      <dgm:spPr/>
    </dgm:pt>
  </dgm:ptLst>
  <dgm:cxnLst>
    <dgm:cxn modelId="{FFA24B4C-59E9-40F0-87A3-9834AA24AA2F}" type="presOf" srcId="{EDBF0B10-9D57-4D9E-8829-440042008138}" destId="{9B91EF9E-A663-4BFE-A8D2-BB5995A7D37F}" srcOrd="0" destOrd="0" presId="urn:microsoft.com/office/officeart/2005/8/layout/cycle1"/>
    <dgm:cxn modelId="{86D427C5-CD40-419D-8AC6-1E94923F0F63}" type="presOf" srcId="{78A5BCE3-061F-45EC-83F9-D659061F4033}" destId="{AE54DAE9-2533-4BDE-95E6-2A3E6A736FD7}" srcOrd="0" destOrd="0" presId="urn:microsoft.com/office/officeart/2005/8/layout/cycle1"/>
    <dgm:cxn modelId="{63B5BA02-890D-439C-8C05-9086BD43A494}" type="presOf" srcId="{21738243-A099-4E4A-82C9-89FE74B690FD}" destId="{8CB9F96F-7E00-49C9-8108-E6F73125FB93}" srcOrd="0" destOrd="0" presId="urn:microsoft.com/office/officeart/2005/8/layout/cycle1"/>
    <dgm:cxn modelId="{344881C2-4973-49F5-9107-46CECA4C9278}" srcId="{8196A47B-8F21-4A8F-8856-FAA878875C8C}" destId="{779DA18A-6AF9-479B-85FA-2E90B144EA7C}" srcOrd="0" destOrd="0" parTransId="{8564E4E4-8419-4E81-B471-43987C7C31E0}" sibTransId="{EDBF0B10-9D57-4D9E-8829-440042008138}"/>
    <dgm:cxn modelId="{A24CEF81-0AE0-4883-B47A-091EF9429744}" type="presOf" srcId="{0FE55A43-CDFA-4ACF-8E1B-68889B35E3E1}" destId="{BDBBDF09-BD4B-4B5D-BE1A-1C914FBF07A7}" srcOrd="0" destOrd="0" presId="urn:microsoft.com/office/officeart/2005/8/layout/cycle1"/>
    <dgm:cxn modelId="{D34C06BD-A2E2-4180-91A2-30551BFFED24}" type="presOf" srcId="{855F06CA-1176-40FC-8818-19A4357C8366}" destId="{DD5BCF22-1FEB-4CE5-95AD-7F4EAD9DDEA5}" srcOrd="0" destOrd="0" presId="urn:microsoft.com/office/officeart/2005/8/layout/cycle1"/>
    <dgm:cxn modelId="{A2009892-D2E7-4711-B6B5-57662781DAA8}" srcId="{8196A47B-8F21-4A8F-8856-FAA878875C8C}" destId="{855F06CA-1176-40FC-8818-19A4357C8366}" srcOrd="1" destOrd="0" parTransId="{270CB2B8-45F3-4ED7-AC3A-3A39A0EF4703}" sibTransId="{21738243-A099-4E4A-82C9-89FE74B690FD}"/>
    <dgm:cxn modelId="{F1BF2098-FC30-4183-95AA-6F0FB961801B}" type="presOf" srcId="{8196A47B-8F21-4A8F-8856-FAA878875C8C}" destId="{51BA2044-2FFC-4C07-BB54-1E34530D0A7B}" srcOrd="0" destOrd="0" presId="urn:microsoft.com/office/officeart/2005/8/layout/cycle1"/>
    <dgm:cxn modelId="{C1BEBDD9-68A7-4DF3-8F02-D633F26E77CF}" type="presOf" srcId="{779DA18A-6AF9-479B-85FA-2E90B144EA7C}" destId="{002070B1-546A-468C-B53B-37F6CA730CD3}" srcOrd="0" destOrd="0" presId="urn:microsoft.com/office/officeart/2005/8/layout/cycle1"/>
    <dgm:cxn modelId="{72709AD1-1F1D-4842-B4B4-9DABE81C2434}" srcId="{8196A47B-8F21-4A8F-8856-FAA878875C8C}" destId="{0FE55A43-CDFA-4ACF-8E1B-68889B35E3E1}" srcOrd="2" destOrd="0" parTransId="{07D25BBC-45B5-42C2-841A-986E191EB065}" sibTransId="{78A5BCE3-061F-45EC-83F9-D659061F4033}"/>
    <dgm:cxn modelId="{75DBAA89-3145-4487-8A5A-DB5444A4C4C4}" type="presParOf" srcId="{51BA2044-2FFC-4C07-BB54-1E34530D0A7B}" destId="{DE520E25-EBC8-4E0E-883B-EAD55049FFEF}" srcOrd="0" destOrd="0" presId="urn:microsoft.com/office/officeart/2005/8/layout/cycle1"/>
    <dgm:cxn modelId="{DD5434CD-67A6-461B-9717-E34C9496A3B1}" type="presParOf" srcId="{51BA2044-2FFC-4C07-BB54-1E34530D0A7B}" destId="{002070B1-546A-468C-B53B-37F6CA730CD3}" srcOrd="1" destOrd="0" presId="urn:microsoft.com/office/officeart/2005/8/layout/cycle1"/>
    <dgm:cxn modelId="{2D5A2A5D-97BA-4FFC-AF6F-402DD0ADD708}" type="presParOf" srcId="{51BA2044-2FFC-4C07-BB54-1E34530D0A7B}" destId="{9B91EF9E-A663-4BFE-A8D2-BB5995A7D37F}" srcOrd="2" destOrd="0" presId="urn:microsoft.com/office/officeart/2005/8/layout/cycle1"/>
    <dgm:cxn modelId="{B6680EA6-6CFB-47DD-9862-2AE2A2DF3053}" type="presParOf" srcId="{51BA2044-2FFC-4C07-BB54-1E34530D0A7B}" destId="{B4118218-F87B-4813-B6C8-E9E4BB26FD0C}" srcOrd="3" destOrd="0" presId="urn:microsoft.com/office/officeart/2005/8/layout/cycle1"/>
    <dgm:cxn modelId="{F05D1635-9A28-4165-82EA-4187B7133FF6}" type="presParOf" srcId="{51BA2044-2FFC-4C07-BB54-1E34530D0A7B}" destId="{DD5BCF22-1FEB-4CE5-95AD-7F4EAD9DDEA5}" srcOrd="4" destOrd="0" presId="urn:microsoft.com/office/officeart/2005/8/layout/cycle1"/>
    <dgm:cxn modelId="{7D50E176-CAA1-43A3-B074-7E58FE239983}" type="presParOf" srcId="{51BA2044-2FFC-4C07-BB54-1E34530D0A7B}" destId="{8CB9F96F-7E00-49C9-8108-E6F73125FB93}" srcOrd="5" destOrd="0" presId="urn:microsoft.com/office/officeart/2005/8/layout/cycle1"/>
    <dgm:cxn modelId="{A408F09B-C12C-44C7-973E-2A21E255AD29}" type="presParOf" srcId="{51BA2044-2FFC-4C07-BB54-1E34530D0A7B}" destId="{360EB90B-24F9-4C8D-A907-052C5471E357}" srcOrd="6" destOrd="0" presId="urn:microsoft.com/office/officeart/2005/8/layout/cycle1"/>
    <dgm:cxn modelId="{A3EEC71A-8C21-4935-B47F-8F0F384E4939}" type="presParOf" srcId="{51BA2044-2FFC-4C07-BB54-1E34530D0A7B}" destId="{BDBBDF09-BD4B-4B5D-BE1A-1C914FBF07A7}" srcOrd="7" destOrd="0" presId="urn:microsoft.com/office/officeart/2005/8/layout/cycle1"/>
    <dgm:cxn modelId="{C7AFB3E5-F387-4363-81A2-AB1AECEB9132}" type="presParOf" srcId="{51BA2044-2FFC-4C07-BB54-1E34530D0A7B}" destId="{AE54DAE9-2533-4BDE-95E6-2A3E6A736FD7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A59099-99B8-4EF4-8998-2E3CD41DA930}">
      <dsp:nvSpPr>
        <dsp:cNvPr id="0" name=""/>
        <dsp:cNvSpPr/>
      </dsp:nvSpPr>
      <dsp:spPr>
        <a:xfrm>
          <a:off x="2338787" y="0"/>
          <a:ext cx="3931956" cy="3931956"/>
        </a:xfrm>
        <a:prstGeom prst="triangle">
          <a:avLst/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543E03-9E96-4A2B-BA2A-11898B0486C1}">
      <dsp:nvSpPr>
        <dsp:cNvPr id="0" name=""/>
        <dsp:cNvSpPr/>
      </dsp:nvSpPr>
      <dsp:spPr>
        <a:xfrm>
          <a:off x="4304765" y="395307"/>
          <a:ext cx="2555771" cy="93076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b="1" i="0" kern="1200" baseline="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The Scenario:</a:t>
          </a:r>
          <a:r>
            <a:rPr lang="en-US" sz="1000" b="0" i="0" kern="1200" baseline="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 Supporting a service user who is feeling anxious about a new treatment plan.</a:t>
          </a:r>
          <a:endParaRPr lang="en-US" sz="1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350201" y="440743"/>
        <a:ext cx="2464899" cy="839895"/>
      </dsp:txXfrm>
    </dsp:sp>
    <dsp:sp modelId="{28C17E68-02B0-4EF0-B92C-A07B590BACBA}">
      <dsp:nvSpPr>
        <dsp:cNvPr id="0" name=""/>
        <dsp:cNvSpPr/>
      </dsp:nvSpPr>
      <dsp:spPr>
        <a:xfrm>
          <a:off x="4304765" y="1442421"/>
          <a:ext cx="2555771" cy="93076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shade val="50000"/>
              <a:hueOff val="-396136"/>
              <a:satOff val="0"/>
              <a:lumOff val="32202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b="1" i="0" kern="120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Application:</a:t>
          </a:r>
          <a:r>
            <a:rPr lang="en-US" sz="1100" b="0" i="0" kern="120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 Using the </a:t>
          </a:r>
          <a:r>
            <a:rPr lang="en-US" sz="1100" b="1" i="0" kern="120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SOLER</a:t>
          </a:r>
          <a:r>
            <a:rPr lang="en-US" sz="1100" b="0" i="0" kern="120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 model to demonstrate active listening during a consultation.</a:t>
          </a:r>
          <a:endParaRPr lang="en-US" sz="11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350201" y="1487857"/>
        <a:ext cx="2464899" cy="839895"/>
      </dsp:txXfrm>
    </dsp:sp>
    <dsp:sp modelId="{A926F2AC-754C-4524-B6E2-FE5CA7159490}">
      <dsp:nvSpPr>
        <dsp:cNvPr id="0" name=""/>
        <dsp:cNvSpPr/>
      </dsp:nvSpPr>
      <dsp:spPr>
        <a:xfrm>
          <a:off x="4304765" y="2489534"/>
          <a:ext cx="2555771" cy="93076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shade val="50000"/>
              <a:hueOff val="-396136"/>
              <a:satOff val="0"/>
              <a:lumOff val="32202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b="1" i="0" kern="120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Outcome:</a:t>
          </a:r>
          <a:r>
            <a:rPr lang="en-US" sz="1100" b="0" i="0" kern="120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 By leaning in and maintaining an open posture, the service user feels safe to express their concerns, leading to better care compliance and emotional wellbeing.</a:t>
          </a:r>
          <a:endParaRPr lang="en-US" sz="11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350201" y="2534970"/>
        <a:ext cx="2464899" cy="8398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2070B1-546A-468C-B53B-37F6CA730CD3}">
      <dsp:nvSpPr>
        <dsp:cNvPr id="0" name=""/>
        <dsp:cNvSpPr/>
      </dsp:nvSpPr>
      <dsp:spPr>
        <a:xfrm>
          <a:off x="5538860" y="354298"/>
          <a:ext cx="1801073" cy="1801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i="0" kern="120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Personal Strengths:</a:t>
          </a:r>
          <a:r>
            <a:rPr lang="en-US" sz="1600" b="0" i="0" kern="120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 Strong verbal communication skills developed through previous professional experience.</a:t>
          </a:r>
          <a:endParaRPr lang="en-US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538860" y="354298"/>
        <a:ext cx="1801073" cy="1801073"/>
      </dsp:txXfrm>
    </dsp:sp>
    <dsp:sp modelId="{9B91EF9E-A663-4BFE-A8D2-BB5995A7D37F}">
      <dsp:nvSpPr>
        <dsp:cNvPr id="0" name=""/>
        <dsp:cNvSpPr/>
      </dsp:nvSpPr>
      <dsp:spPr>
        <a:xfrm>
          <a:off x="2795195" y="-154"/>
          <a:ext cx="4259003" cy="4259003"/>
        </a:xfrm>
        <a:prstGeom prst="circularArrow">
          <a:avLst>
            <a:gd name="adj1" fmla="val 8246"/>
            <a:gd name="adj2" fmla="val 575931"/>
            <a:gd name="adj3" fmla="val 2964706"/>
            <a:gd name="adj4" fmla="val 51153"/>
            <a:gd name="adj5" fmla="val 9621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D5BCF22-1FEB-4CE5-95AD-7F4EAD9DDEA5}">
      <dsp:nvSpPr>
        <dsp:cNvPr id="0" name=""/>
        <dsp:cNvSpPr/>
      </dsp:nvSpPr>
      <dsp:spPr>
        <a:xfrm>
          <a:off x="4024160" y="2977835"/>
          <a:ext cx="1801073" cy="1801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i="0" kern="1200" baseline="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Area for Development:</a:t>
          </a:r>
          <a:r>
            <a:rPr lang="en-US" sz="1600" b="0" i="0" kern="1200" baseline="0" dirty="0" smtClean="0">
              <a:latin typeface="Times New Roman" panose="02020603050405020304" pitchFamily="18" charset="0"/>
              <a:cs typeface="Times New Roman" panose="02020603050405020304" pitchFamily="18" charset="0"/>
            </a:rPr>
            <a:t> Improving the use of non-verbal cues (like the SOLER model) to better support vulnerable individuals.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024160" y="2977835"/>
        <a:ext cx="1801073" cy="1801073"/>
      </dsp:txXfrm>
    </dsp:sp>
    <dsp:sp modelId="{8CB9F96F-7E00-49C9-8108-E6F73125FB93}">
      <dsp:nvSpPr>
        <dsp:cNvPr id="0" name=""/>
        <dsp:cNvSpPr/>
      </dsp:nvSpPr>
      <dsp:spPr>
        <a:xfrm>
          <a:off x="2795195" y="-154"/>
          <a:ext cx="4259003" cy="4259003"/>
        </a:xfrm>
        <a:prstGeom prst="circularArrow">
          <a:avLst>
            <a:gd name="adj1" fmla="val 8246"/>
            <a:gd name="adj2" fmla="val 575931"/>
            <a:gd name="adj3" fmla="val 10172916"/>
            <a:gd name="adj4" fmla="val 7259363"/>
            <a:gd name="adj5" fmla="val 9621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DBBDF09-BD4B-4B5D-BE1A-1C914FBF07A7}">
      <dsp:nvSpPr>
        <dsp:cNvPr id="0" name=""/>
        <dsp:cNvSpPr/>
      </dsp:nvSpPr>
      <dsp:spPr>
        <a:xfrm>
          <a:off x="2509460" y="354298"/>
          <a:ext cx="1801073" cy="1801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i="0" kern="120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Action Plan:</a:t>
          </a:r>
          <a:r>
            <a:rPr lang="en-US" sz="1600" b="0" i="0" kern="1200" baseline="0" smtClean="0">
              <a:latin typeface="Times New Roman" panose="02020603050405020304" pitchFamily="18" charset="0"/>
              <a:cs typeface="Times New Roman" panose="02020603050405020304" pitchFamily="18" charset="0"/>
            </a:rPr>
            <a:t> I will practice active listening techniques during my upcoming placement to enhance my readiness for employability.</a:t>
          </a:r>
          <a:endParaRPr lang="en-US" sz="16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509460" y="354298"/>
        <a:ext cx="1801073" cy="1801073"/>
      </dsp:txXfrm>
    </dsp:sp>
    <dsp:sp modelId="{AE54DAE9-2533-4BDE-95E6-2A3E6A736FD7}">
      <dsp:nvSpPr>
        <dsp:cNvPr id="0" name=""/>
        <dsp:cNvSpPr/>
      </dsp:nvSpPr>
      <dsp:spPr>
        <a:xfrm>
          <a:off x="2795195" y="-154"/>
          <a:ext cx="4259003" cy="4259003"/>
        </a:xfrm>
        <a:prstGeom prst="circularArrow">
          <a:avLst>
            <a:gd name="adj1" fmla="val 8246"/>
            <a:gd name="adj2" fmla="val 575931"/>
            <a:gd name="adj3" fmla="val 16857515"/>
            <a:gd name="adj4" fmla="val 14966554"/>
            <a:gd name="adj5" fmla="val 9621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8D91A-A2EE-4B54-B3C6-F6C67903BA9C}" type="datetime1">
              <a:rPr lang="en-US" smtClean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0970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9A7B8-0EC4-44C9-AFEF-25E144F11C06}" type="datetime1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257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BB47B5-C739-4DAE-AACD-CC58CA843AC4}" type="datetime1">
              <a:rPr lang="en-US" smtClean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920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72AE48-94E6-46E0-BE32-5F0716DE9115}" type="datetime1">
              <a:rPr lang="en-US" smtClean="0"/>
              <a:pPr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357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4C285-8BCE-48FC-97D9-E2837AF38351}" type="datetime1">
              <a:rPr lang="en-US" smtClean="0"/>
              <a:pPr/>
              <a:t>2/15/2026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1904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0D3E6-EF16-4488-94A4-211508FE4682}" type="datetime1">
              <a:rPr lang="en-US" smtClean="0"/>
              <a:pPr/>
              <a:t>2/15/2026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561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77FB3B-20DA-4D0E-BF16-8262B7156612}" type="datetime1">
              <a:rPr lang="en-US" smtClean="0"/>
              <a:pPr/>
              <a:t>2/15/2026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997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73C2C-6BD0-40EC-8D8D-4D51F089C5EB}" type="datetime1">
              <a:rPr lang="en-US" smtClean="0"/>
              <a:pPr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501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377F5C-EDA7-4864-9756-35769B0E62CF}" type="datetime1">
              <a:rPr lang="en-US" smtClean="0"/>
              <a:pPr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08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785C6-EBAF-49D5-AD4D-BABF4DFAAD59}" type="datetime1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0878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04122-9A3A-4FD8-98B8-22631F32846C}" type="datetime1">
              <a:rPr lang="en-US" smtClean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651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0"/>
              </a:schemeClr>
            </a:gs>
            <a:gs pos="74000">
              <a:schemeClr val="accent4">
                <a:lumMod val="20000"/>
                <a:lumOff val="80000"/>
              </a:schemeClr>
            </a:gs>
            <a:gs pos="62826">
              <a:srgbClr val="BEB9AB"/>
            </a:gs>
            <a:gs pos="83000">
              <a:srgbClr val="B48900"/>
            </a:gs>
            <a:gs pos="100000">
              <a:schemeClr val="accent4">
                <a:lumMod val="5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B99C93-F56F-46AB-9EB8-53614A95B15F}" type="datetime1">
              <a:rPr lang="en-US" smtClean="0"/>
              <a:pPr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6318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09897" y="1841863"/>
            <a:ext cx="7367452" cy="41148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005840" y="1988046"/>
            <a:ext cx="6826194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Title: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Importance of Effective Communication in Health and Social Care 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Subtitle</a:t>
            </a: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Professional Development within Health and Social Care (LCHS4009</a:t>
            </a:r>
            <a:r>
              <a:rPr lang="en-US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kumimoji="0" lang="en-US" altLang="en-US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kumimoji="0" lang="en-US" altLang="en-US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Kiran </a:t>
            </a:r>
            <a:r>
              <a:rPr lang="en-US" altLang="en-US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Zatoon</a:t>
            </a:r>
            <a:endParaRPr lang="en-US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Student </a:t>
            </a: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ID: </a:t>
            </a:r>
            <a:r>
              <a:rPr lang="en-US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2129822</a:t>
            </a:r>
            <a:endParaRPr kumimoji="0" lang="en-US" altLang="en-US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Lead: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Olubukola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Adegbite</a:t>
            </a: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Date: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Week beginning February 16, 2026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triped Right Arrow 5"/>
          <p:cNvSpPr/>
          <p:nvPr/>
        </p:nvSpPr>
        <p:spPr>
          <a:xfrm>
            <a:off x="0" y="143692"/>
            <a:ext cx="2011680" cy="1214845"/>
          </a:xfrm>
          <a:prstGeom prst="stripedRightArrow">
            <a:avLst/>
          </a:prstGeom>
          <a:solidFill>
            <a:srgbClr val="684F00"/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986639" y="538371"/>
            <a:ext cx="30139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4000" b="1" dirty="0">
                <a:latin typeface="Algerian" panose="04020705040A02060702" pitchFamily="82" charset="0"/>
              </a:rPr>
              <a:t>Title Slide</a:t>
            </a:r>
          </a:p>
        </p:txBody>
      </p:sp>
    </p:spTree>
    <p:extLst>
      <p:ext uri="{BB962C8B-B14F-4D97-AF65-F5344CB8AC3E}">
        <p14:creationId xmlns:p14="http://schemas.microsoft.com/office/powerpoint/2010/main" val="1418153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35577" y="1149532"/>
            <a:ext cx="8033657" cy="499001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Striped Right Arrow 7"/>
          <p:cNvSpPr/>
          <p:nvPr/>
        </p:nvSpPr>
        <p:spPr>
          <a:xfrm>
            <a:off x="0" y="143692"/>
            <a:ext cx="2011680" cy="1214845"/>
          </a:xfrm>
          <a:prstGeom prst="stripedRightArrow">
            <a:avLst/>
          </a:prstGeom>
          <a:solidFill>
            <a:srgbClr val="684F00"/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2194113" y="498297"/>
            <a:ext cx="59314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latin typeface="Algerian" panose="04020705040A02060702" pitchFamily="82" charset="0"/>
              </a:rPr>
              <a:t>Introduction to Communication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62148" y="1770370"/>
            <a:ext cx="4023361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Definition: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Communication is the exchange of information, thoughts, and feelings through verbal and non-verbal methods.</a:t>
            </a:r>
          </a:p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Relevance</a:t>
            </a: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It is the foundation of patient safety, person-centered care, and effective multidisciplinary teamwork.</a:t>
            </a:r>
          </a:p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Impact</a:t>
            </a: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Good communication builds trust with service users, ensuring they feel heard and respected.</a:t>
            </a:r>
          </a:p>
          <a:p>
            <a:pPr marL="171450" lvl="0" indent="-1714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2080" y="1770370"/>
            <a:ext cx="3027497" cy="1920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913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535577" y="1149532"/>
            <a:ext cx="8033657" cy="499001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Striped Right Arrow 6"/>
          <p:cNvSpPr/>
          <p:nvPr/>
        </p:nvSpPr>
        <p:spPr>
          <a:xfrm>
            <a:off x="0" y="143692"/>
            <a:ext cx="2011680" cy="1214845"/>
          </a:xfrm>
          <a:prstGeom prst="stripedRightArrow">
            <a:avLst/>
          </a:prstGeom>
          <a:solidFill>
            <a:srgbClr val="684F00"/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"/>
          <p:cNvSpPr>
            <a:spLocks noChangeArrowheads="1"/>
          </p:cNvSpPr>
          <p:nvPr/>
        </p:nvSpPr>
        <p:spPr bwMode="auto">
          <a:xfrm>
            <a:off x="937259" y="1797877"/>
            <a:ext cx="4415246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Model: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Gerard Egan’s SOLER Model (1975) is a widely used framework for non-verbal communication.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S: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Sit 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Squarely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to show involvement.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O: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Maintain an 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Open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posture; avoid crossing arms.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L: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Lean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slightly toward the service user to show interest.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E: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Use appropriate 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Eye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contact to demonstrate attentiveness.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R: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Remain 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Relaxed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to put the service user at ease.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135776" y="551059"/>
            <a:ext cx="643345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>
                <a:latin typeface="Algerian" panose="04020705040A02060702" pitchFamily="82" charset="0"/>
              </a:rPr>
              <a:t>Theoretical Model – The SOLER Framework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0499" y="3000187"/>
            <a:ext cx="2800741" cy="268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227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535577" y="1149532"/>
            <a:ext cx="8033657" cy="499001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Striped Right Arrow 6"/>
          <p:cNvSpPr/>
          <p:nvPr/>
        </p:nvSpPr>
        <p:spPr>
          <a:xfrm>
            <a:off x="0" y="143692"/>
            <a:ext cx="2011680" cy="1214845"/>
          </a:xfrm>
          <a:prstGeom prst="stripedRightArrow">
            <a:avLst/>
          </a:prstGeom>
          <a:solidFill>
            <a:srgbClr val="684F00"/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416661717"/>
              </p:ext>
            </p:extLst>
          </p:nvPr>
        </p:nvGraphicFramePr>
        <p:xfrm>
          <a:off x="0" y="1502229"/>
          <a:ext cx="9199324" cy="39319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Rectangle 8"/>
          <p:cNvSpPr/>
          <p:nvPr/>
        </p:nvSpPr>
        <p:spPr>
          <a:xfrm>
            <a:off x="1952513" y="489504"/>
            <a:ext cx="558037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>
                <a:latin typeface="Algerian" panose="04020705040A02060702" pitchFamily="82" charset="0"/>
              </a:rPr>
              <a:t>Practical Application in a Care Setting</a:t>
            </a:r>
          </a:p>
        </p:txBody>
      </p:sp>
    </p:spTree>
    <p:extLst>
      <p:ext uri="{BB962C8B-B14F-4D97-AF65-F5344CB8AC3E}">
        <p14:creationId xmlns:p14="http://schemas.microsoft.com/office/powerpoint/2010/main" val="406779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535577" y="1149532"/>
            <a:ext cx="8033657" cy="499001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Striped Right Arrow 6"/>
          <p:cNvSpPr/>
          <p:nvPr/>
        </p:nvSpPr>
        <p:spPr>
          <a:xfrm>
            <a:off x="0" y="143692"/>
            <a:ext cx="2011680" cy="1214845"/>
          </a:xfrm>
          <a:prstGeom prst="stripedRightArrow">
            <a:avLst/>
          </a:prstGeom>
          <a:solidFill>
            <a:srgbClr val="684F00"/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163771233"/>
              </p:ext>
            </p:extLst>
          </p:nvPr>
        </p:nvGraphicFramePr>
        <p:xfrm>
          <a:off x="-372292" y="1254034"/>
          <a:ext cx="9849394" cy="47810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Rectangle 8"/>
          <p:cNvSpPr/>
          <p:nvPr/>
        </p:nvSpPr>
        <p:spPr>
          <a:xfrm>
            <a:off x="2287872" y="520281"/>
            <a:ext cx="60051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dirty="0">
                <a:latin typeface="Algerian" panose="04020705040A02060702" pitchFamily="82" charset="0"/>
              </a:rPr>
              <a:t>Personal Reflection &amp; Development</a:t>
            </a:r>
          </a:p>
        </p:txBody>
      </p:sp>
    </p:spTree>
    <p:extLst>
      <p:ext uri="{BB962C8B-B14F-4D97-AF65-F5344CB8AC3E}">
        <p14:creationId xmlns:p14="http://schemas.microsoft.com/office/powerpoint/2010/main" val="2273496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35577" y="1149532"/>
            <a:ext cx="8033657" cy="499001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triped Right Arrow 8"/>
          <p:cNvSpPr/>
          <p:nvPr/>
        </p:nvSpPr>
        <p:spPr>
          <a:xfrm>
            <a:off x="0" y="143692"/>
            <a:ext cx="2011680" cy="1214845"/>
          </a:xfrm>
          <a:prstGeom prst="stripedRightArrow">
            <a:avLst/>
          </a:prstGeom>
          <a:solidFill>
            <a:srgbClr val="684F00"/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1"/>
          <p:cNvSpPr>
            <a:spLocks noChangeArrowheads="1"/>
          </p:cNvSpPr>
          <p:nvPr/>
        </p:nvSpPr>
        <p:spPr bwMode="auto">
          <a:xfrm>
            <a:off x="779352" y="2364377"/>
            <a:ext cx="7546106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Source 1: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Egan, G. (2018) </a:t>
            </a:r>
            <a:r>
              <a:rPr kumimoji="0" lang="en-US" altLang="en-US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Skilled Helper: A Problem-Management and Opportunity-Development Approach to Helping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11th </a:t>
            </a:r>
            <a:r>
              <a:rPr kumimoji="0" lang="en-US" altLang="en-US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Boston: Cengage.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Source 2: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Moss, B. (2020) </a:t>
            </a:r>
            <a:r>
              <a:rPr kumimoji="0" lang="en-US" altLang="en-US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Skills in Health and Social Care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5th </a:t>
            </a:r>
            <a:r>
              <a:rPr kumimoji="0" lang="en-US" altLang="en-US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London: SAGE Publications.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274852" y="489504"/>
            <a:ext cx="23535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 smtClean="0">
                <a:latin typeface="Algerian" panose="04020705040A02060702" pitchFamily="82" charset="0"/>
              </a:rPr>
              <a:t>References</a:t>
            </a:r>
            <a:endParaRPr lang="en-US" altLang="en-US" sz="2800" b="1" dirty="0"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4919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Process 3"/>
          <p:cNvSpPr/>
          <p:nvPr/>
        </p:nvSpPr>
        <p:spPr>
          <a:xfrm>
            <a:off x="0" y="0"/>
            <a:ext cx="9144000" cy="2076994"/>
          </a:xfrm>
          <a:prstGeom prst="flowChartProcess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3069771" y="1515291"/>
            <a:ext cx="6074229" cy="1985555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750476" y="4759626"/>
            <a:ext cx="4084773" cy="83099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en-US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Thank </a:t>
            </a:r>
            <a:r>
              <a:rPr lang="en-US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You</a:t>
            </a:r>
            <a:r>
              <a:rPr lang="en-US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!!!</a:t>
            </a:r>
          </a:p>
        </p:txBody>
      </p:sp>
      <p:sp>
        <p:nvSpPr>
          <p:cNvPr id="7" name="Rectangle 6"/>
          <p:cNvSpPr/>
          <p:nvPr/>
        </p:nvSpPr>
        <p:spPr>
          <a:xfrm>
            <a:off x="5880277" y="342147"/>
            <a:ext cx="266451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Edwardian Script ITC" panose="030303020407070D0804" pitchFamily="66" charset="0"/>
              </a:rPr>
              <a:t>Q ‘s and A’s</a:t>
            </a:r>
            <a:endParaRPr lang="en-US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Edwardian Script ITC" panose="030303020407070D0804" pitchFamily="66" charset="0"/>
            </a:endParaRPr>
          </a:p>
        </p:txBody>
      </p:sp>
      <p:sp>
        <p:nvSpPr>
          <p:cNvPr id="8" name="Notched Right Arrow 7"/>
          <p:cNvSpPr/>
          <p:nvPr/>
        </p:nvSpPr>
        <p:spPr>
          <a:xfrm>
            <a:off x="5281066" y="551905"/>
            <a:ext cx="600892" cy="411480"/>
          </a:xfrm>
          <a:prstGeom prst="notched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9495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</TotalTime>
  <Words>373</Words>
  <Application>Microsoft Office PowerPoint</Application>
  <PresentationFormat>On-screen Show (4:3)</PresentationFormat>
  <Paragraphs>40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Algerian</vt:lpstr>
      <vt:lpstr>Arial</vt:lpstr>
      <vt:lpstr>Calibri</vt:lpstr>
      <vt:lpstr>Calibri Light</vt:lpstr>
      <vt:lpstr>Edwardian Script ITC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account</dc:creator>
  <cp:lastModifiedBy>Microsoft account</cp:lastModifiedBy>
  <cp:revision>4</cp:revision>
  <dcterms:created xsi:type="dcterms:W3CDTF">2026-02-14T21:23:13Z</dcterms:created>
  <dcterms:modified xsi:type="dcterms:W3CDTF">2026-02-14T21:50:41Z</dcterms:modified>
</cp:coreProperties>
</file>