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256" r:id="rId2"/>
    <p:sldId id="257" r:id="rId3"/>
    <p:sldId id="266" r:id="rId4"/>
    <p:sldId id="267" r:id="rId5"/>
    <p:sldId id="282" r:id="rId6"/>
    <p:sldId id="263" r:id="rId7"/>
    <p:sldId id="283" r:id="rId8"/>
    <p:sldId id="284" r:id="rId9"/>
    <p:sldId id="286" r:id="rId10"/>
    <p:sldId id="287" r:id="rId11"/>
    <p:sldId id="278" r:id="rId12"/>
    <p:sldId id="265" r:id="rId13"/>
    <p:sldId id="288" r:id="rId14"/>
    <p:sldId id="289" r:id="rId15"/>
    <p:sldId id="264" r:id="rId16"/>
    <p:sldId id="290" r:id="rId17"/>
    <p:sldId id="292" r:id="rId18"/>
    <p:sldId id="291" r:id="rId19"/>
    <p:sldId id="294" r:id="rId20"/>
    <p:sldId id="295" r:id="rId21"/>
    <p:sldId id="296" r:id="rId22"/>
    <p:sldId id="277" r:id="rId23"/>
    <p:sldId id="279" r:id="rId24"/>
    <p:sldId id="274" r:id="rId25"/>
    <p:sldId id="273" r:id="rId26"/>
    <p:sldId id="281" r:id="rId27"/>
    <p:sldId id="375" r:id="rId28"/>
    <p:sldId id="297" r:id="rId29"/>
    <p:sldId id="298" r:id="rId30"/>
    <p:sldId id="268" r:id="rId31"/>
    <p:sldId id="378" r:id="rId32"/>
    <p:sldId id="377" r:id="rId33"/>
    <p:sldId id="379" r:id="rId34"/>
    <p:sldId id="262" r:id="rId3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A5F1CB-D74A-40AD-857A-A6E22F949DF3}" type="doc">
      <dgm:prSet loTypeId="urn:microsoft.com/office/officeart/2008/layout/HalfCircleOrganizationChart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EF146532-A73C-443F-A55B-EE0F6ACE4902}">
      <dgm:prSet phldrT="[Text]"/>
      <dgm:spPr/>
      <dgm:t>
        <a:bodyPr/>
        <a:lstStyle/>
        <a:p>
          <a:r>
            <a:rPr lang="en-GB" dirty="0"/>
            <a:t>Business Strategy</a:t>
          </a:r>
        </a:p>
      </dgm:t>
    </dgm:pt>
    <dgm:pt modelId="{B3C4F53E-57FE-4922-87DB-AB18FCDB113F}" type="parTrans" cxnId="{142F8E77-43A8-4CF7-AC50-FB4F2CCDFBED}">
      <dgm:prSet/>
      <dgm:spPr/>
      <dgm:t>
        <a:bodyPr/>
        <a:lstStyle/>
        <a:p>
          <a:endParaRPr lang="en-GB"/>
        </a:p>
      </dgm:t>
    </dgm:pt>
    <dgm:pt modelId="{E62E1902-93B9-4568-B9A4-C12F4F65C3BA}" type="sibTrans" cxnId="{142F8E77-43A8-4CF7-AC50-FB4F2CCDFBED}">
      <dgm:prSet/>
      <dgm:spPr/>
      <dgm:t>
        <a:bodyPr/>
        <a:lstStyle/>
        <a:p>
          <a:endParaRPr lang="en-GB"/>
        </a:p>
      </dgm:t>
    </dgm:pt>
    <dgm:pt modelId="{5203CA96-B13C-4C8C-822A-4EADD8B87F66}" type="asst">
      <dgm:prSet phldrT="[Text]"/>
      <dgm:spPr/>
      <dgm:t>
        <a:bodyPr/>
        <a:lstStyle/>
        <a:p>
          <a:r>
            <a:rPr lang="en-GB" dirty="0"/>
            <a:t>Human Resource Strategy</a:t>
          </a:r>
        </a:p>
      </dgm:t>
    </dgm:pt>
    <dgm:pt modelId="{198545FC-EABE-4F21-83BA-908572051863}" type="parTrans" cxnId="{98579982-439E-40AF-8D5C-B8EFFD349913}">
      <dgm:prSet/>
      <dgm:spPr/>
      <dgm:t>
        <a:bodyPr/>
        <a:lstStyle/>
        <a:p>
          <a:endParaRPr lang="en-GB"/>
        </a:p>
      </dgm:t>
    </dgm:pt>
    <dgm:pt modelId="{60280320-950E-4E5D-9B50-D6D1311B2567}" type="sibTrans" cxnId="{98579982-439E-40AF-8D5C-B8EFFD349913}">
      <dgm:prSet/>
      <dgm:spPr/>
      <dgm:t>
        <a:bodyPr/>
        <a:lstStyle/>
        <a:p>
          <a:endParaRPr lang="en-GB"/>
        </a:p>
      </dgm:t>
    </dgm:pt>
    <dgm:pt modelId="{DCBA0EAC-A1FB-49C9-81C1-C28ECE15CE5F}">
      <dgm:prSet phldrT="[Text]"/>
      <dgm:spPr/>
      <dgm:t>
        <a:bodyPr/>
        <a:lstStyle/>
        <a:p>
          <a:r>
            <a:rPr lang="en-GB" dirty="0"/>
            <a:t>Resourcing Talent</a:t>
          </a:r>
        </a:p>
      </dgm:t>
    </dgm:pt>
    <dgm:pt modelId="{912B0DED-D1FC-4F94-9E6F-709EB8CFC45D}" type="parTrans" cxnId="{92CCEF3E-13A1-4E08-97B5-07B732315DFC}">
      <dgm:prSet/>
      <dgm:spPr/>
      <dgm:t>
        <a:bodyPr/>
        <a:lstStyle/>
        <a:p>
          <a:endParaRPr lang="en-GB"/>
        </a:p>
      </dgm:t>
    </dgm:pt>
    <dgm:pt modelId="{4CA78C09-C499-4C21-92E7-052A5F62B769}" type="sibTrans" cxnId="{92CCEF3E-13A1-4E08-97B5-07B732315DFC}">
      <dgm:prSet/>
      <dgm:spPr/>
      <dgm:t>
        <a:bodyPr/>
        <a:lstStyle/>
        <a:p>
          <a:endParaRPr lang="en-GB"/>
        </a:p>
      </dgm:t>
    </dgm:pt>
    <dgm:pt modelId="{EB807367-B2B3-4712-BF0E-0C6CCAF7D56E}">
      <dgm:prSet phldrT="[Text]"/>
      <dgm:spPr/>
      <dgm:t>
        <a:bodyPr/>
        <a:lstStyle/>
        <a:p>
          <a:r>
            <a:rPr lang="en-GB" dirty="0"/>
            <a:t>Development</a:t>
          </a:r>
        </a:p>
      </dgm:t>
    </dgm:pt>
    <dgm:pt modelId="{A425AB78-970F-43A0-945E-4EC5855043F8}" type="parTrans" cxnId="{989CF917-3432-4966-910F-B2ED9FF8E090}">
      <dgm:prSet/>
      <dgm:spPr/>
      <dgm:t>
        <a:bodyPr/>
        <a:lstStyle/>
        <a:p>
          <a:endParaRPr lang="en-GB"/>
        </a:p>
      </dgm:t>
    </dgm:pt>
    <dgm:pt modelId="{23B61F59-626C-4C8E-9044-5CD4A03BD6C4}" type="sibTrans" cxnId="{989CF917-3432-4966-910F-B2ED9FF8E090}">
      <dgm:prSet/>
      <dgm:spPr/>
      <dgm:t>
        <a:bodyPr/>
        <a:lstStyle/>
        <a:p>
          <a:endParaRPr lang="en-GB"/>
        </a:p>
      </dgm:t>
    </dgm:pt>
    <dgm:pt modelId="{2A8F3B05-4FDA-43AB-A84E-F0479EAE97B8}">
      <dgm:prSet phldrT="[Text]"/>
      <dgm:spPr/>
      <dgm:t>
        <a:bodyPr/>
        <a:lstStyle/>
        <a:p>
          <a:r>
            <a:rPr lang="en-GB" dirty="0"/>
            <a:t>Relations/ Engagement</a:t>
          </a:r>
        </a:p>
      </dgm:t>
    </dgm:pt>
    <dgm:pt modelId="{BFF95599-C736-44C4-BC42-D8B911996354}" type="parTrans" cxnId="{AC506267-2ECF-4644-8874-A8901C879D81}">
      <dgm:prSet/>
      <dgm:spPr/>
      <dgm:t>
        <a:bodyPr/>
        <a:lstStyle/>
        <a:p>
          <a:endParaRPr lang="en-GB"/>
        </a:p>
      </dgm:t>
    </dgm:pt>
    <dgm:pt modelId="{16CEBA57-2F52-4233-AE6D-4DD418403D6E}" type="sibTrans" cxnId="{AC506267-2ECF-4644-8874-A8901C879D81}">
      <dgm:prSet/>
      <dgm:spPr/>
      <dgm:t>
        <a:bodyPr/>
        <a:lstStyle/>
        <a:p>
          <a:endParaRPr lang="en-GB"/>
        </a:p>
      </dgm:t>
    </dgm:pt>
    <dgm:pt modelId="{0BBCB416-32D1-481B-A9D4-E87F02050873}">
      <dgm:prSet phldrT="[Text]"/>
      <dgm:spPr/>
      <dgm:t>
        <a:bodyPr/>
        <a:lstStyle/>
        <a:p>
          <a:r>
            <a:rPr lang="en-GB" dirty="0"/>
            <a:t>Pay and Reward</a:t>
          </a:r>
        </a:p>
      </dgm:t>
    </dgm:pt>
    <dgm:pt modelId="{42855624-85B2-414F-BBB0-7E9F882CB364}" type="parTrans" cxnId="{881A82A7-AC43-472B-92C6-14B0F19A470D}">
      <dgm:prSet/>
      <dgm:spPr/>
      <dgm:t>
        <a:bodyPr/>
        <a:lstStyle/>
        <a:p>
          <a:endParaRPr lang="en-GB"/>
        </a:p>
      </dgm:t>
    </dgm:pt>
    <dgm:pt modelId="{63CBC784-F6DD-4949-9609-863B0FE4A2C4}" type="sibTrans" cxnId="{881A82A7-AC43-472B-92C6-14B0F19A470D}">
      <dgm:prSet/>
      <dgm:spPr/>
      <dgm:t>
        <a:bodyPr/>
        <a:lstStyle/>
        <a:p>
          <a:endParaRPr lang="en-GB"/>
        </a:p>
      </dgm:t>
    </dgm:pt>
    <dgm:pt modelId="{B42AB395-71DE-4F29-BD37-264AABCC5D54}">
      <dgm:prSet phldrT="[Text]"/>
      <dgm:spPr/>
      <dgm:t>
        <a:bodyPr/>
        <a:lstStyle/>
        <a:p>
          <a:r>
            <a:rPr lang="en-GB" dirty="0"/>
            <a:t>Performance</a:t>
          </a:r>
        </a:p>
      </dgm:t>
    </dgm:pt>
    <dgm:pt modelId="{20AF4F64-CF27-4ACA-8993-3C8498FE292C}" type="parTrans" cxnId="{BE8F6668-9CCF-4C03-A26E-F6569189714C}">
      <dgm:prSet/>
      <dgm:spPr/>
      <dgm:t>
        <a:bodyPr/>
        <a:lstStyle/>
        <a:p>
          <a:endParaRPr lang="en-GB"/>
        </a:p>
      </dgm:t>
    </dgm:pt>
    <dgm:pt modelId="{739A928E-7EC9-4DF6-9873-CACF4048BED0}" type="sibTrans" cxnId="{BE8F6668-9CCF-4C03-A26E-F6569189714C}">
      <dgm:prSet/>
      <dgm:spPr/>
      <dgm:t>
        <a:bodyPr/>
        <a:lstStyle/>
        <a:p>
          <a:endParaRPr lang="en-GB"/>
        </a:p>
      </dgm:t>
    </dgm:pt>
    <dgm:pt modelId="{8B408CE9-6541-440B-87B4-FF140639F4BD}" type="pres">
      <dgm:prSet presAssocID="{04A5F1CB-D74A-40AD-857A-A6E22F949DF3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866F572-2AD8-472F-97DE-140EF3F17E49}" type="pres">
      <dgm:prSet presAssocID="{EF146532-A73C-443F-A55B-EE0F6ACE4902}" presName="hierRoot1" presStyleCnt="0">
        <dgm:presLayoutVars>
          <dgm:hierBranch val="init"/>
        </dgm:presLayoutVars>
      </dgm:prSet>
      <dgm:spPr/>
    </dgm:pt>
    <dgm:pt modelId="{607B4979-597C-41E3-9A3C-AB56DF4F3933}" type="pres">
      <dgm:prSet presAssocID="{EF146532-A73C-443F-A55B-EE0F6ACE4902}" presName="rootComposite1" presStyleCnt="0"/>
      <dgm:spPr/>
    </dgm:pt>
    <dgm:pt modelId="{5452FF80-145F-4800-A2B0-B8446B050786}" type="pres">
      <dgm:prSet presAssocID="{EF146532-A73C-443F-A55B-EE0F6ACE4902}" presName="rootText1" presStyleLbl="alignAcc1" presStyleIdx="0" presStyleCnt="0">
        <dgm:presLayoutVars>
          <dgm:chPref val="3"/>
        </dgm:presLayoutVars>
      </dgm:prSet>
      <dgm:spPr/>
    </dgm:pt>
    <dgm:pt modelId="{26D18EE8-2EB8-40D3-A6ED-4C8C4944B669}" type="pres">
      <dgm:prSet presAssocID="{EF146532-A73C-443F-A55B-EE0F6ACE4902}" presName="topArc1" presStyleLbl="parChTrans1D1" presStyleIdx="0" presStyleCnt="14"/>
      <dgm:spPr/>
    </dgm:pt>
    <dgm:pt modelId="{68B1BECA-2CD2-4E25-93A5-46455DD67D1E}" type="pres">
      <dgm:prSet presAssocID="{EF146532-A73C-443F-A55B-EE0F6ACE4902}" presName="bottomArc1" presStyleLbl="parChTrans1D1" presStyleIdx="1" presStyleCnt="14"/>
      <dgm:spPr/>
    </dgm:pt>
    <dgm:pt modelId="{9BDB47ED-0D39-4BDE-A8F0-182818B3668F}" type="pres">
      <dgm:prSet presAssocID="{EF146532-A73C-443F-A55B-EE0F6ACE4902}" presName="topConnNode1" presStyleLbl="node1" presStyleIdx="0" presStyleCnt="0"/>
      <dgm:spPr/>
    </dgm:pt>
    <dgm:pt modelId="{8B118526-A0E2-48AE-BE79-7A1DFF760B8B}" type="pres">
      <dgm:prSet presAssocID="{EF146532-A73C-443F-A55B-EE0F6ACE4902}" presName="hierChild2" presStyleCnt="0"/>
      <dgm:spPr/>
    </dgm:pt>
    <dgm:pt modelId="{F6E8099C-1D15-493C-9ED0-1190F2BE7470}" type="pres">
      <dgm:prSet presAssocID="{912B0DED-D1FC-4F94-9E6F-709EB8CFC45D}" presName="Name28" presStyleLbl="parChTrans1D2" presStyleIdx="0" presStyleCnt="6"/>
      <dgm:spPr/>
    </dgm:pt>
    <dgm:pt modelId="{80324BD3-DF51-4B7A-A785-4EB9C27A1FD7}" type="pres">
      <dgm:prSet presAssocID="{DCBA0EAC-A1FB-49C9-81C1-C28ECE15CE5F}" presName="hierRoot2" presStyleCnt="0">
        <dgm:presLayoutVars>
          <dgm:hierBranch val="init"/>
        </dgm:presLayoutVars>
      </dgm:prSet>
      <dgm:spPr/>
    </dgm:pt>
    <dgm:pt modelId="{D606A090-2038-4808-B4AE-C41897168F45}" type="pres">
      <dgm:prSet presAssocID="{DCBA0EAC-A1FB-49C9-81C1-C28ECE15CE5F}" presName="rootComposite2" presStyleCnt="0"/>
      <dgm:spPr/>
    </dgm:pt>
    <dgm:pt modelId="{C9C553A0-0374-46D5-8E8A-B3C83D0CE415}" type="pres">
      <dgm:prSet presAssocID="{DCBA0EAC-A1FB-49C9-81C1-C28ECE15CE5F}" presName="rootText2" presStyleLbl="alignAcc1" presStyleIdx="0" presStyleCnt="0">
        <dgm:presLayoutVars>
          <dgm:chPref val="3"/>
        </dgm:presLayoutVars>
      </dgm:prSet>
      <dgm:spPr/>
    </dgm:pt>
    <dgm:pt modelId="{7D8B9F1E-7793-4E03-B702-771EED09A427}" type="pres">
      <dgm:prSet presAssocID="{DCBA0EAC-A1FB-49C9-81C1-C28ECE15CE5F}" presName="topArc2" presStyleLbl="parChTrans1D1" presStyleIdx="2" presStyleCnt="14"/>
      <dgm:spPr/>
    </dgm:pt>
    <dgm:pt modelId="{B5F98AE4-1226-412B-9108-B52BB45E088C}" type="pres">
      <dgm:prSet presAssocID="{DCBA0EAC-A1FB-49C9-81C1-C28ECE15CE5F}" presName="bottomArc2" presStyleLbl="parChTrans1D1" presStyleIdx="3" presStyleCnt="14"/>
      <dgm:spPr/>
    </dgm:pt>
    <dgm:pt modelId="{7124AB7B-6713-43C4-91C1-116B7D366430}" type="pres">
      <dgm:prSet presAssocID="{DCBA0EAC-A1FB-49C9-81C1-C28ECE15CE5F}" presName="topConnNode2" presStyleLbl="node2" presStyleIdx="0" presStyleCnt="0"/>
      <dgm:spPr/>
    </dgm:pt>
    <dgm:pt modelId="{3BC96386-466D-4CDB-BEDA-0B180A2BBB60}" type="pres">
      <dgm:prSet presAssocID="{DCBA0EAC-A1FB-49C9-81C1-C28ECE15CE5F}" presName="hierChild4" presStyleCnt="0"/>
      <dgm:spPr/>
    </dgm:pt>
    <dgm:pt modelId="{7822BCAB-535D-44D5-B6D1-0889DA533E9D}" type="pres">
      <dgm:prSet presAssocID="{DCBA0EAC-A1FB-49C9-81C1-C28ECE15CE5F}" presName="hierChild5" presStyleCnt="0"/>
      <dgm:spPr/>
    </dgm:pt>
    <dgm:pt modelId="{90C95FB0-5084-4E2E-B93E-AF08926D526E}" type="pres">
      <dgm:prSet presAssocID="{A425AB78-970F-43A0-945E-4EC5855043F8}" presName="Name28" presStyleLbl="parChTrans1D2" presStyleIdx="1" presStyleCnt="6"/>
      <dgm:spPr/>
    </dgm:pt>
    <dgm:pt modelId="{A93CE3EC-8B50-47F4-A9E1-2E1EB08D2EFE}" type="pres">
      <dgm:prSet presAssocID="{EB807367-B2B3-4712-BF0E-0C6CCAF7D56E}" presName="hierRoot2" presStyleCnt="0">
        <dgm:presLayoutVars>
          <dgm:hierBranch val="init"/>
        </dgm:presLayoutVars>
      </dgm:prSet>
      <dgm:spPr/>
    </dgm:pt>
    <dgm:pt modelId="{C00DC2F1-4E13-4FC2-9325-BEF8D3BD7732}" type="pres">
      <dgm:prSet presAssocID="{EB807367-B2B3-4712-BF0E-0C6CCAF7D56E}" presName="rootComposite2" presStyleCnt="0"/>
      <dgm:spPr/>
    </dgm:pt>
    <dgm:pt modelId="{CF0F7DBA-2F5C-4206-B859-73E78AE9B059}" type="pres">
      <dgm:prSet presAssocID="{EB807367-B2B3-4712-BF0E-0C6CCAF7D56E}" presName="rootText2" presStyleLbl="alignAcc1" presStyleIdx="0" presStyleCnt="0">
        <dgm:presLayoutVars>
          <dgm:chPref val="3"/>
        </dgm:presLayoutVars>
      </dgm:prSet>
      <dgm:spPr/>
    </dgm:pt>
    <dgm:pt modelId="{94BA3274-F48F-411F-963E-A6076C00A830}" type="pres">
      <dgm:prSet presAssocID="{EB807367-B2B3-4712-BF0E-0C6CCAF7D56E}" presName="topArc2" presStyleLbl="parChTrans1D1" presStyleIdx="4" presStyleCnt="14"/>
      <dgm:spPr/>
    </dgm:pt>
    <dgm:pt modelId="{E6D9927F-482A-4611-A6A2-7C9F8D68644E}" type="pres">
      <dgm:prSet presAssocID="{EB807367-B2B3-4712-BF0E-0C6CCAF7D56E}" presName="bottomArc2" presStyleLbl="parChTrans1D1" presStyleIdx="5" presStyleCnt="14"/>
      <dgm:spPr/>
    </dgm:pt>
    <dgm:pt modelId="{A71E0596-C860-4C13-8D55-F34AEAF598D6}" type="pres">
      <dgm:prSet presAssocID="{EB807367-B2B3-4712-BF0E-0C6CCAF7D56E}" presName="topConnNode2" presStyleLbl="node2" presStyleIdx="0" presStyleCnt="0"/>
      <dgm:spPr/>
    </dgm:pt>
    <dgm:pt modelId="{CD669E2C-CE89-4E91-811A-45B04DAFE6E0}" type="pres">
      <dgm:prSet presAssocID="{EB807367-B2B3-4712-BF0E-0C6CCAF7D56E}" presName="hierChild4" presStyleCnt="0"/>
      <dgm:spPr/>
    </dgm:pt>
    <dgm:pt modelId="{F5FB9B50-4BFA-49E7-8B43-4E4FFBA2ACCA}" type="pres">
      <dgm:prSet presAssocID="{EB807367-B2B3-4712-BF0E-0C6CCAF7D56E}" presName="hierChild5" presStyleCnt="0"/>
      <dgm:spPr/>
    </dgm:pt>
    <dgm:pt modelId="{7D60EE51-F130-48F8-A6DA-9076491D311A}" type="pres">
      <dgm:prSet presAssocID="{BFF95599-C736-44C4-BC42-D8B911996354}" presName="Name28" presStyleLbl="parChTrans1D2" presStyleIdx="2" presStyleCnt="6"/>
      <dgm:spPr/>
    </dgm:pt>
    <dgm:pt modelId="{7D3708DC-70B8-4509-BEB5-979E38CB903C}" type="pres">
      <dgm:prSet presAssocID="{2A8F3B05-4FDA-43AB-A84E-F0479EAE97B8}" presName="hierRoot2" presStyleCnt="0">
        <dgm:presLayoutVars>
          <dgm:hierBranch val="init"/>
        </dgm:presLayoutVars>
      </dgm:prSet>
      <dgm:spPr/>
    </dgm:pt>
    <dgm:pt modelId="{552C0987-99E9-412E-90C8-B4E839DDE8EC}" type="pres">
      <dgm:prSet presAssocID="{2A8F3B05-4FDA-43AB-A84E-F0479EAE97B8}" presName="rootComposite2" presStyleCnt="0"/>
      <dgm:spPr/>
    </dgm:pt>
    <dgm:pt modelId="{7FC44CD6-467E-46AE-85D2-C2500A9C3E5A}" type="pres">
      <dgm:prSet presAssocID="{2A8F3B05-4FDA-43AB-A84E-F0479EAE97B8}" presName="rootText2" presStyleLbl="alignAcc1" presStyleIdx="0" presStyleCnt="0">
        <dgm:presLayoutVars>
          <dgm:chPref val="3"/>
        </dgm:presLayoutVars>
      </dgm:prSet>
      <dgm:spPr/>
    </dgm:pt>
    <dgm:pt modelId="{8EDD60D2-6C0A-4104-A41B-F2CCC629A8E3}" type="pres">
      <dgm:prSet presAssocID="{2A8F3B05-4FDA-43AB-A84E-F0479EAE97B8}" presName="topArc2" presStyleLbl="parChTrans1D1" presStyleIdx="6" presStyleCnt="14"/>
      <dgm:spPr/>
    </dgm:pt>
    <dgm:pt modelId="{C3E3FA16-C25A-485B-BF3E-D58D8C5DC96B}" type="pres">
      <dgm:prSet presAssocID="{2A8F3B05-4FDA-43AB-A84E-F0479EAE97B8}" presName="bottomArc2" presStyleLbl="parChTrans1D1" presStyleIdx="7" presStyleCnt="14"/>
      <dgm:spPr/>
    </dgm:pt>
    <dgm:pt modelId="{86A641EA-731D-4D28-A84D-E29F02CBAF72}" type="pres">
      <dgm:prSet presAssocID="{2A8F3B05-4FDA-43AB-A84E-F0479EAE97B8}" presName="topConnNode2" presStyleLbl="node2" presStyleIdx="0" presStyleCnt="0"/>
      <dgm:spPr/>
    </dgm:pt>
    <dgm:pt modelId="{D77570C3-7481-4559-BCE1-4C31A5DEB581}" type="pres">
      <dgm:prSet presAssocID="{2A8F3B05-4FDA-43AB-A84E-F0479EAE97B8}" presName="hierChild4" presStyleCnt="0"/>
      <dgm:spPr/>
    </dgm:pt>
    <dgm:pt modelId="{35A2BC5C-F3F2-4940-807C-B981991E46CE}" type="pres">
      <dgm:prSet presAssocID="{2A8F3B05-4FDA-43AB-A84E-F0479EAE97B8}" presName="hierChild5" presStyleCnt="0"/>
      <dgm:spPr/>
    </dgm:pt>
    <dgm:pt modelId="{1DA7CF8C-7543-4FB5-A878-2BB1E0F5DD56}" type="pres">
      <dgm:prSet presAssocID="{42855624-85B2-414F-BBB0-7E9F882CB364}" presName="Name28" presStyleLbl="parChTrans1D2" presStyleIdx="3" presStyleCnt="6"/>
      <dgm:spPr/>
    </dgm:pt>
    <dgm:pt modelId="{2EEFD117-C52E-4C61-A084-842F5E3673D8}" type="pres">
      <dgm:prSet presAssocID="{0BBCB416-32D1-481B-A9D4-E87F02050873}" presName="hierRoot2" presStyleCnt="0">
        <dgm:presLayoutVars>
          <dgm:hierBranch val="init"/>
        </dgm:presLayoutVars>
      </dgm:prSet>
      <dgm:spPr/>
    </dgm:pt>
    <dgm:pt modelId="{F5FE5277-6366-4815-8338-2AE3C7EBBF7C}" type="pres">
      <dgm:prSet presAssocID="{0BBCB416-32D1-481B-A9D4-E87F02050873}" presName="rootComposite2" presStyleCnt="0"/>
      <dgm:spPr/>
    </dgm:pt>
    <dgm:pt modelId="{BEC49760-3FB3-42B8-AA1E-73DFFB5FD66C}" type="pres">
      <dgm:prSet presAssocID="{0BBCB416-32D1-481B-A9D4-E87F02050873}" presName="rootText2" presStyleLbl="alignAcc1" presStyleIdx="0" presStyleCnt="0">
        <dgm:presLayoutVars>
          <dgm:chPref val="3"/>
        </dgm:presLayoutVars>
      </dgm:prSet>
      <dgm:spPr/>
    </dgm:pt>
    <dgm:pt modelId="{A51DBBEB-F4B3-40CE-BA8C-DA98F56DE6E3}" type="pres">
      <dgm:prSet presAssocID="{0BBCB416-32D1-481B-A9D4-E87F02050873}" presName="topArc2" presStyleLbl="parChTrans1D1" presStyleIdx="8" presStyleCnt="14"/>
      <dgm:spPr/>
    </dgm:pt>
    <dgm:pt modelId="{ECFB41C1-B868-40DC-B831-34F15050A69C}" type="pres">
      <dgm:prSet presAssocID="{0BBCB416-32D1-481B-A9D4-E87F02050873}" presName="bottomArc2" presStyleLbl="parChTrans1D1" presStyleIdx="9" presStyleCnt="14"/>
      <dgm:spPr/>
    </dgm:pt>
    <dgm:pt modelId="{FEB20B0D-75AC-4CB3-8178-1E1B4B4BD06B}" type="pres">
      <dgm:prSet presAssocID="{0BBCB416-32D1-481B-A9D4-E87F02050873}" presName="topConnNode2" presStyleLbl="node2" presStyleIdx="0" presStyleCnt="0"/>
      <dgm:spPr/>
    </dgm:pt>
    <dgm:pt modelId="{D70FC877-FAE0-4AA7-BC46-34D1F1832AB5}" type="pres">
      <dgm:prSet presAssocID="{0BBCB416-32D1-481B-A9D4-E87F02050873}" presName="hierChild4" presStyleCnt="0"/>
      <dgm:spPr/>
    </dgm:pt>
    <dgm:pt modelId="{12F362E6-0540-498E-81F9-CF0E6620461A}" type="pres">
      <dgm:prSet presAssocID="{0BBCB416-32D1-481B-A9D4-E87F02050873}" presName="hierChild5" presStyleCnt="0"/>
      <dgm:spPr/>
    </dgm:pt>
    <dgm:pt modelId="{7C9583F8-967E-4C18-B84C-65768827FDEA}" type="pres">
      <dgm:prSet presAssocID="{20AF4F64-CF27-4ACA-8993-3C8498FE292C}" presName="Name28" presStyleLbl="parChTrans1D2" presStyleIdx="4" presStyleCnt="6"/>
      <dgm:spPr/>
    </dgm:pt>
    <dgm:pt modelId="{629F55B0-0EBF-4F82-B313-44714853DFFA}" type="pres">
      <dgm:prSet presAssocID="{B42AB395-71DE-4F29-BD37-264AABCC5D54}" presName="hierRoot2" presStyleCnt="0">
        <dgm:presLayoutVars>
          <dgm:hierBranch val="init"/>
        </dgm:presLayoutVars>
      </dgm:prSet>
      <dgm:spPr/>
    </dgm:pt>
    <dgm:pt modelId="{5CE183A9-DD34-4231-9C83-611CD48B3DC3}" type="pres">
      <dgm:prSet presAssocID="{B42AB395-71DE-4F29-BD37-264AABCC5D54}" presName="rootComposite2" presStyleCnt="0"/>
      <dgm:spPr/>
    </dgm:pt>
    <dgm:pt modelId="{349F271B-5D0E-4816-A537-1A0CCAD7C83E}" type="pres">
      <dgm:prSet presAssocID="{B42AB395-71DE-4F29-BD37-264AABCC5D54}" presName="rootText2" presStyleLbl="alignAcc1" presStyleIdx="0" presStyleCnt="0">
        <dgm:presLayoutVars>
          <dgm:chPref val="3"/>
        </dgm:presLayoutVars>
      </dgm:prSet>
      <dgm:spPr/>
    </dgm:pt>
    <dgm:pt modelId="{B01E9744-B7BB-43D1-9AFE-E3C7A27E8D66}" type="pres">
      <dgm:prSet presAssocID="{B42AB395-71DE-4F29-BD37-264AABCC5D54}" presName="topArc2" presStyleLbl="parChTrans1D1" presStyleIdx="10" presStyleCnt="14"/>
      <dgm:spPr/>
    </dgm:pt>
    <dgm:pt modelId="{864EDFD6-8608-4F42-85F0-9B24CDE63DAF}" type="pres">
      <dgm:prSet presAssocID="{B42AB395-71DE-4F29-BD37-264AABCC5D54}" presName="bottomArc2" presStyleLbl="parChTrans1D1" presStyleIdx="11" presStyleCnt="14"/>
      <dgm:spPr/>
    </dgm:pt>
    <dgm:pt modelId="{78480B4A-BC1F-42B9-B1AF-9B1B5D545AE3}" type="pres">
      <dgm:prSet presAssocID="{B42AB395-71DE-4F29-BD37-264AABCC5D54}" presName="topConnNode2" presStyleLbl="node2" presStyleIdx="0" presStyleCnt="0"/>
      <dgm:spPr/>
    </dgm:pt>
    <dgm:pt modelId="{1A0F55E7-30D5-4D7B-ACCE-35222E6EABB7}" type="pres">
      <dgm:prSet presAssocID="{B42AB395-71DE-4F29-BD37-264AABCC5D54}" presName="hierChild4" presStyleCnt="0"/>
      <dgm:spPr/>
    </dgm:pt>
    <dgm:pt modelId="{50994516-2C70-45F0-B03C-81DF4C10EA3E}" type="pres">
      <dgm:prSet presAssocID="{B42AB395-71DE-4F29-BD37-264AABCC5D54}" presName="hierChild5" presStyleCnt="0"/>
      <dgm:spPr/>
    </dgm:pt>
    <dgm:pt modelId="{DD094E7F-D8DE-4B9E-A03A-2D4138BF496D}" type="pres">
      <dgm:prSet presAssocID="{EF146532-A73C-443F-A55B-EE0F6ACE4902}" presName="hierChild3" presStyleCnt="0"/>
      <dgm:spPr/>
    </dgm:pt>
    <dgm:pt modelId="{9423066C-453A-4716-B9DF-C0895BB61EF5}" type="pres">
      <dgm:prSet presAssocID="{198545FC-EABE-4F21-83BA-908572051863}" presName="Name101" presStyleLbl="parChTrans1D2" presStyleIdx="5" presStyleCnt="6"/>
      <dgm:spPr/>
    </dgm:pt>
    <dgm:pt modelId="{AD723006-D310-4FA0-A89C-473E9859374E}" type="pres">
      <dgm:prSet presAssocID="{5203CA96-B13C-4C8C-822A-4EADD8B87F66}" presName="hierRoot3" presStyleCnt="0">
        <dgm:presLayoutVars>
          <dgm:hierBranch val="init"/>
        </dgm:presLayoutVars>
      </dgm:prSet>
      <dgm:spPr/>
    </dgm:pt>
    <dgm:pt modelId="{A5E55631-95FB-4D12-911B-0C1845AFA4BA}" type="pres">
      <dgm:prSet presAssocID="{5203CA96-B13C-4C8C-822A-4EADD8B87F66}" presName="rootComposite3" presStyleCnt="0"/>
      <dgm:spPr/>
    </dgm:pt>
    <dgm:pt modelId="{2E2013BB-B596-408A-88F6-5C7F12A3ADA2}" type="pres">
      <dgm:prSet presAssocID="{5203CA96-B13C-4C8C-822A-4EADD8B87F66}" presName="rootText3" presStyleLbl="alignAcc1" presStyleIdx="0" presStyleCnt="0">
        <dgm:presLayoutVars>
          <dgm:chPref val="3"/>
        </dgm:presLayoutVars>
      </dgm:prSet>
      <dgm:spPr/>
    </dgm:pt>
    <dgm:pt modelId="{E3420079-321C-423F-A2E1-3313E658B4E1}" type="pres">
      <dgm:prSet presAssocID="{5203CA96-B13C-4C8C-822A-4EADD8B87F66}" presName="topArc3" presStyleLbl="parChTrans1D1" presStyleIdx="12" presStyleCnt="14"/>
      <dgm:spPr/>
    </dgm:pt>
    <dgm:pt modelId="{C1DA2E4F-CFAC-45AC-B650-06810D2B26B9}" type="pres">
      <dgm:prSet presAssocID="{5203CA96-B13C-4C8C-822A-4EADD8B87F66}" presName="bottomArc3" presStyleLbl="parChTrans1D1" presStyleIdx="13" presStyleCnt="14"/>
      <dgm:spPr/>
    </dgm:pt>
    <dgm:pt modelId="{A4F39DB4-EC39-4C8F-9C98-763108A38995}" type="pres">
      <dgm:prSet presAssocID="{5203CA96-B13C-4C8C-822A-4EADD8B87F66}" presName="topConnNode3" presStyleLbl="asst1" presStyleIdx="0" presStyleCnt="0"/>
      <dgm:spPr/>
    </dgm:pt>
    <dgm:pt modelId="{F433FB73-978B-4652-9C7A-6B21F2398FC9}" type="pres">
      <dgm:prSet presAssocID="{5203CA96-B13C-4C8C-822A-4EADD8B87F66}" presName="hierChild6" presStyleCnt="0"/>
      <dgm:spPr/>
    </dgm:pt>
    <dgm:pt modelId="{A509801B-4520-4B7E-9C75-563601CD0B16}" type="pres">
      <dgm:prSet presAssocID="{5203CA96-B13C-4C8C-822A-4EADD8B87F66}" presName="hierChild7" presStyleCnt="0"/>
      <dgm:spPr/>
    </dgm:pt>
  </dgm:ptLst>
  <dgm:cxnLst>
    <dgm:cxn modelId="{16B7A601-6D50-451D-B52D-127C62E6539E}" type="presOf" srcId="{BFF95599-C736-44C4-BC42-D8B911996354}" destId="{7D60EE51-F130-48F8-A6DA-9076491D311A}" srcOrd="0" destOrd="0" presId="urn:microsoft.com/office/officeart/2008/layout/HalfCircleOrganizationChart"/>
    <dgm:cxn modelId="{1D7DC202-8100-4015-9F28-63CC0DA79F1D}" type="presOf" srcId="{0BBCB416-32D1-481B-A9D4-E87F02050873}" destId="{FEB20B0D-75AC-4CB3-8178-1E1B4B4BD06B}" srcOrd="1" destOrd="0" presId="urn:microsoft.com/office/officeart/2008/layout/HalfCircleOrganizationChart"/>
    <dgm:cxn modelId="{25192506-3FEB-4ECF-91E4-0BCF4BD9E471}" type="presOf" srcId="{DCBA0EAC-A1FB-49C9-81C1-C28ECE15CE5F}" destId="{7124AB7B-6713-43C4-91C1-116B7D366430}" srcOrd="1" destOrd="0" presId="urn:microsoft.com/office/officeart/2008/layout/HalfCircleOrganizationChart"/>
    <dgm:cxn modelId="{5DAF640A-01CD-45A2-8B8D-372A566163AB}" type="presOf" srcId="{EB807367-B2B3-4712-BF0E-0C6CCAF7D56E}" destId="{CF0F7DBA-2F5C-4206-B859-73E78AE9B059}" srcOrd="0" destOrd="0" presId="urn:microsoft.com/office/officeart/2008/layout/HalfCircleOrganizationChart"/>
    <dgm:cxn modelId="{989CF917-3432-4966-910F-B2ED9FF8E090}" srcId="{EF146532-A73C-443F-A55B-EE0F6ACE4902}" destId="{EB807367-B2B3-4712-BF0E-0C6CCAF7D56E}" srcOrd="2" destOrd="0" parTransId="{A425AB78-970F-43A0-945E-4EC5855043F8}" sibTransId="{23B61F59-626C-4C8E-9044-5CD4A03BD6C4}"/>
    <dgm:cxn modelId="{19E5F136-6322-4DF1-9F9A-B5DAF5F6D658}" type="presOf" srcId="{42855624-85B2-414F-BBB0-7E9F882CB364}" destId="{1DA7CF8C-7543-4FB5-A878-2BB1E0F5DD56}" srcOrd="0" destOrd="0" presId="urn:microsoft.com/office/officeart/2008/layout/HalfCircleOrganizationChart"/>
    <dgm:cxn modelId="{9D2A3038-182A-476A-A4E1-4E4C53736CA9}" type="presOf" srcId="{04A5F1CB-D74A-40AD-857A-A6E22F949DF3}" destId="{8B408CE9-6541-440B-87B4-FF140639F4BD}" srcOrd="0" destOrd="0" presId="urn:microsoft.com/office/officeart/2008/layout/HalfCircleOrganizationChart"/>
    <dgm:cxn modelId="{92CCEF3E-13A1-4E08-97B5-07B732315DFC}" srcId="{EF146532-A73C-443F-A55B-EE0F6ACE4902}" destId="{DCBA0EAC-A1FB-49C9-81C1-C28ECE15CE5F}" srcOrd="1" destOrd="0" parTransId="{912B0DED-D1FC-4F94-9E6F-709EB8CFC45D}" sibTransId="{4CA78C09-C499-4C21-92E7-052A5F62B769}"/>
    <dgm:cxn modelId="{AC506267-2ECF-4644-8874-A8901C879D81}" srcId="{EF146532-A73C-443F-A55B-EE0F6ACE4902}" destId="{2A8F3B05-4FDA-43AB-A84E-F0479EAE97B8}" srcOrd="3" destOrd="0" parTransId="{BFF95599-C736-44C4-BC42-D8B911996354}" sibTransId="{16CEBA57-2F52-4233-AE6D-4DD418403D6E}"/>
    <dgm:cxn modelId="{BE8F6668-9CCF-4C03-A26E-F6569189714C}" srcId="{EF146532-A73C-443F-A55B-EE0F6ACE4902}" destId="{B42AB395-71DE-4F29-BD37-264AABCC5D54}" srcOrd="5" destOrd="0" parTransId="{20AF4F64-CF27-4ACA-8993-3C8498FE292C}" sibTransId="{739A928E-7EC9-4DF6-9873-CACF4048BED0}"/>
    <dgm:cxn modelId="{15E7F46E-B716-4E33-97D8-587A52235E56}" type="presOf" srcId="{2A8F3B05-4FDA-43AB-A84E-F0479EAE97B8}" destId="{7FC44CD6-467E-46AE-85D2-C2500A9C3E5A}" srcOrd="0" destOrd="0" presId="urn:microsoft.com/office/officeart/2008/layout/HalfCircleOrganizationChart"/>
    <dgm:cxn modelId="{142F8E77-43A8-4CF7-AC50-FB4F2CCDFBED}" srcId="{04A5F1CB-D74A-40AD-857A-A6E22F949DF3}" destId="{EF146532-A73C-443F-A55B-EE0F6ACE4902}" srcOrd="0" destOrd="0" parTransId="{B3C4F53E-57FE-4922-87DB-AB18FCDB113F}" sibTransId="{E62E1902-93B9-4568-B9A4-C12F4F65C3BA}"/>
    <dgm:cxn modelId="{36FA035A-6824-408E-BC72-10540D9E7A20}" type="presOf" srcId="{912B0DED-D1FC-4F94-9E6F-709EB8CFC45D}" destId="{F6E8099C-1D15-493C-9ED0-1190F2BE7470}" srcOrd="0" destOrd="0" presId="urn:microsoft.com/office/officeart/2008/layout/HalfCircleOrganizationChart"/>
    <dgm:cxn modelId="{98579982-439E-40AF-8D5C-B8EFFD349913}" srcId="{EF146532-A73C-443F-A55B-EE0F6ACE4902}" destId="{5203CA96-B13C-4C8C-822A-4EADD8B87F66}" srcOrd="0" destOrd="0" parTransId="{198545FC-EABE-4F21-83BA-908572051863}" sibTransId="{60280320-950E-4E5D-9B50-D6D1311B2567}"/>
    <dgm:cxn modelId="{E0EC5D85-CBDD-40ED-871D-B10C88B8207A}" type="presOf" srcId="{0BBCB416-32D1-481B-A9D4-E87F02050873}" destId="{BEC49760-3FB3-42B8-AA1E-73DFFB5FD66C}" srcOrd="0" destOrd="0" presId="urn:microsoft.com/office/officeart/2008/layout/HalfCircleOrganizationChart"/>
    <dgm:cxn modelId="{5639ED85-4AD1-4C7E-A306-DB11CD48BBE3}" type="presOf" srcId="{2A8F3B05-4FDA-43AB-A84E-F0479EAE97B8}" destId="{86A641EA-731D-4D28-A84D-E29F02CBAF72}" srcOrd="1" destOrd="0" presId="urn:microsoft.com/office/officeart/2008/layout/HalfCircleOrganizationChart"/>
    <dgm:cxn modelId="{28019893-B0D6-4BE3-B58E-17E90C481048}" type="presOf" srcId="{EF146532-A73C-443F-A55B-EE0F6ACE4902}" destId="{5452FF80-145F-4800-A2B0-B8446B050786}" srcOrd="0" destOrd="0" presId="urn:microsoft.com/office/officeart/2008/layout/HalfCircleOrganizationChart"/>
    <dgm:cxn modelId="{EA9A7E9D-ED08-44ED-BD39-1C2638E035C3}" type="presOf" srcId="{EF146532-A73C-443F-A55B-EE0F6ACE4902}" destId="{9BDB47ED-0D39-4BDE-A8F0-182818B3668F}" srcOrd="1" destOrd="0" presId="urn:microsoft.com/office/officeart/2008/layout/HalfCircleOrganizationChart"/>
    <dgm:cxn modelId="{EBE77EA1-935E-4165-9144-01E0B1849B2E}" type="presOf" srcId="{B42AB395-71DE-4F29-BD37-264AABCC5D54}" destId="{349F271B-5D0E-4816-A537-1A0CCAD7C83E}" srcOrd="0" destOrd="0" presId="urn:microsoft.com/office/officeart/2008/layout/HalfCircleOrganizationChart"/>
    <dgm:cxn modelId="{881A82A7-AC43-472B-92C6-14B0F19A470D}" srcId="{EF146532-A73C-443F-A55B-EE0F6ACE4902}" destId="{0BBCB416-32D1-481B-A9D4-E87F02050873}" srcOrd="4" destOrd="0" parTransId="{42855624-85B2-414F-BBB0-7E9F882CB364}" sibTransId="{63CBC784-F6DD-4949-9609-863B0FE4A2C4}"/>
    <dgm:cxn modelId="{551B1EB3-7668-47CF-B1A1-91F8F20D9C0D}" type="presOf" srcId="{B42AB395-71DE-4F29-BD37-264AABCC5D54}" destId="{78480B4A-BC1F-42B9-B1AF-9B1B5D545AE3}" srcOrd="1" destOrd="0" presId="urn:microsoft.com/office/officeart/2008/layout/HalfCircleOrganizationChart"/>
    <dgm:cxn modelId="{C94795B6-BBDF-4BD9-B411-7C82632F1529}" type="presOf" srcId="{A425AB78-970F-43A0-945E-4EC5855043F8}" destId="{90C95FB0-5084-4E2E-B93E-AF08926D526E}" srcOrd="0" destOrd="0" presId="urn:microsoft.com/office/officeart/2008/layout/HalfCircleOrganizationChart"/>
    <dgm:cxn modelId="{2CB9DCBC-FB8E-42E0-AF8A-5CF3F21CD8D7}" type="presOf" srcId="{5203CA96-B13C-4C8C-822A-4EADD8B87F66}" destId="{2E2013BB-B596-408A-88F6-5C7F12A3ADA2}" srcOrd="0" destOrd="0" presId="urn:microsoft.com/office/officeart/2008/layout/HalfCircleOrganizationChart"/>
    <dgm:cxn modelId="{01044CD0-2407-4346-9B07-48C368A07FAF}" type="presOf" srcId="{5203CA96-B13C-4C8C-822A-4EADD8B87F66}" destId="{A4F39DB4-EC39-4C8F-9C98-763108A38995}" srcOrd="1" destOrd="0" presId="urn:microsoft.com/office/officeart/2008/layout/HalfCircleOrganizationChart"/>
    <dgm:cxn modelId="{6265D4DB-5E0F-44F9-938C-65082BBBDB1B}" type="presOf" srcId="{DCBA0EAC-A1FB-49C9-81C1-C28ECE15CE5F}" destId="{C9C553A0-0374-46D5-8E8A-B3C83D0CE415}" srcOrd="0" destOrd="0" presId="urn:microsoft.com/office/officeart/2008/layout/HalfCircleOrganizationChart"/>
    <dgm:cxn modelId="{0BF8D4DF-5860-41E3-832A-C298CE9E822F}" type="presOf" srcId="{198545FC-EABE-4F21-83BA-908572051863}" destId="{9423066C-453A-4716-B9DF-C0895BB61EF5}" srcOrd="0" destOrd="0" presId="urn:microsoft.com/office/officeart/2008/layout/HalfCircleOrganizationChart"/>
    <dgm:cxn modelId="{59AA1EEF-CEDE-4C58-A1A6-A183091E7064}" type="presOf" srcId="{20AF4F64-CF27-4ACA-8993-3C8498FE292C}" destId="{7C9583F8-967E-4C18-B84C-65768827FDEA}" srcOrd="0" destOrd="0" presId="urn:microsoft.com/office/officeart/2008/layout/HalfCircleOrganizationChart"/>
    <dgm:cxn modelId="{E7F0EEF8-AF23-4756-8FA2-3DC8ADAFCAC3}" type="presOf" srcId="{EB807367-B2B3-4712-BF0E-0C6CCAF7D56E}" destId="{A71E0596-C860-4C13-8D55-F34AEAF598D6}" srcOrd="1" destOrd="0" presId="urn:microsoft.com/office/officeart/2008/layout/HalfCircleOrganizationChart"/>
    <dgm:cxn modelId="{154BC1F5-7CE0-409C-945C-7F980FB00BA5}" type="presParOf" srcId="{8B408CE9-6541-440B-87B4-FF140639F4BD}" destId="{3866F572-2AD8-472F-97DE-140EF3F17E49}" srcOrd="0" destOrd="0" presId="urn:microsoft.com/office/officeart/2008/layout/HalfCircleOrganizationChart"/>
    <dgm:cxn modelId="{208A9D08-2A13-4F20-8622-7AB8A0D3B1FB}" type="presParOf" srcId="{3866F572-2AD8-472F-97DE-140EF3F17E49}" destId="{607B4979-597C-41E3-9A3C-AB56DF4F3933}" srcOrd="0" destOrd="0" presId="urn:microsoft.com/office/officeart/2008/layout/HalfCircleOrganizationChart"/>
    <dgm:cxn modelId="{68B3B8DD-12F1-4265-8D81-AD9DC6EEB8A4}" type="presParOf" srcId="{607B4979-597C-41E3-9A3C-AB56DF4F3933}" destId="{5452FF80-145F-4800-A2B0-B8446B050786}" srcOrd="0" destOrd="0" presId="urn:microsoft.com/office/officeart/2008/layout/HalfCircleOrganizationChart"/>
    <dgm:cxn modelId="{BEDD7666-7E68-4155-8B10-F4A510823860}" type="presParOf" srcId="{607B4979-597C-41E3-9A3C-AB56DF4F3933}" destId="{26D18EE8-2EB8-40D3-A6ED-4C8C4944B669}" srcOrd="1" destOrd="0" presId="urn:microsoft.com/office/officeart/2008/layout/HalfCircleOrganizationChart"/>
    <dgm:cxn modelId="{71F7A235-A9C3-4B3F-A81C-11157546F3B9}" type="presParOf" srcId="{607B4979-597C-41E3-9A3C-AB56DF4F3933}" destId="{68B1BECA-2CD2-4E25-93A5-46455DD67D1E}" srcOrd="2" destOrd="0" presId="urn:microsoft.com/office/officeart/2008/layout/HalfCircleOrganizationChart"/>
    <dgm:cxn modelId="{A2527F1E-2DB7-4A2C-BAD4-8AC7BF32E7E1}" type="presParOf" srcId="{607B4979-597C-41E3-9A3C-AB56DF4F3933}" destId="{9BDB47ED-0D39-4BDE-A8F0-182818B3668F}" srcOrd="3" destOrd="0" presId="urn:microsoft.com/office/officeart/2008/layout/HalfCircleOrganizationChart"/>
    <dgm:cxn modelId="{17C4C224-48E3-4463-B0EA-4BEEF761E29A}" type="presParOf" srcId="{3866F572-2AD8-472F-97DE-140EF3F17E49}" destId="{8B118526-A0E2-48AE-BE79-7A1DFF760B8B}" srcOrd="1" destOrd="0" presId="urn:microsoft.com/office/officeart/2008/layout/HalfCircleOrganizationChart"/>
    <dgm:cxn modelId="{B76A76C2-1323-483F-ACC2-62BA8529AC6E}" type="presParOf" srcId="{8B118526-A0E2-48AE-BE79-7A1DFF760B8B}" destId="{F6E8099C-1D15-493C-9ED0-1190F2BE7470}" srcOrd="0" destOrd="0" presId="urn:microsoft.com/office/officeart/2008/layout/HalfCircleOrganizationChart"/>
    <dgm:cxn modelId="{268939AC-B6E7-49D7-9C2D-2FDBCA2B3190}" type="presParOf" srcId="{8B118526-A0E2-48AE-BE79-7A1DFF760B8B}" destId="{80324BD3-DF51-4B7A-A785-4EB9C27A1FD7}" srcOrd="1" destOrd="0" presId="urn:microsoft.com/office/officeart/2008/layout/HalfCircleOrganizationChart"/>
    <dgm:cxn modelId="{BDC3A60B-A7C1-4590-92AD-F4849CB7BA92}" type="presParOf" srcId="{80324BD3-DF51-4B7A-A785-4EB9C27A1FD7}" destId="{D606A090-2038-4808-B4AE-C41897168F45}" srcOrd="0" destOrd="0" presId="urn:microsoft.com/office/officeart/2008/layout/HalfCircleOrganizationChart"/>
    <dgm:cxn modelId="{002FD7C9-6DC0-4145-A671-6719648716B7}" type="presParOf" srcId="{D606A090-2038-4808-B4AE-C41897168F45}" destId="{C9C553A0-0374-46D5-8E8A-B3C83D0CE415}" srcOrd="0" destOrd="0" presId="urn:microsoft.com/office/officeart/2008/layout/HalfCircleOrganizationChart"/>
    <dgm:cxn modelId="{8384D87E-B73B-4954-BA2F-6F504DE05416}" type="presParOf" srcId="{D606A090-2038-4808-B4AE-C41897168F45}" destId="{7D8B9F1E-7793-4E03-B702-771EED09A427}" srcOrd="1" destOrd="0" presId="urn:microsoft.com/office/officeart/2008/layout/HalfCircleOrganizationChart"/>
    <dgm:cxn modelId="{5FF4BFC4-E811-4C94-A6EB-A95DB37357C9}" type="presParOf" srcId="{D606A090-2038-4808-B4AE-C41897168F45}" destId="{B5F98AE4-1226-412B-9108-B52BB45E088C}" srcOrd="2" destOrd="0" presId="urn:microsoft.com/office/officeart/2008/layout/HalfCircleOrganizationChart"/>
    <dgm:cxn modelId="{620E44BB-3366-4A58-8B1F-A01CD0EA9B06}" type="presParOf" srcId="{D606A090-2038-4808-B4AE-C41897168F45}" destId="{7124AB7B-6713-43C4-91C1-116B7D366430}" srcOrd="3" destOrd="0" presId="urn:microsoft.com/office/officeart/2008/layout/HalfCircleOrganizationChart"/>
    <dgm:cxn modelId="{0E2B0E46-C036-4ED8-AA3E-397D52FBDF57}" type="presParOf" srcId="{80324BD3-DF51-4B7A-A785-4EB9C27A1FD7}" destId="{3BC96386-466D-4CDB-BEDA-0B180A2BBB60}" srcOrd="1" destOrd="0" presId="urn:microsoft.com/office/officeart/2008/layout/HalfCircleOrganizationChart"/>
    <dgm:cxn modelId="{D0AB85F3-E2EA-46CF-9EB7-AB3122EDEE72}" type="presParOf" srcId="{80324BD3-DF51-4B7A-A785-4EB9C27A1FD7}" destId="{7822BCAB-535D-44D5-B6D1-0889DA533E9D}" srcOrd="2" destOrd="0" presId="urn:microsoft.com/office/officeart/2008/layout/HalfCircleOrganizationChart"/>
    <dgm:cxn modelId="{A5BFC11B-8A8E-4F91-8CBC-C7747D15F504}" type="presParOf" srcId="{8B118526-A0E2-48AE-BE79-7A1DFF760B8B}" destId="{90C95FB0-5084-4E2E-B93E-AF08926D526E}" srcOrd="2" destOrd="0" presId="urn:microsoft.com/office/officeart/2008/layout/HalfCircleOrganizationChart"/>
    <dgm:cxn modelId="{9FEB4A12-90A2-4636-85EF-AD71C7BEB689}" type="presParOf" srcId="{8B118526-A0E2-48AE-BE79-7A1DFF760B8B}" destId="{A93CE3EC-8B50-47F4-A9E1-2E1EB08D2EFE}" srcOrd="3" destOrd="0" presId="urn:microsoft.com/office/officeart/2008/layout/HalfCircleOrganizationChart"/>
    <dgm:cxn modelId="{C47D344A-AAA3-4EB9-88C3-5195CCD81322}" type="presParOf" srcId="{A93CE3EC-8B50-47F4-A9E1-2E1EB08D2EFE}" destId="{C00DC2F1-4E13-4FC2-9325-BEF8D3BD7732}" srcOrd="0" destOrd="0" presId="urn:microsoft.com/office/officeart/2008/layout/HalfCircleOrganizationChart"/>
    <dgm:cxn modelId="{7B0A30EF-CD32-4109-A71D-D8E4ED5FA00E}" type="presParOf" srcId="{C00DC2F1-4E13-4FC2-9325-BEF8D3BD7732}" destId="{CF0F7DBA-2F5C-4206-B859-73E78AE9B059}" srcOrd="0" destOrd="0" presId="urn:microsoft.com/office/officeart/2008/layout/HalfCircleOrganizationChart"/>
    <dgm:cxn modelId="{C1C785E5-739E-43EF-82A4-3AA0A0649D99}" type="presParOf" srcId="{C00DC2F1-4E13-4FC2-9325-BEF8D3BD7732}" destId="{94BA3274-F48F-411F-963E-A6076C00A830}" srcOrd="1" destOrd="0" presId="urn:microsoft.com/office/officeart/2008/layout/HalfCircleOrganizationChart"/>
    <dgm:cxn modelId="{78493A60-1072-4D29-9365-CEAA2D998399}" type="presParOf" srcId="{C00DC2F1-4E13-4FC2-9325-BEF8D3BD7732}" destId="{E6D9927F-482A-4611-A6A2-7C9F8D68644E}" srcOrd="2" destOrd="0" presId="urn:microsoft.com/office/officeart/2008/layout/HalfCircleOrganizationChart"/>
    <dgm:cxn modelId="{EA90CD31-BFA8-4DC7-A881-344EC68EEEF3}" type="presParOf" srcId="{C00DC2F1-4E13-4FC2-9325-BEF8D3BD7732}" destId="{A71E0596-C860-4C13-8D55-F34AEAF598D6}" srcOrd="3" destOrd="0" presId="urn:microsoft.com/office/officeart/2008/layout/HalfCircleOrganizationChart"/>
    <dgm:cxn modelId="{DDC13B72-8747-41C7-BC8A-F9861EB0E5EA}" type="presParOf" srcId="{A93CE3EC-8B50-47F4-A9E1-2E1EB08D2EFE}" destId="{CD669E2C-CE89-4E91-811A-45B04DAFE6E0}" srcOrd="1" destOrd="0" presId="urn:microsoft.com/office/officeart/2008/layout/HalfCircleOrganizationChart"/>
    <dgm:cxn modelId="{81F8AD44-00B7-4AD8-B58A-C556B519D601}" type="presParOf" srcId="{A93CE3EC-8B50-47F4-A9E1-2E1EB08D2EFE}" destId="{F5FB9B50-4BFA-49E7-8B43-4E4FFBA2ACCA}" srcOrd="2" destOrd="0" presId="urn:microsoft.com/office/officeart/2008/layout/HalfCircleOrganizationChart"/>
    <dgm:cxn modelId="{E56BEACA-F029-45DA-81BE-B2FD3E976589}" type="presParOf" srcId="{8B118526-A0E2-48AE-BE79-7A1DFF760B8B}" destId="{7D60EE51-F130-48F8-A6DA-9076491D311A}" srcOrd="4" destOrd="0" presId="urn:microsoft.com/office/officeart/2008/layout/HalfCircleOrganizationChart"/>
    <dgm:cxn modelId="{3A343A09-5371-477B-BA13-EABF4799C0D1}" type="presParOf" srcId="{8B118526-A0E2-48AE-BE79-7A1DFF760B8B}" destId="{7D3708DC-70B8-4509-BEB5-979E38CB903C}" srcOrd="5" destOrd="0" presId="urn:microsoft.com/office/officeart/2008/layout/HalfCircleOrganizationChart"/>
    <dgm:cxn modelId="{19C10B65-D1EB-4C3E-AD0E-85C963D64666}" type="presParOf" srcId="{7D3708DC-70B8-4509-BEB5-979E38CB903C}" destId="{552C0987-99E9-412E-90C8-B4E839DDE8EC}" srcOrd="0" destOrd="0" presId="urn:microsoft.com/office/officeart/2008/layout/HalfCircleOrganizationChart"/>
    <dgm:cxn modelId="{2EABDDE6-0EDB-4B54-9229-9DC7729FF632}" type="presParOf" srcId="{552C0987-99E9-412E-90C8-B4E839DDE8EC}" destId="{7FC44CD6-467E-46AE-85D2-C2500A9C3E5A}" srcOrd="0" destOrd="0" presId="urn:microsoft.com/office/officeart/2008/layout/HalfCircleOrganizationChart"/>
    <dgm:cxn modelId="{AC45B080-1A88-41A6-A440-8A65B46D6AD4}" type="presParOf" srcId="{552C0987-99E9-412E-90C8-B4E839DDE8EC}" destId="{8EDD60D2-6C0A-4104-A41B-F2CCC629A8E3}" srcOrd="1" destOrd="0" presId="urn:microsoft.com/office/officeart/2008/layout/HalfCircleOrganizationChart"/>
    <dgm:cxn modelId="{BCBE457A-00A1-436D-A5C3-C1790B827C1B}" type="presParOf" srcId="{552C0987-99E9-412E-90C8-B4E839DDE8EC}" destId="{C3E3FA16-C25A-485B-BF3E-D58D8C5DC96B}" srcOrd="2" destOrd="0" presId="urn:microsoft.com/office/officeart/2008/layout/HalfCircleOrganizationChart"/>
    <dgm:cxn modelId="{094D4C70-9C5C-4CE2-926C-5692BF3E1179}" type="presParOf" srcId="{552C0987-99E9-412E-90C8-B4E839DDE8EC}" destId="{86A641EA-731D-4D28-A84D-E29F02CBAF72}" srcOrd="3" destOrd="0" presId="urn:microsoft.com/office/officeart/2008/layout/HalfCircleOrganizationChart"/>
    <dgm:cxn modelId="{8266D89A-F243-4B69-A402-CC701462B610}" type="presParOf" srcId="{7D3708DC-70B8-4509-BEB5-979E38CB903C}" destId="{D77570C3-7481-4559-BCE1-4C31A5DEB581}" srcOrd="1" destOrd="0" presId="urn:microsoft.com/office/officeart/2008/layout/HalfCircleOrganizationChart"/>
    <dgm:cxn modelId="{F2446B01-330F-4602-88EF-11349453547E}" type="presParOf" srcId="{7D3708DC-70B8-4509-BEB5-979E38CB903C}" destId="{35A2BC5C-F3F2-4940-807C-B981991E46CE}" srcOrd="2" destOrd="0" presId="urn:microsoft.com/office/officeart/2008/layout/HalfCircleOrganizationChart"/>
    <dgm:cxn modelId="{4F7201FA-0C54-4272-96E5-F8E2CB1B8A7D}" type="presParOf" srcId="{8B118526-A0E2-48AE-BE79-7A1DFF760B8B}" destId="{1DA7CF8C-7543-4FB5-A878-2BB1E0F5DD56}" srcOrd="6" destOrd="0" presId="urn:microsoft.com/office/officeart/2008/layout/HalfCircleOrganizationChart"/>
    <dgm:cxn modelId="{817A8CE0-06F1-4E6D-B1B1-1253EF439CAC}" type="presParOf" srcId="{8B118526-A0E2-48AE-BE79-7A1DFF760B8B}" destId="{2EEFD117-C52E-4C61-A084-842F5E3673D8}" srcOrd="7" destOrd="0" presId="urn:microsoft.com/office/officeart/2008/layout/HalfCircleOrganizationChart"/>
    <dgm:cxn modelId="{F1D873BC-98A8-4B06-B6D5-693341035C47}" type="presParOf" srcId="{2EEFD117-C52E-4C61-A084-842F5E3673D8}" destId="{F5FE5277-6366-4815-8338-2AE3C7EBBF7C}" srcOrd="0" destOrd="0" presId="urn:microsoft.com/office/officeart/2008/layout/HalfCircleOrganizationChart"/>
    <dgm:cxn modelId="{A1AA0001-A4BF-45FA-AD57-B4E09C2AF867}" type="presParOf" srcId="{F5FE5277-6366-4815-8338-2AE3C7EBBF7C}" destId="{BEC49760-3FB3-42B8-AA1E-73DFFB5FD66C}" srcOrd="0" destOrd="0" presId="urn:microsoft.com/office/officeart/2008/layout/HalfCircleOrganizationChart"/>
    <dgm:cxn modelId="{F28FB106-16EB-4E7C-A5C0-C30EF15D18AF}" type="presParOf" srcId="{F5FE5277-6366-4815-8338-2AE3C7EBBF7C}" destId="{A51DBBEB-F4B3-40CE-BA8C-DA98F56DE6E3}" srcOrd="1" destOrd="0" presId="urn:microsoft.com/office/officeart/2008/layout/HalfCircleOrganizationChart"/>
    <dgm:cxn modelId="{B0B7DDA7-4D2B-4941-A3D3-EA874BF6FA3C}" type="presParOf" srcId="{F5FE5277-6366-4815-8338-2AE3C7EBBF7C}" destId="{ECFB41C1-B868-40DC-B831-34F15050A69C}" srcOrd="2" destOrd="0" presId="urn:microsoft.com/office/officeart/2008/layout/HalfCircleOrganizationChart"/>
    <dgm:cxn modelId="{A4FACEB8-F92C-4E12-877B-9B1E11789B24}" type="presParOf" srcId="{F5FE5277-6366-4815-8338-2AE3C7EBBF7C}" destId="{FEB20B0D-75AC-4CB3-8178-1E1B4B4BD06B}" srcOrd="3" destOrd="0" presId="urn:microsoft.com/office/officeart/2008/layout/HalfCircleOrganizationChart"/>
    <dgm:cxn modelId="{1A7D7F57-D534-438A-95E4-085C5275E139}" type="presParOf" srcId="{2EEFD117-C52E-4C61-A084-842F5E3673D8}" destId="{D70FC877-FAE0-4AA7-BC46-34D1F1832AB5}" srcOrd="1" destOrd="0" presId="urn:microsoft.com/office/officeart/2008/layout/HalfCircleOrganizationChart"/>
    <dgm:cxn modelId="{67BCA298-0451-4F75-9DE0-B57A8FCA5EFC}" type="presParOf" srcId="{2EEFD117-C52E-4C61-A084-842F5E3673D8}" destId="{12F362E6-0540-498E-81F9-CF0E6620461A}" srcOrd="2" destOrd="0" presId="urn:microsoft.com/office/officeart/2008/layout/HalfCircleOrganizationChart"/>
    <dgm:cxn modelId="{FA9471E8-8877-4B40-91BC-22470E5EB4D4}" type="presParOf" srcId="{8B118526-A0E2-48AE-BE79-7A1DFF760B8B}" destId="{7C9583F8-967E-4C18-B84C-65768827FDEA}" srcOrd="8" destOrd="0" presId="urn:microsoft.com/office/officeart/2008/layout/HalfCircleOrganizationChart"/>
    <dgm:cxn modelId="{3839E89C-F397-4E45-88E9-00273B32B608}" type="presParOf" srcId="{8B118526-A0E2-48AE-BE79-7A1DFF760B8B}" destId="{629F55B0-0EBF-4F82-B313-44714853DFFA}" srcOrd="9" destOrd="0" presId="urn:microsoft.com/office/officeart/2008/layout/HalfCircleOrganizationChart"/>
    <dgm:cxn modelId="{64DECFF1-CEC6-4A37-BBF2-16DED7C44BDF}" type="presParOf" srcId="{629F55B0-0EBF-4F82-B313-44714853DFFA}" destId="{5CE183A9-DD34-4231-9C83-611CD48B3DC3}" srcOrd="0" destOrd="0" presId="urn:microsoft.com/office/officeart/2008/layout/HalfCircleOrganizationChart"/>
    <dgm:cxn modelId="{FC74C5A3-010F-44D0-B85B-F129382A439B}" type="presParOf" srcId="{5CE183A9-DD34-4231-9C83-611CD48B3DC3}" destId="{349F271B-5D0E-4816-A537-1A0CCAD7C83E}" srcOrd="0" destOrd="0" presId="urn:microsoft.com/office/officeart/2008/layout/HalfCircleOrganizationChart"/>
    <dgm:cxn modelId="{73A0374C-9CA2-418B-82D8-17438A260B10}" type="presParOf" srcId="{5CE183A9-DD34-4231-9C83-611CD48B3DC3}" destId="{B01E9744-B7BB-43D1-9AFE-E3C7A27E8D66}" srcOrd="1" destOrd="0" presId="urn:microsoft.com/office/officeart/2008/layout/HalfCircleOrganizationChart"/>
    <dgm:cxn modelId="{C0E7D777-4744-4B2B-83CF-7801523B681C}" type="presParOf" srcId="{5CE183A9-DD34-4231-9C83-611CD48B3DC3}" destId="{864EDFD6-8608-4F42-85F0-9B24CDE63DAF}" srcOrd="2" destOrd="0" presId="urn:microsoft.com/office/officeart/2008/layout/HalfCircleOrganizationChart"/>
    <dgm:cxn modelId="{B1C68105-EEAB-4901-9A8E-B7D97C2E1172}" type="presParOf" srcId="{5CE183A9-DD34-4231-9C83-611CD48B3DC3}" destId="{78480B4A-BC1F-42B9-B1AF-9B1B5D545AE3}" srcOrd="3" destOrd="0" presId="urn:microsoft.com/office/officeart/2008/layout/HalfCircleOrganizationChart"/>
    <dgm:cxn modelId="{A608F5B2-F8BA-4382-9DAD-F7C52D488FEB}" type="presParOf" srcId="{629F55B0-0EBF-4F82-B313-44714853DFFA}" destId="{1A0F55E7-30D5-4D7B-ACCE-35222E6EABB7}" srcOrd="1" destOrd="0" presId="urn:microsoft.com/office/officeart/2008/layout/HalfCircleOrganizationChart"/>
    <dgm:cxn modelId="{316131C6-898F-496D-99AC-0ECDFECBB4AC}" type="presParOf" srcId="{629F55B0-0EBF-4F82-B313-44714853DFFA}" destId="{50994516-2C70-45F0-B03C-81DF4C10EA3E}" srcOrd="2" destOrd="0" presId="urn:microsoft.com/office/officeart/2008/layout/HalfCircleOrganizationChart"/>
    <dgm:cxn modelId="{CF45047C-39FA-4855-BFB0-03C86298C43E}" type="presParOf" srcId="{3866F572-2AD8-472F-97DE-140EF3F17E49}" destId="{DD094E7F-D8DE-4B9E-A03A-2D4138BF496D}" srcOrd="2" destOrd="0" presId="urn:microsoft.com/office/officeart/2008/layout/HalfCircleOrganizationChart"/>
    <dgm:cxn modelId="{338C2CEC-2930-4BA4-902A-43C26439EDB0}" type="presParOf" srcId="{DD094E7F-D8DE-4B9E-A03A-2D4138BF496D}" destId="{9423066C-453A-4716-B9DF-C0895BB61EF5}" srcOrd="0" destOrd="0" presId="urn:microsoft.com/office/officeart/2008/layout/HalfCircleOrganizationChart"/>
    <dgm:cxn modelId="{D7303F50-B579-49F7-AE40-A19984D9BA2F}" type="presParOf" srcId="{DD094E7F-D8DE-4B9E-A03A-2D4138BF496D}" destId="{AD723006-D310-4FA0-A89C-473E9859374E}" srcOrd="1" destOrd="0" presId="urn:microsoft.com/office/officeart/2008/layout/HalfCircleOrganizationChart"/>
    <dgm:cxn modelId="{DF608C24-0A00-4828-A3FC-5FB6C1750DFC}" type="presParOf" srcId="{AD723006-D310-4FA0-A89C-473E9859374E}" destId="{A5E55631-95FB-4D12-911B-0C1845AFA4BA}" srcOrd="0" destOrd="0" presId="urn:microsoft.com/office/officeart/2008/layout/HalfCircleOrganizationChart"/>
    <dgm:cxn modelId="{951D1866-EA8A-4257-9B76-530CED2EA6C5}" type="presParOf" srcId="{A5E55631-95FB-4D12-911B-0C1845AFA4BA}" destId="{2E2013BB-B596-408A-88F6-5C7F12A3ADA2}" srcOrd="0" destOrd="0" presId="urn:microsoft.com/office/officeart/2008/layout/HalfCircleOrganizationChart"/>
    <dgm:cxn modelId="{CD400CDF-A520-456E-88E4-05DA6ABED512}" type="presParOf" srcId="{A5E55631-95FB-4D12-911B-0C1845AFA4BA}" destId="{E3420079-321C-423F-A2E1-3313E658B4E1}" srcOrd="1" destOrd="0" presId="urn:microsoft.com/office/officeart/2008/layout/HalfCircleOrganizationChart"/>
    <dgm:cxn modelId="{29509130-C68E-4E2C-834D-B30F25D54EB2}" type="presParOf" srcId="{A5E55631-95FB-4D12-911B-0C1845AFA4BA}" destId="{C1DA2E4F-CFAC-45AC-B650-06810D2B26B9}" srcOrd="2" destOrd="0" presId="urn:microsoft.com/office/officeart/2008/layout/HalfCircleOrganizationChart"/>
    <dgm:cxn modelId="{CEFB0D51-4A38-40E1-9E85-D7BB3D49DA39}" type="presParOf" srcId="{A5E55631-95FB-4D12-911B-0C1845AFA4BA}" destId="{A4F39DB4-EC39-4C8F-9C98-763108A38995}" srcOrd="3" destOrd="0" presId="urn:microsoft.com/office/officeart/2008/layout/HalfCircleOrganizationChart"/>
    <dgm:cxn modelId="{0E4E2B1E-7312-4DB6-BDA7-84D34544CBD7}" type="presParOf" srcId="{AD723006-D310-4FA0-A89C-473E9859374E}" destId="{F433FB73-978B-4652-9C7A-6B21F2398FC9}" srcOrd="1" destOrd="0" presId="urn:microsoft.com/office/officeart/2008/layout/HalfCircleOrganizationChart"/>
    <dgm:cxn modelId="{1B142180-1E18-426D-9A7E-43ECD3A17ABA}" type="presParOf" srcId="{AD723006-D310-4FA0-A89C-473E9859374E}" destId="{A509801B-4520-4B7E-9C75-563601CD0B16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3066C-453A-4716-B9DF-C0895BB61EF5}">
      <dsp:nvSpPr>
        <dsp:cNvPr id="0" name=""/>
        <dsp:cNvSpPr/>
      </dsp:nvSpPr>
      <dsp:spPr>
        <a:xfrm>
          <a:off x="2595484" y="1834990"/>
          <a:ext cx="429904" cy="310774"/>
        </a:xfrm>
        <a:custGeom>
          <a:avLst/>
          <a:gdLst/>
          <a:ahLst/>
          <a:cxnLst/>
          <a:rect l="0" t="0" r="0" b="0"/>
          <a:pathLst>
            <a:path>
              <a:moveTo>
                <a:pt x="429904" y="0"/>
              </a:moveTo>
              <a:lnTo>
                <a:pt x="429904" y="310774"/>
              </a:lnTo>
              <a:lnTo>
                <a:pt x="0" y="31077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9583F8-967E-4C18-B84C-65768827FDEA}">
      <dsp:nvSpPr>
        <dsp:cNvPr id="0" name=""/>
        <dsp:cNvSpPr/>
      </dsp:nvSpPr>
      <dsp:spPr>
        <a:xfrm>
          <a:off x="3025389" y="1834990"/>
          <a:ext cx="2506914" cy="953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4270"/>
              </a:lnTo>
              <a:lnTo>
                <a:pt x="2506914" y="844270"/>
              </a:lnTo>
              <a:lnTo>
                <a:pt x="2506914" y="9530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A7CF8C-7543-4FB5-A878-2BB1E0F5DD56}">
      <dsp:nvSpPr>
        <dsp:cNvPr id="0" name=""/>
        <dsp:cNvSpPr/>
      </dsp:nvSpPr>
      <dsp:spPr>
        <a:xfrm>
          <a:off x="3025389" y="1834990"/>
          <a:ext cx="1253457" cy="953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4270"/>
              </a:lnTo>
              <a:lnTo>
                <a:pt x="1253457" y="844270"/>
              </a:lnTo>
              <a:lnTo>
                <a:pt x="1253457" y="9530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60EE51-F130-48F8-A6DA-9076491D311A}">
      <dsp:nvSpPr>
        <dsp:cNvPr id="0" name=""/>
        <dsp:cNvSpPr/>
      </dsp:nvSpPr>
      <dsp:spPr>
        <a:xfrm>
          <a:off x="2979669" y="1834990"/>
          <a:ext cx="91440" cy="95304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9530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C95FB0-5084-4E2E-B93E-AF08926D526E}">
      <dsp:nvSpPr>
        <dsp:cNvPr id="0" name=""/>
        <dsp:cNvSpPr/>
      </dsp:nvSpPr>
      <dsp:spPr>
        <a:xfrm>
          <a:off x="1771932" y="1834990"/>
          <a:ext cx="1253457" cy="953042"/>
        </a:xfrm>
        <a:custGeom>
          <a:avLst/>
          <a:gdLst/>
          <a:ahLst/>
          <a:cxnLst/>
          <a:rect l="0" t="0" r="0" b="0"/>
          <a:pathLst>
            <a:path>
              <a:moveTo>
                <a:pt x="1253457" y="0"/>
              </a:moveTo>
              <a:lnTo>
                <a:pt x="1253457" y="844270"/>
              </a:lnTo>
              <a:lnTo>
                <a:pt x="0" y="844270"/>
              </a:lnTo>
              <a:lnTo>
                <a:pt x="0" y="9530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E8099C-1D15-493C-9ED0-1190F2BE7470}">
      <dsp:nvSpPr>
        <dsp:cNvPr id="0" name=""/>
        <dsp:cNvSpPr/>
      </dsp:nvSpPr>
      <dsp:spPr>
        <a:xfrm>
          <a:off x="518474" y="1834990"/>
          <a:ext cx="2506914" cy="953042"/>
        </a:xfrm>
        <a:custGeom>
          <a:avLst/>
          <a:gdLst/>
          <a:ahLst/>
          <a:cxnLst/>
          <a:rect l="0" t="0" r="0" b="0"/>
          <a:pathLst>
            <a:path>
              <a:moveTo>
                <a:pt x="2506914" y="0"/>
              </a:moveTo>
              <a:lnTo>
                <a:pt x="2506914" y="844270"/>
              </a:lnTo>
              <a:lnTo>
                <a:pt x="0" y="844270"/>
              </a:lnTo>
              <a:lnTo>
                <a:pt x="0" y="9530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D18EE8-2EB8-40D3-A6ED-4C8C4944B669}">
      <dsp:nvSpPr>
        <dsp:cNvPr id="0" name=""/>
        <dsp:cNvSpPr/>
      </dsp:nvSpPr>
      <dsp:spPr>
        <a:xfrm>
          <a:off x="2766410" y="1317032"/>
          <a:ext cx="517957" cy="517957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B1BECA-2CD2-4E25-93A5-46455DD67D1E}">
      <dsp:nvSpPr>
        <dsp:cNvPr id="0" name=""/>
        <dsp:cNvSpPr/>
      </dsp:nvSpPr>
      <dsp:spPr>
        <a:xfrm>
          <a:off x="2766410" y="1317032"/>
          <a:ext cx="517957" cy="517957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52FF80-145F-4800-A2B0-B8446B050786}">
      <dsp:nvSpPr>
        <dsp:cNvPr id="0" name=""/>
        <dsp:cNvSpPr/>
      </dsp:nvSpPr>
      <dsp:spPr>
        <a:xfrm>
          <a:off x="2507431" y="1410265"/>
          <a:ext cx="1035915" cy="3314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Business Strategy</a:t>
          </a:r>
        </a:p>
      </dsp:txBody>
      <dsp:txXfrm>
        <a:off x="2507431" y="1410265"/>
        <a:ext cx="1035915" cy="331492"/>
      </dsp:txXfrm>
    </dsp:sp>
    <dsp:sp modelId="{7D8B9F1E-7793-4E03-B702-771EED09A427}">
      <dsp:nvSpPr>
        <dsp:cNvPr id="0" name=""/>
        <dsp:cNvSpPr/>
      </dsp:nvSpPr>
      <dsp:spPr>
        <a:xfrm>
          <a:off x="259495" y="2788032"/>
          <a:ext cx="517957" cy="517957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F98AE4-1226-412B-9108-B52BB45E088C}">
      <dsp:nvSpPr>
        <dsp:cNvPr id="0" name=""/>
        <dsp:cNvSpPr/>
      </dsp:nvSpPr>
      <dsp:spPr>
        <a:xfrm>
          <a:off x="259495" y="2788032"/>
          <a:ext cx="517957" cy="517957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C553A0-0374-46D5-8E8A-B3C83D0CE415}">
      <dsp:nvSpPr>
        <dsp:cNvPr id="0" name=""/>
        <dsp:cNvSpPr/>
      </dsp:nvSpPr>
      <dsp:spPr>
        <a:xfrm>
          <a:off x="517" y="2881264"/>
          <a:ext cx="1035915" cy="3314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Resourcing Talent</a:t>
          </a:r>
        </a:p>
      </dsp:txBody>
      <dsp:txXfrm>
        <a:off x="517" y="2881264"/>
        <a:ext cx="1035915" cy="331492"/>
      </dsp:txXfrm>
    </dsp:sp>
    <dsp:sp modelId="{94BA3274-F48F-411F-963E-A6076C00A830}">
      <dsp:nvSpPr>
        <dsp:cNvPr id="0" name=""/>
        <dsp:cNvSpPr/>
      </dsp:nvSpPr>
      <dsp:spPr>
        <a:xfrm>
          <a:off x="1512953" y="2788032"/>
          <a:ext cx="517957" cy="517957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D9927F-482A-4611-A6A2-7C9F8D68644E}">
      <dsp:nvSpPr>
        <dsp:cNvPr id="0" name=""/>
        <dsp:cNvSpPr/>
      </dsp:nvSpPr>
      <dsp:spPr>
        <a:xfrm>
          <a:off x="1512953" y="2788032"/>
          <a:ext cx="517957" cy="517957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0F7DBA-2F5C-4206-B859-73E78AE9B059}">
      <dsp:nvSpPr>
        <dsp:cNvPr id="0" name=""/>
        <dsp:cNvSpPr/>
      </dsp:nvSpPr>
      <dsp:spPr>
        <a:xfrm>
          <a:off x="1253974" y="2881264"/>
          <a:ext cx="1035915" cy="3314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Development</a:t>
          </a:r>
        </a:p>
      </dsp:txBody>
      <dsp:txXfrm>
        <a:off x="1253974" y="2881264"/>
        <a:ext cx="1035915" cy="331492"/>
      </dsp:txXfrm>
    </dsp:sp>
    <dsp:sp modelId="{8EDD60D2-6C0A-4104-A41B-F2CCC629A8E3}">
      <dsp:nvSpPr>
        <dsp:cNvPr id="0" name=""/>
        <dsp:cNvSpPr/>
      </dsp:nvSpPr>
      <dsp:spPr>
        <a:xfrm>
          <a:off x="2766410" y="2788032"/>
          <a:ext cx="517957" cy="517957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E3FA16-C25A-485B-BF3E-D58D8C5DC96B}">
      <dsp:nvSpPr>
        <dsp:cNvPr id="0" name=""/>
        <dsp:cNvSpPr/>
      </dsp:nvSpPr>
      <dsp:spPr>
        <a:xfrm>
          <a:off x="2766410" y="2788032"/>
          <a:ext cx="517957" cy="517957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C44CD6-467E-46AE-85D2-C2500A9C3E5A}">
      <dsp:nvSpPr>
        <dsp:cNvPr id="0" name=""/>
        <dsp:cNvSpPr/>
      </dsp:nvSpPr>
      <dsp:spPr>
        <a:xfrm>
          <a:off x="2507431" y="2881264"/>
          <a:ext cx="1035915" cy="3314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Relations/ Engagement</a:t>
          </a:r>
        </a:p>
      </dsp:txBody>
      <dsp:txXfrm>
        <a:off x="2507431" y="2881264"/>
        <a:ext cx="1035915" cy="331492"/>
      </dsp:txXfrm>
    </dsp:sp>
    <dsp:sp modelId="{A51DBBEB-F4B3-40CE-BA8C-DA98F56DE6E3}">
      <dsp:nvSpPr>
        <dsp:cNvPr id="0" name=""/>
        <dsp:cNvSpPr/>
      </dsp:nvSpPr>
      <dsp:spPr>
        <a:xfrm>
          <a:off x="4019868" y="2788032"/>
          <a:ext cx="517957" cy="517957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FB41C1-B868-40DC-B831-34F15050A69C}">
      <dsp:nvSpPr>
        <dsp:cNvPr id="0" name=""/>
        <dsp:cNvSpPr/>
      </dsp:nvSpPr>
      <dsp:spPr>
        <a:xfrm>
          <a:off x="4019868" y="2788032"/>
          <a:ext cx="517957" cy="517957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C49760-3FB3-42B8-AA1E-73DFFB5FD66C}">
      <dsp:nvSpPr>
        <dsp:cNvPr id="0" name=""/>
        <dsp:cNvSpPr/>
      </dsp:nvSpPr>
      <dsp:spPr>
        <a:xfrm>
          <a:off x="3760889" y="2881264"/>
          <a:ext cx="1035915" cy="3314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Pay and Reward</a:t>
          </a:r>
        </a:p>
      </dsp:txBody>
      <dsp:txXfrm>
        <a:off x="3760889" y="2881264"/>
        <a:ext cx="1035915" cy="331492"/>
      </dsp:txXfrm>
    </dsp:sp>
    <dsp:sp modelId="{B01E9744-B7BB-43D1-9AFE-E3C7A27E8D66}">
      <dsp:nvSpPr>
        <dsp:cNvPr id="0" name=""/>
        <dsp:cNvSpPr/>
      </dsp:nvSpPr>
      <dsp:spPr>
        <a:xfrm>
          <a:off x="5273325" y="2788032"/>
          <a:ext cx="517957" cy="517957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4EDFD6-8608-4F42-85F0-9B24CDE63DAF}">
      <dsp:nvSpPr>
        <dsp:cNvPr id="0" name=""/>
        <dsp:cNvSpPr/>
      </dsp:nvSpPr>
      <dsp:spPr>
        <a:xfrm>
          <a:off x="5273325" y="2788032"/>
          <a:ext cx="517957" cy="517957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9F271B-5D0E-4816-A537-1A0CCAD7C83E}">
      <dsp:nvSpPr>
        <dsp:cNvPr id="0" name=""/>
        <dsp:cNvSpPr/>
      </dsp:nvSpPr>
      <dsp:spPr>
        <a:xfrm>
          <a:off x="5014346" y="2881264"/>
          <a:ext cx="1035915" cy="3314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Performance</a:t>
          </a:r>
        </a:p>
      </dsp:txBody>
      <dsp:txXfrm>
        <a:off x="5014346" y="2881264"/>
        <a:ext cx="1035915" cy="331492"/>
      </dsp:txXfrm>
    </dsp:sp>
    <dsp:sp modelId="{E3420079-321C-423F-A2E1-3313E658B4E1}">
      <dsp:nvSpPr>
        <dsp:cNvPr id="0" name=""/>
        <dsp:cNvSpPr/>
      </dsp:nvSpPr>
      <dsp:spPr>
        <a:xfrm>
          <a:off x="2139681" y="2052532"/>
          <a:ext cx="517957" cy="517957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DA2E4F-CFAC-45AC-B650-06810D2B26B9}">
      <dsp:nvSpPr>
        <dsp:cNvPr id="0" name=""/>
        <dsp:cNvSpPr/>
      </dsp:nvSpPr>
      <dsp:spPr>
        <a:xfrm>
          <a:off x="2139681" y="2052532"/>
          <a:ext cx="517957" cy="517957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013BB-B596-408A-88F6-5C7F12A3ADA2}">
      <dsp:nvSpPr>
        <dsp:cNvPr id="0" name=""/>
        <dsp:cNvSpPr/>
      </dsp:nvSpPr>
      <dsp:spPr>
        <a:xfrm>
          <a:off x="1880703" y="2145765"/>
          <a:ext cx="1035915" cy="3314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Human Resource Strategy</a:t>
          </a:r>
        </a:p>
      </dsp:txBody>
      <dsp:txXfrm>
        <a:off x="1880703" y="2145765"/>
        <a:ext cx="1035915" cy="3314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E47971B-E31E-4932-9E52-EA7017563210}" type="datetimeFigureOut">
              <a:rPr lang="en-GB"/>
              <a:pPr>
                <a:defRPr/>
              </a:pPr>
              <a:t>29/03/2021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76ED7E-252F-40C7-AF19-B36F280C79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CA72744-8834-4713-874D-6E75F877BB62}" type="datetimeFigureOut">
              <a:rPr lang="en-GB"/>
              <a:pPr/>
              <a:t>29/03/2021</a:t>
            </a:fld>
            <a:endParaRPr lang="en-GB"/>
          </a:p>
        </p:txBody>
      </p:sp>
      <p:sp>
        <p:nvSpPr>
          <p:cNvPr id="522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22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522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763CF29-F52E-4F77-826A-566E2CA11FB2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50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/>
            <a:fld id="{4C3ABE47-E174-403E-803A-ED4E909578B3}" type="slidenum">
              <a:rPr lang="en-US" altLang="en-US" sz="3600">
                <a:solidFill>
                  <a:srgbClr val="000000"/>
                </a:solidFill>
                <a:latin typeface="Helvetica Light"/>
                <a:sym typeface="Helvetica Light"/>
              </a:rPr>
              <a:pPr algn="ctr"/>
              <a:t>7</a:t>
            </a:fld>
            <a:endParaRPr lang="en-US" altLang="en-US" sz="3600">
              <a:solidFill>
                <a:srgbClr val="000000"/>
              </a:solidFill>
              <a:latin typeface="Helvetica Light"/>
              <a:sym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2302764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71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/>
            <a:fld id="{48A4F110-6D88-49A5-89F5-33C582859467}" type="slidenum">
              <a:rPr lang="en-US" altLang="en-US" sz="3600">
                <a:solidFill>
                  <a:srgbClr val="000000"/>
                </a:solidFill>
                <a:latin typeface="Helvetica Light"/>
                <a:sym typeface="Helvetica Light"/>
              </a:rPr>
              <a:pPr algn="ctr"/>
              <a:t>8</a:t>
            </a:fld>
            <a:endParaRPr lang="en-US" altLang="en-US" sz="3600">
              <a:solidFill>
                <a:srgbClr val="000000"/>
              </a:solidFill>
              <a:latin typeface="Helvetica Light"/>
              <a:sym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3505508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8829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98C4A9-4568-43F3-8BBB-8999452F714E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Myriad Pro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06465-8B17-4284-AF02-E5C151CFB9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1C02D-E7C2-43AC-9EED-9C0D1524669E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Myriad Pro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3E769-C247-4C75-BB2C-F6BDCBB39A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B3F3E-CF50-48E0-B7D4-9B95B2A76CD8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BCB2D-1F84-40C8-9A3C-9CBC244B27C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61E39-96F3-4391-A3D7-30749903DA67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ECEFE-CC53-4665-95EC-4D4E5D5A319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11C39-523B-4378-BC09-D0BB24F042D7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442EC-539F-4A7B-9B9D-D538FA0703D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18DA0-B899-4770-A1A4-C27386893B31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0111-5B40-4325-8999-C181396BD4D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5403A-AB38-4659-969E-483C6A00AC60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A6F07-F4C3-4A5B-B5D5-B68AF765805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7328C-B9F5-4456-A020-4465726EDEED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38A6E-DD6E-4C78-AA3E-2CD5000F96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80E58-27DC-4DF9-A2C2-74B4FBE67E5B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B111D-A4FE-404D-8D21-6CDA97C858E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A5A8F-1C45-4D70-A155-63DF08485BE0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33F60-448A-411B-AD98-807DB2D44F0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10678-CE7E-48C1-BF78-6438057F7C47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CC9FB-CC42-4909-B5D6-0D108BE6CAE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DEC412-4E60-42D6-A1BA-D5CCFB5AA32F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380304-34CD-4B86-8E21-08DD4B65C9A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hr-resources/survey-report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hr-resources/survey-report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" Target="slide2.xml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9A4F8F-108C-477B-95FE-9021732D5B72}" type="datetime1">
              <a:rPr lang="en-GB" smtClean="0"/>
              <a:t>29/03/2021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C1F8B1-8B94-44C4-B5F3-4D1820A4C805}" type="slidenum">
              <a:rPr lang="en-GB"/>
              <a:pPr>
                <a:defRPr/>
              </a:pPr>
              <a:t>1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3" y="2997200"/>
            <a:ext cx="7991475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dirty="0">
                <a:solidFill>
                  <a:schemeClr val="bg1"/>
                </a:solidFill>
              </a:rPr>
              <a:t>LCMB 7011</a:t>
            </a:r>
            <a:br>
              <a:rPr lang="en-US" sz="4000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chemeClr val="bg1"/>
                </a:solidFill>
              </a:rPr>
              <a:t>Managing People</a:t>
            </a:r>
            <a:br>
              <a:rPr lang="en-US" sz="4000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chemeClr val="bg1"/>
                </a:solidFill>
              </a:rPr>
              <a:t>Week7 : Review of HRM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dirty="0"/>
              <a:t>Lesson Objectives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dirty="0"/>
              <a:t>Distinguish between different approaches to HRM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dirty="0"/>
              <a:t>Explain how HRM can support a  business to achieve its goals </a:t>
            </a:r>
          </a:p>
          <a:p>
            <a:pPr marL="0" indent="0" eaLnBrk="1" hangingPunct="1">
              <a:buNone/>
            </a:pPr>
            <a:r>
              <a:rPr lang="en-GB" dirty="0"/>
              <a:t>Understand how the CIPD supports HRM</a:t>
            </a:r>
          </a:p>
          <a:p>
            <a:pPr marL="0" indent="0" eaLnBrk="1" hangingPunct="1">
              <a:buFont typeface="Arial" charset="0"/>
              <a:buNone/>
            </a:pPr>
            <a:endParaRPr lang="en-GB" dirty="0"/>
          </a:p>
          <a:p>
            <a:pPr marL="0" indent="0" eaLnBrk="1" hangingPunct="1">
              <a:buFont typeface="Arial" charset="0"/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763588-0DA4-4AC6-B1DA-E73801BFA74C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4486C5-7FF6-458C-852A-674DE98733B7}" type="slidenum">
              <a:rPr lang="en-GB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3A32E-E92B-422A-B90B-5EB849E945A3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738524-7ABC-44FA-8808-4BD42C972965}" type="slidenum">
              <a:rPr lang="en-GB"/>
              <a:pPr>
                <a:defRPr/>
              </a:pPr>
              <a:t>3</a:t>
            </a:fld>
            <a:endParaRPr lang="en-GB"/>
          </a:p>
        </p:txBody>
      </p:sp>
      <p:sp>
        <p:nvSpPr>
          <p:cNvPr id="2969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Definitions of HRM</a:t>
            </a:r>
          </a:p>
        </p:txBody>
      </p:sp>
      <p:sp>
        <p:nvSpPr>
          <p:cNvPr id="2969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“All those activities associated with the management of employment relationships in the firm” </a:t>
            </a:r>
          </a:p>
          <a:p>
            <a:pPr eaLnBrk="1" hangingPunct="1">
              <a:buFont typeface="Arial" charset="0"/>
              <a:buNone/>
            </a:pPr>
            <a:r>
              <a:rPr lang="en-GB"/>
              <a:t>(Boxall &amp; Purcell 2003)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0D5DF8-F066-46E7-A8E2-239967E62514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CA3942-8530-4F7A-BA52-F62CF6A9330C}" type="slidenum">
              <a:rPr lang="en-GB"/>
              <a:pPr>
                <a:defRPr/>
              </a:pPr>
              <a:t>4</a:t>
            </a:fld>
            <a:endParaRPr lang="en-GB"/>
          </a:p>
        </p:txBody>
      </p:sp>
      <p:sp>
        <p:nvSpPr>
          <p:cNvPr id="3174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/>
              <a:t>Strategic HRM</a:t>
            </a:r>
          </a:p>
        </p:txBody>
      </p:sp>
      <p:sp>
        <p:nvSpPr>
          <p:cNvPr id="3174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GB"/>
              <a:t>“the interface between HRM and strategic management” (Boxall,1996)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180867-2278-4E0C-98BA-F667EAAAC92B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D7CFBE-4BB7-4087-9678-71DADBDF0E83}" type="slidenum">
              <a:rPr lang="en-GB"/>
              <a:pPr>
                <a:defRPr/>
              </a:pPr>
              <a:t>5</a:t>
            </a:fld>
            <a:endParaRPr lang="en-GB"/>
          </a:p>
        </p:txBody>
      </p:sp>
      <p:sp>
        <p:nvSpPr>
          <p:cNvPr id="4710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/>
              <a:t>HR Strategy</a:t>
            </a:r>
          </a:p>
        </p:txBody>
      </p:sp>
      <p:sp>
        <p:nvSpPr>
          <p:cNvPr id="4710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en-GB"/>
              <a:t> “ the intentions of the corporation both explicit and covert, toward the management of its employees, expressed through philosophies, policies and practices”.</a:t>
            </a:r>
          </a:p>
          <a:p>
            <a:pPr>
              <a:buFont typeface="Arial" charset="0"/>
              <a:buNone/>
            </a:pPr>
            <a:r>
              <a:rPr lang="en-GB"/>
              <a:t>                                                              			Tyson (1995)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1385889" y="994172"/>
            <a:ext cx="6299597" cy="1304925"/>
            <a:chOff x="0" y="0"/>
            <a:chExt cx="621" cy="195"/>
          </a:xfrm>
        </p:grpSpPr>
        <p:sp>
          <p:nvSpPr>
            <p:cNvPr id="43012" name="AutoShape 4"/>
            <p:cNvSpPr>
              <a:spLocks/>
            </p:cNvSpPr>
            <p:nvPr/>
          </p:nvSpPr>
          <p:spPr bwMode="auto">
            <a:xfrm>
              <a:off x="0" y="0"/>
              <a:ext cx="621" cy="195"/>
            </a:xfrm>
            <a:prstGeom prst="roundRect">
              <a:avLst>
                <a:gd name="adj" fmla="val 11718"/>
              </a:avLst>
            </a:prstGeom>
            <a:gradFill rotWithShape="0">
              <a:gsLst>
                <a:gs pos="0">
                  <a:srgbClr val="9CB86E"/>
                </a:gs>
                <a:gs pos="3000">
                  <a:srgbClr val="9CB86E"/>
                </a:gs>
                <a:gs pos="9999">
                  <a:srgbClr val="156B13"/>
                </a:gs>
                <a:gs pos="100000">
                  <a:srgbClr val="156B13"/>
                </a:gs>
              </a:gsLst>
              <a:lin ang="5400000"/>
            </a:gradFill>
            <a:ln w="36124">
              <a:solidFill>
                <a:srgbClr val="3A5E8A"/>
              </a:solidFill>
              <a:round/>
              <a:headEnd/>
              <a:tailEnd/>
            </a:ln>
          </p:spPr>
          <p:txBody>
            <a:bodyPr lIns="0" tIns="0" rIns="0" bIns="0" anchor="ctr"/>
            <a:lstStyle>
              <a:lvl1pPr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1pPr>
              <a:lvl2pPr marL="742950" indent="-28575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2pPr>
              <a:lvl3pPr marL="11430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3pPr>
              <a:lvl4pPr marL="16002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4pPr>
              <a:lvl5pPr marL="20574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5pPr>
              <a:lvl6pPr marL="25146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6pPr>
              <a:lvl7pPr marL="29718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7pPr>
              <a:lvl8pPr marL="34290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8pPr>
              <a:lvl9pPr marL="38862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9pPr>
            </a:lstStyle>
            <a:p>
              <a:pPr algn="ctr" hangingPunct="0"/>
              <a:endParaRPr lang="en-GB" altLang="en-US" sz="2550">
                <a:solidFill>
                  <a:srgbClr val="000000"/>
                </a:solidFill>
                <a:sym typeface="Helvetica Light"/>
              </a:endParaRPr>
            </a:p>
          </p:txBody>
        </p:sp>
        <p:sp>
          <p:nvSpPr>
            <p:cNvPr id="43013" name="Rectangle 5"/>
            <p:cNvSpPr>
              <a:spLocks/>
            </p:cNvSpPr>
            <p:nvPr/>
          </p:nvSpPr>
          <p:spPr bwMode="auto">
            <a:xfrm>
              <a:off x="9" y="0"/>
              <a:ext cx="603" cy="1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4826" tIns="54186" rIns="94826" bIns="54186" anchor="ctr"/>
            <a:lstStyle>
              <a:lvl1pPr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1pPr>
              <a:lvl2pPr marL="742950" indent="-28575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2pPr>
              <a:lvl3pPr marL="11430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3pPr>
              <a:lvl4pPr marL="16002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4pPr>
              <a:lvl5pPr marL="20574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5pPr>
              <a:lvl6pPr marL="25146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6pPr>
              <a:lvl7pPr marL="29718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7pPr>
              <a:lvl8pPr marL="34290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8pPr>
              <a:lvl9pPr marL="38862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9pPr>
            </a:lstStyle>
            <a:p>
              <a:pPr algn="ctr" hangingPunct="0"/>
              <a:r>
                <a:rPr lang="en-US" altLang="en-US" sz="2550">
                  <a:solidFill>
                    <a:srgbClr val="FFFFFF"/>
                  </a:solidFill>
                  <a:cs typeface="Helvetica" panose="020B0604020202020204" pitchFamily="34" charset="0"/>
                  <a:sym typeface="Helvetica" panose="020B0604020202020204" pitchFamily="34" charset="0"/>
                </a:rPr>
                <a:t>Organisational Direction</a:t>
              </a:r>
              <a:endParaRPr lang="en-US" altLang="en-US" sz="2550">
                <a:solidFill>
                  <a:srgbClr val="000000"/>
                </a:solidFill>
                <a:cs typeface="Helvetica" panose="020B0604020202020204" pitchFamily="34" charset="0"/>
                <a:sym typeface="Helvetica Light"/>
              </a:endParaRPr>
            </a:p>
          </p:txBody>
        </p:sp>
      </p:grpSp>
      <p:sp>
        <p:nvSpPr>
          <p:cNvPr id="9227" name="Rectangle 11"/>
          <p:cNvSpPr>
            <a:spLocks/>
          </p:cNvSpPr>
          <p:nvPr/>
        </p:nvSpPr>
        <p:spPr bwMode="auto">
          <a:xfrm>
            <a:off x="1385889" y="3011092"/>
            <a:ext cx="6371035" cy="1259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669" tIns="38096" rIns="66669" bIns="38096">
            <a:spAutoFit/>
          </a:bodyPr>
          <a:lstStyle>
            <a:lvl1pPr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hangingPunct="0">
              <a:lnSpc>
                <a:spcPct val="81000"/>
              </a:lnSpc>
              <a:spcBef>
                <a:spcPts val="319"/>
              </a:spcBef>
            </a:pPr>
            <a:r>
              <a:rPr lang="en-US" altLang="en-US" sz="1650" b="1">
                <a:solidFill>
                  <a:srgbClr val="000000"/>
                </a:solidFill>
                <a:latin typeface="Helvetica" panose="020B0604020202020204" pitchFamily="34" charset="0"/>
                <a:cs typeface="Helvetica" panose="020B0604020202020204" pitchFamily="34" charset="0"/>
                <a:sym typeface="Helvetica" panose="020B0604020202020204" pitchFamily="34" charset="0"/>
              </a:rPr>
              <a:t>Aim/Mission</a:t>
            </a:r>
            <a:r>
              <a:rPr lang="en-US" altLang="en-US" sz="1650">
                <a:solidFill>
                  <a:srgbClr val="000000"/>
                </a:solidFill>
                <a:latin typeface="Helvetica" panose="020B0604020202020204" pitchFamily="34" charset="0"/>
                <a:cs typeface="Helvetica" panose="020B0604020202020204" pitchFamily="34" charset="0"/>
                <a:sym typeface="Helvetica" panose="020B0604020202020204" pitchFamily="34" charset="0"/>
              </a:rPr>
              <a:t> </a:t>
            </a: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endParaRPr lang="en-US" altLang="en-US" sz="1650" b="1">
              <a:solidFill>
                <a:srgbClr val="000000"/>
              </a:solidFill>
              <a:latin typeface="Helvetica" panose="020B0604020202020204" pitchFamily="34" charset="0"/>
              <a:cs typeface="Helvetica" panose="020B0604020202020204" pitchFamily="34" charset="0"/>
              <a:sym typeface="Helvetica" panose="020B0604020202020204" pitchFamily="34" charset="0"/>
            </a:endParaRP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r>
              <a:rPr lang="en-US" altLang="en-US" sz="1650" b="1">
                <a:solidFill>
                  <a:srgbClr val="000000"/>
                </a:solidFill>
                <a:latin typeface="Helvetica" panose="020B0604020202020204" pitchFamily="34" charset="0"/>
                <a:cs typeface="Helvetica" panose="020B0604020202020204" pitchFamily="34" charset="0"/>
                <a:sym typeface="Helvetica" panose="020B0604020202020204" pitchFamily="34" charset="0"/>
              </a:rPr>
              <a:t>Strategy/Vision</a:t>
            </a:r>
            <a:r>
              <a:rPr lang="en-US" altLang="en-US" sz="1650">
                <a:solidFill>
                  <a:srgbClr val="000000"/>
                </a:solidFill>
                <a:latin typeface="Helvetica" panose="020B0604020202020204" pitchFamily="34" charset="0"/>
                <a:cs typeface="Helvetica" panose="020B0604020202020204" pitchFamily="34" charset="0"/>
                <a:sym typeface="Helvetica" panose="020B0604020202020204" pitchFamily="34" charset="0"/>
              </a:rPr>
              <a:t>  </a:t>
            </a: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endParaRPr lang="en-US" altLang="en-US" sz="1650">
              <a:solidFill>
                <a:srgbClr val="000000"/>
              </a:solidFill>
              <a:latin typeface="Helvetica" panose="020B0604020202020204" pitchFamily="34" charset="0"/>
              <a:cs typeface="Helvetica" panose="020B0604020202020204" pitchFamily="34" charset="0"/>
              <a:sym typeface="Helvetica" panose="020B0604020202020204" pitchFamily="34" charset="0"/>
            </a:endParaRP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r>
              <a:rPr lang="en-US" altLang="en-US" sz="1650" b="1">
                <a:solidFill>
                  <a:srgbClr val="000000"/>
                </a:solidFill>
                <a:latin typeface="Helvetica" panose="020B0604020202020204" pitchFamily="34" charset="0"/>
                <a:cs typeface="Helvetica" panose="020B0604020202020204" pitchFamily="34" charset="0"/>
                <a:sym typeface="Helvetica" panose="020B0604020202020204" pitchFamily="34" charset="0"/>
              </a:rPr>
              <a:t>Objectives</a:t>
            </a:r>
            <a:r>
              <a:rPr lang="en-US" altLang="en-US" sz="1650">
                <a:solidFill>
                  <a:srgbClr val="000000"/>
                </a:solidFill>
                <a:latin typeface="Helvetica" panose="020B0604020202020204" pitchFamily="34" charset="0"/>
                <a:cs typeface="Helvetica" panose="020B0604020202020204" pitchFamily="34" charset="0"/>
                <a:sym typeface="Helvetica" panose="020B0604020202020204" pitchFamily="34" charset="0"/>
              </a:rPr>
              <a:t> </a:t>
            </a:r>
            <a:endParaRPr lang="en-US" altLang="en-US" sz="1650">
              <a:solidFill>
                <a:srgbClr val="888888"/>
              </a:solidFill>
              <a:latin typeface="Helvetica" panose="020B0604020202020204" pitchFamily="34" charset="0"/>
              <a:cs typeface="Helvetica" panose="020B0604020202020204" pitchFamily="34" charset="0"/>
              <a:sym typeface="Helvetica" panose="020B0604020202020204" pitchFamily="34" charset="0"/>
            </a:endParaRPr>
          </a:p>
        </p:txBody>
      </p:sp>
      <p:pic>
        <p:nvPicPr>
          <p:cNvPr id="43011" name="Picture 6" descr="image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672139"/>
            <a:ext cx="6858000" cy="34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0B86D2-FA6D-404C-AD02-7E2EDD01A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E17F73-714C-41B1-8216-1FE1B7534756}" type="datetime1">
              <a:rPr lang="en-GB" smtClean="0"/>
              <a:t>29/03/2021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94AB4D-00DF-4582-A3B8-6F1CAE6FE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534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7" grpId="0" build="p" bldLvl="5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143000" y="857250"/>
            <a:ext cx="6858000" cy="1168004"/>
          </a:xfrm>
          <a:prstGeom prst="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7" rIns="68573" bIns="34287" anchor="ctr"/>
          <a:lstStyle/>
          <a:p>
            <a:pPr algn="ctr" defTabSz="308048" hangingPunct="0">
              <a:defRPr/>
            </a:pPr>
            <a:endParaRPr lang="en-US" sz="1875">
              <a:solidFill>
                <a:srgbClr val="FFFFFF"/>
              </a:solidFill>
              <a:sym typeface="Helvetica Light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331119" y="944167"/>
            <a:ext cx="4919663" cy="907256"/>
          </a:xfrm>
          <a:prstGeom prst="rect">
            <a:avLst/>
          </a:prstGeom>
        </p:spPr>
        <p:txBody>
          <a:bodyPr lIns="68573" tIns="34287" rIns="68573" bIns="34287" anchor="ctr">
            <a:normAutofit fontScale="97500"/>
          </a:bodyPr>
          <a:lstStyle/>
          <a:p>
            <a:pPr algn="ctr" defTabSz="308048" hangingPunct="0">
              <a:defRPr/>
            </a:pPr>
            <a:r>
              <a:rPr lang="en-GB" sz="3000" dirty="0">
                <a:solidFill>
                  <a:srgbClr val="FFFFFF"/>
                </a:solidFill>
                <a:sym typeface="Helvetica Light" charset="0"/>
              </a:rPr>
              <a:t>Top Organisational Priorities</a:t>
            </a:r>
            <a:endParaRPr lang="en-US" sz="3300" dirty="0">
              <a:solidFill>
                <a:srgbClr val="FFFFFF"/>
              </a:solidFill>
              <a:ea typeface="+mj-ea"/>
              <a:cs typeface="+mj-cs"/>
              <a:sym typeface="Helvetica Light" charset="0"/>
            </a:endParaRPr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2087167" y="2745583"/>
            <a:ext cx="4722019" cy="479822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>
              <a:spcBef>
                <a:spcPct val="20000"/>
              </a:spcBef>
              <a:buClr>
                <a:srgbClr val="009999"/>
              </a:buClr>
              <a:buSzPct val="80000"/>
            </a:pPr>
            <a:r>
              <a:rPr lang="en-GB" altLang="zh-CN" sz="270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Manage Costs</a:t>
            </a:r>
            <a:endParaRPr lang="en-GB" altLang="en-US" sz="2700">
              <a:solidFill>
                <a:srgbClr val="000000"/>
              </a:solidFill>
              <a:latin typeface="Helvetica Light"/>
              <a:ea typeface="SimSun" panose="02010600030101010101" pitchFamily="2" charset="-122"/>
              <a:sym typeface="Helvetica Light"/>
            </a:endParaRPr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 bwMode="auto">
          <a:xfrm>
            <a:off x="1332311" y="2745583"/>
            <a:ext cx="539353" cy="479822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2</a:t>
            </a:r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 bwMode="auto">
          <a:xfrm>
            <a:off x="2087167" y="3277791"/>
            <a:ext cx="4722019" cy="479822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>
              <a:spcBef>
                <a:spcPct val="20000"/>
              </a:spcBef>
              <a:buClr>
                <a:srgbClr val="009999"/>
              </a:buClr>
              <a:buSzPct val="80000"/>
            </a:pPr>
            <a:r>
              <a:rPr lang="en-GB" altLang="zh-CN" sz="270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Organisational Growth</a:t>
            </a:r>
          </a:p>
        </p:txBody>
      </p:sp>
      <p:sp>
        <p:nvSpPr>
          <p:cNvPr id="44038" name="AutoShape 6"/>
          <p:cNvSpPr>
            <a:spLocks noChangeArrowheads="1"/>
          </p:cNvSpPr>
          <p:nvPr/>
        </p:nvSpPr>
        <p:spPr bwMode="auto">
          <a:xfrm>
            <a:off x="1332311" y="3277791"/>
            <a:ext cx="539353" cy="479822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3</a:t>
            </a:r>
          </a:p>
        </p:txBody>
      </p:sp>
      <p:sp>
        <p:nvSpPr>
          <p:cNvPr id="44039" name="AutoShape 7"/>
          <p:cNvSpPr>
            <a:spLocks noChangeArrowheads="1"/>
          </p:cNvSpPr>
          <p:nvPr/>
        </p:nvSpPr>
        <p:spPr bwMode="auto">
          <a:xfrm>
            <a:off x="2087167" y="3808810"/>
            <a:ext cx="4722019" cy="479822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>
              <a:spcBef>
                <a:spcPct val="20000"/>
              </a:spcBef>
              <a:buClr>
                <a:srgbClr val="009999"/>
              </a:buClr>
              <a:buSzPct val="80000"/>
            </a:pPr>
            <a:r>
              <a:rPr lang="en-GB" altLang="zh-CN" sz="270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Improve processes</a:t>
            </a:r>
          </a:p>
        </p:txBody>
      </p:sp>
      <p:sp>
        <p:nvSpPr>
          <p:cNvPr id="44040" name="AutoShape 8"/>
          <p:cNvSpPr>
            <a:spLocks noChangeArrowheads="1"/>
          </p:cNvSpPr>
          <p:nvPr/>
        </p:nvSpPr>
        <p:spPr bwMode="auto">
          <a:xfrm>
            <a:off x="1332311" y="3808810"/>
            <a:ext cx="539353" cy="479822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4</a:t>
            </a:r>
          </a:p>
        </p:txBody>
      </p:sp>
      <p:sp>
        <p:nvSpPr>
          <p:cNvPr id="44041" name="AutoShape 9"/>
          <p:cNvSpPr>
            <a:spLocks noChangeArrowheads="1"/>
          </p:cNvSpPr>
          <p:nvPr/>
        </p:nvSpPr>
        <p:spPr bwMode="auto">
          <a:xfrm>
            <a:off x="2087167" y="4341020"/>
            <a:ext cx="4722019" cy="478631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>
              <a:spcBef>
                <a:spcPct val="20000"/>
              </a:spcBef>
              <a:buClr>
                <a:srgbClr val="009999"/>
              </a:buClr>
              <a:buSzPct val="80000"/>
            </a:pPr>
            <a:r>
              <a:rPr lang="en-GB" altLang="zh-CN" sz="270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Focus on customer needs</a:t>
            </a:r>
          </a:p>
        </p:txBody>
      </p:sp>
      <p:sp>
        <p:nvSpPr>
          <p:cNvPr id="44042" name="AutoShape 10"/>
          <p:cNvSpPr>
            <a:spLocks noChangeArrowheads="1"/>
          </p:cNvSpPr>
          <p:nvPr/>
        </p:nvSpPr>
        <p:spPr bwMode="auto">
          <a:xfrm>
            <a:off x="1332311" y="4341020"/>
            <a:ext cx="539353" cy="478631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5</a:t>
            </a:r>
          </a:p>
        </p:txBody>
      </p:sp>
      <p:sp>
        <p:nvSpPr>
          <p:cNvPr id="44043" name="AutoShape 13"/>
          <p:cNvSpPr>
            <a:spLocks noChangeArrowheads="1"/>
          </p:cNvSpPr>
          <p:nvPr/>
        </p:nvSpPr>
        <p:spPr bwMode="auto">
          <a:xfrm>
            <a:off x="2087167" y="2214564"/>
            <a:ext cx="4722019" cy="478631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270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Performance/competitiveness/agility</a:t>
            </a:r>
          </a:p>
        </p:txBody>
      </p:sp>
      <p:sp>
        <p:nvSpPr>
          <p:cNvPr id="44044" name="AutoShape 14"/>
          <p:cNvSpPr>
            <a:spLocks noChangeArrowheads="1"/>
          </p:cNvSpPr>
          <p:nvPr/>
        </p:nvSpPr>
        <p:spPr bwMode="auto">
          <a:xfrm>
            <a:off x="1332311" y="2214564"/>
            <a:ext cx="539353" cy="478631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1</a:t>
            </a:r>
          </a:p>
        </p:txBody>
      </p:sp>
      <p:sp>
        <p:nvSpPr>
          <p:cNvPr id="2" name="Rectangle 1"/>
          <p:cNvSpPr/>
          <p:nvPr/>
        </p:nvSpPr>
        <p:spPr>
          <a:xfrm>
            <a:off x="7274924" y="2519809"/>
            <a:ext cx="427027" cy="692491"/>
          </a:xfrm>
          <a:prstGeom prst="rect">
            <a:avLst/>
          </a:prstGeom>
          <a:noFill/>
        </p:spPr>
        <p:txBody>
          <a:bodyPr wrap="none" lIns="68573" tIns="34287" rIns="68573" bIns="34287">
            <a:spAutoFit/>
          </a:bodyPr>
          <a:lstStyle/>
          <a:p>
            <a:pPr algn="ctr" defTabSz="308048" hangingPunct="0">
              <a:defRPr/>
            </a:pPr>
            <a:r>
              <a:rPr lang="en-US" sz="4050" b="1" dirty="0">
                <a:ln w="18000">
                  <a:solidFill>
                    <a:srgbClr val="333399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sym typeface="Helvetica Light" charset="0"/>
              </a:rPr>
              <a:t>x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272309" y="3384575"/>
            <a:ext cx="427027" cy="692491"/>
          </a:xfrm>
          <a:prstGeom prst="rect">
            <a:avLst/>
          </a:prstGeom>
          <a:noFill/>
        </p:spPr>
        <p:txBody>
          <a:bodyPr wrap="none" lIns="68573" tIns="34287" rIns="68573" bIns="34287">
            <a:spAutoFit/>
          </a:bodyPr>
          <a:lstStyle/>
          <a:p>
            <a:pPr algn="ctr" defTabSz="308048" hangingPunct="0">
              <a:defRPr/>
            </a:pPr>
            <a:r>
              <a:rPr lang="en-US" sz="4050" b="1" dirty="0">
                <a:ln w="18000">
                  <a:solidFill>
                    <a:srgbClr val="333399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sym typeface="Helvetica Light" charset="0"/>
              </a:rPr>
              <a:t>x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272309" y="4194665"/>
            <a:ext cx="427027" cy="692491"/>
          </a:xfrm>
          <a:prstGeom prst="rect">
            <a:avLst/>
          </a:prstGeom>
          <a:noFill/>
        </p:spPr>
        <p:txBody>
          <a:bodyPr wrap="none" lIns="68573" tIns="34287" rIns="68573" bIns="34287">
            <a:spAutoFit/>
          </a:bodyPr>
          <a:lstStyle/>
          <a:p>
            <a:pPr algn="ctr" defTabSz="308048" hangingPunct="0">
              <a:defRPr/>
            </a:pPr>
            <a:r>
              <a:rPr lang="en-US" sz="4050" b="1" dirty="0">
                <a:ln w="18000">
                  <a:solidFill>
                    <a:srgbClr val="333399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sym typeface="Helvetica Light" charset="0"/>
              </a:rPr>
              <a:t>x</a:t>
            </a:r>
          </a:p>
        </p:txBody>
      </p:sp>
      <p:sp>
        <p:nvSpPr>
          <p:cNvPr id="44048" name="TextBox 2"/>
          <p:cNvSpPr txBox="1">
            <a:spLocks noChangeArrowheads="1"/>
          </p:cNvSpPr>
          <p:nvPr/>
        </p:nvSpPr>
        <p:spPr bwMode="auto">
          <a:xfrm>
            <a:off x="1228726" y="5555457"/>
            <a:ext cx="6723460" cy="300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73" tIns="34287" rIns="68573" bIns="34287">
            <a:spAutoFit/>
          </a:bodyPr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/>
            <a:r>
              <a:rPr lang="en-GB" altLang="en-US" sz="1500">
                <a:solidFill>
                  <a:srgbClr val="000000"/>
                </a:solidFill>
                <a:sym typeface="Helvetica Light"/>
              </a:rPr>
              <a:t>CIPD Surveys and Reports </a:t>
            </a:r>
            <a:r>
              <a:rPr lang="en-GB" altLang="en-US" sz="1500">
                <a:solidFill>
                  <a:srgbClr val="000000"/>
                </a:solidFill>
                <a:latin typeface="Helvetica Light"/>
                <a:sym typeface="Helvetica Light"/>
                <a:hlinkClick r:id="rId3"/>
              </a:rPr>
              <a:t>https://www.cipd.co.uk/hr-resources/survey-reports/</a:t>
            </a:r>
            <a:r>
              <a:rPr lang="en-GB" altLang="en-US" sz="1500">
                <a:solidFill>
                  <a:srgbClr val="000000"/>
                </a:solidFill>
                <a:latin typeface="Helvetica Light"/>
                <a:sym typeface="Helvetica Light"/>
              </a:rPr>
              <a:t> </a:t>
            </a:r>
            <a:endParaRPr lang="en-GB" altLang="en-US" sz="150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44049" name="AutoShape 9"/>
          <p:cNvSpPr>
            <a:spLocks noChangeArrowheads="1"/>
          </p:cNvSpPr>
          <p:nvPr/>
        </p:nvSpPr>
        <p:spPr bwMode="auto">
          <a:xfrm>
            <a:off x="2099073" y="4886326"/>
            <a:ext cx="4722019" cy="478631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zh-CN" sz="270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Diversify products/services/new areas</a:t>
            </a:r>
            <a:endParaRPr lang="en-GB" altLang="en-US" sz="2700">
              <a:solidFill>
                <a:srgbClr val="000000"/>
              </a:solidFill>
              <a:latin typeface="Helvetica Light"/>
              <a:ea typeface="SimSun" panose="02010600030101010101" pitchFamily="2" charset="-122"/>
              <a:sym typeface="Helvetica Light"/>
            </a:endParaRPr>
          </a:p>
        </p:txBody>
      </p:sp>
      <p:sp>
        <p:nvSpPr>
          <p:cNvPr id="44050" name="AutoShape 10"/>
          <p:cNvSpPr>
            <a:spLocks noChangeArrowheads="1"/>
          </p:cNvSpPr>
          <p:nvPr/>
        </p:nvSpPr>
        <p:spPr bwMode="auto">
          <a:xfrm>
            <a:off x="1344217" y="4886326"/>
            <a:ext cx="539353" cy="478631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C8E457-160F-4923-9E6F-86E14E0D3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40DF4-3ABA-4E82-BAA5-F2EA867A3320}" type="datetime1">
              <a:rPr lang="en-GB" smtClean="0"/>
              <a:t>29/03/2021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B2383A-D5F3-403D-B2F2-621AFE574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387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143000" y="857250"/>
            <a:ext cx="6858000" cy="1168004"/>
          </a:xfrm>
          <a:prstGeom prst="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3" tIns="34287" rIns="68573" bIns="34287" anchor="ctr"/>
          <a:lstStyle/>
          <a:p>
            <a:pPr algn="ctr" defTabSz="308048" hangingPunct="0">
              <a:defRPr/>
            </a:pPr>
            <a:endParaRPr lang="en-US" sz="1875">
              <a:solidFill>
                <a:srgbClr val="FFFFFF"/>
              </a:solidFill>
              <a:sym typeface="Helvetica Light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331119" y="964408"/>
            <a:ext cx="4919663" cy="907256"/>
          </a:xfrm>
          <a:prstGeom prst="rect">
            <a:avLst/>
          </a:prstGeom>
        </p:spPr>
        <p:txBody>
          <a:bodyPr lIns="68573" tIns="34287" rIns="68573" bIns="34287" anchor="ctr">
            <a:normAutofit fontScale="97500"/>
          </a:bodyPr>
          <a:lstStyle/>
          <a:p>
            <a:pPr algn="ctr" defTabSz="308048" hangingPunct="0">
              <a:defRPr/>
            </a:pPr>
            <a:r>
              <a:rPr lang="en-GB" sz="3000" dirty="0">
                <a:solidFill>
                  <a:srgbClr val="FFFFFF"/>
                </a:solidFill>
                <a:sym typeface="Helvetica Light" charset="0"/>
              </a:rPr>
              <a:t>HR Function Priorities</a:t>
            </a:r>
            <a:endParaRPr lang="en-US" sz="3300" dirty="0">
              <a:solidFill>
                <a:srgbClr val="FFFFFF"/>
              </a:solidFill>
              <a:ea typeface="+mj-ea"/>
              <a:cs typeface="+mj-cs"/>
              <a:sym typeface="Helvetica Light" charset="0"/>
            </a:endParaRPr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2087166" y="3314701"/>
            <a:ext cx="4914900" cy="403622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>
              <a:spcBef>
                <a:spcPct val="20000"/>
              </a:spcBef>
              <a:buClr>
                <a:srgbClr val="009999"/>
              </a:buClr>
              <a:buSzPct val="80000"/>
            </a:pPr>
            <a:r>
              <a:rPr lang="en-GB" altLang="zh-CN" sz="165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Employee Engagement</a:t>
            </a:r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1332311" y="3314701"/>
            <a:ext cx="539353" cy="403622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3</a:t>
            </a:r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2087166" y="3827860"/>
            <a:ext cx="4914900" cy="403622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>
              <a:spcBef>
                <a:spcPct val="20000"/>
              </a:spcBef>
              <a:buClr>
                <a:srgbClr val="009999"/>
              </a:buClr>
              <a:buSzPct val="80000"/>
            </a:pPr>
            <a:r>
              <a:rPr lang="en-GB" altLang="zh-CN" sz="165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Performance Management/Reward</a:t>
            </a: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1332311" y="3827860"/>
            <a:ext cx="539353" cy="403622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4</a:t>
            </a: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 bwMode="auto">
          <a:xfrm>
            <a:off x="2087166" y="4323160"/>
            <a:ext cx="4914900" cy="404813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>
              <a:spcBef>
                <a:spcPct val="20000"/>
              </a:spcBef>
              <a:buClr>
                <a:srgbClr val="009999"/>
              </a:buClr>
              <a:buSzPct val="80000"/>
            </a:pPr>
            <a:r>
              <a:rPr lang="en-GB" altLang="zh-CN" sz="165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Leadership Development</a:t>
            </a: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1332311" y="4323160"/>
            <a:ext cx="539353" cy="404813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5</a:t>
            </a:r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2087166" y="4833939"/>
            <a:ext cx="4914900" cy="403622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zh-CN" sz="165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Developing a flexible organisation</a:t>
            </a:r>
            <a:endParaRPr lang="en-GB" altLang="en-US" sz="1650">
              <a:solidFill>
                <a:srgbClr val="000000"/>
              </a:solidFill>
              <a:latin typeface="Helvetica Light"/>
              <a:ea typeface="SimSun" panose="02010600030101010101" pitchFamily="2" charset="-122"/>
              <a:sym typeface="Helvetica Light"/>
            </a:endParaRPr>
          </a:p>
        </p:txBody>
      </p:sp>
      <p:sp>
        <p:nvSpPr>
          <p:cNvPr id="46090" name="AutoShape 10"/>
          <p:cNvSpPr>
            <a:spLocks noChangeArrowheads="1"/>
          </p:cNvSpPr>
          <p:nvPr/>
        </p:nvSpPr>
        <p:spPr bwMode="auto">
          <a:xfrm>
            <a:off x="1332311" y="4833939"/>
            <a:ext cx="539353" cy="403622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6</a:t>
            </a:r>
          </a:p>
        </p:txBody>
      </p:sp>
      <p:sp>
        <p:nvSpPr>
          <p:cNvPr id="46091" name="AutoShape 13"/>
          <p:cNvSpPr>
            <a:spLocks noChangeArrowheads="1"/>
          </p:cNvSpPr>
          <p:nvPr/>
        </p:nvSpPr>
        <p:spPr bwMode="auto">
          <a:xfrm>
            <a:off x="2087166" y="2821783"/>
            <a:ext cx="4914900" cy="402431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zh-CN" sz="165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Managing change/culture  </a:t>
            </a:r>
            <a:endParaRPr lang="en-GB" altLang="en-US" sz="1650">
              <a:solidFill>
                <a:srgbClr val="000000"/>
              </a:solidFill>
              <a:latin typeface="Helvetica Light"/>
              <a:ea typeface="SimSun" panose="02010600030101010101" pitchFamily="2" charset="-122"/>
              <a:sym typeface="Helvetica Light"/>
            </a:endParaRPr>
          </a:p>
        </p:txBody>
      </p:sp>
      <p:sp>
        <p:nvSpPr>
          <p:cNvPr id="46092" name="AutoShape 14"/>
          <p:cNvSpPr>
            <a:spLocks noChangeArrowheads="1"/>
          </p:cNvSpPr>
          <p:nvPr/>
        </p:nvSpPr>
        <p:spPr bwMode="auto">
          <a:xfrm>
            <a:off x="1332311" y="2821783"/>
            <a:ext cx="539353" cy="402431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2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274924" y="2519809"/>
            <a:ext cx="427027" cy="692491"/>
          </a:xfrm>
          <a:prstGeom prst="rect">
            <a:avLst/>
          </a:prstGeom>
          <a:noFill/>
        </p:spPr>
        <p:txBody>
          <a:bodyPr wrap="none" lIns="68573" tIns="34287" rIns="68573" bIns="34287">
            <a:spAutoFit/>
          </a:bodyPr>
          <a:lstStyle/>
          <a:p>
            <a:pPr algn="ctr" defTabSz="308048" hangingPunct="0">
              <a:defRPr/>
            </a:pPr>
            <a:r>
              <a:rPr lang="en-US" sz="4050" b="1" dirty="0">
                <a:ln w="18000">
                  <a:solidFill>
                    <a:srgbClr val="333399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sym typeface="Helvetica Light" charset="0"/>
              </a:rPr>
              <a:t>x</a:t>
            </a:r>
          </a:p>
        </p:txBody>
      </p:sp>
      <p:sp>
        <p:nvSpPr>
          <p:cNvPr id="23" name="Rectangle 22"/>
          <p:cNvSpPr/>
          <p:nvPr/>
        </p:nvSpPr>
        <p:spPr>
          <a:xfrm>
            <a:off x="7272309" y="3384575"/>
            <a:ext cx="427027" cy="692491"/>
          </a:xfrm>
          <a:prstGeom prst="rect">
            <a:avLst/>
          </a:prstGeom>
          <a:noFill/>
        </p:spPr>
        <p:txBody>
          <a:bodyPr wrap="none" lIns="68573" tIns="34287" rIns="68573" bIns="34287">
            <a:spAutoFit/>
          </a:bodyPr>
          <a:lstStyle/>
          <a:p>
            <a:pPr algn="ctr" defTabSz="308048" hangingPunct="0">
              <a:defRPr/>
            </a:pPr>
            <a:r>
              <a:rPr lang="en-US" sz="4050" b="1" dirty="0">
                <a:ln w="18000">
                  <a:solidFill>
                    <a:srgbClr val="333399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sym typeface="Helvetica Light" charset="0"/>
              </a:rPr>
              <a:t>x</a:t>
            </a:r>
          </a:p>
        </p:txBody>
      </p:sp>
      <p:sp>
        <p:nvSpPr>
          <p:cNvPr id="24" name="Rectangle 23"/>
          <p:cNvSpPr/>
          <p:nvPr/>
        </p:nvSpPr>
        <p:spPr>
          <a:xfrm>
            <a:off x="7272309" y="4194665"/>
            <a:ext cx="427027" cy="692491"/>
          </a:xfrm>
          <a:prstGeom prst="rect">
            <a:avLst/>
          </a:prstGeom>
          <a:noFill/>
        </p:spPr>
        <p:txBody>
          <a:bodyPr wrap="none" lIns="68573" tIns="34287" rIns="68573" bIns="34287">
            <a:spAutoFit/>
          </a:bodyPr>
          <a:lstStyle/>
          <a:p>
            <a:pPr algn="ctr" defTabSz="308048" hangingPunct="0">
              <a:defRPr/>
            </a:pPr>
            <a:r>
              <a:rPr lang="en-US" sz="4050" b="1" dirty="0">
                <a:ln w="18000">
                  <a:solidFill>
                    <a:srgbClr val="333399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sym typeface="Helvetica Light" charset="0"/>
              </a:rPr>
              <a:t>x</a:t>
            </a:r>
          </a:p>
        </p:txBody>
      </p:sp>
      <p:sp>
        <p:nvSpPr>
          <p:cNvPr id="46096" name="TextBox 2"/>
          <p:cNvSpPr txBox="1">
            <a:spLocks noChangeArrowheads="1"/>
          </p:cNvSpPr>
          <p:nvPr/>
        </p:nvSpPr>
        <p:spPr bwMode="auto">
          <a:xfrm>
            <a:off x="1228726" y="5562601"/>
            <a:ext cx="6723460" cy="300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73" tIns="34287" rIns="68573" bIns="34287">
            <a:spAutoFit/>
          </a:bodyPr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/>
            <a:r>
              <a:rPr lang="en-GB" altLang="en-US" sz="1500">
                <a:solidFill>
                  <a:srgbClr val="000000"/>
                </a:solidFill>
                <a:sym typeface="Helvetica Light"/>
              </a:rPr>
              <a:t>CIPD Surveys and Reports </a:t>
            </a:r>
            <a:r>
              <a:rPr lang="en-GB" altLang="en-US" sz="1500">
                <a:solidFill>
                  <a:srgbClr val="000000"/>
                </a:solidFill>
                <a:latin typeface="Helvetica Light"/>
                <a:sym typeface="Helvetica Light"/>
                <a:hlinkClick r:id="rId3"/>
              </a:rPr>
              <a:t>https://www.cipd.co.uk/hr-resources/survey-reports/</a:t>
            </a:r>
            <a:r>
              <a:rPr lang="en-GB" altLang="en-US" sz="1500">
                <a:solidFill>
                  <a:srgbClr val="000000"/>
                </a:solidFill>
                <a:latin typeface="Helvetica Light"/>
                <a:sym typeface="Helvetica Light"/>
              </a:rPr>
              <a:t> </a:t>
            </a:r>
            <a:endParaRPr lang="en-GB" altLang="en-US" sz="150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46097" name="AutoShape 13"/>
          <p:cNvSpPr>
            <a:spLocks noChangeArrowheads="1"/>
          </p:cNvSpPr>
          <p:nvPr/>
        </p:nvSpPr>
        <p:spPr bwMode="auto">
          <a:xfrm>
            <a:off x="2091929" y="2289572"/>
            <a:ext cx="4914900" cy="403622"/>
          </a:xfrm>
          <a:prstGeom prst="flowChartAlternateProcess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000000"/>
                </a:solidFill>
                <a:latin typeface="Helvetica Light"/>
                <a:ea typeface="SimSun" panose="02010600030101010101" pitchFamily="2" charset="-122"/>
                <a:sym typeface="Helvetica Light"/>
              </a:rPr>
              <a:t>Contributing to/formulating/implementing strategy</a:t>
            </a:r>
          </a:p>
        </p:txBody>
      </p:sp>
      <p:sp>
        <p:nvSpPr>
          <p:cNvPr id="46098" name="AutoShape 14"/>
          <p:cNvSpPr>
            <a:spLocks noChangeArrowheads="1"/>
          </p:cNvSpPr>
          <p:nvPr/>
        </p:nvSpPr>
        <p:spPr bwMode="auto">
          <a:xfrm>
            <a:off x="1335881" y="2289572"/>
            <a:ext cx="539354" cy="403622"/>
          </a:xfrm>
          <a:prstGeom prst="flowChartAlternateProcess">
            <a:avLst/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68573" tIns="34287" rIns="68573" bIns="34287" anchor="ctr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1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2572C5-D2D0-4E58-90C1-148CA59E5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98660E-BB57-4AC2-ACD2-00E092933A16}" type="datetime1">
              <a:rPr lang="en-GB" smtClean="0"/>
              <a:t>29/03/2021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E201588-CF5A-4860-B90D-F7B0704D4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732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7" name="Group 5"/>
          <p:cNvGrpSpPr>
            <a:grpSpLocks/>
          </p:cNvGrpSpPr>
          <p:nvPr/>
        </p:nvGrpSpPr>
        <p:grpSpPr bwMode="auto">
          <a:xfrm>
            <a:off x="1385888" y="998935"/>
            <a:ext cx="6201966" cy="1295400"/>
            <a:chOff x="0" y="0"/>
            <a:chExt cx="621" cy="194"/>
          </a:xfrm>
        </p:grpSpPr>
        <p:sp>
          <p:nvSpPr>
            <p:cNvPr id="39943" name="AutoShape 6"/>
            <p:cNvSpPr>
              <a:spLocks/>
            </p:cNvSpPr>
            <p:nvPr/>
          </p:nvSpPr>
          <p:spPr bwMode="auto">
            <a:xfrm>
              <a:off x="0" y="0"/>
              <a:ext cx="621" cy="194"/>
            </a:xfrm>
            <a:prstGeom prst="roundRect">
              <a:avLst>
                <a:gd name="adj" fmla="val 11718"/>
              </a:avLst>
            </a:prstGeom>
            <a:gradFill rotWithShape="0">
              <a:gsLst>
                <a:gs pos="0">
                  <a:srgbClr val="9CB86E"/>
                </a:gs>
                <a:gs pos="3000">
                  <a:srgbClr val="9CB86E"/>
                </a:gs>
                <a:gs pos="9999">
                  <a:srgbClr val="156B13"/>
                </a:gs>
                <a:gs pos="100000">
                  <a:srgbClr val="156B13"/>
                </a:gs>
              </a:gsLst>
              <a:lin ang="5400000"/>
            </a:gradFill>
            <a:ln w="36124">
              <a:solidFill>
                <a:srgbClr val="3A5E8A"/>
              </a:solidFill>
              <a:round/>
              <a:headEnd/>
              <a:tailEnd/>
            </a:ln>
          </p:spPr>
          <p:txBody>
            <a:bodyPr lIns="0" tIns="0" rIns="0" bIns="0" anchor="ctr"/>
            <a:lstStyle>
              <a:lvl1pPr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1pPr>
              <a:lvl2pPr marL="742950" indent="-28575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2pPr>
              <a:lvl3pPr marL="11430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3pPr>
              <a:lvl4pPr marL="16002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4pPr>
              <a:lvl5pPr marL="20574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5pPr>
              <a:lvl6pPr marL="25146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6pPr>
              <a:lvl7pPr marL="29718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7pPr>
              <a:lvl8pPr marL="34290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8pPr>
              <a:lvl9pPr marL="38862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9pPr>
            </a:lstStyle>
            <a:p>
              <a:pPr algn="ctr" hangingPunct="0"/>
              <a:endParaRPr lang="en-GB" altLang="en-US" sz="2700">
                <a:solidFill>
                  <a:srgbClr val="000000"/>
                </a:solidFill>
                <a:latin typeface="Helvetica Light"/>
                <a:sym typeface="Helvetica Light"/>
              </a:endParaRPr>
            </a:p>
          </p:txBody>
        </p:sp>
        <p:sp>
          <p:nvSpPr>
            <p:cNvPr id="39944" name="Rectangle 7"/>
            <p:cNvSpPr>
              <a:spLocks/>
            </p:cNvSpPr>
            <p:nvPr/>
          </p:nvSpPr>
          <p:spPr bwMode="auto">
            <a:xfrm>
              <a:off x="9" y="34"/>
              <a:ext cx="603" cy="1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4826" tIns="54186" rIns="94826" bIns="54186" anchor="ctr"/>
            <a:lstStyle>
              <a:lvl1pPr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1pPr>
              <a:lvl2pPr marL="742950" indent="-28575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2pPr>
              <a:lvl3pPr marL="11430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3pPr>
              <a:lvl4pPr marL="16002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4pPr>
              <a:lvl5pPr marL="20574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5pPr>
              <a:lvl6pPr marL="25146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6pPr>
              <a:lvl7pPr marL="29718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7pPr>
              <a:lvl8pPr marL="34290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8pPr>
              <a:lvl9pPr marL="38862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9pPr>
            </a:lstStyle>
            <a:p>
              <a:pPr algn="ctr" hangingPunct="0"/>
              <a:r>
                <a:rPr lang="en-US" altLang="en-US" sz="2925">
                  <a:solidFill>
                    <a:srgbClr val="FFFFFF"/>
                  </a:solidFill>
                  <a:latin typeface="Helvetica" panose="020B0604020202020204" pitchFamily="34" charset="0"/>
                  <a:cs typeface="Helvetica" panose="020B0604020202020204" pitchFamily="34" charset="0"/>
                  <a:sym typeface="Helvetica" panose="020B0604020202020204" pitchFamily="34" charset="0"/>
                </a:rPr>
                <a:t>HR Strategic Integration</a:t>
              </a:r>
              <a:endParaRPr lang="en-US" altLang="en-US" sz="2700">
                <a:solidFill>
                  <a:srgbClr val="000000"/>
                </a:solidFill>
                <a:latin typeface="Helvetica Light"/>
                <a:sym typeface="Helvetica Light"/>
              </a:endParaRPr>
            </a:p>
          </p:txBody>
        </p:sp>
      </p:grpSp>
      <p:graphicFrame>
        <p:nvGraphicFramePr>
          <p:cNvPr id="13" name="Diagram 12">
            <a:hlinkClick r:id="rId3" action="ppaction://hlinksldjump"/>
          </p:cNvPr>
          <p:cNvGraphicFramePr/>
          <p:nvPr/>
        </p:nvGraphicFramePr>
        <p:xfrm>
          <a:off x="1446029" y="1568325"/>
          <a:ext cx="6050779" cy="4623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Left-Right Arrow 13"/>
          <p:cNvSpPr>
            <a:spLocks noChangeArrowheads="1"/>
          </p:cNvSpPr>
          <p:nvPr/>
        </p:nvSpPr>
        <p:spPr bwMode="auto">
          <a:xfrm>
            <a:off x="1446611" y="4910139"/>
            <a:ext cx="6141244" cy="683419"/>
          </a:xfrm>
          <a:prstGeom prst="leftRightArrow">
            <a:avLst>
              <a:gd name="adj1" fmla="val 50000"/>
              <a:gd name="adj2" fmla="val 50006"/>
            </a:avLst>
          </a:prstGeom>
          <a:solidFill>
            <a:srgbClr val="00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8216" tIns="24108" rIns="48216" bIns="24108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650">
                <a:solidFill>
                  <a:srgbClr val="FFFFFF"/>
                </a:solidFill>
                <a:latin typeface="Helvetica Light"/>
                <a:sym typeface="Helvetica Light"/>
              </a:rPr>
              <a:t>Horizontal Integration – internal fit</a:t>
            </a:r>
          </a:p>
        </p:txBody>
      </p:sp>
      <p:sp>
        <p:nvSpPr>
          <p:cNvPr id="15" name="Up-Down Arrow 14"/>
          <p:cNvSpPr>
            <a:spLocks noChangeArrowheads="1"/>
          </p:cNvSpPr>
          <p:nvPr/>
        </p:nvSpPr>
        <p:spPr bwMode="auto">
          <a:xfrm rot="2734051">
            <a:off x="3231357" y="2434829"/>
            <a:ext cx="407194" cy="1876425"/>
          </a:xfrm>
          <a:prstGeom prst="upDownArrow">
            <a:avLst>
              <a:gd name="adj1" fmla="val 50000"/>
              <a:gd name="adj2" fmla="val 50050"/>
            </a:avLst>
          </a:prstGeom>
          <a:solidFill>
            <a:srgbClr val="00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8216" tIns="24108" rIns="48216" bIns="24108"/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endParaRPr lang="en-GB" altLang="en-US" sz="2700">
              <a:solidFill>
                <a:srgbClr val="000000"/>
              </a:solidFill>
              <a:latin typeface="Helvetica Light"/>
              <a:sym typeface="Helvetica Light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 rot="18982341">
            <a:off x="1746647" y="2898790"/>
            <a:ext cx="1975247" cy="510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8216" tIns="24108" rIns="48216" bIns="24108">
            <a:spAutoFit/>
          </a:bodyPr>
          <a:lstStyle>
            <a:lvl1pPr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409575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40957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algn="ctr" hangingPunct="0"/>
            <a:r>
              <a:rPr lang="en-GB" altLang="en-US" sz="1500">
                <a:solidFill>
                  <a:srgbClr val="000000"/>
                </a:solidFill>
                <a:latin typeface="Helvetica Light"/>
                <a:sym typeface="Helvetica Light"/>
              </a:rPr>
              <a:t>Vertical Integration – external fit</a:t>
            </a:r>
          </a:p>
        </p:txBody>
      </p:sp>
      <p:pic>
        <p:nvPicPr>
          <p:cNvPr id="39942" name="Picture 6" descr="image2.jp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672139"/>
            <a:ext cx="6858000" cy="34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9AFD31-6450-4A54-BCA8-85C0FE075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52FB32-00E7-4741-9CE5-0582D994E673}" type="datetime1">
              <a:rPr lang="en-GB" smtClean="0"/>
              <a:t>29/03/2021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2D4F4E4-5A6D-4817-A338-3C4C6D132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048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  <p:bldP spid="14" grpId="0" animBg="1"/>
      <p:bldP spid="15" grpId="0" animBg="1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1385889" y="994172"/>
            <a:ext cx="6299597" cy="1304925"/>
            <a:chOff x="0" y="0"/>
            <a:chExt cx="621" cy="195"/>
          </a:xfrm>
        </p:grpSpPr>
        <p:sp>
          <p:nvSpPr>
            <p:cNvPr id="48132" name="AutoShape 4"/>
            <p:cNvSpPr>
              <a:spLocks/>
            </p:cNvSpPr>
            <p:nvPr/>
          </p:nvSpPr>
          <p:spPr bwMode="auto">
            <a:xfrm>
              <a:off x="0" y="0"/>
              <a:ext cx="621" cy="195"/>
            </a:xfrm>
            <a:prstGeom prst="roundRect">
              <a:avLst>
                <a:gd name="adj" fmla="val 11718"/>
              </a:avLst>
            </a:prstGeom>
            <a:gradFill rotWithShape="0">
              <a:gsLst>
                <a:gs pos="0">
                  <a:srgbClr val="9CB86E"/>
                </a:gs>
                <a:gs pos="3000">
                  <a:srgbClr val="9CB86E"/>
                </a:gs>
                <a:gs pos="9999">
                  <a:srgbClr val="156B13"/>
                </a:gs>
                <a:gs pos="100000">
                  <a:srgbClr val="156B13"/>
                </a:gs>
              </a:gsLst>
              <a:lin ang="5400000"/>
            </a:gradFill>
            <a:ln w="36124">
              <a:solidFill>
                <a:srgbClr val="3A5E8A"/>
              </a:solidFill>
              <a:round/>
              <a:headEnd/>
              <a:tailEnd/>
            </a:ln>
          </p:spPr>
          <p:txBody>
            <a:bodyPr lIns="0" tIns="0" rIns="0" bIns="0" anchor="ctr"/>
            <a:lstStyle>
              <a:lvl1pPr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1pPr>
              <a:lvl2pPr marL="742950" indent="-28575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2pPr>
              <a:lvl3pPr marL="11430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3pPr>
              <a:lvl4pPr marL="16002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4pPr>
              <a:lvl5pPr marL="2057400" indent="-228600" defTabSz="409575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5pPr>
              <a:lvl6pPr marL="25146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6pPr>
              <a:lvl7pPr marL="29718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7pPr>
              <a:lvl8pPr marL="34290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8pPr>
              <a:lvl9pPr marL="3886200" indent="-228600" defTabSz="409575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9pPr>
            </a:lstStyle>
            <a:p>
              <a:pPr algn="ctr" hangingPunct="0"/>
              <a:endParaRPr lang="en-GB" altLang="en-US" sz="2325">
                <a:solidFill>
                  <a:srgbClr val="000000"/>
                </a:solidFill>
                <a:sym typeface="Helvetica Light"/>
              </a:endParaRPr>
            </a:p>
          </p:txBody>
        </p:sp>
        <p:sp>
          <p:nvSpPr>
            <p:cNvPr id="48133" name="Rectangle 5"/>
            <p:cNvSpPr>
              <a:spLocks/>
            </p:cNvSpPr>
            <p:nvPr/>
          </p:nvSpPr>
          <p:spPr bwMode="auto">
            <a:xfrm>
              <a:off x="9" y="0"/>
              <a:ext cx="603" cy="1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4826" tIns="54186" rIns="94826" bIns="54186" anchor="ctr"/>
            <a:lstStyle>
              <a:lvl1pPr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1pPr>
              <a:lvl2pPr marL="742950" indent="-28575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2pPr>
              <a:lvl3pPr marL="11430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3pPr>
              <a:lvl4pPr marL="16002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4pPr>
              <a:lvl5pPr marL="2057400" indent="-228600" defTabSz="1300163"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5pPr>
              <a:lvl6pPr marL="25146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6pPr>
              <a:lvl7pPr marL="29718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7pPr>
              <a:lvl8pPr marL="34290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8pPr>
              <a:lvl9pPr marL="3886200" indent="-228600" defTabSz="1300163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Helvetica Light"/>
                  <a:cs typeface="Helvetica Light"/>
                </a:defRPr>
              </a:lvl9pPr>
            </a:lstStyle>
            <a:p>
              <a:pPr algn="ctr" hangingPunct="0"/>
              <a:r>
                <a:rPr lang="en-US" altLang="en-US" sz="2550">
                  <a:solidFill>
                    <a:srgbClr val="FFFFFF"/>
                  </a:solidFill>
                  <a:cs typeface="Helvetica" panose="020B0604020202020204" pitchFamily="34" charset="0"/>
                  <a:sym typeface="Helvetica" panose="020B0604020202020204" pitchFamily="34" charset="0"/>
                </a:rPr>
                <a:t>Example: Key Business Objectives/Strategies</a:t>
              </a:r>
              <a:endParaRPr lang="en-US" altLang="en-US" sz="2550">
                <a:solidFill>
                  <a:srgbClr val="000000"/>
                </a:solidFill>
                <a:cs typeface="Helvetica" panose="020B0604020202020204" pitchFamily="34" charset="0"/>
                <a:sym typeface="Helvetica Light"/>
              </a:endParaRPr>
            </a:p>
          </p:txBody>
        </p:sp>
      </p:grpSp>
      <p:pic>
        <p:nvPicPr>
          <p:cNvPr id="48130" name="Picture 6" descr="image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672139"/>
            <a:ext cx="6858000" cy="34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11"/>
          <p:cNvSpPr>
            <a:spLocks/>
          </p:cNvSpPr>
          <p:nvPr/>
        </p:nvSpPr>
        <p:spPr bwMode="auto">
          <a:xfrm>
            <a:off x="1385889" y="2455069"/>
            <a:ext cx="6528197" cy="3281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6669" tIns="38096" rIns="66669" bIns="38096">
            <a:spAutoFit/>
          </a:bodyPr>
          <a:lstStyle>
            <a:lvl1pPr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1pPr>
            <a:lvl2pPr marL="742950" indent="-28575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2pPr>
            <a:lvl3pPr marL="1143000" indent="-22860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3pPr>
            <a:lvl4pPr marL="1600200" indent="-22860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4pPr>
            <a:lvl5pPr marL="2057400" indent="-228600" defTabSz="1300163"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5pPr>
            <a:lvl6pPr marL="25146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6pPr>
            <a:lvl7pPr marL="29718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7pPr>
            <a:lvl8pPr marL="34290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8pPr>
            <a:lvl9pPr marL="3886200" indent="-228600" defTabSz="130016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Helvetica Light"/>
                <a:cs typeface="Helvetica Light"/>
              </a:defRPr>
            </a:lvl9pPr>
          </a:lstStyle>
          <a:p>
            <a:pPr hangingPunct="0">
              <a:lnSpc>
                <a:spcPct val="81000"/>
              </a:lnSpc>
              <a:spcBef>
                <a:spcPts val="319"/>
              </a:spcBef>
            </a:pPr>
            <a:r>
              <a:rPr lang="en-US" altLang="en-US" sz="1500" b="1">
                <a:solidFill>
                  <a:srgbClr val="000000"/>
                </a:solidFill>
                <a:cs typeface="Helvetica" panose="020B0604020202020204" pitchFamily="34" charset="0"/>
                <a:sym typeface="Helvetica" panose="020B0604020202020204" pitchFamily="34" charset="0"/>
              </a:rPr>
              <a:t>Objectives: </a:t>
            </a:r>
            <a:r>
              <a:rPr lang="en-US" altLang="en-US" sz="1500">
                <a:solidFill>
                  <a:srgbClr val="000000"/>
                </a:solidFill>
                <a:cs typeface="Helvetica" panose="020B0604020202020204" pitchFamily="34" charset="0"/>
                <a:sym typeface="Helvetica" panose="020B0604020202020204" pitchFamily="34" charset="0"/>
              </a:rPr>
              <a:t>expansion globally, expanding product/service range, improve the quality of products/services (across sectors); increasing market share; enhancing marketing strategy/brand</a:t>
            </a: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endParaRPr lang="en-US" altLang="en-US" sz="1500" b="1">
              <a:solidFill>
                <a:srgbClr val="000000"/>
              </a:solidFill>
              <a:cs typeface="Helvetica" panose="020B0604020202020204" pitchFamily="34" charset="0"/>
              <a:sym typeface="Helvetica" panose="020B0604020202020204" pitchFamily="34" charset="0"/>
            </a:endParaRP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endParaRPr lang="en-US" altLang="en-US" sz="1500" b="1">
              <a:solidFill>
                <a:srgbClr val="000000"/>
              </a:solidFill>
              <a:cs typeface="Helvetica" panose="020B0604020202020204" pitchFamily="34" charset="0"/>
              <a:sym typeface="Helvetica" panose="020B0604020202020204" pitchFamily="34" charset="0"/>
            </a:endParaRP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r>
              <a:rPr lang="en-US" altLang="en-US" sz="1500" b="1">
                <a:solidFill>
                  <a:srgbClr val="000000"/>
                </a:solidFill>
                <a:cs typeface="Helvetica" panose="020B0604020202020204" pitchFamily="34" charset="0"/>
                <a:sym typeface="Helvetica" panose="020B0604020202020204" pitchFamily="34" charset="0"/>
              </a:rPr>
              <a:t>Evolving objectives: </a:t>
            </a:r>
            <a:r>
              <a:rPr lang="en-US" altLang="en-US" sz="1500">
                <a:solidFill>
                  <a:srgbClr val="000000"/>
                </a:solidFill>
                <a:cs typeface="Helvetica" panose="020B0604020202020204" pitchFamily="34" charset="0"/>
                <a:sym typeface="Helvetica" panose="020B0604020202020204" pitchFamily="34" charset="0"/>
              </a:rPr>
              <a:t>new competitors, new technology, legislation/ regulation</a:t>
            </a: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endParaRPr lang="en-US" altLang="en-US" sz="1500" b="1">
              <a:solidFill>
                <a:srgbClr val="000000"/>
              </a:solidFill>
              <a:cs typeface="Helvetica" panose="020B0604020202020204" pitchFamily="34" charset="0"/>
              <a:sym typeface="Helvetica" panose="020B0604020202020204" pitchFamily="34" charset="0"/>
            </a:endParaRP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endParaRPr lang="en-US" altLang="en-US" sz="1500" b="1">
              <a:solidFill>
                <a:srgbClr val="000000"/>
              </a:solidFill>
              <a:cs typeface="Helvetica" panose="020B0604020202020204" pitchFamily="34" charset="0"/>
              <a:sym typeface="Helvetica" panose="020B0604020202020204" pitchFamily="34" charset="0"/>
            </a:endParaRP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r>
              <a:rPr lang="en-US" altLang="en-US" sz="1500" b="1">
                <a:solidFill>
                  <a:srgbClr val="000000"/>
                </a:solidFill>
                <a:cs typeface="Helvetica" panose="020B0604020202020204" pitchFamily="34" charset="0"/>
                <a:sym typeface="Helvetica" panose="020B0604020202020204" pitchFamily="34" charset="0"/>
              </a:rPr>
              <a:t>HR statements: </a:t>
            </a:r>
            <a:r>
              <a:rPr lang="en-US" altLang="en-US" sz="1500">
                <a:solidFill>
                  <a:srgbClr val="000000"/>
                </a:solidFill>
                <a:cs typeface="Helvetica" panose="020B0604020202020204" pitchFamily="34" charset="0"/>
                <a:sym typeface="Helvetica" panose="020B0604020202020204" pitchFamily="34" charset="0"/>
              </a:rPr>
              <a:t>international resourcing (identifying top talent); diverse workforce – large skills set/reflect customer base; flexible workforce so staff can move across the organisation; development (e.g. multi-lingual, multi-skilled); employment law (updating knowledge of different countries laws); developing core values that ensure employees adopt behaviours to promote and enhance business objectives/brand</a:t>
            </a:r>
            <a:endParaRPr lang="en-US" altLang="en-US" sz="1275">
              <a:solidFill>
                <a:srgbClr val="000000"/>
              </a:solidFill>
              <a:cs typeface="Helvetica" panose="020B0604020202020204" pitchFamily="34" charset="0"/>
              <a:sym typeface="Helvetica" panose="020B0604020202020204" pitchFamily="34" charset="0"/>
            </a:endParaRPr>
          </a:p>
          <a:p>
            <a:pPr hangingPunct="0">
              <a:lnSpc>
                <a:spcPct val="81000"/>
              </a:lnSpc>
              <a:spcBef>
                <a:spcPts val="319"/>
              </a:spcBef>
            </a:pPr>
            <a:endParaRPr lang="en-US" altLang="en-US" sz="1050">
              <a:solidFill>
                <a:srgbClr val="000000"/>
              </a:solidFill>
              <a:cs typeface="Helvetica" panose="020B0604020202020204" pitchFamily="34" charset="0"/>
              <a:sym typeface="Helvetica" panose="020B0604020202020204" pitchFamily="34" charset="0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D14F99-8276-4604-ABDA-2C3BFDF16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89F2A0-8397-4686-BAA6-6C7A7794858A}" type="datetime1">
              <a:rPr lang="en-GB" smtClean="0"/>
              <a:t>29/03/2021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961B27-2D94-453D-885E-FD699F5F3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5022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 bldLvl="5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532CFD-E3FF-4E65-9A81-930F795CFA39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D5E322-7AC4-49AF-B376-DE5DFF835913}" type="slidenum">
              <a:rPr lang="en-GB"/>
              <a:pPr>
                <a:defRPr/>
              </a:pPr>
              <a:t>11</a:t>
            </a:fld>
            <a:endParaRPr lang="en-GB"/>
          </a:p>
        </p:txBody>
      </p:sp>
      <p:sp>
        <p:nvSpPr>
          <p:cNvPr id="4301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Goals of HRM (Guest,1991)</a:t>
            </a:r>
          </a:p>
        </p:txBody>
      </p:sp>
      <p:sp>
        <p:nvSpPr>
          <p:cNvPr id="4301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Commitment</a:t>
            </a:r>
          </a:p>
          <a:p>
            <a:pPr eaLnBrk="1" hangingPunct="1"/>
            <a:r>
              <a:rPr lang="en-GB"/>
              <a:t>Flexibility</a:t>
            </a:r>
          </a:p>
          <a:p>
            <a:pPr eaLnBrk="1" hangingPunct="1"/>
            <a:r>
              <a:rPr lang="en-GB"/>
              <a:t>Quality</a:t>
            </a:r>
          </a:p>
          <a:p>
            <a:pPr eaLnBrk="1" hangingPunct="1"/>
            <a:r>
              <a:rPr lang="en-GB"/>
              <a:t>Strategic Integration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25FB01-FB45-41CA-B811-6D526BD611E4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52C8C1-8DB8-4524-A809-130ABC087B3C}" type="slidenum">
              <a:rPr lang="en-GB"/>
              <a:pPr>
                <a:defRPr/>
              </a:pPr>
              <a:t>12</a:t>
            </a:fld>
            <a:endParaRPr lang="en-GB"/>
          </a:p>
        </p:txBody>
      </p:sp>
      <p:sp>
        <p:nvSpPr>
          <p:cNvPr id="2867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Storey’s model (1992)</a:t>
            </a:r>
          </a:p>
        </p:txBody>
      </p:sp>
      <p:pic>
        <p:nvPicPr>
          <p:cNvPr id="28676" name="Picture 4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644650" y="1600200"/>
            <a:ext cx="5854700" cy="3916363"/>
          </a:xfr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Matching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0196" y="2083117"/>
            <a:ext cx="5589269" cy="3386138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83A57-B49A-4CE8-9FB2-99D570274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8C3176-4DC2-4340-8A98-E90591DC3F86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2C69B0-FEDE-4BC5-A67F-144C0BF02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01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7326" y="2125980"/>
            <a:ext cx="6155054" cy="3240405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0B405D7-18EF-4924-86CC-612F8C32A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16F69A-4FD1-491D-8C41-5AC48E544640}" type="datetime1">
              <a:rPr lang="en-GB" smtClean="0"/>
              <a:t>29/03/2021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0F92C7-F8A4-4DB1-A263-D5ADF8280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881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0D6CEB-63F6-49CE-9D3F-EFE4A6B1F32F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D58A02-2B6E-4C36-9787-7C2F0BD71234}" type="slidenum">
              <a:rPr lang="en-GB"/>
              <a:pPr>
                <a:defRPr/>
              </a:pPr>
              <a:t>15</a:t>
            </a:fld>
            <a:endParaRPr lang="en-GB"/>
          </a:p>
        </p:txBody>
      </p:sp>
      <p:sp>
        <p:nvSpPr>
          <p:cNvPr id="2765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sz="4000"/>
              <a:t>Ulrich’s Business partner model (1997)</a:t>
            </a:r>
          </a:p>
        </p:txBody>
      </p:sp>
      <p:pic>
        <p:nvPicPr>
          <p:cNvPr id="27652" name="Picture 4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979488" y="1600200"/>
            <a:ext cx="7183437" cy="3916363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0" y="1302544"/>
            <a:ext cx="8221266" cy="4329113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8FEEBB-3639-41FA-A530-1DCEAFC32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859688-36D1-4DD7-A784-538E1D314368}" type="datetime1">
              <a:rPr lang="en-GB" smtClean="0"/>
              <a:t>29/03/2021</a:t>
            </a:fld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E8973B-3BE8-4044-8212-79E36C654E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D6A6F07-F4C3-4A5B-B5D5-B68AF7658053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7398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Ulrich – 3 legged stool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714" y="2240323"/>
            <a:ext cx="3428572" cy="2571428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A65DE-2E06-4FA4-B1F4-DAB21D8E9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026860-9A9A-43F3-80ED-8F7FA621AECA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CC20A-322A-4FE8-A79F-37203B6D3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090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Outsourcing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7200" y="2101878"/>
            <a:ext cx="8729441" cy="3305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57175" indent="-257175" defTabSz="685800">
              <a:buNone/>
            </a:pPr>
            <a:r>
              <a:rPr lang="en-GB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CIPD survey found that 29% of organisations sampled were </a:t>
            </a:r>
          </a:p>
          <a:p>
            <a:pPr marL="257175" indent="-257175" defTabSz="685800">
              <a:buNone/>
            </a:pPr>
            <a:r>
              <a:rPr lang="en-GB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using HR outsourcing</a:t>
            </a:r>
          </a:p>
          <a:p>
            <a:pPr marL="0" indent="0" defTabSz="685800">
              <a:buNone/>
            </a:pPr>
            <a:r>
              <a:rPr lang="en-GB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64% had increased their use of outsourcing and </a:t>
            </a:r>
          </a:p>
          <a:p>
            <a:pPr marL="0" indent="0" defTabSz="685800">
              <a:buNone/>
            </a:pPr>
            <a:r>
              <a:rPr lang="en-GB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11% had decreased</a:t>
            </a:r>
          </a:p>
          <a:p>
            <a:pPr marL="257175" indent="-257175" defTabSz="685800">
              <a:buFontTx/>
              <a:buChar char="•"/>
            </a:pPr>
            <a:r>
              <a:rPr lang="en-GB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71% claimed they had accessed greater skills and knowledge</a:t>
            </a:r>
          </a:p>
          <a:p>
            <a:pPr marL="257175" indent="-257175" defTabSz="685800">
              <a:buFontTx/>
              <a:buChar char="•"/>
            </a:pPr>
            <a:r>
              <a:rPr lang="en-GB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64% had improved the quality of HR services</a:t>
            </a:r>
          </a:p>
          <a:p>
            <a:pPr marL="257175" indent="-257175" defTabSz="685800">
              <a:buFontTx/>
              <a:buChar char="•"/>
            </a:pPr>
            <a:r>
              <a:rPr lang="en-GB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61% had made cost savings</a:t>
            </a:r>
            <a:endParaRPr lang="en-US" altLang="en-US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57175" indent="-257175" defTabSz="685800">
              <a:spcBef>
                <a:spcPct val="0"/>
              </a:spcBef>
              <a:buNone/>
            </a:pPr>
            <a:endParaRPr lang="en-US" altLang="en-US" sz="135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0FF5AC-1DCF-4626-A0FF-12387C789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0681BF-9E66-4EE8-8290-29D0FB8137DD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EAD09-B7FF-4346-97F2-CDF0A16CE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727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11529-71B3-4602-AAD1-EEC35FC43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>
                <a:solidFill>
                  <a:srgbClr val="000000"/>
                </a:solidFill>
                <a:latin typeface="Helvetica" panose="020B0604020202020204" pitchFamily="34" charset="0"/>
                <a:ea typeface="Helvetica Light"/>
                <a:cs typeface="Helvetica" panose="020B0604020202020204" pitchFamily="34" charset="0"/>
              </a:rPr>
              <a:t>HR Practices can vary </a:t>
            </a:r>
            <a:endParaRPr lang="en-GB" dirty="0"/>
          </a:p>
        </p:txBody>
      </p:sp>
      <p:sp>
        <p:nvSpPr>
          <p:cNvPr id="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7200" y="2173722"/>
            <a:ext cx="8229600" cy="2769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>
            <a:lvl1pPr defTabSz="9128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defTabSz="9128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defTabSz="9128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defTabSz="9128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defTabSz="9128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defTabSz="684610" eaLnBrk="1">
              <a:spcBef>
                <a:spcPts val="366"/>
              </a:spcBef>
              <a:buNone/>
            </a:pPr>
            <a:r>
              <a:rPr lang="en-US" altLang="en-US" sz="2700" dirty="0">
                <a:solidFill>
                  <a:srgbClr val="000000"/>
                </a:solidFill>
                <a:latin typeface="Helvetica" panose="020B0604020202020204" pitchFamily="34" charset="0"/>
                <a:ea typeface="Helvetica Light"/>
                <a:cs typeface="Helvetica" panose="020B0604020202020204" pitchFamily="34" charset="0"/>
              </a:rPr>
              <a:t>:</a:t>
            </a:r>
          </a:p>
          <a:p>
            <a:pPr marL="0" indent="0" defTabSz="684610" eaLnBrk="1">
              <a:spcBef>
                <a:spcPct val="0"/>
              </a:spcBef>
              <a:buNone/>
            </a:pPr>
            <a:r>
              <a:rPr lang="en-US" altLang="en-US" sz="2700" dirty="0">
                <a:solidFill>
                  <a:srgbClr val="000000"/>
                </a:solidFill>
                <a:latin typeface="Helvetica" panose="020B0604020202020204" pitchFamily="34" charset="0"/>
                <a:ea typeface="Helvetica Light"/>
                <a:cs typeface="Helvetica" panose="020B0604020202020204" pitchFamily="34" charset="0"/>
              </a:rPr>
              <a:t>Sector  - e.g. private, public, voluntary</a:t>
            </a:r>
          </a:p>
          <a:p>
            <a:pPr marL="0" indent="0" defTabSz="684610" eaLnBrk="1">
              <a:spcBef>
                <a:spcPct val="0"/>
              </a:spcBef>
              <a:buNone/>
            </a:pPr>
            <a:endParaRPr lang="en-US" altLang="en-US" sz="2700" dirty="0">
              <a:solidFill>
                <a:srgbClr val="000000"/>
              </a:solidFill>
              <a:latin typeface="Helvetica" panose="020B0604020202020204" pitchFamily="34" charset="0"/>
              <a:ea typeface="Helvetica Light"/>
              <a:cs typeface="Helvetica" panose="020B0604020202020204" pitchFamily="34" charset="0"/>
            </a:endParaRPr>
          </a:p>
          <a:p>
            <a:pPr marL="0" indent="0" defTabSz="684610" eaLnBrk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700" dirty="0">
                <a:solidFill>
                  <a:srgbClr val="000000"/>
                </a:solidFill>
                <a:latin typeface="Helvetica" panose="020B0604020202020204" pitchFamily="34" charset="0"/>
                <a:ea typeface="Helvetica Light"/>
                <a:cs typeface="Helvetica" panose="020B0604020202020204" pitchFamily="34" charset="0"/>
              </a:rPr>
              <a:t>Industry – e.g. services, retail, manufacturing</a:t>
            </a:r>
          </a:p>
          <a:p>
            <a:pPr marL="0" indent="0" defTabSz="684610" eaLnBrk="1">
              <a:spcBef>
                <a:spcPct val="0"/>
              </a:spcBef>
              <a:buNone/>
            </a:pPr>
            <a:endParaRPr lang="en-US" altLang="en-US" sz="2700" dirty="0">
              <a:solidFill>
                <a:srgbClr val="000000"/>
              </a:solidFill>
              <a:latin typeface="Helvetica" panose="020B0604020202020204" pitchFamily="34" charset="0"/>
              <a:ea typeface="Helvetica Light"/>
              <a:cs typeface="Helvetica" panose="020B0604020202020204" pitchFamily="34" charset="0"/>
            </a:endParaRPr>
          </a:p>
          <a:p>
            <a:pPr marL="0" indent="0" defTabSz="684610" eaLnBrk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700" dirty="0">
                <a:solidFill>
                  <a:srgbClr val="000000"/>
                </a:solidFill>
                <a:latin typeface="Helvetica" panose="020B0604020202020204" pitchFamily="34" charset="0"/>
                <a:ea typeface="Helvetica Light"/>
                <a:cs typeface="Helvetica" panose="020B0604020202020204" pitchFamily="34" charset="0"/>
              </a:rPr>
              <a:t>Locality – e.g. local, national, international</a:t>
            </a:r>
            <a:endParaRPr lang="en-US" altLang="en-US" sz="2700" dirty="0">
              <a:solidFill>
                <a:srgbClr val="888888"/>
              </a:solidFill>
              <a:latin typeface="Helvetica" panose="020B0604020202020204" pitchFamily="34" charset="0"/>
              <a:ea typeface="Helvetica Light"/>
              <a:cs typeface="Helvetica" panose="020B0604020202020204" pitchFamily="34" charset="0"/>
            </a:endParaRPr>
          </a:p>
          <a:p>
            <a:pPr marL="0" indent="0" defTabSz="684610">
              <a:spcBef>
                <a:spcPct val="0"/>
              </a:spcBef>
              <a:buNone/>
            </a:pPr>
            <a:endParaRPr lang="en-US" altLang="en-US" sz="135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7ED059-1A2E-44FE-A982-35B7E0529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19BDC9-3A1B-4046-A239-0874E4662D18}" type="datetime1">
              <a:rPr lang="en-GB" smtClean="0"/>
              <a:t>29/03/2021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FF2D49-B20A-4914-AF68-0C01CE8B4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617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Large Private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684610">
              <a:spcBef>
                <a:spcPct val="0"/>
              </a:spcBef>
              <a:spcAft>
                <a:spcPts val="638"/>
              </a:spcAft>
              <a:buNone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Likely to see evidence of the Ulrich model – “Best Practice”</a:t>
            </a:r>
          </a:p>
          <a:p>
            <a:pPr marL="0" indent="0" defTabSz="684610">
              <a:spcBef>
                <a:spcPct val="0"/>
              </a:spcBef>
              <a:spcAft>
                <a:spcPts val="638"/>
              </a:spcAft>
              <a:buNone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ea typeface="Helvetica Light"/>
              <a:cs typeface="Helvetica" panose="020B0604020202020204" pitchFamily="34" charset="0"/>
            </a:endParaRP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performance related (variable) pay, </a:t>
            </a: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sophisticated R&amp;S approaches, </a:t>
            </a: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formalized career paths/graduate recruitment (talent management)</a:t>
            </a: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more likely to outsource transactional processes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B1B03-D324-4C53-8F4C-27FC769D1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B4E473-AC93-4EE6-AA62-DFE3BC3497C6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CCC61-E487-46ED-AFC4-7605A35B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215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Small Private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one person deals with a number of areas</a:t>
            </a: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on-the-job learning, </a:t>
            </a: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tight control on pay (variable pay provides a large of percentage of final pay); </a:t>
            </a: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more flexibility to change/ more employee involvement schemes; </a:t>
            </a:r>
          </a:p>
          <a:p>
            <a:pPr defTabSz="684610">
              <a:spcBef>
                <a:spcPct val="0"/>
              </a:spcBef>
              <a:spcAft>
                <a:spcPts val="638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Helvetica Light"/>
                <a:cs typeface="Helvetica" panose="020B0604020202020204" pitchFamily="34" charset="0"/>
              </a:rPr>
              <a:t>quick changing HR practices particularly if company changes hands</a:t>
            </a:r>
            <a:endParaRPr lang="en-US" altLang="en-US" sz="28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11B4A-E46A-46C1-83C6-FCB812658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FFE5BA-D3D8-4968-873D-E2E1E229E3FA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A3FF15-7E91-49E2-A9B9-AD3761891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63E769-C247-4C75-BB2C-F6BDCBB39AB6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0122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B44C63-9F6A-471B-8024-123107ACDA7D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0382F4-F08E-4038-B42C-E8B0F76CF593}" type="slidenum">
              <a:rPr lang="en-GB"/>
              <a:pPr>
                <a:defRPr/>
              </a:pPr>
              <a:t>22</a:t>
            </a:fld>
            <a:endParaRPr lang="en-GB"/>
          </a:p>
        </p:txBody>
      </p:sp>
      <p:sp>
        <p:nvSpPr>
          <p:cNvPr id="4198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Characteristics of HRM</a:t>
            </a:r>
          </a:p>
        </p:txBody>
      </p:sp>
      <p:sp>
        <p:nvSpPr>
          <p:cNvPr id="4198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Strategic with an emphasis on integration</a:t>
            </a:r>
          </a:p>
          <a:p>
            <a:pPr eaLnBrk="1" hangingPunct="1"/>
            <a:r>
              <a:rPr lang="en-GB"/>
              <a:t>Commitment-oriented</a:t>
            </a:r>
          </a:p>
          <a:p>
            <a:pPr eaLnBrk="1" hangingPunct="1"/>
            <a:r>
              <a:rPr lang="en-GB"/>
              <a:t>Based on the belief that people should be treated as assets</a:t>
            </a:r>
          </a:p>
          <a:p>
            <a:pPr eaLnBrk="1" hangingPunct="1"/>
            <a:r>
              <a:rPr lang="en-GB"/>
              <a:t>Unitarist rather than pluralist – belief that management and employees share the same concerns so should work together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186FD5-1ED9-4AAE-B12C-CDBD628FB7DE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49D8B6-F7B7-41B0-979E-30AA8829D5E4}" type="slidenum">
              <a:rPr lang="en-GB"/>
              <a:pPr>
                <a:defRPr/>
              </a:pPr>
              <a:t>23</a:t>
            </a:fld>
            <a:endParaRPr lang="en-GB"/>
          </a:p>
        </p:txBody>
      </p:sp>
      <p:sp>
        <p:nvSpPr>
          <p:cNvPr id="4403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/>
              <a:t>Characteristics of HRM</a:t>
            </a:r>
          </a:p>
        </p:txBody>
      </p:sp>
      <p:sp>
        <p:nvSpPr>
          <p:cNvPr id="44035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GB"/>
              <a:t>Individualist rather than collective in managing employment relations</a:t>
            </a:r>
          </a:p>
          <a:p>
            <a:r>
              <a:rPr lang="en-GB"/>
              <a:t>A management driven activity – delivery of HRM is a line management responsibility</a:t>
            </a:r>
          </a:p>
          <a:p>
            <a:r>
              <a:rPr lang="en-GB"/>
              <a:t>Focussed on business values – some recognition given to moral and social values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65FC1C5-453A-4E9C-98B6-D4BC33DE6D5E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389D8A-D2C4-4567-A4DE-4192127666B5}" type="slidenum">
              <a:rPr lang="en-GB"/>
              <a:pPr>
                <a:defRPr/>
              </a:pPr>
              <a:t>24</a:t>
            </a:fld>
            <a:endParaRPr lang="en-GB"/>
          </a:p>
        </p:txBody>
      </p:sp>
      <p:sp>
        <p:nvSpPr>
          <p:cNvPr id="3891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Ethical Dimension</a:t>
            </a:r>
          </a:p>
        </p:txBody>
      </p:sp>
      <p:sp>
        <p:nvSpPr>
          <p:cNvPr id="38915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en-GB" dirty="0"/>
              <a:t>Ulrich (1997)</a:t>
            </a:r>
          </a:p>
          <a:p>
            <a:pPr eaLnBrk="1" hangingPunct="1"/>
            <a:r>
              <a:rPr lang="en-GB" dirty="0"/>
              <a:t>“HR professionals should both represent employee needs and implement management agendas”</a:t>
            </a:r>
          </a:p>
          <a:p>
            <a:pPr eaLnBrk="1" hangingPunct="1"/>
            <a:endParaRPr lang="en-GB" dirty="0"/>
          </a:p>
          <a:p>
            <a:pPr eaLnBrk="1" hangingPunct="1">
              <a:buFont typeface="Arial" charset="0"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5B4147-4216-4794-B9D1-E092FC89FF90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FB3F20-FB63-46A8-B4AD-4D56A39E36B6}" type="slidenum">
              <a:rPr lang="en-GB"/>
              <a:pPr>
                <a:defRPr/>
              </a:pPr>
              <a:t>25</a:t>
            </a:fld>
            <a:endParaRPr lang="en-GB"/>
          </a:p>
        </p:txBody>
      </p:sp>
      <p:sp>
        <p:nvSpPr>
          <p:cNvPr id="3789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Critical Evaluation</a:t>
            </a:r>
          </a:p>
        </p:txBody>
      </p:sp>
      <p:sp>
        <p:nvSpPr>
          <p:cNvPr id="3789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 sz="2800"/>
              <a:t>Simplistic (Fowler, 1987)</a:t>
            </a:r>
          </a:p>
          <a:p>
            <a:pPr eaLnBrk="1" hangingPunct="1"/>
            <a:r>
              <a:rPr lang="en-GB" sz="2800"/>
              <a:t>Full of contradictions (Blyton &amp; Turnbull, 1992)</a:t>
            </a:r>
          </a:p>
          <a:p>
            <a:pPr eaLnBrk="1" hangingPunct="1"/>
            <a:r>
              <a:rPr lang="en-GB" sz="2800"/>
              <a:t>Presented as an “all or nothing” process – different business environments require different approaches</a:t>
            </a:r>
          </a:p>
          <a:p>
            <a:pPr eaLnBrk="1" hangingPunct="1"/>
            <a:r>
              <a:rPr lang="en-GB" sz="2800"/>
              <a:t>Employee involvement but on the company’s terms – where does the power lie?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EF065A-42B3-40A1-9C52-499624841C7D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A06345-6DC8-44F3-82AC-247F73E51173}" type="slidenum">
              <a:rPr lang="en-GB"/>
              <a:pPr>
                <a:defRPr/>
              </a:pPr>
              <a:t>26</a:t>
            </a:fld>
            <a:endParaRPr lang="en-GB"/>
          </a:p>
        </p:txBody>
      </p:sp>
      <p:sp>
        <p:nvSpPr>
          <p:cNvPr id="4608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dirty="0"/>
              <a:t>In Conclusion ?</a:t>
            </a:r>
          </a:p>
        </p:txBody>
      </p:sp>
      <p:sp>
        <p:nvSpPr>
          <p:cNvPr id="46083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HRM – “a generic term simply denoting any approach to employment management” (Storey, 2001)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5">
            <a:extLst>
              <a:ext uri="{FF2B5EF4-FFF2-40B4-BE49-F238E27FC236}">
                <a16:creationId xmlns:a16="http://schemas.microsoft.com/office/drawing/2014/main" id="{9DB666ED-6EE5-4A05-9793-B238AF11F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CIPD Professions Map</a:t>
            </a:r>
            <a:br>
              <a:rPr lang="en-US" altLang="en-US"/>
            </a:br>
            <a:endParaRPr lang="en-GB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BE3E8C-D43A-4DD8-A4DB-99C684260A2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0CF7E11-D58E-4027-AA30-A6F39A8DA6D3}" type="datetime1">
              <a:rPr lang="en-GB" altLang="en-US" smtClean="0"/>
              <a:pPr>
                <a:defRPr/>
              </a:pPr>
              <a:t>29/03/2021</a:t>
            </a:fld>
            <a:endParaRPr lang="en-GB" altLang="en-US"/>
          </a:p>
        </p:txBody>
      </p:sp>
      <p:sp>
        <p:nvSpPr>
          <p:cNvPr id="16388" name="Slide Number Placeholder 2">
            <a:extLst>
              <a:ext uri="{FF2B5EF4-FFF2-40B4-BE49-F238E27FC236}">
                <a16:creationId xmlns:a16="http://schemas.microsoft.com/office/drawing/2014/main" id="{E03C2241-0D3B-4C96-941C-F4C0D625A2C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684E6CA-F39F-4413-9746-971B7778FC5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6389" name="Picture 4">
            <a:extLst>
              <a:ext uri="{FF2B5EF4-FFF2-40B4-BE49-F238E27FC236}">
                <a16:creationId xmlns:a16="http://schemas.microsoft.com/office/drawing/2014/main" id="{A90D14C0-8C07-42B6-8395-926AD3A8EC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1196975"/>
            <a:ext cx="6445250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7A328-B382-4D95-8150-6D84FC83B96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400E410-0701-4880-BB99-7DFBFE3FD54C}" type="datetime1">
              <a:rPr lang="en-GB" altLang="en-US"/>
              <a:pPr>
                <a:defRPr/>
              </a:pPr>
              <a:t>29/03/2021</a:t>
            </a:fld>
            <a:endParaRPr lang="en-GB" altLang="en-US"/>
          </a:p>
        </p:txBody>
      </p:sp>
      <p:sp>
        <p:nvSpPr>
          <p:cNvPr id="17411" name="Slide Number Placeholder 5">
            <a:extLst>
              <a:ext uri="{FF2B5EF4-FFF2-40B4-BE49-F238E27FC236}">
                <a16:creationId xmlns:a16="http://schemas.microsoft.com/office/drawing/2014/main" id="{95AA2F97-BA5D-4889-A620-E5F1C8DDFA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E62185A-3E75-4FAB-8608-8D26981A98C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2" name="Rectangle 2">
            <a:extLst>
              <a:ext uri="{FF2B5EF4-FFF2-40B4-BE49-F238E27FC236}">
                <a16:creationId xmlns:a16="http://schemas.microsoft.com/office/drawing/2014/main" id="{AF87EACA-F3A2-48AF-907A-39F5F97F3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it?</a:t>
            </a:r>
          </a:p>
        </p:txBody>
      </p:sp>
      <p:sp>
        <p:nvSpPr>
          <p:cNvPr id="17413" name="Rectangle 3">
            <a:extLst>
              <a:ext uri="{FF2B5EF4-FFF2-40B4-BE49-F238E27FC236}">
                <a16:creationId xmlns:a16="http://schemas.microsoft.com/office/drawing/2014/main" id="{11E767BB-12CA-43D6-A4F3-B55FB657D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The CIPD Professions Map is a framework that outlines the knowledge, skills and behaviours that are needed to work in and develop a career within the HR function</a:t>
            </a:r>
          </a:p>
        </p:txBody>
      </p:sp>
    </p:spTree>
    <p:extLst>
      <p:ext uri="{BB962C8B-B14F-4D97-AF65-F5344CB8AC3E}">
        <p14:creationId xmlns:p14="http://schemas.microsoft.com/office/powerpoint/2010/main" val="22066960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790D4-B8BF-46F0-8F4E-FF8C409AE5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71E31A-75E8-428F-9F75-E6F8382971A3}" type="datetime1">
              <a:rPr lang="en-GB" altLang="en-US"/>
              <a:pPr>
                <a:defRPr/>
              </a:pPr>
              <a:t>29/03/2021</a:t>
            </a:fld>
            <a:endParaRPr lang="en-GB" altLang="en-US"/>
          </a:p>
        </p:txBody>
      </p:sp>
      <p:sp>
        <p:nvSpPr>
          <p:cNvPr id="18435" name="Slide Number Placeholder 5">
            <a:extLst>
              <a:ext uri="{FF2B5EF4-FFF2-40B4-BE49-F238E27FC236}">
                <a16:creationId xmlns:a16="http://schemas.microsoft.com/office/drawing/2014/main" id="{2D44A1F7-2FE0-4DA3-802F-16BA52F9F1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504E032-9DA4-4381-96FA-E3EFF74AF3D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8436" name="Rectangle 2">
            <a:extLst>
              <a:ext uri="{FF2B5EF4-FFF2-40B4-BE49-F238E27FC236}">
                <a16:creationId xmlns:a16="http://schemas.microsoft.com/office/drawing/2014/main" id="{D0ACB709-C0DC-4544-8E7C-E051A2F79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does it do?</a:t>
            </a:r>
          </a:p>
        </p:txBody>
      </p:sp>
      <p:sp>
        <p:nvSpPr>
          <p:cNvPr id="18437" name="Rectangle 3">
            <a:extLst>
              <a:ext uri="{FF2B5EF4-FFF2-40B4-BE49-F238E27FC236}">
                <a16:creationId xmlns:a16="http://schemas.microsoft.com/office/drawing/2014/main" id="{B1D385BB-8F2A-439E-892B-B628D86420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/>
              <a:t>It describes what you need to do, what you need to know and how you need to do it within each professional area at four levels of professional competence.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>
              <a:lnSpc>
                <a:spcPct val="90000"/>
              </a:lnSpc>
            </a:pPr>
            <a:r>
              <a:rPr lang="en-GB" altLang="en-US" sz="2400"/>
              <a:t>It covers behaviours as well as the technical elements of professional competence required in the HR profession</a:t>
            </a:r>
          </a:p>
          <a:p>
            <a:pPr>
              <a:lnSpc>
                <a:spcPct val="90000"/>
              </a:lnSpc>
            </a:pPr>
            <a:endParaRPr lang="en-GB" altLang="en-US" sz="2400"/>
          </a:p>
          <a:p>
            <a:pPr>
              <a:lnSpc>
                <a:spcPct val="90000"/>
              </a:lnSpc>
            </a:pPr>
            <a:r>
              <a:rPr lang="en-GB" altLang="en-US" sz="2400"/>
              <a:t>It is organised around areas of professional competence, not organisation structures, job levels or roles</a:t>
            </a:r>
          </a:p>
          <a:p>
            <a:pPr>
              <a:lnSpc>
                <a:spcPct val="90000"/>
              </a:lnSpc>
            </a:pPr>
            <a:endParaRPr lang="en-GB" altLang="en-US" sz="2400"/>
          </a:p>
          <a:p>
            <a:pPr>
              <a:lnSpc>
                <a:spcPct val="90000"/>
              </a:lnSpc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10543982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31508-4C4B-4B6F-84C5-BD7D143C117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DF448DC-3AF1-4741-A4FB-930CFE81F634}" type="datetime1">
              <a:rPr lang="en-GB" altLang="en-US"/>
              <a:pPr>
                <a:defRPr/>
              </a:pPr>
              <a:t>29/03/2021</a:t>
            </a:fld>
            <a:endParaRPr lang="en-GB" altLang="en-US"/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3D72D885-F412-4627-AFD1-6044EBC17E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8A56625-B5DD-418E-B8F4-4F869BA1931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B6A9C885-A116-44A3-957C-EBA5746DD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Typical job roles</a:t>
            </a:r>
          </a:p>
        </p:txBody>
      </p:sp>
      <p:sp>
        <p:nvSpPr>
          <p:cNvPr id="19461" name="Rectangle 3">
            <a:extLst>
              <a:ext uri="{FF2B5EF4-FFF2-40B4-BE49-F238E27FC236}">
                <a16:creationId xmlns:a16="http://schemas.microsoft.com/office/drawing/2014/main" id="{8CFA3253-F2B8-47E7-815A-E8983E1237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/>
              <a:t>Foundation Level 1:  HR Assistant </a:t>
            </a:r>
          </a:p>
          <a:p>
            <a:pPr>
              <a:buFontTx/>
              <a:buNone/>
            </a:pPr>
            <a:endParaRPr lang="en-GB" altLang="en-US" sz="2800"/>
          </a:p>
          <a:p>
            <a:pPr>
              <a:buFontTx/>
              <a:buNone/>
            </a:pPr>
            <a:r>
              <a:rPr lang="en-GB" altLang="en-US" sz="2800"/>
              <a:t>Associate Level 2: HR Adviser</a:t>
            </a:r>
          </a:p>
          <a:p>
            <a:pPr>
              <a:buFontTx/>
              <a:buNone/>
            </a:pPr>
            <a:endParaRPr lang="en-GB" altLang="en-US" sz="2800"/>
          </a:p>
          <a:p>
            <a:pPr>
              <a:buFontTx/>
              <a:buNone/>
            </a:pPr>
            <a:r>
              <a:rPr lang="en-GB" altLang="en-US" sz="2800"/>
              <a:t>Chartered Member Level 3: Business Partner</a:t>
            </a:r>
          </a:p>
          <a:p>
            <a:pPr>
              <a:buFontTx/>
              <a:buNone/>
            </a:pPr>
            <a:endParaRPr lang="en-GB" altLang="en-US" sz="2800"/>
          </a:p>
          <a:p>
            <a:pPr>
              <a:buFontTx/>
              <a:buNone/>
            </a:pPr>
            <a:r>
              <a:rPr lang="en-GB" altLang="en-US" sz="2800"/>
              <a:t>Chartered Fellow Level 4: Senior HR leader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18F04121-BC4F-4C74-930C-2BD027624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Core Behaviours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A9DF9-41C3-466A-8100-115B539C1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US" sz="2400" dirty="0"/>
              <a:t>Ethical practice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/>
              <a:t> • Professional courage and influence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/>
              <a:t> • Valuing people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/>
              <a:t> • Working inclusively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/>
              <a:t> • Commercial drive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/>
              <a:t> • Passion for learning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/>
              <a:t> • Situational decision-making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/>
              <a:t> • Insights focused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4A390-4388-4BF9-83FB-A196F824837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394B0D46-33D3-4A80-8FF6-64DB9FBD4ED4}" type="datetime1">
              <a:rPr lang="en-GB" altLang="en-US" smtClean="0"/>
              <a:pPr>
                <a:defRPr/>
              </a:pPr>
              <a:t>29/03/2021</a:t>
            </a:fld>
            <a:endParaRPr lang="en-GB" altLang="en-US"/>
          </a:p>
        </p:txBody>
      </p:sp>
      <p:sp>
        <p:nvSpPr>
          <p:cNvPr id="20485" name="Slide Number Placeholder 4">
            <a:extLst>
              <a:ext uri="{FF2B5EF4-FFF2-40B4-BE49-F238E27FC236}">
                <a16:creationId xmlns:a16="http://schemas.microsoft.com/office/drawing/2014/main" id="{98487631-65D9-4C1E-9265-0110E3613B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332C80E-663C-4001-9E60-727A9676B3FA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6">
            <a:extLst>
              <a:ext uri="{FF2B5EF4-FFF2-40B4-BE49-F238E27FC236}">
                <a16:creationId xmlns:a16="http://schemas.microsoft.com/office/drawing/2014/main" id="{E360D1AA-084B-4A98-BDB2-11B5A493E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Core Knowledge</a:t>
            </a:r>
            <a:endParaRPr lang="en-GB" altLang="en-US"/>
          </a:p>
        </p:txBody>
      </p:sp>
      <p:sp>
        <p:nvSpPr>
          <p:cNvPr id="21507" name="Content Placeholder 7">
            <a:extLst>
              <a:ext uri="{FF2B5EF4-FFF2-40B4-BE49-F238E27FC236}">
                <a16:creationId xmlns:a16="http://schemas.microsoft.com/office/drawing/2014/main" id="{EEA67CCE-9C00-4B54-9C8D-2C36147E8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/>
              <a:t>People practice  </a:t>
            </a:r>
          </a:p>
          <a:p>
            <a:r>
              <a:rPr lang="en-US" altLang="en-US"/>
              <a:t>Culture and behaviour </a:t>
            </a:r>
          </a:p>
          <a:p>
            <a:r>
              <a:rPr lang="en-US" altLang="en-US"/>
              <a:t>Business acumen</a:t>
            </a:r>
          </a:p>
          <a:p>
            <a:r>
              <a:rPr lang="en-US" altLang="en-US"/>
              <a:t>Analytics and creating value</a:t>
            </a:r>
          </a:p>
          <a:p>
            <a:r>
              <a:rPr lang="en-US" altLang="en-US"/>
              <a:t>Digital working</a:t>
            </a:r>
          </a:p>
          <a:p>
            <a:r>
              <a:rPr lang="en-US" altLang="en-US"/>
              <a:t>Change </a:t>
            </a:r>
            <a:endParaRPr lang="en-GB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B576F9-7A19-42B6-BF44-8EE57BE3445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7DC425E-A54F-459C-AFE9-AADC6BF49FA8}" type="datetime1">
              <a:rPr lang="en-GB" altLang="en-US" smtClean="0"/>
              <a:pPr>
                <a:defRPr/>
              </a:pPr>
              <a:t>29/03/2021</a:t>
            </a:fld>
            <a:endParaRPr lang="en-GB" altLang="en-US"/>
          </a:p>
        </p:txBody>
      </p:sp>
      <p:sp>
        <p:nvSpPr>
          <p:cNvPr id="21509" name="Slide Number Placeholder 5">
            <a:extLst>
              <a:ext uri="{FF2B5EF4-FFF2-40B4-BE49-F238E27FC236}">
                <a16:creationId xmlns:a16="http://schemas.microsoft.com/office/drawing/2014/main" id="{8E08A2E3-1ADF-476C-B312-0217BC0F673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641F7B9-9AB4-49C5-9C58-94AFFBF4026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64DB550E-8553-4E11-9D21-D77A25D65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Specialist Knowledge</a:t>
            </a:r>
            <a:endParaRPr lang="en-GB" altLang="en-US"/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E49D0D46-AC01-43F0-BB77-A8220CCCF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/>
              <a:t>Employee experience</a:t>
            </a:r>
          </a:p>
          <a:p>
            <a:r>
              <a:rPr lang="en-US" altLang="en-US" sz="2400"/>
              <a:t>Employee relations</a:t>
            </a:r>
          </a:p>
          <a:p>
            <a:r>
              <a:rPr lang="en-US" altLang="en-US" sz="2400"/>
              <a:t>Diversity and inclusion</a:t>
            </a:r>
          </a:p>
          <a:p>
            <a:r>
              <a:rPr lang="en-US" altLang="en-US" sz="2400"/>
              <a:t>Learning and development</a:t>
            </a:r>
          </a:p>
          <a:p>
            <a:r>
              <a:rPr lang="en-US" altLang="en-US" sz="2400"/>
              <a:t>Reward </a:t>
            </a:r>
          </a:p>
          <a:p>
            <a:r>
              <a:rPr lang="en-US" altLang="en-US" sz="2400"/>
              <a:t>Talent management </a:t>
            </a:r>
          </a:p>
          <a:p>
            <a:r>
              <a:rPr lang="en-US" altLang="en-US" sz="2400"/>
              <a:t>Resourcing </a:t>
            </a:r>
          </a:p>
          <a:p>
            <a:r>
              <a:rPr lang="en-US" altLang="en-US" sz="2400"/>
              <a:t>Organisation development and design</a:t>
            </a:r>
          </a:p>
          <a:p>
            <a:r>
              <a:rPr lang="en-US" altLang="en-US" sz="2400"/>
              <a:t>People analytics</a:t>
            </a:r>
            <a:endParaRPr lang="en-GB" altLang="en-US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867AB-71CE-434C-A5D1-9AA37430C50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394B0D46-33D3-4A80-8FF6-64DB9FBD4ED4}" type="datetime1">
              <a:rPr lang="en-GB" altLang="en-US" smtClean="0"/>
              <a:pPr>
                <a:defRPr/>
              </a:pPr>
              <a:t>29/03/2021</a:t>
            </a:fld>
            <a:endParaRPr lang="en-GB" altLang="en-US"/>
          </a:p>
        </p:txBody>
      </p:sp>
      <p:sp>
        <p:nvSpPr>
          <p:cNvPr id="22533" name="Slide Number Placeholder 4">
            <a:extLst>
              <a:ext uri="{FF2B5EF4-FFF2-40B4-BE49-F238E27FC236}">
                <a16:creationId xmlns:a16="http://schemas.microsoft.com/office/drawing/2014/main" id="{43A46C69-9058-485A-A1ED-7C8873B1819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3E1623A-DEF4-4ABE-8FC7-A1AB96BAE6E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F30575-7C34-48E0-BE83-FEE1F26ABFC3}" type="datetime1">
              <a:rPr lang="en-GB" smtClean="0"/>
              <a:t>29/03/2021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9F1EE0-8315-45D0-9C72-6C63FE6F0193}" type="slidenum">
              <a:rPr lang="en-GB"/>
              <a:pPr>
                <a:defRPr/>
              </a:pPr>
              <a:t>34</a:t>
            </a:fld>
            <a:endParaRPr lang="en-GB"/>
          </a:p>
        </p:txBody>
      </p:sp>
      <p:sp>
        <p:nvSpPr>
          <p:cNvPr id="2560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/>
              <a:t>Learning Outcomes</a:t>
            </a:r>
          </a:p>
        </p:txBody>
      </p:sp>
      <p:sp>
        <p:nvSpPr>
          <p:cNvPr id="25603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Char char="•"/>
            </a:pPr>
            <a:r>
              <a:rPr lang="en-GB" sz="2400"/>
              <a:t>There is no wide agreement about the function, purpose or delivery of HRM activities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GB" sz="2400"/>
              <a:t>HR activities will be carried out differently in different organisations</a:t>
            </a:r>
          </a:p>
          <a:p>
            <a:pPr>
              <a:lnSpc>
                <a:spcPct val="90000"/>
              </a:lnSpc>
            </a:pPr>
            <a:r>
              <a:rPr lang="en-GB" sz="2400"/>
              <a:t>The role of HR will be different depending on the organisation, its size, culture, structure and so on</a:t>
            </a:r>
          </a:p>
          <a:p>
            <a:pPr>
              <a:lnSpc>
                <a:spcPct val="90000"/>
              </a:lnSpc>
            </a:pPr>
            <a:r>
              <a:rPr lang="en-GB" sz="2400"/>
              <a:t>HR is about adding value to people management activities that will ultimately benefit the organisation and its customers (Internal &amp; External), shareholders and stakeholders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1582</TotalTime>
  <Words>1109</Words>
  <Application>Microsoft Office PowerPoint</Application>
  <PresentationFormat>On-screen Show (4:3)</PresentationFormat>
  <Paragraphs>246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Helvetica</vt:lpstr>
      <vt:lpstr>Helvetica Light</vt:lpstr>
      <vt:lpstr>Myriad Pro</vt:lpstr>
      <vt:lpstr>Tahoma</vt:lpstr>
      <vt:lpstr>20140311PresentationUWTSDTemplate</vt:lpstr>
      <vt:lpstr>LCMB 7011 Managing People Week7 : Review of HRM</vt:lpstr>
      <vt:lpstr>Lesson Objectives</vt:lpstr>
      <vt:lpstr>Definitions of HRM</vt:lpstr>
      <vt:lpstr>Strategic HRM</vt:lpstr>
      <vt:lpstr>HR Strategy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Goals of HRM (Guest,1991)</vt:lpstr>
      <vt:lpstr>Storey’s model (1992)</vt:lpstr>
      <vt:lpstr>Matching Model</vt:lpstr>
      <vt:lpstr>Harvard Model</vt:lpstr>
      <vt:lpstr>Ulrich’s Business partner model (1997)</vt:lpstr>
      <vt:lpstr>PowerPoint Presentation</vt:lpstr>
      <vt:lpstr>Ulrich – 3 legged stool</vt:lpstr>
      <vt:lpstr>Outsourcing</vt:lpstr>
      <vt:lpstr>HR Practices can vary </vt:lpstr>
      <vt:lpstr>Large Private Sector</vt:lpstr>
      <vt:lpstr>Small Private Sector</vt:lpstr>
      <vt:lpstr>Characteristics of HRM</vt:lpstr>
      <vt:lpstr>Characteristics of HRM</vt:lpstr>
      <vt:lpstr>Ethical Dimension</vt:lpstr>
      <vt:lpstr>Critical Evaluation</vt:lpstr>
      <vt:lpstr>In Conclusion ?</vt:lpstr>
      <vt:lpstr>CIPD Professions Map </vt:lpstr>
      <vt:lpstr>What is it?</vt:lpstr>
      <vt:lpstr>What does it do?</vt:lpstr>
      <vt:lpstr>Typical job roles</vt:lpstr>
      <vt:lpstr>Core Behaviours</vt:lpstr>
      <vt:lpstr>Core Knowledge</vt:lpstr>
      <vt:lpstr>Specialist Knowledge</vt:lpstr>
      <vt:lpstr>Learning Outcomes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Mary</cp:lastModifiedBy>
  <cp:revision>11</cp:revision>
  <dcterms:created xsi:type="dcterms:W3CDTF">2015-04-14T15:21:28Z</dcterms:created>
  <dcterms:modified xsi:type="dcterms:W3CDTF">2021-03-29T12:38:30Z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SharedWithUsers">
    <vt:lpwstr>352;#Alison Harding;#2520;#Rachel Bendall;#2266;#Ruth Groff</vt:lpwstr>
  </property>
</Properties>
</file>