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 id="2147483822" r:id="rId2"/>
  </p:sldMasterIdLst>
  <p:sldIdLst>
    <p:sldId id="257" r:id="rId3"/>
    <p:sldId id="302" r:id="rId4"/>
    <p:sldId id="281" r:id="rId5"/>
    <p:sldId id="282" r:id="rId6"/>
    <p:sldId id="300" r:id="rId7"/>
    <p:sldId id="283" r:id="rId8"/>
    <p:sldId id="301" r:id="rId9"/>
    <p:sldId id="284" r:id="rId10"/>
    <p:sldId id="273" r:id="rId11"/>
    <p:sldId id="274" r:id="rId12"/>
    <p:sldId id="285" r:id="rId13"/>
    <p:sldId id="286" r:id="rId14"/>
    <p:sldId id="287" r:id="rId15"/>
    <p:sldId id="288" r:id="rId16"/>
    <p:sldId id="289" r:id="rId17"/>
    <p:sldId id="290" r:id="rId18"/>
    <p:sldId id="258" r:id="rId19"/>
    <p:sldId id="291" r:id="rId20"/>
    <p:sldId id="259" r:id="rId21"/>
    <p:sldId id="292" r:id="rId22"/>
    <p:sldId id="261" r:id="rId23"/>
    <p:sldId id="260" r:id="rId24"/>
    <p:sldId id="262" r:id="rId25"/>
    <p:sldId id="293" r:id="rId26"/>
    <p:sldId id="294" r:id="rId27"/>
    <p:sldId id="295" r:id="rId28"/>
    <p:sldId id="263" r:id="rId29"/>
    <p:sldId id="268" r:id="rId30"/>
    <p:sldId id="269" r:id="rId31"/>
    <p:sldId id="296" r:id="rId32"/>
    <p:sldId id="297" r:id="rId33"/>
    <p:sldId id="298" r:id="rId34"/>
    <p:sldId id="299" r:id="rId35"/>
    <p:sldId id="265" r:id="rId36"/>
    <p:sldId id="275" r:id="rId37"/>
    <p:sldId id="303" r:id="rId38"/>
    <p:sldId id="28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9AE92B-369E-4056-B57D-B8FCF9B5D06A}" v="14" dt="2024-02-08T15:02:43.2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92" autoAdjust="0"/>
    <p:restoredTop sz="94660"/>
  </p:normalViewPr>
  <p:slideViewPr>
    <p:cSldViewPr snapToGrid="0">
      <p:cViewPr varScale="1">
        <p:scale>
          <a:sx n="85" d="100"/>
          <a:sy n="85" d="100"/>
        </p:scale>
        <p:origin x="60"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5999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CE6A097F-922F-4421-B66F-C3015EF94EC6}" type="datetimeFigureOut">
              <a:rPr lang="en-GB" smtClean="0"/>
              <a:t>16/02/2025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5C37D306-2B45-4FB6-93B9-02277D6D4511}" type="slidenum">
              <a:rPr lang="en-GB" smtClean="0"/>
              <a:t>‹#›</a:t>
            </a:fld>
            <a:endParaRPr lang="en-GB"/>
          </a:p>
        </p:txBody>
      </p:sp>
    </p:spTree>
    <p:extLst>
      <p:ext uri="{BB962C8B-B14F-4D97-AF65-F5344CB8AC3E}">
        <p14:creationId xmlns:p14="http://schemas.microsoft.com/office/powerpoint/2010/main" val="2989201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CE6A097F-922F-4421-B66F-C3015EF94EC6}" type="datetimeFigureOut">
              <a:rPr lang="en-GB" smtClean="0"/>
              <a:t>16/02/2025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C37D306-2B45-4FB6-93B9-02277D6D4511}" type="slidenum">
              <a:rPr lang="en-GB" smtClean="0"/>
              <a:t>‹#›</a:t>
            </a:fld>
            <a:endParaRPr lang="en-GB"/>
          </a:p>
        </p:txBody>
      </p:sp>
    </p:spTree>
    <p:extLst>
      <p:ext uri="{BB962C8B-B14F-4D97-AF65-F5344CB8AC3E}">
        <p14:creationId xmlns:p14="http://schemas.microsoft.com/office/powerpoint/2010/main" val="3835498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CE6A097F-922F-4421-B66F-C3015EF94EC6}" type="datetimeFigureOut">
              <a:rPr lang="en-GB" smtClean="0"/>
              <a:t>16/02/2025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C37D306-2B45-4FB6-93B9-02277D6D4511}" type="slidenum">
              <a:rPr lang="en-GB" smtClean="0"/>
              <a:t>‹#›</a:t>
            </a:fld>
            <a:endParaRPr lang="en-GB"/>
          </a:p>
        </p:txBody>
      </p:sp>
    </p:spTree>
    <p:extLst>
      <p:ext uri="{BB962C8B-B14F-4D97-AF65-F5344CB8AC3E}">
        <p14:creationId xmlns:p14="http://schemas.microsoft.com/office/powerpoint/2010/main" val="935089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F7CF5-4AC5-C473-42C8-C418AD0361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083DAE-0621-08B9-EB35-72F29918382D}"/>
              </a:ext>
            </a:extLst>
          </p:cNvPr>
          <p:cNvSpPr>
            <a:spLocks noGrp="1"/>
          </p:cNvSpPr>
          <p:nvPr>
            <p:ph type="dt" sz="half" idx="10"/>
          </p:nvPr>
        </p:nvSpPr>
        <p:spPr/>
        <p:txBody>
          <a:bodyPr/>
          <a:lstStyle/>
          <a:p>
            <a:fld id="{CE6A097F-922F-4421-B66F-C3015EF94EC6}" type="datetimeFigureOut">
              <a:rPr lang="en-GB" smtClean="0"/>
              <a:t>16/02/2025</a:t>
            </a:fld>
            <a:endParaRPr lang="en-GB"/>
          </a:p>
        </p:txBody>
      </p:sp>
      <p:sp>
        <p:nvSpPr>
          <p:cNvPr id="4" name="Footer Placeholder 3">
            <a:extLst>
              <a:ext uri="{FF2B5EF4-FFF2-40B4-BE49-F238E27FC236}">
                <a16:creationId xmlns:a16="http://schemas.microsoft.com/office/drawing/2014/main" id="{1A415CB2-973D-17E1-5C54-5BDF13BDC6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379B16-B123-A47F-B6B5-36FD924534F7}"/>
              </a:ext>
            </a:extLst>
          </p:cNvPr>
          <p:cNvSpPr>
            <a:spLocks noGrp="1"/>
          </p:cNvSpPr>
          <p:nvPr>
            <p:ph type="sldNum" sz="quarter" idx="12"/>
          </p:nvPr>
        </p:nvSpPr>
        <p:spPr/>
        <p:txBody>
          <a:bodyPr/>
          <a:lstStyle/>
          <a:p>
            <a:fld id="{5C37D306-2B45-4FB6-93B9-02277D6D4511}" type="slidenum">
              <a:rPr lang="en-GB" smtClean="0"/>
              <a:t>‹#›</a:t>
            </a:fld>
            <a:endParaRPr lang="en-GB"/>
          </a:p>
        </p:txBody>
      </p:sp>
    </p:spTree>
    <p:extLst>
      <p:ext uri="{BB962C8B-B14F-4D97-AF65-F5344CB8AC3E}">
        <p14:creationId xmlns:p14="http://schemas.microsoft.com/office/powerpoint/2010/main" val="3354603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53515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288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1536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6600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44215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0214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F7CF5-4AC5-C473-42C8-C418AD0361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083DAE-0621-08B9-EB35-72F29918382D}"/>
              </a:ext>
            </a:extLst>
          </p:cNvPr>
          <p:cNvSpPr>
            <a:spLocks noGrp="1"/>
          </p:cNvSpPr>
          <p:nvPr>
            <p:ph type="dt" sz="half" idx="10"/>
          </p:nvPr>
        </p:nvSpPr>
        <p:spPr/>
        <p:txBody>
          <a:bodyPr/>
          <a:lstStyle/>
          <a:p>
            <a:fld id="{CE6A097F-922F-4421-B66F-C3015EF94EC6}" type="datetimeFigureOut">
              <a:rPr lang="en-GB" smtClean="0"/>
              <a:t>16/02/2025</a:t>
            </a:fld>
            <a:endParaRPr lang="en-GB"/>
          </a:p>
        </p:txBody>
      </p:sp>
      <p:sp>
        <p:nvSpPr>
          <p:cNvPr id="4" name="Footer Placeholder 3">
            <a:extLst>
              <a:ext uri="{FF2B5EF4-FFF2-40B4-BE49-F238E27FC236}">
                <a16:creationId xmlns:a16="http://schemas.microsoft.com/office/drawing/2014/main" id="{1A415CB2-973D-17E1-5C54-5BDF13BDC6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379B16-B123-A47F-B6B5-36FD924534F7}"/>
              </a:ext>
            </a:extLst>
          </p:cNvPr>
          <p:cNvSpPr>
            <a:spLocks noGrp="1"/>
          </p:cNvSpPr>
          <p:nvPr>
            <p:ph type="sldNum" sz="quarter" idx="12"/>
          </p:nvPr>
        </p:nvSpPr>
        <p:spPr/>
        <p:txBody>
          <a:bodyPr/>
          <a:lstStyle/>
          <a:p>
            <a:fld id="{5C37D306-2B45-4FB6-93B9-02277D6D4511}" type="slidenum">
              <a:rPr lang="en-GB" smtClean="0"/>
              <a:t>‹#›</a:t>
            </a:fld>
            <a:endParaRPr lang="en-GB"/>
          </a:p>
        </p:txBody>
      </p:sp>
    </p:spTree>
    <p:extLst>
      <p:ext uri="{BB962C8B-B14F-4D97-AF65-F5344CB8AC3E}">
        <p14:creationId xmlns:p14="http://schemas.microsoft.com/office/powerpoint/2010/main" val="21020502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6A097F-922F-4421-B66F-C3015EF94EC6}" type="datetimeFigureOut">
              <a:rPr lang="en-GB" smtClean="0"/>
              <a:t>16/02/2025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37D306-2B45-4FB6-93B9-02277D6D4511}"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443156685"/>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2/16/2025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265593202"/>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society/2001/sep/24/childrensservices"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www.legislation.gov.uk/ukpga/2004/31/contents"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legislation.gov.uk/ukpga/2004/31/contents" TargetMode="External"/><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www.legislation.gov.uk/anaw/2015/2" TargetMode="External"/><Relationship Id="rId4" Type="http://schemas.openxmlformats.org/officeDocument/2006/relationships/hyperlink" Target="https://www.legislation.gov.uk/anaw/2014/4/contents"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www.childcomwales.org.uk/" TargetMode="External"/><Relationship Id="rId2" Type="http://schemas.openxmlformats.org/officeDocument/2006/relationships/hyperlink" Target="http://www.complantcymru.org.uk/cy/" TargetMode="Externa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2" Type="http://schemas.openxmlformats.org/officeDocument/2006/relationships/hyperlink" Target="http://www.legislation.gov.uk/mwa/2011/2/contents/enacted"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hyperlink" Target="https://www.legislation.gov.uk/anaw/2015/2" TargetMode="External"/><Relationship Id="rId3" Type="http://schemas.openxmlformats.org/officeDocument/2006/relationships/hyperlink" Target="https://www.legislation.gov.uk/ukpga/2004/31/contents" TargetMode="External"/><Relationship Id="rId7" Type="http://schemas.openxmlformats.org/officeDocument/2006/relationships/hyperlink" Target="https://www.theguardian.com/society/2001/sep/24/childrensservices" TargetMode="External"/><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2.xml"/><Relationship Id="rId6" Type="http://schemas.openxmlformats.org/officeDocument/2006/relationships/hyperlink" Target="https://www.legislation.gov.uk/anaw/2014/4/contents" TargetMode="External"/><Relationship Id="rId5" Type="http://schemas.openxmlformats.org/officeDocument/2006/relationships/hyperlink" Target="https://learning.nspcc.org.uk/safeguarding-child-protection/coronavirus" TargetMode="External"/><Relationship Id="rId10" Type="http://schemas.openxmlformats.org/officeDocument/2006/relationships/hyperlink" Target="https://www.gov.wales/childrens-rights-in-wales" TargetMode="External"/><Relationship Id="rId4" Type="http://schemas.openxmlformats.org/officeDocument/2006/relationships/hyperlink" Target="https://www.gettyimages.co.uk/photos/holly-wells-jessica-chapman" TargetMode="External"/><Relationship Id="rId9" Type="http://schemas.openxmlformats.org/officeDocument/2006/relationships/hyperlink" Target="https://www.nspcc.org.uk/keeping-children-safe/online-saf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2E89-C277-EE01-4818-BD3DA5E23F91}"/>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6100" b="1" dirty="0">
                <a:solidFill>
                  <a:schemeClr val="accent1"/>
                </a:solidFill>
              </a:rPr>
              <a:t>ECIE5010 Keeping Our Children Safe</a:t>
            </a:r>
          </a:p>
        </p:txBody>
      </p:sp>
      <p:sp>
        <p:nvSpPr>
          <p:cNvPr id="3" name="Content Placeholder 2">
            <a:extLst>
              <a:ext uri="{FF2B5EF4-FFF2-40B4-BE49-F238E27FC236}">
                <a16:creationId xmlns:a16="http://schemas.microsoft.com/office/drawing/2014/main" id="{1CD09FAE-526C-6B00-1913-A8FB3274545F}"/>
              </a:ext>
            </a:extLst>
          </p:cNvPr>
          <p:cNvSpPr>
            <a:spLocks noGrp="1"/>
          </p:cNvSpPr>
          <p:nvPr>
            <p:ph idx="1"/>
          </p:nvPr>
        </p:nvSpPr>
        <p:spPr>
          <a:xfrm>
            <a:off x="4872012" y="4777380"/>
            <a:ext cx="5222326" cy="861420"/>
          </a:xfrm>
        </p:spPr>
        <p:txBody>
          <a:bodyPr vert="horz" lIns="91440" tIns="45720" rIns="91440" bIns="45720" rtlCol="0" anchor="t">
            <a:noAutofit/>
          </a:bodyPr>
          <a:lstStyle/>
          <a:p>
            <a:pPr marL="0" indent="0">
              <a:buNone/>
            </a:pPr>
            <a:r>
              <a:rPr lang="en-US" sz="4000" cap="all" dirty="0">
                <a:solidFill>
                  <a:schemeClr val="accent1"/>
                </a:solidFill>
              </a:rPr>
              <a:t>Background – Legislation, Policy.  </a:t>
            </a:r>
          </a:p>
        </p:txBody>
      </p:sp>
      <p:pic>
        <p:nvPicPr>
          <p:cNvPr id="4" name="Picture 6">
            <a:extLst>
              <a:ext uri="{FF2B5EF4-FFF2-40B4-BE49-F238E27FC236}">
                <a16:creationId xmlns:a16="http://schemas.microsoft.com/office/drawing/2014/main" id="{2BF4252A-F1B0-4454-BFBA-8AEDF65568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039" r="28683" b="-1"/>
          <a:stretch/>
        </p:blipFill>
        <p:spPr bwMode="auto">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38976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A1324-CE7C-3F5E-DFC7-8E909E83B1B9}"/>
              </a:ext>
            </a:extLst>
          </p:cNvPr>
          <p:cNvSpPr>
            <a:spLocks noGrp="1"/>
          </p:cNvSpPr>
          <p:nvPr>
            <p:ph type="title"/>
          </p:nvPr>
        </p:nvSpPr>
        <p:spPr/>
        <p:txBody>
          <a:bodyPr/>
          <a:lstStyle/>
          <a:p>
            <a:r>
              <a:rPr lang="en-GB" b="1" dirty="0">
                <a:solidFill>
                  <a:schemeClr val="accent1"/>
                </a:solidFill>
              </a:rPr>
              <a:t>Links to assignments 1 &amp; 2</a:t>
            </a:r>
          </a:p>
        </p:txBody>
      </p:sp>
      <p:sp>
        <p:nvSpPr>
          <p:cNvPr id="3" name="Content Placeholder 2">
            <a:extLst>
              <a:ext uri="{FF2B5EF4-FFF2-40B4-BE49-F238E27FC236}">
                <a16:creationId xmlns:a16="http://schemas.microsoft.com/office/drawing/2014/main" id="{20824710-7992-7CC3-79AA-E9663E5838EA}"/>
              </a:ext>
            </a:extLst>
          </p:cNvPr>
          <p:cNvSpPr>
            <a:spLocks noGrp="1"/>
          </p:cNvSpPr>
          <p:nvPr>
            <p:ph idx="1"/>
          </p:nvPr>
        </p:nvSpPr>
        <p:spPr/>
        <p:txBody>
          <a:bodyPr>
            <a:normAutofit fontScale="92500" lnSpcReduction="20000"/>
          </a:bodyPr>
          <a:lstStyle/>
          <a:p>
            <a:pPr marL="0" indent="0">
              <a:buNone/>
            </a:pPr>
            <a:r>
              <a:rPr lang="en-GB" u="sng" dirty="0">
                <a:solidFill>
                  <a:schemeClr val="accent1"/>
                </a:solidFill>
              </a:rPr>
              <a:t>Video presentation:</a:t>
            </a:r>
          </a:p>
          <a:p>
            <a:r>
              <a:rPr lang="en-GB" altLang="en-US" sz="2800" dirty="0">
                <a:solidFill>
                  <a:schemeClr val="accent1"/>
                </a:solidFill>
                <a:ea typeface="ＭＳ Ｐゴシック" pitchFamily="34" charset="-128"/>
              </a:rPr>
              <a:t>Refer to the statutory procedures (national and local policies) and the role of  designated person within your organisation.</a:t>
            </a:r>
            <a:endParaRPr lang="en-GB" dirty="0">
              <a:solidFill>
                <a:schemeClr val="accent1"/>
              </a:solidFill>
            </a:endParaRPr>
          </a:p>
          <a:p>
            <a:pPr marL="0" indent="0">
              <a:buNone/>
            </a:pPr>
            <a:r>
              <a:rPr lang="en-GB" u="sng" dirty="0">
                <a:solidFill>
                  <a:schemeClr val="accent1"/>
                </a:solidFill>
              </a:rPr>
              <a:t>Essay:</a:t>
            </a:r>
          </a:p>
          <a:p>
            <a:r>
              <a:rPr lang="en-GB" dirty="0">
                <a:solidFill>
                  <a:schemeClr val="accent1"/>
                </a:solidFill>
                <a:effectLst/>
                <a:ea typeface="Times New Roman" panose="02020603050405020304" pitchFamily="18" charset="0"/>
              </a:rPr>
              <a:t>Include policies and be critical regarding the policies that have evolved over time, from lessons learnt from serious failure within the system. Policies – Children’s Act (2004); UNCRC; All Wales Child Protection Procedures (2021); Working together to Safeguard </a:t>
            </a:r>
            <a:r>
              <a:rPr lang="en-GB" dirty="0">
                <a:solidFill>
                  <a:schemeClr val="accent1"/>
                </a:solidFill>
                <a:ea typeface="Times New Roman" panose="02020603050405020304" pitchFamily="18" charset="0"/>
              </a:rPr>
              <a:t>C</a:t>
            </a:r>
            <a:r>
              <a:rPr lang="en-GB" dirty="0">
                <a:solidFill>
                  <a:schemeClr val="accent1"/>
                </a:solidFill>
                <a:effectLst/>
                <a:ea typeface="Times New Roman" panose="02020603050405020304" pitchFamily="18" charset="0"/>
              </a:rPr>
              <a:t>hildren (2018); The Social Services &amp; Well-being (Wales) Act (2014).</a:t>
            </a:r>
          </a:p>
          <a:p>
            <a:pPr marL="342900" lvl="0" indent="-342900">
              <a:buFont typeface="Symbol" panose="05050102010706020507" pitchFamily="18" charset="2"/>
              <a:buChar char=""/>
            </a:pPr>
            <a:r>
              <a:rPr lang="en-GB" dirty="0">
                <a:solidFill>
                  <a:schemeClr val="accent1"/>
                </a:solidFill>
                <a:effectLst/>
                <a:ea typeface="Times New Roman" panose="02020603050405020304" pitchFamily="18" charset="0"/>
              </a:rPr>
              <a:t>Link policy(</a:t>
            </a:r>
            <a:r>
              <a:rPr lang="en-GB" dirty="0" err="1">
                <a:solidFill>
                  <a:schemeClr val="accent1"/>
                </a:solidFill>
                <a:effectLst/>
                <a:ea typeface="Times New Roman" panose="02020603050405020304" pitchFamily="18" charset="0"/>
              </a:rPr>
              <a:t>ies</a:t>
            </a:r>
            <a:r>
              <a:rPr lang="en-GB" dirty="0">
                <a:solidFill>
                  <a:schemeClr val="accent1"/>
                </a:solidFill>
                <a:effectLst/>
                <a:ea typeface="Times New Roman" panose="02020603050405020304" pitchFamily="18" charset="0"/>
              </a:rPr>
              <a:t>) </a:t>
            </a:r>
            <a:r>
              <a:rPr lang="en-GB" dirty="0">
                <a:solidFill>
                  <a:schemeClr val="accent1"/>
                </a:solidFill>
                <a:ea typeface="Times New Roman" panose="02020603050405020304" pitchFamily="18" charset="0"/>
              </a:rPr>
              <a:t>to </a:t>
            </a:r>
            <a:r>
              <a:rPr lang="en-GB" dirty="0">
                <a:solidFill>
                  <a:schemeClr val="accent1"/>
                </a:solidFill>
                <a:effectLst/>
                <a:ea typeface="Times New Roman" panose="02020603050405020304" pitchFamily="18" charset="0"/>
              </a:rPr>
              <a:t>theory(</a:t>
            </a:r>
            <a:r>
              <a:rPr lang="en-GB" dirty="0" err="1">
                <a:solidFill>
                  <a:schemeClr val="accent1"/>
                </a:solidFill>
                <a:effectLst/>
                <a:ea typeface="Times New Roman" panose="02020603050405020304" pitchFamily="18" charset="0"/>
              </a:rPr>
              <a:t>ies</a:t>
            </a:r>
            <a:r>
              <a:rPr lang="en-GB" dirty="0">
                <a:solidFill>
                  <a:schemeClr val="accent1"/>
                </a:solidFill>
                <a:effectLst/>
                <a:ea typeface="Times New Roman" panose="02020603050405020304" pitchFamily="18" charset="0"/>
              </a:rPr>
              <a:t>) connected to well-being, development etc.</a:t>
            </a:r>
          </a:p>
          <a:p>
            <a:pPr marL="0" indent="0">
              <a:buNone/>
            </a:pPr>
            <a:endParaRPr lang="en-GB" dirty="0">
              <a:solidFill>
                <a:schemeClr val="accent1"/>
              </a:solidFill>
            </a:endParaRPr>
          </a:p>
        </p:txBody>
      </p:sp>
    </p:spTree>
    <p:extLst>
      <p:ext uri="{BB962C8B-B14F-4D97-AF65-F5344CB8AC3E}">
        <p14:creationId xmlns:p14="http://schemas.microsoft.com/office/powerpoint/2010/main" val="1706447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57752-B76E-6B4F-5F12-5811527A0857}"/>
              </a:ext>
            </a:extLst>
          </p:cNvPr>
          <p:cNvSpPr>
            <a:spLocks noGrp="1"/>
          </p:cNvSpPr>
          <p:nvPr>
            <p:ph type="title"/>
          </p:nvPr>
        </p:nvSpPr>
        <p:spPr/>
        <p:txBody>
          <a:bodyPr/>
          <a:lstStyle/>
          <a:p>
            <a:r>
              <a:rPr lang="en-GB" b="1" dirty="0">
                <a:solidFill>
                  <a:schemeClr val="accent1"/>
                </a:solidFill>
              </a:rPr>
              <a:t>Human Rights</a:t>
            </a:r>
          </a:p>
        </p:txBody>
      </p:sp>
      <p:sp>
        <p:nvSpPr>
          <p:cNvPr id="3" name="Content Placeholder 2">
            <a:extLst>
              <a:ext uri="{FF2B5EF4-FFF2-40B4-BE49-F238E27FC236}">
                <a16:creationId xmlns:a16="http://schemas.microsoft.com/office/drawing/2014/main" id="{E6B5B0AC-357B-B5CA-1488-63EFAF94B926}"/>
              </a:ext>
            </a:extLst>
          </p:cNvPr>
          <p:cNvSpPr>
            <a:spLocks noGrp="1"/>
          </p:cNvSpPr>
          <p:nvPr>
            <p:ph idx="1"/>
          </p:nvPr>
        </p:nvSpPr>
        <p:spPr/>
        <p:txBody>
          <a:bodyPr/>
          <a:lstStyle/>
          <a:p>
            <a:pPr>
              <a:lnSpc>
                <a:spcPct val="80000"/>
              </a:lnSpc>
            </a:pPr>
            <a:r>
              <a:rPr lang="en-GB" altLang="en-US" sz="2400" dirty="0">
                <a:solidFill>
                  <a:schemeClr val="accent1"/>
                </a:solidFill>
                <a:ea typeface="ＭＳ Ｐゴシック" pitchFamily="34" charset="-128"/>
              </a:rPr>
              <a:t>In 1945 the United Nations adopted the </a:t>
            </a:r>
            <a:r>
              <a:rPr lang="en-GB" altLang="en-US" sz="2400" dirty="0">
                <a:solidFill>
                  <a:schemeClr val="accent1"/>
                </a:solidFill>
                <a:ea typeface="ＭＳ Ｐゴシック" pitchFamily="34" charset="-128"/>
                <a:hlinkClick r:id="rId2">
                  <a:extLst>
                    <a:ext uri="{A12FA001-AC4F-418D-AE19-62706E023703}">
                      <ahyp:hlinkClr xmlns:ahyp="http://schemas.microsoft.com/office/drawing/2018/hyperlinkcolor" val="tx"/>
                    </a:ext>
                  </a:extLst>
                </a:hlinkClick>
              </a:rPr>
              <a:t>Universal Declaration of Human Rights</a:t>
            </a:r>
            <a:r>
              <a:rPr lang="en-GB" altLang="en-US" sz="2400" dirty="0">
                <a:solidFill>
                  <a:schemeClr val="accent1"/>
                </a:solidFill>
                <a:ea typeface="ＭＳ Ｐゴシック" pitchFamily="34" charset="-128"/>
              </a:rPr>
              <a:t> </a:t>
            </a:r>
          </a:p>
          <a:p>
            <a:pPr>
              <a:lnSpc>
                <a:spcPct val="80000"/>
              </a:lnSpc>
            </a:pPr>
            <a:r>
              <a:rPr lang="en-GB" altLang="en-US" sz="2400" dirty="0">
                <a:solidFill>
                  <a:schemeClr val="accent1"/>
                </a:solidFill>
                <a:ea typeface="ＭＳ Ｐゴシック" pitchFamily="34" charset="-128"/>
              </a:rPr>
              <a:t>Human rights are: </a:t>
            </a:r>
          </a:p>
          <a:p>
            <a:pPr lvl="1">
              <a:lnSpc>
                <a:spcPct val="80000"/>
              </a:lnSpc>
            </a:pPr>
            <a:r>
              <a:rPr lang="en-GB" altLang="en-US" sz="2400" dirty="0">
                <a:solidFill>
                  <a:schemeClr val="accent1"/>
                </a:solidFill>
                <a:ea typeface="ＭＳ Ｐゴシック" pitchFamily="34" charset="-128"/>
              </a:rPr>
              <a:t>Universal  	(apply to everyone)</a:t>
            </a:r>
          </a:p>
          <a:p>
            <a:pPr lvl="1">
              <a:lnSpc>
                <a:spcPct val="80000"/>
              </a:lnSpc>
            </a:pPr>
            <a:r>
              <a:rPr lang="en-GB" altLang="en-US" sz="2400" dirty="0">
                <a:solidFill>
                  <a:schemeClr val="accent1"/>
                </a:solidFill>
                <a:ea typeface="ＭＳ Ｐゴシック" pitchFamily="34" charset="-128"/>
              </a:rPr>
              <a:t>Indivisible 	(are interlinked) </a:t>
            </a:r>
          </a:p>
          <a:p>
            <a:pPr lvl="1">
              <a:lnSpc>
                <a:spcPct val="80000"/>
              </a:lnSpc>
            </a:pPr>
            <a:r>
              <a:rPr lang="en-GB" altLang="en-US" sz="2400" dirty="0">
                <a:solidFill>
                  <a:schemeClr val="accent1"/>
                </a:solidFill>
                <a:ea typeface="ＭＳ Ｐゴシック" pitchFamily="34" charset="-128"/>
              </a:rPr>
              <a:t>Inalienable 	(cannot be sold or given away)</a:t>
            </a:r>
          </a:p>
          <a:p>
            <a:pPr lvl="1">
              <a:lnSpc>
                <a:spcPct val="80000"/>
              </a:lnSpc>
            </a:pPr>
            <a:r>
              <a:rPr lang="en-GB" altLang="en-US" sz="2400" dirty="0">
                <a:solidFill>
                  <a:schemeClr val="accent1"/>
                </a:solidFill>
                <a:ea typeface="ＭＳ Ｐゴシック" pitchFamily="34" charset="-128"/>
              </a:rPr>
              <a:t>Unconditional	(not subject to behaviour)</a:t>
            </a:r>
          </a:p>
          <a:p>
            <a:endParaRPr lang="en-GB" dirty="0"/>
          </a:p>
        </p:txBody>
      </p:sp>
    </p:spTree>
    <p:extLst>
      <p:ext uri="{BB962C8B-B14F-4D97-AF65-F5344CB8AC3E}">
        <p14:creationId xmlns:p14="http://schemas.microsoft.com/office/powerpoint/2010/main" val="1865099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CB81D-A206-B985-E8B2-83B1B3DEAE61}"/>
              </a:ext>
            </a:extLst>
          </p:cNvPr>
          <p:cNvSpPr>
            <a:spLocks noGrp="1"/>
          </p:cNvSpPr>
          <p:nvPr>
            <p:ph type="title"/>
          </p:nvPr>
        </p:nvSpPr>
        <p:spPr/>
        <p:txBody>
          <a:bodyPr/>
          <a:lstStyle/>
          <a:p>
            <a:r>
              <a:rPr lang="en-GB" b="1" dirty="0">
                <a:solidFill>
                  <a:schemeClr val="accent1"/>
                </a:solidFill>
              </a:rPr>
              <a:t>Human Rights</a:t>
            </a:r>
          </a:p>
        </p:txBody>
      </p:sp>
      <p:sp>
        <p:nvSpPr>
          <p:cNvPr id="3" name="Content Placeholder 2">
            <a:extLst>
              <a:ext uri="{FF2B5EF4-FFF2-40B4-BE49-F238E27FC236}">
                <a16:creationId xmlns:a16="http://schemas.microsoft.com/office/drawing/2014/main" id="{9FDEB506-EAE0-4203-B5D3-C3AB84258E01}"/>
              </a:ext>
            </a:extLst>
          </p:cNvPr>
          <p:cNvSpPr>
            <a:spLocks noGrp="1"/>
          </p:cNvSpPr>
          <p:nvPr>
            <p:ph idx="1"/>
          </p:nvPr>
        </p:nvSpPr>
        <p:spPr/>
        <p:txBody>
          <a:bodyPr>
            <a:normAutofit lnSpcReduction="10000"/>
          </a:bodyPr>
          <a:lstStyle/>
          <a:p>
            <a:r>
              <a:rPr lang="en-GB" sz="2800" dirty="0">
                <a:solidFill>
                  <a:schemeClr val="accent1"/>
                </a:solidFill>
                <a:effectLst/>
                <a:latin typeface="+mj-lt"/>
                <a:ea typeface="DengXian" panose="02010600030101010101" pitchFamily="2" charset="-122"/>
              </a:rPr>
              <a:t>The European Convention on Human Rights (ECHR) was 1949. The United Kingdom was the first nation to ratify the convention in March of 1951. </a:t>
            </a:r>
          </a:p>
          <a:p>
            <a:r>
              <a:rPr lang="en-GB" sz="2800" dirty="0">
                <a:solidFill>
                  <a:schemeClr val="accent1"/>
                </a:solidFill>
                <a:effectLst/>
                <a:latin typeface="+mj-lt"/>
                <a:ea typeface="DengXian" panose="02010600030101010101" pitchFamily="2" charset="-122"/>
              </a:rPr>
              <a:t>However, it took until 1998 for the UK to enshrine these rights into domestic law. Prior to this time the UK was signed up to other human rights treaties, even though human rights were not protected by legislation.  </a:t>
            </a:r>
          </a:p>
          <a:p>
            <a:r>
              <a:rPr lang="en-GB" sz="2800" dirty="0">
                <a:solidFill>
                  <a:schemeClr val="accent1"/>
                </a:solidFill>
                <a:effectLst/>
                <a:latin typeface="+mj-lt"/>
                <a:ea typeface="DengXian" panose="02010600030101010101" pitchFamily="2" charset="-122"/>
              </a:rPr>
              <a:t>In the UK, the Human Rights Act (HRA 1998) became law in the UK and has been operational since 2000</a:t>
            </a:r>
            <a:endParaRPr lang="en-GB" sz="2800" i="1" dirty="0">
              <a:solidFill>
                <a:schemeClr val="accent1"/>
              </a:solidFill>
              <a:latin typeface="+mj-lt"/>
            </a:endParaRPr>
          </a:p>
          <a:p>
            <a:pPr marL="64008" indent="0">
              <a:buNone/>
            </a:pPr>
            <a:endParaRPr lang="en-GB" sz="2800" dirty="0"/>
          </a:p>
          <a:p>
            <a:endParaRPr lang="en-GB" dirty="0"/>
          </a:p>
        </p:txBody>
      </p:sp>
    </p:spTree>
    <p:extLst>
      <p:ext uri="{BB962C8B-B14F-4D97-AF65-F5344CB8AC3E}">
        <p14:creationId xmlns:p14="http://schemas.microsoft.com/office/powerpoint/2010/main" val="646932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A182E-CCB9-3875-25A3-FCB65B8CA5A1}"/>
              </a:ext>
            </a:extLst>
          </p:cNvPr>
          <p:cNvSpPr>
            <a:spLocks noGrp="1"/>
          </p:cNvSpPr>
          <p:nvPr>
            <p:ph type="title"/>
          </p:nvPr>
        </p:nvSpPr>
        <p:spPr/>
        <p:txBody>
          <a:bodyPr/>
          <a:lstStyle/>
          <a:p>
            <a:r>
              <a:rPr lang="en-GB" b="1" dirty="0">
                <a:solidFill>
                  <a:schemeClr val="accent1"/>
                </a:solidFill>
              </a:rPr>
              <a:t>Children’s Rights</a:t>
            </a:r>
          </a:p>
        </p:txBody>
      </p:sp>
      <p:sp>
        <p:nvSpPr>
          <p:cNvPr id="3" name="Content Placeholder 2">
            <a:extLst>
              <a:ext uri="{FF2B5EF4-FFF2-40B4-BE49-F238E27FC236}">
                <a16:creationId xmlns:a16="http://schemas.microsoft.com/office/drawing/2014/main" id="{4AB8F18B-44D3-244B-373F-0BC857654E15}"/>
              </a:ext>
            </a:extLst>
          </p:cNvPr>
          <p:cNvSpPr>
            <a:spLocks noGrp="1"/>
          </p:cNvSpPr>
          <p:nvPr>
            <p:ph idx="1"/>
          </p:nvPr>
        </p:nvSpPr>
        <p:spPr/>
        <p:txBody>
          <a:bodyPr/>
          <a:lstStyle/>
          <a:p>
            <a:r>
              <a:rPr lang="en-GB" b="0" i="0" dirty="0">
                <a:solidFill>
                  <a:schemeClr val="accent1"/>
                </a:solidFill>
                <a:effectLst/>
                <a:latin typeface="+mj-lt"/>
              </a:rPr>
              <a:t>Everyone has human rights, but children also have child rights. These are vital extra protections from birth to the age of majority (age 18 in the UK).</a:t>
            </a:r>
          </a:p>
          <a:p>
            <a:endParaRPr lang="en-GB" dirty="0">
              <a:solidFill>
                <a:schemeClr val="accent1"/>
              </a:solidFill>
              <a:latin typeface="+mj-lt"/>
            </a:endParaRPr>
          </a:p>
          <a:p>
            <a:r>
              <a:rPr lang="en-GB" b="0" i="0" dirty="0">
                <a:solidFill>
                  <a:schemeClr val="accent1"/>
                </a:solidFill>
                <a:effectLst/>
                <a:latin typeface="+mj-lt"/>
              </a:rPr>
              <a:t>Child rights come mostly through the United Nations Convention on the Rights of the Child of 1989, the most ratified human rights treaty in the world. By ratifying this Convention, governments agree that for any society to be strong, its children need to flourish.</a:t>
            </a:r>
            <a:endParaRPr lang="en-GB" dirty="0">
              <a:solidFill>
                <a:schemeClr val="accent1"/>
              </a:solidFill>
              <a:latin typeface="+mj-lt"/>
            </a:endParaRPr>
          </a:p>
        </p:txBody>
      </p:sp>
    </p:spTree>
    <p:extLst>
      <p:ext uri="{BB962C8B-B14F-4D97-AF65-F5344CB8AC3E}">
        <p14:creationId xmlns:p14="http://schemas.microsoft.com/office/powerpoint/2010/main" val="1427157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29226-046A-04A9-91FB-D1D0C6699E27}"/>
              </a:ext>
            </a:extLst>
          </p:cNvPr>
          <p:cNvSpPr>
            <a:spLocks noGrp="1"/>
          </p:cNvSpPr>
          <p:nvPr>
            <p:ph type="title"/>
          </p:nvPr>
        </p:nvSpPr>
        <p:spPr/>
        <p:txBody>
          <a:bodyPr/>
          <a:lstStyle/>
          <a:p>
            <a:r>
              <a:rPr lang="en-GB" b="1" dirty="0">
                <a:solidFill>
                  <a:schemeClr val="accent1"/>
                </a:solidFill>
              </a:rPr>
              <a:t>Children’s Rights</a:t>
            </a:r>
          </a:p>
        </p:txBody>
      </p:sp>
      <p:sp>
        <p:nvSpPr>
          <p:cNvPr id="3" name="Content Placeholder 2">
            <a:extLst>
              <a:ext uri="{FF2B5EF4-FFF2-40B4-BE49-F238E27FC236}">
                <a16:creationId xmlns:a16="http://schemas.microsoft.com/office/drawing/2014/main" id="{06F73FBC-108D-3B8C-4B2B-FFE0E7694CE8}"/>
              </a:ext>
            </a:extLst>
          </p:cNvPr>
          <p:cNvSpPr>
            <a:spLocks noGrp="1"/>
          </p:cNvSpPr>
          <p:nvPr>
            <p:ph idx="1"/>
          </p:nvPr>
        </p:nvSpPr>
        <p:spPr/>
        <p:txBody>
          <a:bodyPr>
            <a:normAutofit fontScale="92500" lnSpcReduction="20000"/>
          </a:bodyPr>
          <a:lstStyle/>
          <a:p>
            <a:r>
              <a:rPr lang="en-GB" dirty="0">
                <a:solidFill>
                  <a:schemeClr val="accent1"/>
                </a:solidFill>
                <a:latin typeface="+mj-lt"/>
              </a:rPr>
              <a:t>United Nations Convention on the Rights of the Child 1989</a:t>
            </a:r>
          </a:p>
          <a:p>
            <a:r>
              <a:rPr lang="en-GB" altLang="en-US" sz="2800" dirty="0">
                <a:solidFill>
                  <a:schemeClr val="accent1"/>
                </a:solidFill>
                <a:latin typeface="+mj-lt"/>
                <a:ea typeface="ＭＳ Ｐゴシック" pitchFamily="34" charset="-128"/>
              </a:rPr>
              <a:t>The UNCRC contains 54 sections or 'Articles' </a:t>
            </a:r>
          </a:p>
          <a:p>
            <a:r>
              <a:rPr lang="en-GB" altLang="en-US" sz="2800" dirty="0">
                <a:solidFill>
                  <a:schemeClr val="accent1"/>
                </a:solidFill>
                <a:latin typeface="+mj-lt"/>
                <a:ea typeface="ＭＳ Ｐゴシック" pitchFamily="34" charset="-128"/>
              </a:rPr>
              <a:t>The Articles provide a complete framework of standards, principles and implementation guidance</a:t>
            </a:r>
          </a:p>
          <a:p>
            <a:r>
              <a:rPr lang="en-GB" b="0" i="0" dirty="0">
                <a:solidFill>
                  <a:schemeClr val="accent1"/>
                </a:solidFill>
                <a:effectLst/>
                <a:latin typeface="+mj-lt"/>
              </a:rPr>
              <a:t>Child rights include the freedom to speak out and express opinions, as well as rights to equality, health, education, a clean environment, a safe place to live and protection from all kinds of harm.</a:t>
            </a:r>
            <a:endParaRPr lang="en-GB" altLang="en-US" sz="2800" dirty="0">
              <a:solidFill>
                <a:schemeClr val="accent1"/>
              </a:solidFill>
              <a:latin typeface="+mj-lt"/>
              <a:ea typeface="ＭＳ Ｐゴシック" pitchFamily="34" charset="-128"/>
            </a:endParaRPr>
          </a:p>
          <a:p>
            <a:r>
              <a:rPr lang="en-GB" b="0" i="0" dirty="0">
                <a:solidFill>
                  <a:schemeClr val="accent1"/>
                </a:solidFill>
                <a:effectLst/>
                <a:latin typeface="+mj-lt"/>
              </a:rPr>
              <a:t> A 2021 YouGov poll found that 83 per cent of British children felt they know little or nothing about their own rights. Meanwhile only 16 per cent of British adults knew that children have more rights than adults do.</a:t>
            </a:r>
            <a:endParaRPr lang="en-GB" dirty="0">
              <a:solidFill>
                <a:schemeClr val="accent1"/>
              </a:solidFill>
              <a:latin typeface="+mj-lt"/>
            </a:endParaRPr>
          </a:p>
        </p:txBody>
      </p:sp>
    </p:spTree>
    <p:extLst>
      <p:ext uri="{BB962C8B-B14F-4D97-AF65-F5344CB8AC3E}">
        <p14:creationId xmlns:p14="http://schemas.microsoft.com/office/powerpoint/2010/main" val="190478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2F6B5-5E1E-F97D-3FB0-A6E19AEFD435}"/>
              </a:ext>
            </a:extLst>
          </p:cNvPr>
          <p:cNvSpPr>
            <a:spLocks noGrp="1"/>
          </p:cNvSpPr>
          <p:nvPr>
            <p:ph type="title"/>
          </p:nvPr>
        </p:nvSpPr>
        <p:spPr/>
        <p:txBody>
          <a:bodyPr/>
          <a:lstStyle/>
          <a:p>
            <a:r>
              <a:rPr lang="en-GB" b="1" dirty="0">
                <a:solidFill>
                  <a:schemeClr val="accent1"/>
                </a:solidFill>
              </a:rPr>
              <a:t>Children’s rights</a:t>
            </a:r>
          </a:p>
        </p:txBody>
      </p:sp>
      <p:sp>
        <p:nvSpPr>
          <p:cNvPr id="3" name="Content Placeholder 2">
            <a:extLst>
              <a:ext uri="{FF2B5EF4-FFF2-40B4-BE49-F238E27FC236}">
                <a16:creationId xmlns:a16="http://schemas.microsoft.com/office/drawing/2014/main" id="{62295421-1918-1622-D2C1-28CA526EB2FB}"/>
              </a:ext>
            </a:extLst>
          </p:cNvPr>
          <p:cNvSpPr>
            <a:spLocks noGrp="1"/>
          </p:cNvSpPr>
          <p:nvPr>
            <p:ph idx="1"/>
          </p:nvPr>
        </p:nvSpPr>
        <p:spPr/>
        <p:txBody>
          <a:bodyPr/>
          <a:lstStyle/>
          <a:p>
            <a:r>
              <a:rPr lang="en-GB" b="0" i="0" dirty="0">
                <a:solidFill>
                  <a:schemeClr val="accent1"/>
                </a:solidFill>
                <a:effectLst/>
                <a:latin typeface="Calibri Light" panose="020F0302020204030204" pitchFamily="34" charset="0"/>
                <a:ea typeface="Calibri Light" panose="020F0302020204030204" pitchFamily="34" charset="0"/>
                <a:cs typeface="Calibri Light" panose="020F0302020204030204" pitchFamily="34" charset="0"/>
              </a:rPr>
              <a:t>There is often a huge gap between a child’s rights in principle, and what happens in practice.</a:t>
            </a:r>
          </a:p>
          <a:p>
            <a:r>
              <a:rPr lang="en-GB" b="0" i="0" dirty="0">
                <a:solidFill>
                  <a:schemeClr val="accent1"/>
                </a:solidFill>
                <a:effectLst/>
                <a:latin typeface="Calibri Light" panose="020F0302020204030204" pitchFamily="34" charset="0"/>
                <a:ea typeface="Calibri Light" panose="020F0302020204030204" pitchFamily="34" charset="0"/>
                <a:cs typeface="Calibri Light" panose="020F0302020204030204" pitchFamily="34" charset="0"/>
              </a:rPr>
              <a:t>There are about 2.3 billion children in the world, nearly a third of the total human population. </a:t>
            </a:r>
          </a:p>
          <a:p>
            <a:r>
              <a:rPr lang="en-GB" b="0" i="0" dirty="0">
                <a:solidFill>
                  <a:schemeClr val="accent1"/>
                </a:solidFill>
                <a:effectLst/>
                <a:latin typeface="Calibri Light" panose="020F0302020204030204" pitchFamily="34" charset="0"/>
                <a:ea typeface="Calibri Light" panose="020F0302020204030204" pitchFamily="34" charset="0"/>
                <a:cs typeface="Calibri Light" panose="020F0302020204030204" pitchFamily="34" charset="0"/>
              </a:rPr>
              <a:t> Their rights are violated every day. Children and young people are exposed to rights violations because they are dependent on adults, which can heighten risk. </a:t>
            </a:r>
            <a:endParaRPr lang="en-GB" dirty="0">
              <a:solidFill>
                <a:schemeClr val="accent1"/>
              </a:solidFill>
              <a:latin typeface="Calibri Light" panose="020F0302020204030204" pitchFamily="34" charset="0"/>
              <a:ea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182380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E7D8-6E3C-DB60-1049-3D7FFD0C4C90}"/>
              </a:ext>
            </a:extLst>
          </p:cNvPr>
          <p:cNvSpPr>
            <a:spLocks noGrp="1"/>
          </p:cNvSpPr>
          <p:nvPr>
            <p:ph type="title"/>
          </p:nvPr>
        </p:nvSpPr>
        <p:spPr/>
        <p:txBody>
          <a:bodyPr/>
          <a:lstStyle/>
          <a:p>
            <a:r>
              <a:rPr lang="en-GB" b="1" dirty="0">
                <a:solidFill>
                  <a:schemeClr val="accent1"/>
                </a:solidFill>
              </a:rPr>
              <a:t>The three P’s</a:t>
            </a:r>
          </a:p>
        </p:txBody>
      </p:sp>
      <p:sp>
        <p:nvSpPr>
          <p:cNvPr id="3" name="Content Placeholder 2">
            <a:extLst>
              <a:ext uri="{FF2B5EF4-FFF2-40B4-BE49-F238E27FC236}">
                <a16:creationId xmlns:a16="http://schemas.microsoft.com/office/drawing/2014/main" id="{2FD2C3E5-6A31-1E1E-0F55-36089D0D5C0E}"/>
              </a:ext>
            </a:extLst>
          </p:cNvPr>
          <p:cNvSpPr>
            <a:spLocks noGrp="1"/>
          </p:cNvSpPr>
          <p:nvPr>
            <p:ph idx="1"/>
          </p:nvPr>
        </p:nvSpPr>
        <p:spPr/>
        <p:txBody>
          <a:bodyPr/>
          <a:lstStyle/>
          <a:p>
            <a:r>
              <a:rPr lang="en-GB" dirty="0">
                <a:solidFill>
                  <a:schemeClr val="accent1"/>
                </a:solidFill>
              </a:rPr>
              <a:t>Provision</a:t>
            </a:r>
          </a:p>
          <a:p>
            <a:r>
              <a:rPr lang="en-GB" dirty="0">
                <a:solidFill>
                  <a:schemeClr val="accent1"/>
                </a:solidFill>
              </a:rPr>
              <a:t>Protection</a:t>
            </a:r>
          </a:p>
          <a:p>
            <a:r>
              <a:rPr lang="en-GB" dirty="0">
                <a:solidFill>
                  <a:schemeClr val="accent1"/>
                </a:solidFill>
              </a:rPr>
              <a:t>Participation</a:t>
            </a:r>
          </a:p>
          <a:p>
            <a:pPr marL="64008" indent="0">
              <a:buNone/>
            </a:pPr>
            <a:r>
              <a:rPr lang="en-GB" dirty="0">
                <a:solidFill>
                  <a:schemeClr val="accent1"/>
                </a:solidFill>
              </a:rPr>
              <a:t>What do we mean by these terms when considering children’s rights?</a:t>
            </a:r>
          </a:p>
          <a:p>
            <a:endParaRPr lang="en-GB" dirty="0"/>
          </a:p>
        </p:txBody>
      </p:sp>
    </p:spTree>
    <p:extLst>
      <p:ext uri="{BB962C8B-B14F-4D97-AF65-F5344CB8AC3E}">
        <p14:creationId xmlns:p14="http://schemas.microsoft.com/office/powerpoint/2010/main" val="260418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C1A51-959B-A2E3-2B63-75F6460C1CD4}"/>
              </a:ext>
            </a:extLst>
          </p:cNvPr>
          <p:cNvSpPr>
            <a:spLocks noGrp="1"/>
          </p:cNvSpPr>
          <p:nvPr>
            <p:ph type="title"/>
          </p:nvPr>
        </p:nvSpPr>
        <p:spPr/>
        <p:txBody>
          <a:bodyPr/>
          <a:lstStyle/>
          <a:p>
            <a:r>
              <a:rPr lang="en-GB" dirty="0">
                <a:solidFill>
                  <a:schemeClr val="accent1"/>
                </a:solidFill>
              </a:rPr>
              <a:t>Wales</a:t>
            </a:r>
          </a:p>
        </p:txBody>
      </p:sp>
      <p:pic>
        <p:nvPicPr>
          <p:cNvPr id="5" name="Picture 1">
            <a:extLst>
              <a:ext uri="{FF2B5EF4-FFF2-40B4-BE49-F238E27FC236}">
                <a16:creationId xmlns:a16="http://schemas.microsoft.com/office/drawing/2014/main" id="{C83CE150-EB1F-B957-8536-9A49950B17B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1887" y="2438400"/>
            <a:ext cx="4396340" cy="326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3">
            <a:extLst>
              <a:ext uri="{FF2B5EF4-FFF2-40B4-BE49-F238E27FC236}">
                <a16:creationId xmlns:a16="http://schemas.microsoft.com/office/drawing/2014/main" id="{9CD95411-0625-C5E2-EDFA-B4B7AE1A931D}"/>
              </a:ext>
            </a:extLst>
          </p:cNvPr>
          <p:cNvSpPr>
            <a:spLocks noGrp="1"/>
          </p:cNvSpPr>
          <p:nvPr>
            <p:ph sz="half" idx="2"/>
          </p:nvPr>
        </p:nvSpPr>
        <p:spPr/>
        <p:txBody>
          <a:bodyPr>
            <a:normAutofit fontScale="92500" lnSpcReduction="20000"/>
          </a:bodyPr>
          <a:lstStyle/>
          <a:p>
            <a:r>
              <a:rPr lang="en-GB" altLang="en-US" sz="4000" dirty="0">
                <a:solidFill>
                  <a:schemeClr val="accent1"/>
                </a:solidFill>
                <a:latin typeface="+mj-lt"/>
                <a:ea typeface="ＭＳ Ｐゴシック" panose="020B0600070205080204" pitchFamily="34" charset="-128"/>
              </a:rPr>
              <a:t>Wales adopted the UNCRC as the basis of all policy-making for children and young people (2004). </a:t>
            </a:r>
          </a:p>
          <a:p>
            <a:r>
              <a:rPr lang="en-GB" altLang="en-US" sz="4000" dirty="0">
                <a:solidFill>
                  <a:schemeClr val="accent1"/>
                </a:solidFill>
                <a:latin typeface="+mj-lt"/>
                <a:ea typeface="ＭＳ Ｐゴシック" panose="020B0600070205080204" pitchFamily="34" charset="-128"/>
              </a:rPr>
              <a:t>These rights are articulated through the </a:t>
            </a:r>
            <a:r>
              <a:rPr lang="en-GB" altLang="en-US" sz="4000" b="1" u="sng" dirty="0">
                <a:solidFill>
                  <a:schemeClr val="accent1"/>
                </a:solidFill>
                <a:latin typeface="+mj-lt"/>
                <a:ea typeface="ＭＳ Ｐゴシック" panose="020B0600070205080204" pitchFamily="34" charset="-128"/>
              </a:rPr>
              <a:t>seven core aims.</a:t>
            </a:r>
          </a:p>
          <a:p>
            <a:endParaRPr lang="en-GB" dirty="0"/>
          </a:p>
        </p:txBody>
      </p:sp>
    </p:spTree>
    <p:extLst>
      <p:ext uri="{BB962C8B-B14F-4D97-AF65-F5344CB8AC3E}">
        <p14:creationId xmlns:p14="http://schemas.microsoft.com/office/powerpoint/2010/main" val="3941506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26A59-A65A-A080-D8B0-953303BFCF81}"/>
              </a:ext>
            </a:extLst>
          </p:cNvPr>
          <p:cNvSpPr>
            <a:spLocks noGrp="1"/>
          </p:cNvSpPr>
          <p:nvPr>
            <p:ph type="title"/>
          </p:nvPr>
        </p:nvSpPr>
        <p:spPr/>
        <p:txBody>
          <a:bodyPr/>
          <a:lstStyle/>
          <a:p>
            <a:r>
              <a:rPr lang="en-GB" b="1" dirty="0">
                <a:solidFill>
                  <a:schemeClr val="accent1"/>
                </a:solidFill>
              </a:rPr>
              <a:t>Seven Core Aims</a:t>
            </a:r>
          </a:p>
        </p:txBody>
      </p:sp>
      <p:pic>
        <p:nvPicPr>
          <p:cNvPr id="5" name="Picture 1">
            <a:extLst>
              <a:ext uri="{FF2B5EF4-FFF2-40B4-BE49-F238E27FC236}">
                <a16:creationId xmlns:a16="http://schemas.microsoft.com/office/drawing/2014/main" id="{58C6322B-C161-D937-7B7A-03E53C40182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12800" y="2220686"/>
            <a:ext cx="4557485" cy="3280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3">
            <a:extLst>
              <a:ext uri="{FF2B5EF4-FFF2-40B4-BE49-F238E27FC236}">
                <a16:creationId xmlns:a16="http://schemas.microsoft.com/office/drawing/2014/main" id="{725EEE4A-D955-9642-A8C8-42373EE4BEBF}"/>
              </a:ext>
            </a:extLst>
          </p:cNvPr>
          <p:cNvSpPr>
            <a:spLocks noGrp="1"/>
          </p:cNvSpPr>
          <p:nvPr>
            <p:ph sz="half" idx="2"/>
          </p:nvPr>
        </p:nvSpPr>
        <p:spPr>
          <a:xfrm>
            <a:off x="5654493" y="1690688"/>
            <a:ext cx="4396341" cy="5167312"/>
          </a:xfrm>
        </p:spPr>
        <p:txBody>
          <a:bodyPr>
            <a:normAutofit lnSpcReduction="10000"/>
          </a:bodyPr>
          <a:lstStyle/>
          <a:p>
            <a:pPr lvl="1">
              <a:defRPr/>
            </a:pPr>
            <a:r>
              <a:rPr lang="en-GB" altLang="en-US" sz="2100" b="1" dirty="0">
                <a:solidFill>
                  <a:schemeClr val="accent1"/>
                </a:solidFill>
                <a:ea typeface="ＭＳ Ｐゴシック" panose="020B0600070205080204" pitchFamily="34" charset="-128"/>
              </a:rPr>
              <a:t>have a flying start in life</a:t>
            </a:r>
          </a:p>
          <a:p>
            <a:pPr fontAlgn="auto">
              <a:spcAft>
                <a:spcPts val="0"/>
              </a:spcAft>
              <a:defRPr/>
            </a:pPr>
            <a:r>
              <a:rPr lang="en-GB" altLang="en-US" sz="2100" b="1" dirty="0">
                <a:solidFill>
                  <a:schemeClr val="accent1"/>
                </a:solidFill>
                <a:ea typeface="ＭＳ Ｐゴシック" panose="020B0600070205080204" pitchFamily="34" charset="-128"/>
              </a:rPr>
              <a:t>have a comprehensive range of education and learning opportunities</a:t>
            </a:r>
          </a:p>
          <a:p>
            <a:pPr fontAlgn="auto">
              <a:spcAft>
                <a:spcPts val="0"/>
              </a:spcAft>
              <a:defRPr/>
            </a:pPr>
            <a:r>
              <a:rPr lang="en-GB" altLang="en-US" sz="2100" b="1" dirty="0">
                <a:solidFill>
                  <a:schemeClr val="accent1"/>
                </a:solidFill>
                <a:ea typeface="ＭＳ Ｐゴシック" panose="020B0600070205080204" pitchFamily="34" charset="-128"/>
              </a:rPr>
              <a:t>enjoy the best possible health and are free from abuse, victimisation and exploitation</a:t>
            </a:r>
          </a:p>
          <a:p>
            <a:pPr fontAlgn="auto">
              <a:spcAft>
                <a:spcPts val="0"/>
              </a:spcAft>
              <a:defRPr/>
            </a:pPr>
            <a:r>
              <a:rPr lang="en-GB" altLang="en-US" sz="2100" b="1" dirty="0">
                <a:solidFill>
                  <a:schemeClr val="accent1"/>
                </a:solidFill>
                <a:ea typeface="ＭＳ Ｐゴシック" panose="020B0600070205080204" pitchFamily="34" charset="-128"/>
              </a:rPr>
              <a:t>have access to play, leisure, sporting and cultural activities</a:t>
            </a:r>
          </a:p>
          <a:p>
            <a:pPr fontAlgn="auto">
              <a:spcAft>
                <a:spcPts val="0"/>
              </a:spcAft>
              <a:defRPr/>
            </a:pPr>
            <a:r>
              <a:rPr lang="en-GB" altLang="en-US" sz="2100" b="1" dirty="0">
                <a:solidFill>
                  <a:schemeClr val="accent1"/>
                </a:solidFill>
                <a:ea typeface="ＭＳ Ｐゴシック" panose="020B0600070205080204" pitchFamily="34" charset="-128"/>
              </a:rPr>
              <a:t>are listened to, treated with respect, and have their race and cultural identity recognised</a:t>
            </a:r>
          </a:p>
          <a:p>
            <a:pPr fontAlgn="auto">
              <a:spcAft>
                <a:spcPts val="0"/>
              </a:spcAft>
              <a:defRPr/>
            </a:pPr>
            <a:r>
              <a:rPr lang="en-GB" altLang="en-US" sz="2100" b="1" dirty="0">
                <a:solidFill>
                  <a:schemeClr val="accent1"/>
                </a:solidFill>
                <a:ea typeface="ＭＳ Ｐゴシック" panose="020B0600070205080204" pitchFamily="34" charset="-128"/>
              </a:rPr>
              <a:t>have a safe home and a community which supports physical and emotional wellbeing</a:t>
            </a:r>
          </a:p>
          <a:p>
            <a:pPr fontAlgn="auto">
              <a:spcAft>
                <a:spcPts val="0"/>
              </a:spcAft>
              <a:defRPr/>
            </a:pPr>
            <a:r>
              <a:rPr lang="en-GB" altLang="en-US" sz="2100" b="1" dirty="0">
                <a:solidFill>
                  <a:schemeClr val="accent1"/>
                </a:solidFill>
                <a:ea typeface="ＭＳ Ｐゴシック" panose="020B0600070205080204" pitchFamily="34" charset="-128"/>
              </a:rPr>
              <a:t>are not disadvantaged by poverty.</a:t>
            </a:r>
          </a:p>
          <a:p>
            <a:endParaRPr lang="en-GB" dirty="0"/>
          </a:p>
        </p:txBody>
      </p:sp>
    </p:spTree>
    <p:extLst>
      <p:ext uri="{BB962C8B-B14F-4D97-AF65-F5344CB8AC3E}">
        <p14:creationId xmlns:p14="http://schemas.microsoft.com/office/powerpoint/2010/main" val="607806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525C69C-E050-4696-1A52-FFB6EDC1C495}"/>
              </a:ext>
            </a:extLst>
          </p:cNvPr>
          <p:cNvSpPr>
            <a:spLocks noGrp="1"/>
          </p:cNvSpPr>
          <p:nvPr>
            <p:ph type="title"/>
          </p:nvPr>
        </p:nvSpPr>
        <p:spPr>
          <a:xfrm>
            <a:off x="4654296" y="329184"/>
            <a:ext cx="6894576" cy="1783080"/>
          </a:xfrm>
        </p:spPr>
        <p:txBody>
          <a:bodyPr anchor="b">
            <a:normAutofit/>
          </a:bodyPr>
          <a:lstStyle/>
          <a:p>
            <a:r>
              <a:rPr lang="en-GB" sz="5400" b="1" dirty="0">
                <a:solidFill>
                  <a:schemeClr val="accent1"/>
                </a:solidFill>
              </a:rPr>
              <a:t>Why do children need ‘additional’ rights?</a:t>
            </a:r>
          </a:p>
        </p:txBody>
      </p:sp>
      <p:sp>
        <p:nvSpPr>
          <p:cNvPr id="12" name="Content Placeholder 11">
            <a:extLst>
              <a:ext uri="{FF2B5EF4-FFF2-40B4-BE49-F238E27FC236}">
                <a16:creationId xmlns:a16="http://schemas.microsoft.com/office/drawing/2014/main" id="{AA4D4B1B-CBBF-5257-414C-75911D8C2D3E}"/>
              </a:ext>
            </a:extLst>
          </p:cNvPr>
          <p:cNvSpPr>
            <a:spLocks noGrp="1"/>
          </p:cNvSpPr>
          <p:nvPr>
            <p:ph idx="1"/>
          </p:nvPr>
        </p:nvSpPr>
        <p:spPr>
          <a:xfrm>
            <a:off x="4654296" y="2706624"/>
            <a:ext cx="6894576" cy="3483864"/>
          </a:xfrm>
        </p:spPr>
        <p:txBody>
          <a:bodyPr>
            <a:normAutofit/>
          </a:bodyPr>
          <a:lstStyle/>
          <a:p>
            <a:r>
              <a:rPr lang="en-US" b="1" dirty="0">
                <a:solidFill>
                  <a:schemeClr val="accent1"/>
                </a:solidFill>
              </a:rPr>
              <a:t>Protection</a:t>
            </a:r>
            <a:r>
              <a:rPr lang="en-US" dirty="0">
                <a:solidFill>
                  <a:schemeClr val="accent1"/>
                </a:solidFill>
              </a:rPr>
              <a:t> - </a:t>
            </a:r>
            <a:r>
              <a:rPr lang="en-GB" sz="2400" b="0" i="0" dirty="0">
                <a:solidFill>
                  <a:schemeClr val="accent1"/>
                </a:solidFill>
                <a:effectLst/>
                <a:ea typeface="Calibri Light" panose="020F0302020204030204" pitchFamily="34" charset="0"/>
                <a:cs typeface="Calibri Light" panose="020F0302020204030204" pitchFamily="34" charset="0"/>
              </a:rPr>
              <a:t>preventing and protecting children and adults at risk from abuse or neglect and educating those around them to recognise the signs and dangers. (Wales Safeguarding Procedures, 2021, Glossary)</a:t>
            </a:r>
            <a:endParaRPr lang="en-US" sz="2400" dirty="0">
              <a:solidFill>
                <a:schemeClr val="accent1"/>
              </a:solidFill>
              <a:ea typeface="Calibri Light" panose="020F0302020204030204" pitchFamily="34" charset="0"/>
              <a:cs typeface="Calibri Light" panose="020F0302020204030204" pitchFamily="34" charset="0"/>
            </a:endParaRPr>
          </a:p>
        </p:txBody>
      </p:sp>
      <p:pic>
        <p:nvPicPr>
          <p:cNvPr id="8" name="Picture 2" descr="C:\Users\l.roberts\AppData\Local\Microsoft\Windows\Temporary Internet Files\Content.IE5\FDGQFACQ\MP900439311[1].jpg">
            <a:extLst>
              <a:ext uri="{FF2B5EF4-FFF2-40B4-BE49-F238E27FC236}">
                <a16:creationId xmlns:a16="http://schemas.microsoft.com/office/drawing/2014/main" id="{217A3607-95ED-F2DB-5E2B-B3A388FA9AE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 b="580"/>
          <a:stretch/>
        </p:blipFill>
        <p:spPr bwMode="auto">
          <a:xfrm>
            <a:off x="0" y="-7315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5152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16D2-68C5-4652-3E06-162F0DB1BC82}"/>
              </a:ext>
            </a:extLst>
          </p:cNvPr>
          <p:cNvSpPr>
            <a:spLocks noGrp="1"/>
          </p:cNvSpPr>
          <p:nvPr>
            <p:ph type="title"/>
          </p:nvPr>
        </p:nvSpPr>
        <p:spPr/>
        <p:txBody>
          <a:bodyPr/>
          <a:lstStyle/>
          <a:p>
            <a:r>
              <a:rPr lang="en-GB" b="1" dirty="0">
                <a:solidFill>
                  <a:schemeClr val="accent1"/>
                </a:solidFill>
              </a:rPr>
              <a:t>UK Legislative History</a:t>
            </a:r>
          </a:p>
        </p:txBody>
      </p:sp>
      <p:sp>
        <p:nvSpPr>
          <p:cNvPr id="3" name="Content Placeholder 2">
            <a:extLst>
              <a:ext uri="{FF2B5EF4-FFF2-40B4-BE49-F238E27FC236}">
                <a16:creationId xmlns:a16="http://schemas.microsoft.com/office/drawing/2014/main" id="{9E51F6A7-E69B-590A-CF48-884178F5134E}"/>
              </a:ext>
            </a:extLst>
          </p:cNvPr>
          <p:cNvSpPr>
            <a:spLocks noGrp="1"/>
          </p:cNvSpPr>
          <p:nvPr>
            <p:ph idx="1"/>
          </p:nvPr>
        </p:nvSpPr>
        <p:spPr/>
        <p:txBody>
          <a:bodyPr/>
          <a:lstStyle/>
          <a:p>
            <a:r>
              <a:rPr lang="en-GB" dirty="0">
                <a:solidFill>
                  <a:schemeClr val="accent1"/>
                </a:solidFill>
              </a:rPr>
              <a:t>16</a:t>
            </a:r>
            <a:r>
              <a:rPr lang="en-GB" baseline="30000" dirty="0">
                <a:solidFill>
                  <a:schemeClr val="accent1"/>
                </a:solidFill>
              </a:rPr>
              <a:t>th</a:t>
            </a:r>
            <a:r>
              <a:rPr lang="en-GB" dirty="0">
                <a:solidFill>
                  <a:schemeClr val="accent1"/>
                </a:solidFill>
              </a:rPr>
              <a:t> – 20</a:t>
            </a:r>
            <a:r>
              <a:rPr lang="en-GB" baseline="30000" dirty="0">
                <a:solidFill>
                  <a:schemeClr val="accent1"/>
                </a:solidFill>
              </a:rPr>
              <a:t>th</a:t>
            </a:r>
            <a:r>
              <a:rPr lang="en-GB" dirty="0">
                <a:solidFill>
                  <a:schemeClr val="accent1"/>
                </a:solidFill>
              </a:rPr>
              <a:t> century – a series of Poor Laws – provision for destitute children</a:t>
            </a:r>
          </a:p>
          <a:p>
            <a:r>
              <a:rPr lang="en-GB" dirty="0">
                <a:solidFill>
                  <a:schemeClr val="accent1"/>
                </a:solidFill>
              </a:rPr>
              <a:t>1857- Matrimonial Causes Act – custody</a:t>
            </a:r>
          </a:p>
          <a:p>
            <a:r>
              <a:rPr lang="en-GB" dirty="0">
                <a:solidFill>
                  <a:schemeClr val="accent1"/>
                </a:solidFill>
              </a:rPr>
              <a:t>1889 </a:t>
            </a:r>
            <a:r>
              <a:rPr lang="cy-GB" dirty="0">
                <a:solidFill>
                  <a:schemeClr val="accent1"/>
                </a:solidFill>
              </a:rPr>
              <a:t>- </a:t>
            </a:r>
            <a:r>
              <a:rPr lang="en-GB" dirty="0">
                <a:solidFill>
                  <a:schemeClr val="accent1"/>
                </a:solidFill>
              </a:rPr>
              <a:t>The Prevention of Cruelty to, and Protection of Children Act</a:t>
            </a:r>
          </a:p>
          <a:p>
            <a:r>
              <a:rPr lang="en-GB" dirty="0">
                <a:solidFill>
                  <a:schemeClr val="accent1"/>
                </a:solidFill>
              </a:rPr>
              <a:t>1933 - Children and Young Persons Act</a:t>
            </a:r>
          </a:p>
          <a:p>
            <a:pPr marL="0" indent="0">
              <a:buNone/>
            </a:pPr>
            <a:r>
              <a:rPr lang="en-GB" dirty="0">
                <a:solidFill>
                  <a:schemeClr val="accent1"/>
                </a:solidFill>
              </a:rPr>
              <a:t>( </a:t>
            </a:r>
            <a:r>
              <a:rPr lang="en-GB" dirty="0" err="1">
                <a:solidFill>
                  <a:schemeClr val="accent1"/>
                </a:solidFill>
              </a:rPr>
              <a:t>Cosstick</a:t>
            </a:r>
            <a:r>
              <a:rPr lang="en-GB" dirty="0">
                <a:solidFill>
                  <a:schemeClr val="accent1"/>
                </a:solidFill>
              </a:rPr>
              <a:t> , n.d.)</a:t>
            </a:r>
          </a:p>
          <a:p>
            <a:endParaRPr lang="en-GB" dirty="0"/>
          </a:p>
        </p:txBody>
      </p:sp>
    </p:spTree>
    <p:extLst>
      <p:ext uri="{BB962C8B-B14F-4D97-AF65-F5344CB8AC3E}">
        <p14:creationId xmlns:p14="http://schemas.microsoft.com/office/powerpoint/2010/main" val="3313414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68AED2-B641-0EC3-2211-87C6CC1F7BE9}"/>
              </a:ext>
            </a:extLst>
          </p:cNvPr>
          <p:cNvSpPr>
            <a:spLocks noGrp="1"/>
          </p:cNvSpPr>
          <p:nvPr>
            <p:ph type="title"/>
          </p:nvPr>
        </p:nvSpPr>
        <p:spPr/>
        <p:txBody>
          <a:bodyPr/>
          <a:lstStyle/>
          <a:p>
            <a:r>
              <a:rPr lang="en-GB" b="1" dirty="0">
                <a:solidFill>
                  <a:schemeClr val="accent1"/>
                </a:solidFill>
              </a:rPr>
              <a:t>UK Legislative History</a:t>
            </a:r>
          </a:p>
        </p:txBody>
      </p:sp>
      <p:sp>
        <p:nvSpPr>
          <p:cNvPr id="3" name="Content Placeholder 2">
            <a:extLst>
              <a:ext uri="{FF2B5EF4-FFF2-40B4-BE49-F238E27FC236}">
                <a16:creationId xmlns:a16="http://schemas.microsoft.com/office/drawing/2014/main" id="{80B13E4D-E0B2-7A60-FCB7-EE71B073682D}"/>
              </a:ext>
            </a:extLst>
          </p:cNvPr>
          <p:cNvSpPr>
            <a:spLocks noGrp="1"/>
          </p:cNvSpPr>
          <p:nvPr>
            <p:ph idx="1"/>
          </p:nvPr>
        </p:nvSpPr>
        <p:spPr/>
        <p:txBody>
          <a:bodyPr/>
          <a:lstStyle/>
          <a:p>
            <a:r>
              <a:rPr lang="en-GB" dirty="0">
                <a:solidFill>
                  <a:schemeClr val="accent1"/>
                </a:solidFill>
              </a:rPr>
              <a:t>1948 – Children Act – local authority responsibility</a:t>
            </a:r>
          </a:p>
          <a:p>
            <a:r>
              <a:rPr lang="en-GB" dirty="0">
                <a:solidFill>
                  <a:schemeClr val="accent1"/>
                </a:solidFill>
              </a:rPr>
              <a:t>1969 -The Children and Young Persons Act – local authority parental rights</a:t>
            </a:r>
          </a:p>
          <a:p>
            <a:r>
              <a:rPr lang="en-GB" dirty="0">
                <a:solidFill>
                  <a:schemeClr val="accent1"/>
                </a:solidFill>
              </a:rPr>
              <a:t>1998- Crime and Disorder Act – impact on Youth Justice Services</a:t>
            </a:r>
          </a:p>
          <a:p>
            <a:pPr marL="64008" indent="0">
              <a:buNone/>
            </a:pPr>
            <a:r>
              <a:rPr lang="en-GB" dirty="0">
                <a:solidFill>
                  <a:schemeClr val="accent1"/>
                </a:solidFill>
              </a:rPr>
              <a:t>( </a:t>
            </a:r>
            <a:r>
              <a:rPr lang="en-GB" dirty="0" err="1">
                <a:solidFill>
                  <a:schemeClr val="accent1"/>
                </a:solidFill>
              </a:rPr>
              <a:t>Cosstick</a:t>
            </a:r>
            <a:r>
              <a:rPr lang="en-GB" dirty="0">
                <a:solidFill>
                  <a:schemeClr val="accent1"/>
                </a:solidFill>
              </a:rPr>
              <a:t>, n.d.)</a:t>
            </a:r>
          </a:p>
          <a:p>
            <a:endParaRPr lang="en-GB" dirty="0"/>
          </a:p>
        </p:txBody>
      </p:sp>
    </p:spTree>
    <p:extLst>
      <p:ext uri="{BB962C8B-B14F-4D97-AF65-F5344CB8AC3E}">
        <p14:creationId xmlns:p14="http://schemas.microsoft.com/office/powerpoint/2010/main" val="955611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FB81B-182D-CF95-95F3-04A412BB1FA5}"/>
              </a:ext>
            </a:extLst>
          </p:cNvPr>
          <p:cNvSpPr>
            <a:spLocks noGrp="1"/>
          </p:cNvSpPr>
          <p:nvPr>
            <p:ph type="title"/>
          </p:nvPr>
        </p:nvSpPr>
        <p:spPr/>
        <p:txBody>
          <a:bodyPr/>
          <a:lstStyle/>
          <a:p>
            <a:r>
              <a:rPr lang="en-GB" b="1" dirty="0">
                <a:solidFill>
                  <a:schemeClr val="accent1"/>
                </a:solidFill>
              </a:rPr>
              <a:t>UK Legislative History</a:t>
            </a:r>
          </a:p>
        </p:txBody>
      </p:sp>
      <p:sp>
        <p:nvSpPr>
          <p:cNvPr id="3" name="Content Placeholder 2">
            <a:extLst>
              <a:ext uri="{FF2B5EF4-FFF2-40B4-BE49-F238E27FC236}">
                <a16:creationId xmlns:a16="http://schemas.microsoft.com/office/drawing/2014/main" id="{7BC695BC-7426-68C2-F32A-F9409CAB20BF}"/>
              </a:ext>
            </a:extLst>
          </p:cNvPr>
          <p:cNvSpPr>
            <a:spLocks noGrp="1"/>
          </p:cNvSpPr>
          <p:nvPr>
            <p:ph idx="1"/>
          </p:nvPr>
        </p:nvSpPr>
        <p:spPr/>
        <p:txBody>
          <a:bodyPr/>
          <a:lstStyle/>
          <a:p>
            <a:r>
              <a:rPr lang="en-GB" dirty="0">
                <a:solidFill>
                  <a:schemeClr val="accent1"/>
                </a:solidFill>
              </a:rPr>
              <a:t>1989 – Children Act – all party support</a:t>
            </a:r>
          </a:p>
          <a:p>
            <a:pPr marL="0" indent="0">
              <a:buNone/>
            </a:pPr>
            <a:r>
              <a:rPr lang="en-GB" dirty="0">
                <a:solidFill>
                  <a:schemeClr val="accent1"/>
                </a:solidFill>
              </a:rPr>
              <a:t>Arose from perceived failings</a:t>
            </a:r>
          </a:p>
          <a:p>
            <a:r>
              <a:rPr lang="en-GB" dirty="0">
                <a:solidFill>
                  <a:schemeClr val="accent1"/>
                </a:solidFill>
              </a:rPr>
              <a:t>Jasmine Beckford 1985</a:t>
            </a:r>
          </a:p>
          <a:p>
            <a:r>
              <a:rPr lang="en-GB" dirty="0">
                <a:solidFill>
                  <a:schemeClr val="accent1"/>
                </a:solidFill>
              </a:rPr>
              <a:t>Kimberley </a:t>
            </a:r>
            <a:r>
              <a:rPr lang="en-GB" dirty="0" err="1">
                <a:solidFill>
                  <a:schemeClr val="accent1"/>
                </a:solidFill>
              </a:rPr>
              <a:t>Carlile</a:t>
            </a:r>
            <a:r>
              <a:rPr lang="en-GB" dirty="0">
                <a:solidFill>
                  <a:schemeClr val="accent1"/>
                </a:solidFill>
              </a:rPr>
              <a:t> 1987</a:t>
            </a:r>
          </a:p>
          <a:p>
            <a:endParaRPr lang="en-GB" dirty="0"/>
          </a:p>
        </p:txBody>
      </p:sp>
    </p:spTree>
    <p:extLst>
      <p:ext uri="{BB962C8B-B14F-4D97-AF65-F5344CB8AC3E}">
        <p14:creationId xmlns:p14="http://schemas.microsoft.com/office/powerpoint/2010/main" val="1402399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8F65-38F9-4A29-67D1-93898EB3BA98}"/>
              </a:ext>
            </a:extLst>
          </p:cNvPr>
          <p:cNvSpPr>
            <a:spLocks noGrp="1"/>
          </p:cNvSpPr>
          <p:nvPr>
            <p:ph type="title"/>
          </p:nvPr>
        </p:nvSpPr>
        <p:spPr/>
        <p:txBody>
          <a:bodyPr/>
          <a:lstStyle/>
          <a:p>
            <a:r>
              <a:rPr lang="en-GB" b="1" dirty="0">
                <a:solidFill>
                  <a:schemeClr val="accent1"/>
                </a:solidFill>
              </a:rPr>
              <a:t>Principles of 1989 Children Act</a:t>
            </a:r>
          </a:p>
        </p:txBody>
      </p:sp>
      <p:sp>
        <p:nvSpPr>
          <p:cNvPr id="3" name="Content Placeholder 2">
            <a:extLst>
              <a:ext uri="{FF2B5EF4-FFF2-40B4-BE49-F238E27FC236}">
                <a16:creationId xmlns:a16="http://schemas.microsoft.com/office/drawing/2014/main" id="{16ADB91E-042C-BD7A-7407-E2906D2E8194}"/>
              </a:ext>
            </a:extLst>
          </p:cNvPr>
          <p:cNvSpPr>
            <a:spLocks noGrp="1"/>
          </p:cNvSpPr>
          <p:nvPr>
            <p:ph idx="1"/>
          </p:nvPr>
        </p:nvSpPr>
        <p:spPr/>
        <p:txBody>
          <a:bodyPr/>
          <a:lstStyle/>
          <a:p>
            <a:r>
              <a:rPr lang="en-GB" dirty="0">
                <a:solidFill>
                  <a:schemeClr val="accent1"/>
                </a:solidFill>
              </a:rPr>
              <a:t>Child’s interests are paramount</a:t>
            </a:r>
          </a:p>
          <a:p>
            <a:r>
              <a:rPr lang="en-GB" dirty="0">
                <a:solidFill>
                  <a:schemeClr val="accent1"/>
                </a:solidFill>
              </a:rPr>
              <a:t>Minimum intervention</a:t>
            </a:r>
          </a:p>
          <a:p>
            <a:r>
              <a:rPr lang="en-GB" dirty="0">
                <a:solidFill>
                  <a:schemeClr val="accent1"/>
                </a:solidFill>
              </a:rPr>
              <a:t>Speedy decision making</a:t>
            </a:r>
          </a:p>
          <a:p>
            <a:r>
              <a:rPr lang="en-GB" dirty="0">
                <a:solidFill>
                  <a:schemeClr val="accent1"/>
                </a:solidFill>
              </a:rPr>
              <a:t>Welfare checklist </a:t>
            </a:r>
          </a:p>
          <a:p>
            <a:r>
              <a:rPr lang="en-GB" dirty="0">
                <a:solidFill>
                  <a:schemeClr val="accent1"/>
                </a:solidFill>
              </a:rPr>
              <a:t>Partnership with parents</a:t>
            </a:r>
          </a:p>
          <a:p>
            <a:pPr marL="64008" indent="0">
              <a:buNone/>
            </a:pPr>
            <a:r>
              <a:rPr lang="en-GB" sz="1600" dirty="0">
                <a:solidFill>
                  <a:schemeClr val="accent1"/>
                </a:solidFill>
              </a:rPr>
              <a:t>Brotherton, Davies,  &amp; McGillivray (2010)</a:t>
            </a:r>
            <a:endParaRPr lang="cy-GB" sz="1600" dirty="0">
              <a:solidFill>
                <a:schemeClr val="accent1"/>
              </a:solidFill>
            </a:endParaRPr>
          </a:p>
          <a:p>
            <a:endParaRPr lang="en-GB" dirty="0"/>
          </a:p>
        </p:txBody>
      </p:sp>
    </p:spTree>
    <p:extLst>
      <p:ext uri="{BB962C8B-B14F-4D97-AF65-F5344CB8AC3E}">
        <p14:creationId xmlns:p14="http://schemas.microsoft.com/office/powerpoint/2010/main" val="789328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BF2C5-4200-0CF1-931C-92AAF5716C5E}"/>
              </a:ext>
            </a:extLst>
          </p:cNvPr>
          <p:cNvSpPr>
            <a:spLocks noGrp="1"/>
          </p:cNvSpPr>
          <p:nvPr>
            <p:ph type="title"/>
          </p:nvPr>
        </p:nvSpPr>
        <p:spPr/>
        <p:txBody>
          <a:bodyPr/>
          <a:lstStyle/>
          <a:p>
            <a:r>
              <a:rPr lang="en-GB" b="1" dirty="0">
                <a:solidFill>
                  <a:schemeClr val="accent1"/>
                </a:solidFill>
              </a:rPr>
              <a:t>Principles of 1989 Children Act</a:t>
            </a:r>
          </a:p>
        </p:txBody>
      </p:sp>
      <p:sp>
        <p:nvSpPr>
          <p:cNvPr id="3" name="Content Placeholder 2">
            <a:extLst>
              <a:ext uri="{FF2B5EF4-FFF2-40B4-BE49-F238E27FC236}">
                <a16:creationId xmlns:a16="http://schemas.microsoft.com/office/drawing/2014/main" id="{E92FEE37-1289-4884-8EC2-97C81C2263C3}"/>
              </a:ext>
            </a:extLst>
          </p:cNvPr>
          <p:cNvSpPr>
            <a:spLocks noGrp="1"/>
          </p:cNvSpPr>
          <p:nvPr>
            <p:ph idx="1"/>
          </p:nvPr>
        </p:nvSpPr>
        <p:spPr/>
        <p:txBody>
          <a:bodyPr/>
          <a:lstStyle/>
          <a:p>
            <a:r>
              <a:rPr lang="en-GB" sz="3200" dirty="0">
                <a:solidFill>
                  <a:schemeClr val="accent1"/>
                </a:solidFill>
              </a:rPr>
              <a:t>Proactivity regarding child protection (instead of reactivity)</a:t>
            </a:r>
          </a:p>
          <a:p>
            <a:r>
              <a:rPr lang="en-GB" sz="3200" dirty="0">
                <a:solidFill>
                  <a:schemeClr val="accent1"/>
                </a:solidFill>
              </a:rPr>
              <a:t>A shift from child protection to safeguarding all children</a:t>
            </a:r>
          </a:p>
          <a:p>
            <a:r>
              <a:rPr lang="en-GB" sz="3200" dirty="0">
                <a:solidFill>
                  <a:schemeClr val="accent1"/>
                </a:solidFill>
              </a:rPr>
              <a:t>A clear move in the direction of multi-agency working</a:t>
            </a:r>
          </a:p>
          <a:p>
            <a:r>
              <a:rPr lang="en-GB" sz="3200" dirty="0">
                <a:solidFill>
                  <a:schemeClr val="accent1"/>
                </a:solidFill>
              </a:rPr>
              <a:t>England – Children’s Services – Education &amp; Social Services combined</a:t>
            </a:r>
            <a:endParaRPr lang="cy-GB" sz="3200" dirty="0">
              <a:solidFill>
                <a:schemeClr val="accent1"/>
              </a:solidFill>
            </a:endParaRPr>
          </a:p>
          <a:p>
            <a:endParaRPr lang="en-GB" dirty="0"/>
          </a:p>
        </p:txBody>
      </p:sp>
    </p:spTree>
    <p:extLst>
      <p:ext uri="{BB962C8B-B14F-4D97-AF65-F5344CB8AC3E}">
        <p14:creationId xmlns:p14="http://schemas.microsoft.com/office/powerpoint/2010/main" val="2448557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61F70-A635-DC96-D125-C7B96FA94906}"/>
              </a:ext>
            </a:extLst>
          </p:cNvPr>
          <p:cNvSpPr>
            <a:spLocks noGrp="1"/>
          </p:cNvSpPr>
          <p:nvPr>
            <p:ph type="title"/>
          </p:nvPr>
        </p:nvSpPr>
        <p:spPr/>
        <p:txBody>
          <a:bodyPr/>
          <a:lstStyle/>
          <a:p>
            <a:r>
              <a:rPr lang="en-US" altLang="en-US" sz="4400" b="1" dirty="0">
                <a:solidFill>
                  <a:schemeClr val="accent1"/>
                </a:solidFill>
              </a:rPr>
              <a:t>Victoria Climbie 1991- 2000</a:t>
            </a:r>
            <a:endParaRPr lang="en-GB" sz="4400" b="1" dirty="0">
              <a:solidFill>
                <a:schemeClr val="accent1"/>
              </a:solidFill>
            </a:endParaRPr>
          </a:p>
        </p:txBody>
      </p:sp>
      <p:pic>
        <p:nvPicPr>
          <p:cNvPr id="4" name="Content Placeholder 3">
            <a:extLst>
              <a:ext uri="{FF2B5EF4-FFF2-40B4-BE49-F238E27FC236}">
                <a16:creationId xmlns:a16="http://schemas.microsoft.com/office/drawing/2014/main" id="{6A79669A-08DF-2067-82E1-F8A61EB5F4B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41166" y="1285462"/>
            <a:ext cx="7811217" cy="4161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741FE8A6-1362-6EA5-1F55-94725E603D9A}"/>
              </a:ext>
            </a:extLst>
          </p:cNvPr>
          <p:cNvSpPr txBox="1"/>
          <p:nvPr/>
        </p:nvSpPr>
        <p:spPr>
          <a:xfrm>
            <a:off x="3604591" y="5910056"/>
            <a:ext cx="6096000" cy="1569660"/>
          </a:xfrm>
          <a:prstGeom prst="rect">
            <a:avLst/>
          </a:prstGeom>
          <a:noFill/>
        </p:spPr>
        <p:txBody>
          <a:bodyPr wrap="square">
            <a:spAutoFit/>
          </a:bodyPr>
          <a:lstStyle/>
          <a:p>
            <a:r>
              <a:rPr lang="en-US" altLang="en-US" sz="2400" dirty="0">
                <a:solidFill>
                  <a:schemeClr val="bg1"/>
                </a:solidFill>
                <a:ea typeface="ＭＳ Ｐゴシック" panose="020B0600070205080204" pitchFamily="34" charset="-128"/>
                <a:hlinkClick r:id="rId3">
                  <a:extLst>
                    <a:ext uri="{A12FA001-AC4F-418D-AE19-62706E023703}">
                      <ahyp:hlinkClr xmlns:ahyp="http://schemas.microsoft.com/office/drawing/2018/hyperlinkcolor" val="tx"/>
                    </a:ext>
                  </a:extLst>
                </a:hlinkClick>
              </a:rPr>
              <a:t>https://www.theguardian.com/society/2001/sep/24/childrensservices</a:t>
            </a:r>
            <a:endParaRPr lang="en-US" altLang="en-US" sz="2400" dirty="0">
              <a:solidFill>
                <a:schemeClr val="bg1"/>
              </a:solidFill>
              <a:ea typeface="ＭＳ Ｐゴシック" panose="020B0600070205080204" pitchFamily="34" charset="-128"/>
            </a:endParaRPr>
          </a:p>
          <a:p>
            <a:endParaRPr lang="en-US" altLang="en-US" sz="2400" dirty="0">
              <a:ea typeface="ＭＳ Ｐゴシック" panose="020B0600070205080204" pitchFamily="34" charset="-128"/>
            </a:endParaRPr>
          </a:p>
          <a:p>
            <a:endParaRPr lang="en-GB" sz="2400" dirty="0"/>
          </a:p>
        </p:txBody>
      </p:sp>
    </p:spTree>
    <p:extLst>
      <p:ext uri="{BB962C8B-B14F-4D97-AF65-F5344CB8AC3E}">
        <p14:creationId xmlns:p14="http://schemas.microsoft.com/office/powerpoint/2010/main" val="2027508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3110A-2B57-874A-5D4E-60C5F9F13C01}"/>
              </a:ext>
            </a:extLst>
          </p:cNvPr>
          <p:cNvSpPr>
            <a:spLocks noGrp="1"/>
          </p:cNvSpPr>
          <p:nvPr>
            <p:ph type="title"/>
          </p:nvPr>
        </p:nvSpPr>
        <p:spPr/>
        <p:txBody>
          <a:bodyPr/>
          <a:lstStyle/>
          <a:p>
            <a:r>
              <a:rPr lang="en-GB" b="1" dirty="0">
                <a:solidFill>
                  <a:schemeClr val="accent1"/>
                </a:solidFill>
              </a:rPr>
              <a:t>Victoria Climbie</a:t>
            </a:r>
          </a:p>
        </p:txBody>
      </p:sp>
      <p:pic>
        <p:nvPicPr>
          <p:cNvPr id="5" name="Content Placeholder 4" descr="o-VICTORIA-CLIMBIE-570.jpg">
            <a:extLst>
              <a:ext uri="{FF2B5EF4-FFF2-40B4-BE49-F238E27FC236}">
                <a16:creationId xmlns:a16="http://schemas.microsoft.com/office/drawing/2014/main" id="{A4BF7E55-5041-8CC1-F9F1-6DDE2F0A799F}"/>
              </a:ext>
            </a:extLst>
          </p:cNvPr>
          <p:cNvPicPr>
            <a:picLocks noGrp="1" noChangeAspect="1"/>
          </p:cNvPicPr>
          <p:nvPr>
            <p:ph sz="half" idx="1"/>
          </p:nvPr>
        </p:nvPicPr>
        <p:blipFill>
          <a:blip r:embed="rId2" cstate="print"/>
          <a:stretch>
            <a:fillRect/>
          </a:stretch>
        </p:blipFill>
        <p:spPr>
          <a:xfrm>
            <a:off x="1204333" y="2397511"/>
            <a:ext cx="2709746" cy="2732049"/>
          </a:xfrm>
        </p:spPr>
      </p:pic>
      <p:pic>
        <p:nvPicPr>
          <p:cNvPr id="6" name="Content Placeholder 6" descr="Diagram&#10;&#10;Description automatically generated">
            <a:extLst>
              <a:ext uri="{FF2B5EF4-FFF2-40B4-BE49-F238E27FC236}">
                <a16:creationId xmlns:a16="http://schemas.microsoft.com/office/drawing/2014/main" id="{3EFE7E08-8DA5-A2FE-92CE-915482318680}"/>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29922" y="1360449"/>
            <a:ext cx="6679580" cy="5229922"/>
          </a:xfrm>
        </p:spPr>
      </p:pic>
    </p:spTree>
    <p:extLst>
      <p:ext uri="{BB962C8B-B14F-4D97-AF65-F5344CB8AC3E}">
        <p14:creationId xmlns:p14="http://schemas.microsoft.com/office/powerpoint/2010/main" val="640956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6D05D-A13F-D8C8-E588-9BC327C967CE}"/>
              </a:ext>
            </a:extLst>
          </p:cNvPr>
          <p:cNvSpPr>
            <a:spLocks noGrp="1"/>
          </p:cNvSpPr>
          <p:nvPr>
            <p:ph type="title"/>
          </p:nvPr>
        </p:nvSpPr>
        <p:spPr/>
        <p:txBody>
          <a:bodyPr/>
          <a:lstStyle/>
          <a:p>
            <a:r>
              <a:rPr lang="en-US" altLang="en-US" sz="4800" b="1" dirty="0">
                <a:solidFill>
                  <a:schemeClr val="accent1"/>
                </a:solidFill>
              </a:rPr>
              <a:t>Laming Report (2003)</a:t>
            </a:r>
            <a:endParaRPr lang="en-GB" sz="4800" b="1" dirty="0">
              <a:solidFill>
                <a:schemeClr val="accent1"/>
              </a:solidFill>
            </a:endParaRPr>
          </a:p>
        </p:txBody>
      </p:sp>
      <p:sp>
        <p:nvSpPr>
          <p:cNvPr id="3" name="Content Placeholder 2">
            <a:extLst>
              <a:ext uri="{FF2B5EF4-FFF2-40B4-BE49-F238E27FC236}">
                <a16:creationId xmlns:a16="http://schemas.microsoft.com/office/drawing/2014/main" id="{620EB4F8-2813-0A51-2CCD-2A797EB5D602}"/>
              </a:ext>
            </a:extLst>
          </p:cNvPr>
          <p:cNvSpPr>
            <a:spLocks noGrp="1"/>
          </p:cNvSpPr>
          <p:nvPr>
            <p:ph idx="1"/>
          </p:nvPr>
        </p:nvSpPr>
        <p:spPr/>
        <p:txBody>
          <a:bodyPr>
            <a:normAutofit fontScale="62500" lnSpcReduction="20000"/>
          </a:bodyPr>
          <a:lstStyle/>
          <a:p>
            <a:pPr>
              <a:buNone/>
            </a:pPr>
            <a:r>
              <a:rPr lang="en-GB" sz="3200" dirty="0">
                <a:solidFill>
                  <a:schemeClr val="accent1"/>
                </a:solidFill>
              </a:rPr>
              <a:t>An inquiry into the death of Victoria Climbie </a:t>
            </a:r>
          </a:p>
          <a:p>
            <a:pPr marL="342900" indent="-342900">
              <a:buFont typeface="Arial" pitchFamily="34" charset="0"/>
              <a:buChar char="•"/>
            </a:pPr>
            <a:r>
              <a:rPr lang="en-GB" sz="3200" dirty="0">
                <a:solidFill>
                  <a:schemeClr val="accent1"/>
                </a:solidFill>
              </a:rPr>
              <a:t>The Laming Report (2003) found that health, police and social services missed 12 opportunities to prevent her death.</a:t>
            </a:r>
          </a:p>
          <a:p>
            <a:r>
              <a:rPr lang="en-GB" altLang="en-US" sz="3200" dirty="0">
                <a:solidFill>
                  <a:schemeClr val="accent1"/>
                </a:solidFill>
                <a:ea typeface="ＭＳ Ｐゴシック" panose="020B0600070205080204" pitchFamily="34" charset="-128"/>
              </a:rPr>
              <a:t>He made 108 recommendations for </a:t>
            </a:r>
          </a:p>
          <a:p>
            <a:pPr>
              <a:buFontTx/>
              <a:buChar char="-"/>
            </a:pPr>
            <a:r>
              <a:rPr lang="en-GB" altLang="en-US" sz="3200" dirty="0">
                <a:solidFill>
                  <a:schemeClr val="accent1"/>
                </a:solidFill>
                <a:ea typeface="ＭＳ Ｐゴシック" panose="020B0600070205080204" pitchFamily="34" charset="-128"/>
              </a:rPr>
              <a:t>Government</a:t>
            </a:r>
          </a:p>
          <a:p>
            <a:pPr>
              <a:buFontTx/>
              <a:buChar char="-"/>
            </a:pPr>
            <a:r>
              <a:rPr lang="en-GB" altLang="en-US" sz="3200" dirty="0">
                <a:solidFill>
                  <a:schemeClr val="accent1"/>
                </a:solidFill>
                <a:ea typeface="ＭＳ Ｐゴシック" panose="020B0600070205080204" pitchFamily="34" charset="-128"/>
              </a:rPr>
              <a:t>Health Services</a:t>
            </a:r>
          </a:p>
          <a:p>
            <a:pPr>
              <a:buFontTx/>
              <a:buChar char="-"/>
            </a:pPr>
            <a:r>
              <a:rPr lang="en-GB" altLang="en-US" sz="3200" dirty="0">
                <a:solidFill>
                  <a:schemeClr val="accent1"/>
                </a:solidFill>
                <a:ea typeface="ＭＳ Ｐゴシック" panose="020B0600070205080204" pitchFamily="34" charset="-128"/>
              </a:rPr>
              <a:t>Social Services</a:t>
            </a:r>
            <a:endParaRPr lang="en-GB" sz="3200" dirty="0">
              <a:solidFill>
                <a:schemeClr val="accent1"/>
              </a:solidFill>
            </a:endParaRPr>
          </a:p>
          <a:p>
            <a:r>
              <a:rPr lang="en-GB" sz="3200" dirty="0">
                <a:solidFill>
                  <a:schemeClr val="accent1"/>
                </a:solidFill>
              </a:rPr>
              <a:t>Recommendations included: </a:t>
            </a:r>
            <a:r>
              <a:rPr lang="en-US" sz="3200" dirty="0">
                <a:solidFill>
                  <a:schemeClr val="accent1"/>
                </a:solidFill>
              </a:rPr>
              <a:t>a minister for children; a national agency for children and families; local committees and management boards to oversee children's services; a national child database; and a 24-hour helpline for the public to report concerns about children.</a:t>
            </a:r>
            <a:endParaRPr lang="en-GB" sz="3200" dirty="0">
              <a:solidFill>
                <a:schemeClr val="accent1"/>
              </a:solidFill>
            </a:endParaRPr>
          </a:p>
          <a:p>
            <a:r>
              <a:rPr lang="en-GB" sz="3200" dirty="0">
                <a:solidFill>
                  <a:schemeClr val="accent1"/>
                </a:solidFill>
              </a:rPr>
              <a:t>Every Child Matters published in September 2003.</a:t>
            </a:r>
          </a:p>
          <a:p>
            <a:endParaRPr lang="en-GB" altLang="en-US" sz="3200" dirty="0">
              <a:solidFill>
                <a:schemeClr val="accent1"/>
              </a:solidFill>
              <a:ea typeface="ＭＳ Ｐゴシック" panose="020B0600070205080204" pitchFamily="34" charset="-128"/>
            </a:endParaRPr>
          </a:p>
          <a:p>
            <a:endParaRPr lang="en-GB" altLang="en-US" sz="3200" dirty="0">
              <a:solidFill>
                <a:schemeClr val="accent1"/>
              </a:solidFill>
              <a:ea typeface="ＭＳ Ｐゴシック" panose="020B0600070205080204" pitchFamily="34" charset="-128"/>
            </a:endParaRPr>
          </a:p>
          <a:p>
            <a:endParaRPr lang="en-GB" altLang="en-US" sz="3200" dirty="0">
              <a:solidFill>
                <a:schemeClr val="accent1"/>
              </a:solidFill>
              <a:ea typeface="ＭＳ Ｐゴシック" panose="020B0600070205080204" pitchFamily="34" charset="-128"/>
            </a:endParaRPr>
          </a:p>
        </p:txBody>
      </p:sp>
    </p:spTree>
    <p:extLst>
      <p:ext uri="{BB962C8B-B14F-4D97-AF65-F5344CB8AC3E}">
        <p14:creationId xmlns:p14="http://schemas.microsoft.com/office/powerpoint/2010/main" val="2105235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FBA5F-5250-D15E-D76D-B7011A6987E3}"/>
              </a:ext>
            </a:extLst>
          </p:cNvPr>
          <p:cNvSpPr>
            <a:spLocks noGrp="1"/>
          </p:cNvSpPr>
          <p:nvPr>
            <p:ph type="title"/>
          </p:nvPr>
        </p:nvSpPr>
        <p:spPr/>
        <p:txBody>
          <a:bodyPr/>
          <a:lstStyle/>
          <a:p>
            <a:r>
              <a:rPr lang="en-GB" b="1" dirty="0">
                <a:solidFill>
                  <a:schemeClr val="accent1"/>
                </a:solidFill>
              </a:rPr>
              <a:t>Every Child Matters (2003)</a:t>
            </a:r>
          </a:p>
        </p:txBody>
      </p:sp>
      <p:sp>
        <p:nvSpPr>
          <p:cNvPr id="3" name="Content Placeholder 2">
            <a:extLst>
              <a:ext uri="{FF2B5EF4-FFF2-40B4-BE49-F238E27FC236}">
                <a16:creationId xmlns:a16="http://schemas.microsoft.com/office/drawing/2014/main" id="{3B97789B-FB95-F891-2D8E-6E879769935C}"/>
              </a:ext>
            </a:extLst>
          </p:cNvPr>
          <p:cNvSpPr>
            <a:spLocks noGrp="1"/>
          </p:cNvSpPr>
          <p:nvPr>
            <p:ph idx="1"/>
          </p:nvPr>
        </p:nvSpPr>
        <p:spPr/>
        <p:txBody>
          <a:bodyPr>
            <a:normAutofit lnSpcReduction="10000"/>
          </a:bodyPr>
          <a:lstStyle/>
          <a:p>
            <a:pPr algn="l" fontAlgn="base"/>
            <a:r>
              <a:rPr lang="en-GB" b="0" i="0" dirty="0">
                <a:solidFill>
                  <a:schemeClr val="accent1"/>
                </a:solidFill>
                <a:effectLst/>
                <a:latin typeface="Open Sans" panose="020B0606030504020204" pitchFamily="34" charset="0"/>
              </a:rPr>
              <a:t>Its main aims for every child, whatever their background or circumstances, to have the support they need to:</a:t>
            </a:r>
          </a:p>
          <a:p>
            <a:pPr marL="0" indent="0" algn="l" fontAlgn="base">
              <a:buNone/>
            </a:pPr>
            <a:r>
              <a:rPr lang="en-GB" b="0" i="0" dirty="0">
                <a:solidFill>
                  <a:schemeClr val="accent1"/>
                </a:solidFill>
                <a:effectLst/>
                <a:latin typeface="Open Sans" panose="020B0606030504020204" pitchFamily="34" charset="0"/>
              </a:rPr>
              <a:t> </a:t>
            </a:r>
          </a:p>
          <a:p>
            <a:pPr algn="l" fontAlgn="base">
              <a:buFont typeface="Arial" panose="020B0604020202020204" pitchFamily="34" charset="0"/>
              <a:buChar char="•"/>
            </a:pPr>
            <a:r>
              <a:rPr lang="en-GB" b="0" i="0" dirty="0">
                <a:solidFill>
                  <a:schemeClr val="accent1"/>
                </a:solidFill>
                <a:effectLst/>
                <a:latin typeface="Open Sans" panose="020B0606030504020204" pitchFamily="34" charset="0"/>
              </a:rPr>
              <a:t>Be healthy</a:t>
            </a:r>
          </a:p>
          <a:p>
            <a:pPr algn="l" fontAlgn="base">
              <a:buFont typeface="Arial" panose="020B0604020202020204" pitchFamily="34" charset="0"/>
              <a:buChar char="•"/>
            </a:pPr>
            <a:r>
              <a:rPr lang="en-GB" b="0" i="0" dirty="0">
                <a:solidFill>
                  <a:schemeClr val="accent1"/>
                </a:solidFill>
                <a:effectLst/>
                <a:latin typeface="Open Sans" panose="020B0606030504020204" pitchFamily="34" charset="0"/>
              </a:rPr>
              <a:t>Stay safe</a:t>
            </a:r>
          </a:p>
          <a:p>
            <a:pPr algn="l" fontAlgn="base">
              <a:buFont typeface="Arial" panose="020B0604020202020204" pitchFamily="34" charset="0"/>
              <a:buChar char="•"/>
            </a:pPr>
            <a:r>
              <a:rPr lang="en-GB" b="0" i="0" dirty="0">
                <a:solidFill>
                  <a:schemeClr val="accent1"/>
                </a:solidFill>
                <a:effectLst/>
                <a:latin typeface="Open Sans" panose="020B0606030504020204" pitchFamily="34" charset="0"/>
              </a:rPr>
              <a:t>Enjoy and achieve</a:t>
            </a:r>
          </a:p>
          <a:p>
            <a:pPr algn="l" fontAlgn="base">
              <a:buFont typeface="Arial" panose="020B0604020202020204" pitchFamily="34" charset="0"/>
              <a:buChar char="•"/>
            </a:pPr>
            <a:r>
              <a:rPr lang="en-GB" b="0" i="0" dirty="0">
                <a:solidFill>
                  <a:schemeClr val="accent1"/>
                </a:solidFill>
                <a:effectLst/>
                <a:latin typeface="Open Sans" panose="020B0606030504020204" pitchFamily="34" charset="0"/>
              </a:rPr>
              <a:t>Make a positive contribution</a:t>
            </a:r>
          </a:p>
          <a:p>
            <a:pPr algn="l" fontAlgn="base">
              <a:buFont typeface="Arial" panose="020B0604020202020204" pitchFamily="34" charset="0"/>
              <a:buChar char="•"/>
            </a:pPr>
            <a:r>
              <a:rPr lang="en-GB" b="0" i="0" dirty="0">
                <a:solidFill>
                  <a:schemeClr val="accent1"/>
                </a:solidFill>
                <a:effectLst/>
                <a:latin typeface="Open Sans" panose="020B0606030504020204" pitchFamily="34" charset="0"/>
              </a:rPr>
              <a:t>Achieve economic well-being</a:t>
            </a:r>
          </a:p>
          <a:p>
            <a:endParaRPr lang="en-GB" dirty="0"/>
          </a:p>
        </p:txBody>
      </p:sp>
    </p:spTree>
    <p:extLst>
      <p:ext uri="{BB962C8B-B14F-4D97-AF65-F5344CB8AC3E}">
        <p14:creationId xmlns:p14="http://schemas.microsoft.com/office/powerpoint/2010/main" val="2881814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95F9-1B76-3B14-10E4-1CB6CAA05468}"/>
              </a:ext>
            </a:extLst>
          </p:cNvPr>
          <p:cNvSpPr>
            <a:spLocks noGrp="1"/>
          </p:cNvSpPr>
          <p:nvPr>
            <p:ph type="title"/>
          </p:nvPr>
        </p:nvSpPr>
        <p:spPr/>
        <p:txBody>
          <a:bodyPr/>
          <a:lstStyle/>
          <a:p>
            <a:r>
              <a:rPr lang="en-US" altLang="en-US" sz="4400" dirty="0">
                <a:solidFill>
                  <a:schemeClr val="accent1"/>
                </a:solidFill>
              </a:rPr>
              <a:t>Holly Wells and Jessica Chapman</a:t>
            </a:r>
            <a:endParaRPr lang="en-GB" dirty="0">
              <a:solidFill>
                <a:schemeClr val="accent1"/>
              </a:solidFill>
            </a:endParaRPr>
          </a:p>
        </p:txBody>
      </p:sp>
      <p:pic>
        <p:nvPicPr>
          <p:cNvPr id="1026" name="Picture 2" descr="What happened to Holly Wells and Jessica Chapman? When Soham murders took place and how Ian ...">
            <a:extLst>
              <a:ext uri="{FF2B5EF4-FFF2-40B4-BE49-F238E27FC236}">
                <a16:creationId xmlns:a16="http://schemas.microsoft.com/office/drawing/2014/main" id="{5D17A3CC-6A54-BEE4-AF5E-F255382596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29632" y="2730674"/>
            <a:ext cx="5912285" cy="27933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DA46C2F-5B5F-5E78-1479-D388E5358060}"/>
              </a:ext>
            </a:extLst>
          </p:cNvPr>
          <p:cNvSpPr txBox="1"/>
          <p:nvPr/>
        </p:nvSpPr>
        <p:spPr>
          <a:xfrm>
            <a:off x="8835460" y="5132982"/>
            <a:ext cx="1996059" cy="369332"/>
          </a:xfrm>
          <a:prstGeom prst="rect">
            <a:avLst/>
          </a:prstGeom>
          <a:noFill/>
        </p:spPr>
        <p:txBody>
          <a:bodyPr wrap="none" rtlCol="0">
            <a:spAutoFit/>
          </a:bodyPr>
          <a:lstStyle/>
          <a:p>
            <a:r>
              <a:rPr lang="en-GB" dirty="0"/>
              <a:t>Getty Images, 2010</a:t>
            </a:r>
          </a:p>
        </p:txBody>
      </p:sp>
    </p:spTree>
    <p:extLst>
      <p:ext uri="{BB962C8B-B14F-4D97-AF65-F5344CB8AC3E}">
        <p14:creationId xmlns:p14="http://schemas.microsoft.com/office/powerpoint/2010/main" val="3837411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C9CB6-787E-AD52-FF4B-D7AD27B1534A}"/>
              </a:ext>
            </a:extLst>
          </p:cNvPr>
          <p:cNvSpPr>
            <a:spLocks noGrp="1"/>
          </p:cNvSpPr>
          <p:nvPr>
            <p:ph type="title"/>
          </p:nvPr>
        </p:nvSpPr>
        <p:spPr/>
        <p:txBody>
          <a:bodyPr/>
          <a:lstStyle/>
          <a:p>
            <a:r>
              <a:rPr lang="en-GB" sz="4400" b="1" dirty="0" err="1">
                <a:solidFill>
                  <a:schemeClr val="accent1"/>
                </a:solidFill>
              </a:rPr>
              <a:t>Bichard</a:t>
            </a:r>
            <a:r>
              <a:rPr lang="en-GB" sz="4400" b="1" dirty="0">
                <a:solidFill>
                  <a:schemeClr val="accent1"/>
                </a:solidFill>
              </a:rPr>
              <a:t> (2004)</a:t>
            </a:r>
          </a:p>
        </p:txBody>
      </p:sp>
      <p:sp>
        <p:nvSpPr>
          <p:cNvPr id="3" name="Content Placeholder 2">
            <a:extLst>
              <a:ext uri="{FF2B5EF4-FFF2-40B4-BE49-F238E27FC236}">
                <a16:creationId xmlns:a16="http://schemas.microsoft.com/office/drawing/2014/main" id="{2E4DFE1F-BBA9-C4A7-F17D-7B9847228025}"/>
              </a:ext>
            </a:extLst>
          </p:cNvPr>
          <p:cNvSpPr>
            <a:spLocks noGrp="1"/>
          </p:cNvSpPr>
          <p:nvPr>
            <p:ph idx="1"/>
          </p:nvPr>
        </p:nvSpPr>
        <p:spPr/>
        <p:txBody>
          <a:bodyPr>
            <a:normAutofit fontScale="85000" lnSpcReduction="20000"/>
          </a:bodyPr>
          <a:lstStyle/>
          <a:p>
            <a:pPr marL="457200" indent="-457200" fontAlgn="auto">
              <a:spcAft>
                <a:spcPts val="0"/>
              </a:spcAft>
              <a:buClr>
                <a:schemeClr val="accent3"/>
              </a:buClr>
              <a:defRPr/>
            </a:pPr>
            <a:r>
              <a:rPr lang="en-GB" sz="3600" dirty="0">
                <a:solidFill>
                  <a:schemeClr val="accent1"/>
                </a:solidFill>
              </a:rPr>
              <a:t>Following the death of Holly Wells and Jessica Chapman in 2002 the </a:t>
            </a:r>
            <a:r>
              <a:rPr lang="en-GB" sz="3600" dirty="0" err="1">
                <a:solidFill>
                  <a:schemeClr val="accent1"/>
                </a:solidFill>
              </a:rPr>
              <a:t>Bichard</a:t>
            </a:r>
            <a:r>
              <a:rPr lang="en-GB" sz="3600" dirty="0">
                <a:solidFill>
                  <a:schemeClr val="accent1"/>
                </a:solidFill>
              </a:rPr>
              <a:t> Inquiry Report was written ( 2004)</a:t>
            </a:r>
          </a:p>
          <a:p>
            <a:pPr marL="457200" indent="-457200" fontAlgn="auto">
              <a:spcAft>
                <a:spcPts val="0"/>
              </a:spcAft>
              <a:buClr>
                <a:schemeClr val="accent3"/>
              </a:buClr>
              <a:defRPr/>
            </a:pPr>
            <a:r>
              <a:rPr lang="en-GB" sz="3600" dirty="0">
                <a:solidFill>
                  <a:schemeClr val="accent1"/>
                </a:solidFill>
              </a:rPr>
              <a:t>Recommendations included</a:t>
            </a:r>
          </a:p>
          <a:p>
            <a:pPr marL="457200" indent="-457200" fontAlgn="auto">
              <a:spcAft>
                <a:spcPts val="0"/>
              </a:spcAft>
              <a:buClr>
                <a:schemeClr val="accent3"/>
              </a:buClr>
              <a:defRPr/>
            </a:pPr>
            <a:r>
              <a:rPr lang="en-GB" sz="3600" dirty="0">
                <a:solidFill>
                  <a:schemeClr val="accent1"/>
                </a:solidFill>
              </a:rPr>
              <a:t>Information to be shared more efficiently between police authorities</a:t>
            </a:r>
          </a:p>
          <a:p>
            <a:pPr marL="457200" indent="-457200" fontAlgn="auto">
              <a:spcAft>
                <a:spcPts val="0"/>
              </a:spcAft>
              <a:buClr>
                <a:schemeClr val="accent3"/>
              </a:buClr>
              <a:defRPr/>
            </a:pPr>
            <a:r>
              <a:rPr lang="en-GB" sz="3600" dirty="0">
                <a:solidFill>
                  <a:schemeClr val="accent1"/>
                </a:solidFill>
              </a:rPr>
              <a:t>Enhanced Criminal Record Bureau checks developed (CRB) now the </a:t>
            </a:r>
            <a:r>
              <a:rPr lang="en-GB" sz="3600" b="1" dirty="0">
                <a:solidFill>
                  <a:schemeClr val="accent1"/>
                </a:solidFill>
              </a:rPr>
              <a:t>Disclosure and Barring Service (DBS)</a:t>
            </a:r>
          </a:p>
          <a:p>
            <a:pPr marL="457200" indent="-457200" fontAlgn="auto">
              <a:spcAft>
                <a:spcPts val="0"/>
              </a:spcAft>
              <a:buClr>
                <a:schemeClr val="accent3"/>
              </a:buClr>
              <a:defRPr/>
            </a:pPr>
            <a:r>
              <a:rPr lang="en-GB" sz="3600" dirty="0">
                <a:solidFill>
                  <a:schemeClr val="accent1"/>
                </a:solidFill>
              </a:rPr>
              <a:t>Safeguarding Vulnerable Groups Act 2006 in England, Northern Ireland and Wales</a:t>
            </a:r>
          </a:p>
          <a:p>
            <a:pPr marL="457200" indent="-457200" fontAlgn="auto">
              <a:spcAft>
                <a:spcPts val="0"/>
              </a:spcAft>
              <a:buClr>
                <a:schemeClr val="accent3"/>
              </a:buClr>
              <a:defRPr/>
            </a:pPr>
            <a:endParaRPr lang="en-GB" sz="3200" dirty="0"/>
          </a:p>
        </p:txBody>
      </p:sp>
    </p:spTree>
    <p:extLst>
      <p:ext uri="{BB962C8B-B14F-4D97-AF65-F5344CB8AC3E}">
        <p14:creationId xmlns:p14="http://schemas.microsoft.com/office/powerpoint/2010/main" val="1950123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92655-4A77-E8E7-4360-37A0C26832BA}"/>
              </a:ext>
            </a:extLst>
          </p:cNvPr>
          <p:cNvSpPr>
            <a:spLocks noGrp="1"/>
          </p:cNvSpPr>
          <p:nvPr>
            <p:ph type="title"/>
          </p:nvPr>
        </p:nvSpPr>
        <p:spPr/>
        <p:txBody>
          <a:bodyPr/>
          <a:lstStyle/>
          <a:p>
            <a:r>
              <a:rPr lang="en-GB" b="1" dirty="0" err="1">
                <a:solidFill>
                  <a:schemeClr val="accent1"/>
                </a:solidFill>
              </a:rPr>
              <a:t>Clywch</a:t>
            </a:r>
            <a:r>
              <a:rPr lang="en-GB" b="1" dirty="0">
                <a:solidFill>
                  <a:schemeClr val="accent1"/>
                </a:solidFill>
              </a:rPr>
              <a:t> Report (2004)       </a:t>
            </a:r>
          </a:p>
        </p:txBody>
      </p:sp>
      <p:sp>
        <p:nvSpPr>
          <p:cNvPr id="3" name="Content Placeholder 2">
            <a:extLst>
              <a:ext uri="{FF2B5EF4-FFF2-40B4-BE49-F238E27FC236}">
                <a16:creationId xmlns:a16="http://schemas.microsoft.com/office/drawing/2014/main" id="{55ACAF50-11C7-D5A0-EC0B-310BC7157EDE}"/>
              </a:ext>
            </a:extLst>
          </p:cNvPr>
          <p:cNvSpPr>
            <a:spLocks noGrp="1"/>
          </p:cNvSpPr>
          <p:nvPr>
            <p:ph idx="1"/>
          </p:nvPr>
        </p:nvSpPr>
        <p:spPr>
          <a:xfrm>
            <a:off x="1104293" y="2081947"/>
            <a:ext cx="8946541" cy="4195481"/>
          </a:xfrm>
        </p:spPr>
        <p:txBody>
          <a:bodyPr>
            <a:normAutofit fontScale="92500" lnSpcReduction="20000"/>
          </a:bodyPr>
          <a:lstStyle/>
          <a:p>
            <a:pPr marL="274320" indent="-274320" fontAlgn="auto">
              <a:spcAft>
                <a:spcPts val="0"/>
              </a:spcAft>
              <a:buClr>
                <a:schemeClr val="accent3"/>
              </a:buClr>
              <a:buFont typeface="Wingdings 2"/>
              <a:buChar char=""/>
              <a:defRPr/>
            </a:pPr>
            <a:r>
              <a:rPr lang="en-GB" sz="3000" b="1" dirty="0">
                <a:solidFill>
                  <a:schemeClr val="accent1"/>
                </a:solidFill>
              </a:rPr>
              <a:t>The </a:t>
            </a:r>
            <a:r>
              <a:rPr lang="en-GB" sz="3000" b="1" dirty="0" err="1">
                <a:solidFill>
                  <a:schemeClr val="accent1"/>
                </a:solidFill>
              </a:rPr>
              <a:t>Childrens</a:t>
            </a:r>
            <a:r>
              <a:rPr lang="en-GB" sz="3000" b="1" dirty="0">
                <a:solidFill>
                  <a:schemeClr val="accent1"/>
                </a:solidFill>
              </a:rPr>
              <a:t> Commissioner for Wales Act 2001 created the first children’s commissioner post in the UK - Peter Clarke</a:t>
            </a:r>
          </a:p>
          <a:p>
            <a:pPr marL="274320" indent="-274320" fontAlgn="auto">
              <a:spcAft>
                <a:spcPts val="0"/>
              </a:spcAft>
              <a:buClr>
                <a:schemeClr val="accent3"/>
              </a:buClr>
              <a:buFont typeface="Wingdings 2"/>
              <a:buChar char=""/>
              <a:defRPr/>
            </a:pPr>
            <a:r>
              <a:rPr lang="en-GB" sz="3000" dirty="0">
                <a:solidFill>
                  <a:schemeClr val="accent1"/>
                </a:solidFill>
              </a:rPr>
              <a:t>He reported following abuse  on pupils by John Owen Jones, a drama teacher at Ysgol Gyfun </a:t>
            </a:r>
            <a:r>
              <a:rPr lang="en-GB" sz="3000" dirty="0" err="1">
                <a:solidFill>
                  <a:schemeClr val="accent1"/>
                </a:solidFill>
              </a:rPr>
              <a:t>Rhydfelen</a:t>
            </a:r>
            <a:r>
              <a:rPr lang="en-GB" sz="3000" dirty="0">
                <a:solidFill>
                  <a:schemeClr val="accent1"/>
                </a:solidFill>
              </a:rPr>
              <a:t>.</a:t>
            </a:r>
          </a:p>
          <a:p>
            <a:pPr marL="274320" indent="-274320" fontAlgn="auto">
              <a:spcAft>
                <a:spcPts val="0"/>
              </a:spcAft>
              <a:buClr>
                <a:schemeClr val="accent3"/>
              </a:buClr>
              <a:buFont typeface="Wingdings 2"/>
              <a:buChar char=""/>
              <a:defRPr/>
            </a:pPr>
            <a:r>
              <a:rPr lang="en-GB" sz="3000" dirty="0">
                <a:solidFill>
                  <a:schemeClr val="accent1"/>
                </a:solidFill>
              </a:rPr>
              <a:t>Recommendations included-</a:t>
            </a:r>
          </a:p>
          <a:p>
            <a:pPr marL="274320" indent="-274320" fontAlgn="auto">
              <a:spcAft>
                <a:spcPts val="0"/>
              </a:spcAft>
              <a:buClr>
                <a:schemeClr val="accent3"/>
              </a:buClr>
              <a:buFontTx/>
              <a:buChar char="-"/>
              <a:defRPr/>
            </a:pPr>
            <a:r>
              <a:rPr lang="en-GB" sz="3000" dirty="0">
                <a:solidFill>
                  <a:schemeClr val="accent1"/>
                </a:solidFill>
              </a:rPr>
              <a:t>Child Protection Training</a:t>
            </a:r>
          </a:p>
          <a:p>
            <a:pPr marL="274320" indent="-274320" fontAlgn="auto">
              <a:spcAft>
                <a:spcPts val="0"/>
              </a:spcAft>
              <a:buClr>
                <a:schemeClr val="accent3"/>
              </a:buClr>
              <a:buFontTx/>
              <a:buChar char="-"/>
              <a:defRPr/>
            </a:pPr>
            <a:r>
              <a:rPr lang="en-GB" sz="3000" dirty="0">
                <a:solidFill>
                  <a:schemeClr val="accent1"/>
                </a:solidFill>
              </a:rPr>
              <a:t>A Designated teacher and governor in each school </a:t>
            </a:r>
          </a:p>
          <a:p>
            <a:pPr marL="274320" indent="-274320" fontAlgn="auto">
              <a:spcAft>
                <a:spcPts val="0"/>
              </a:spcAft>
              <a:buClr>
                <a:schemeClr val="accent3"/>
              </a:buClr>
              <a:buFontTx/>
              <a:buChar char="-"/>
              <a:defRPr/>
            </a:pPr>
            <a:r>
              <a:rPr lang="en-GB" sz="3000" dirty="0">
                <a:solidFill>
                  <a:schemeClr val="accent1"/>
                </a:solidFill>
              </a:rPr>
              <a:t>Counselling in schools</a:t>
            </a:r>
          </a:p>
          <a:p>
            <a:pPr marL="274320" indent="-274320" fontAlgn="auto">
              <a:spcAft>
                <a:spcPts val="0"/>
              </a:spcAft>
              <a:buClr>
                <a:schemeClr val="accent3"/>
              </a:buClr>
              <a:buFontTx/>
              <a:buChar char="-"/>
              <a:defRPr/>
            </a:pPr>
            <a:r>
              <a:rPr lang="en-GB" sz="3000" dirty="0">
                <a:solidFill>
                  <a:schemeClr val="accent1"/>
                </a:solidFill>
              </a:rPr>
              <a:t>Information in schools regarding the NSPCC, Childline etc.</a:t>
            </a:r>
          </a:p>
          <a:p>
            <a:endParaRPr lang="en-GB" dirty="0"/>
          </a:p>
        </p:txBody>
      </p:sp>
      <p:pic>
        <p:nvPicPr>
          <p:cNvPr id="4" name="Picture 4">
            <a:extLst>
              <a:ext uri="{FF2B5EF4-FFF2-40B4-BE49-F238E27FC236}">
                <a16:creationId xmlns:a16="http://schemas.microsoft.com/office/drawing/2014/main" id="{01869676-9216-D44D-844A-802197BF672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855200" y="5500914"/>
            <a:ext cx="2336800" cy="1357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6107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7315A-8E7E-BAF3-24AC-33A521325E57}"/>
              </a:ext>
            </a:extLst>
          </p:cNvPr>
          <p:cNvSpPr>
            <a:spLocks noGrp="1"/>
          </p:cNvSpPr>
          <p:nvPr>
            <p:ph type="title"/>
          </p:nvPr>
        </p:nvSpPr>
        <p:spPr/>
        <p:txBody>
          <a:bodyPr/>
          <a:lstStyle/>
          <a:p>
            <a:r>
              <a:rPr lang="en-GB" b="1" dirty="0">
                <a:solidFill>
                  <a:schemeClr val="accent1"/>
                </a:solidFill>
              </a:rPr>
              <a:t>Children Act 2004</a:t>
            </a:r>
          </a:p>
        </p:txBody>
      </p:sp>
      <p:sp>
        <p:nvSpPr>
          <p:cNvPr id="3" name="Content Placeholder 2">
            <a:extLst>
              <a:ext uri="{FF2B5EF4-FFF2-40B4-BE49-F238E27FC236}">
                <a16:creationId xmlns:a16="http://schemas.microsoft.com/office/drawing/2014/main" id="{BD08DFF6-7A0D-4C1C-A5A8-FAFA8A43D73D}"/>
              </a:ext>
            </a:extLst>
          </p:cNvPr>
          <p:cNvSpPr>
            <a:spLocks noGrp="1"/>
          </p:cNvSpPr>
          <p:nvPr>
            <p:ph idx="1"/>
          </p:nvPr>
        </p:nvSpPr>
        <p:spPr/>
        <p:txBody>
          <a:bodyPr>
            <a:normAutofit/>
          </a:bodyPr>
          <a:lstStyle/>
          <a:p>
            <a:r>
              <a:rPr lang="en-GB" sz="3200" dirty="0">
                <a:solidFill>
                  <a:schemeClr val="accent1"/>
                </a:solidFill>
              </a:rPr>
              <a:t>2000 - Victoria Climbié’s death</a:t>
            </a:r>
          </a:p>
          <a:p>
            <a:r>
              <a:rPr lang="en-GB" sz="3200" dirty="0">
                <a:solidFill>
                  <a:schemeClr val="accent1"/>
                </a:solidFill>
              </a:rPr>
              <a:t>2004 - </a:t>
            </a:r>
            <a:r>
              <a:rPr lang="en-GB" sz="3200" b="1" dirty="0">
                <a:solidFill>
                  <a:schemeClr val="accent1"/>
                </a:solidFill>
              </a:rPr>
              <a:t>Children</a:t>
            </a:r>
            <a:r>
              <a:rPr lang="en-GB" sz="3200" dirty="0">
                <a:solidFill>
                  <a:schemeClr val="accent1"/>
                </a:solidFill>
              </a:rPr>
              <a:t> Act</a:t>
            </a:r>
          </a:p>
          <a:p>
            <a:r>
              <a:rPr lang="en-GB" sz="3200" dirty="0">
                <a:solidFill>
                  <a:schemeClr val="accent1"/>
                </a:solidFill>
              </a:rPr>
              <a:t>England - Every Child Matters</a:t>
            </a:r>
          </a:p>
          <a:p>
            <a:r>
              <a:rPr lang="en-GB" sz="3200" dirty="0">
                <a:solidFill>
                  <a:schemeClr val="accent1"/>
                </a:solidFill>
              </a:rPr>
              <a:t>Wales - 7 core aims</a:t>
            </a:r>
          </a:p>
        </p:txBody>
      </p:sp>
    </p:spTree>
    <p:extLst>
      <p:ext uri="{BB962C8B-B14F-4D97-AF65-F5344CB8AC3E}">
        <p14:creationId xmlns:p14="http://schemas.microsoft.com/office/powerpoint/2010/main" val="2505924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7C06F-F1C4-DF51-3D3F-408DCDFA39F6}"/>
              </a:ext>
            </a:extLst>
          </p:cNvPr>
          <p:cNvSpPr>
            <a:spLocks noGrp="1"/>
          </p:cNvSpPr>
          <p:nvPr>
            <p:ph type="title"/>
          </p:nvPr>
        </p:nvSpPr>
        <p:spPr/>
        <p:txBody>
          <a:bodyPr/>
          <a:lstStyle/>
          <a:p>
            <a:r>
              <a:rPr lang="en-GB" b="1" dirty="0">
                <a:solidFill>
                  <a:schemeClr val="accent1"/>
                </a:solidFill>
              </a:rPr>
              <a:t>Children Act 2004</a:t>
            </a:r>
          </a:p>
        </p:txBody>
      </p:sp>
      <p:sp>
        <p:nvSpPr>
          <p:cNvPr id="3" name="Content Placeholder 2">
            <a:extLst>
              <a:ext uri="{FF2B5EF4-FFF2-40B4-BE49-F238E27FC236}">
                <a16:creationId xmlns:a16="http://schemas.microsoft.com/office/drawing/2014/main" id="{1BF3E3F1-F854-B8D1-992F-A610165A8AEF}"/>
              </a:ext>
            </a:extLst>
          </p:cNvPr>
          <p:cNvSpPr>
            <a:spLocks noGrp="1"/>
          </p:cNvSpPr>
          <p:nvPr>
            <p:ph idx="1"/>
          </p:nvPr>
        </p:nvSpPr>
        <p:spPr/>
        <p:txBody>
          <a:bodyPr/>
          <a:lstStyle/>
          <a:p>
            <a:r>
              <a:rPr lang="en-GB" sz="3200" dirty="0">
                <a:solidFill>
                  <a:schemeClr val="accent1"/>
                </a:solidFill>
              </a:rPr>
              <a:t>Early intervention – nationwide database</a:t>
            </a:r>
          </a:p>
          <a:p>
            <a:r>
              <a:rPr lang="en-GB" sz="3200" dirty="0">
                <a:solidFill>
                  <a:schemeClr val="accent1"/>
                </a:solidFill>
              </a:rPr>
              <a:t>Accountability and coordination</a:t>
            </a:r>
          </a:p>
          <a:p>
            <a:r>
              <a:rPr lang="en-GB" sz="3200" dirty="0">
                <a:solidFill>
                  <a:schemeClr val="accent1"/>
                </a:solidFill>
              </a:rPr>
              <a:t>Supporting parents and carers</a:t>
            </a:r>
          </a:p>
          <a:p>
            <a:r>
              <a:rPr lang="en-GB" sz="3200" dirty="0">
                <a:solidFill>
                  <a:schemeClr val="accent1"/>
                </a:solidFill>
              </a:rPr>
              <a:t>Workforce strategy</a:t>
            </a:r>
          </a:p>
          <a:p>
            <a:endParaRPr lang="en-GB" dirty="0"/>
          </a:p>
        </p:txBody>
      </p:sp>
    </p:spTree>
    <p:extLst>
      <p:ext uri="{BB962C8B-B14F-4D97-AF65-F5344CB8AC3E}">
        <p14:creationId xmlns:p14="http://schemas.microsoft.com/office/powerpoint/2010/main" val="36821021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E194B-85E7-99C6-2854-CA8488A5F98C}"/>
              </a:ext>
            </a:extLst>
          </p:cNvPr>
          <p:cNvSpPr>
            <a:spLocks noGrp="1"/>
          </p:cNvSpPr>
          <p:nvPr>
            <p:ph type="title"/>
          </p:nvPr>
        </p:nvSpPr>
        <p:spPr/>
        <p:txBody>
          <a:bodyPr/>
          <a:lstStyle/>
          <a:p>
            <a:r>
              <a:rPr lang="en-GB" b="1" dirty="0">
                <a:solidFill>
                  <a:schemeClr val="accent1"/>
                </a:solidFill>
              </a:rPr>
              <a:t>Criticisms of the Children Act 2004</a:t>
            </a:r>
          </a:p>
        </p:txBody>
      </p:sp>
      <p:sp>
        <p:nvSpPr>
          <p:cNvPr id="3" name="Content Placeholder 2">
            <a:extLst>
              <a:ext uri="{FF2B5EF4-FFF2-40B4-BE49-F238E27FC236}">
                <a16:creationId xmlns:a16="http://schemas.microsoft.com/office/drawing/2014/main" id="{A067FA54-926F-4714-EEF7-9CD5CB41084E}"/>
              </a:ext>
            </a:extLst>
          </p:cNvPr>
          <p:cNvSpPr>
            <a:spLocks noGrp="1"/>
          </p:cNvSpPr>
          <p:nvPr>
            <p:ph idx="1"/>
          </p:nvPr>
        </p:nvSpPr>
        <p:spPr/>
        <p:txBody>
          <a:bodyPr/>
          <a:lstStyle/>
          <a:p>
            <a:r>
              <a:rPr lang="en-GB" sz="3200" dirty="0">
                <a:solidFill>
                  <a:schemeClr val="accent1"/>
                </a:solidFill>
              </a:rPr>
              <a:t>Allowed mild smacking. Barred any physical punishment which caused visible bruising or mental harm.</a:t>
            </a:r>
          </a:p>
          <a:p>
            <a:r>
              <a:rPr lang="en-GB" sz="3200" dirty="0">
                <a:solidFill>
                  <a:schemeClr val="accent1"/>
                </a:solidFill>
              </a:rPr>
              <a:t>Failed to strengthen the role of the children’s commissioner</a:t>
            </a:r>
          </a:p>
          <a:p>
            <a:r>
              <a:rPr lang="en-GB" sz="3200" dirty="0">
                <a:solidFill>
                  <a:schemeClr val="accent1"/>
                </a:solidFill>
              </a:rPr>
              <a:t>Database- right to privacy</a:t>
            </a:r>
          </a:p>
          <a:p>
            <a:endParaRPr lang="en-GB" dirty="0"/>
          </a:p>
        </p:txBody>
      </p:sp>
    </p:spTree>
    <p:extLst>
      <p:ext uri="{BB962C8B-B14F-4D97-AF65-F5344CB8AC3E}">
        <p14:creationId xmlns:p14="http://schemas.microsoft.com/office/powerpoint/2010/main" val="15314057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CD6E6-0112-AC41-5FFA-BF8940663D59}"/>
              </a:ext>
            </a:extLst>
          </p:cNvPr>
          <p:cNvSpPr>
            <a:spLocks noGrp="1"/>
          </p:cNvSpPr>
          <p:nvPr>
            <p:ph type="title"/>
          </p:nvPr>
        </p:nvSpPr>
        <p:spPr/>
        <p:txBody>
          <a:bodyPr/>
          <a:lstStyle/>
          <a:p>
            <a:r>
              <a:rPr lang="en-GB" b="1" dirty="0">
                <a:solidFill>
                  <a:schemeClr val="accent1"/>
                </a:solidFill>
              </a:rPr>
              <a:t>The Childrens Act 2004</a:t>
            </a:r>
          </a:p>
        </p:txBody>
      </p:sp>
      <p:sp>
        <p:nvSpPr>
          <p:cNvPr id="3" name="Content Placeholder 2">
            <a:extLst>
              <a:ext uri="{FF2B5EF4-FFF2-40B4-BE49-F238E27FC236}">
                <a16:creationId xmlns:a16="http://schemas.microsoft.com/office/drawing/2014/main" id="{DFFCB4DE-9BD6-1668-FF45-FAD46E50A9D6}"/>
              </a:ext>
            </a:extLst>
          </p:cNvPr>
          <p:cNvSpPr>
            <a:spLocks noGrp="1"/>
          </p:cNvSpPr>
          <p:nvPr>
            <p:ph idx="1"/>
          </p:nvPr>
        </p:nvSpPr>
        <p:spPr/>
        <p:txBody>
          <a:bodyPr/>
          <a:lstStyle/>
          <a:p>
            <a:r>
              <a:rPr lang="en-GB" sz="3200" b="0" i="0" dirty="0">
                <a:solidFill>
                  <a:schemeClr val="accent1"/>
                </a:solidFill>
                <a:effectLst/>
              </a:rPr>
              <a:t>The </a:t>
            </a:r>
            <a:r>
              <a:rPr lang="en-GB" sz="3200" b="0" i="0" u="none" strike="noStrike" dirty="0">
                <a:solidFill>
                  <a:schemeClr val="accent1"/>
                </a:solidFill>
                <a:effectLst/>
                <a:hlinkClick r:id="rId2" tooltip="Children Act 2004">
                  <a:extLst>
                    <a:ext uri="{A12FA001-AC4F-418D-AE19-62706E023703}">
                      <ahyp:hlinkClr xmlns:ahyp="http://schemas.microsoft.com/office/drawing/2018/hyperlinkcolor" val="tx"/>
                    </a:ext>
                  </a:extLst>
                </a:hlinkClick>
              </a:rPr>
              <a:t>Children Act 2004</a:t>
            </a:r>
            <a:r>
              <a:rPr lang="en-GB" sz="3200" b="0" i="0" dirty="0">
                <a:solidFill>
                  <a:schemeClr val="accent1"/>
                </a:solidFill>
                <a:effectLst/>
              </a:rPr>
              <a:t>, informed by Lord Laming’s report, established a Children’s Commissioner in </a:t>
            </a:r>
            <a:r>
              <a:rPr lang="en-GB" sz="3200" b="1" i="0" dirty="0">
                <a:solidFill>
                  <a:schemeClr val="accent1"/>
                </a:solidFill>
                <a:effectLst/>
              </a:rPr>
              <a:t>England</a:t>
            </a:r>
            <a:r>
              <a:rPr lang="en-GB" sz="3200" b="0" i="0" dirty="0">
                <a:solidFill>
                  <a:schemeClr val="accent1"/>
                </a:solidFill>
                <a:effectLst/>
              </a:rPr>
              <a:t> (the last of the UK nations to appoint one); created Local Safeguarding Children's Boards (LSCBs) in </a:t>
            </a:r>
            <a:r>
              <a:rPr lang="en-GB" sz="3200" b="1" i="0" dirty="0">
                <a:solidFill>
                  <a:schemeClr val="accent1"/>
                </a:solidFill>
                <a:effectLst/>
              </a:rPr>
              <a:t>England</a:t>
            </a:r>
            <a:r>
              <a:rPr lang="en-GB" sz="3200" b="0" i="0" dirty="0">
                <a:solidFill>
                  <a:schemeClr val="accent1"/>
                </a:solidFill>
                <a:effectLst/>
              </a:rPr>
              <a:t> and </a:t>
            </a:r>
            <a:r>
              <a:rPr lang="en-GB" sz="3200" b="1" i="0" dirty="0">
                <a:solidFill>
                  <a:schemeClr val="accent1"/>
                </a:solidFill>
                <a:effectLst/>
              </a:rPr>
              <a:t>Wales</a:t>
            </a:r>
            <a:endParaRPr lang="en-GB" sz="3200" dirty="0">
              <a:solidFill>
                <a:schemeClr val="accent1"/>
              </a:solidFill>
            </a:endParaRPr>
          </a:p>
          <a:p>
            <a:endParaRPr lang="en-GB" dirty="0"/>
          </a:p>
        </p:txBody>
      </p:sp>
    </p:spTree>
    <p:extLst>
      <p:ext uri="{BB962C8B-B14F-4D97-AF65-F5344CB8AC3E}">
        <p14:creationId xmlns:p14="http://schemas.microsoft.com/office/powerpoint/2010/main" val="31950823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C7781-92AB-38E7-F0EB-C4E025137B51}"/>
              </a:ext>
            </a:extLst>
          </p:cNvPr>
          <p:cNvSpPr>
            <a:spLocks noGrp="1"/>
          </p:cNvSpPr>
          <p:nvPr>
            <p:ph type="title"/>
          </p:nvPr>
        </p:nvSpPr>
        <p:spPr/>
        <p:txBody>
          <a:bodyPr/>
          <a:lstStyle/>
          <a:p>
            <a:r>
              <a:rPr lang="en-GB" b="1" dirty="0">
                <a:solidFill>
                  <a:schemeClr val="accent1"/>
                </a:solidFill>
              </a:rPr>
              <a:t>Legislation and Guidance in Wales</a:t>
            </a:r>
          </a:p>
        </p:txBody>
      </p:sp>
      <p:sp>
        <p:nvSpPr>
          <p:cNvPr id="3" name="Content Placeholder 2">
            <a:extLst>
              <a:ext uri="{FF2B5EF4-FFF2-40B4-BE49-F238E27FC236}">
                <a16:creationId xmlns:a16="http://schemas.microsoft.com/office/drawing/2014/main" id="{327064C9-5374-C120-525B-880E25F6133A}"/>
              </a:ext>
            </a:extLst>
          </p:cNvPr>
          <p:cNvSpPr>
            <a:spLocks noGrp="1"/>
          </p:cNvSpPr>
          <p:nvPr>
            <p:ph idx="1"/>
          </p:nvPr>
        </p:nvSpPr>
        <p:spPr>
          <a:xfrm>
            <a:off x="1103312" y="2052918"/>
            <a:ext cx="10094775" cy="4195481"/>
          </a:xfrm>
        </p:spPr>
        <p:txBody>
          <a:bodyPr>
            <a:normAutofit fontScale="92500" lnSpcReduction="20000"/>
          </a:bodyPr>
          <a:lstStyle/>
          <a:p>
            <a:endParaRPr lang="en-GB" sz="2400" dirty="0">
              <a:latin typeface="NSPCC-Regular"/>
            </a:endParaRPr>
          </a:p>
          <a:p>
            <a:r>
              <a:rPr lang="en-GB" dirty="0">
                <a:solidFill>
                  <a:schemeClr val="accent1"/>
                </a:solidFill>
              </a:rPr>
              <a:t>T</a:t>
            </a:r>
            <a:r>
              <a:rPr lang="en-GB" b="0" i="0" dirty="0">
                <a:solidFill>
                  <a:schemeClr val="accent1"/>
                </a:solidFill>
                <a:effectLst/>
              </a:rPr>
              <a:t>he </a:t>
            </a:r>
            <a:r>
              <a:rPr lang="en-GB" b="0" i="0" u="none" strike="noStrike" dirty="0">
                <a:solidFill>
                  <a:schemeClr val="accent1"/>
                </a:solidFill>
                <a:effectLst/>
                <a:hlinkClick r:id="rId2" tooltip="Children Act 1989">
                  <a:extLst>
                    <a:ext uri="{A12FA001-AC4F-418D-AE19-62706E023703}">
                      <ahyp:hlinkClr xmlns:ahyp="http://schemas.microsoft.com/office/drawing/2018/hyperlinkcolor" val="tx"/>
                    </a:ext>
                  </a:extLst>
                </a:hlinkClick>
              </a:rPr>
              <a:t>Children Act 1989</a:t>
            </a:r>
            <a:r>
              <a:rPr lang="en-GB" b="0" i="0" dirty="0">
                <a:solidFill>
                  <a:schemeClr val="accent1"/>
                </a:solidFill>
                <a:effectLst/>
              </a:rPr>
              <a:t> outlined when to initiate care proceedings and the duty of local authorities to safeguard and promote children’s welfare.</a:t>
            </a:r>
          </a:p>
          <a:p>
            <a:r>
              <a:rPr lang="en-GB" b="0" i="0" dirty="0">
                <a:solidFill>
                  <a:schemeClr val="accent1"/>
                </a:solidFill>
                <a:effectLst/>
              </a:rPr>
              <a:t>Much of the </a:t>
            </a:r>
            <a:r>
              <a:rPr lang="en-GB" b="0" i="0" u="none" strike="noStrike" dirty="0">
                <a:solidFill>
                  <a:schemeClr val="accent1"/>
                </a:solidFill>
                <a:effectLst/>
                <a:hlinkClick r:id="rId2" tooltip="Children Act 1989">
                  <a:extLst>
                    <a:ext uri="{A12FA001-AC4F-418D-AE19-62706E023703}">
                      <ahyp:hlinkClr xmlns:ahyp="http://schemas.microsoft.com/office/drawing/2018/hyperlinkcolor" val="tx"/>
                    </a:ext>
                  </a:extLst>
                </a:hlinkClick>
              </a:rPr>
              <a:t>Children Act 1989</a:t>
            </a:r>
            <a:r>
              <a:rPr lang="en-GB" b="0" i="0" dirty="0">
                <a:solidFill>
                  <a:schemeClr val="accent1"/>
                </a:solidFill>
                <a:effectLst/>
              </a:rPr>
              <a:t> applied to both England and Wales.</a:t>
            </a:r>
          </a:p>
          <a:p>
            <a:r>
              <a:rPr lang="en-GB" b="0" i="0" dirty="0">
                <a:solidFill>
                  <a:schemeClr val="accent1"/>
                </a:solidFill>
                <a:effectLst/>
              </a:rPr>
              <a:t>The </a:t>
            </a:r>
            <a:r>
              <a:rPr lang="en-GB" b="0" i="0" u="none" strike="noStrike" dirty="0">
                <a:solidFill>
                  <a:schemeClr val="accent1"/>
                </a:solidFill>
                <a:effectLst/>
                <a:hlinkClick r:id="rId3" tooltip="Children Act 2014">
                  <a:extLst>
                    <a:ext uri="{A12FA001-AC4F-418D-AE19-62706E023703}">
                      <ahyp:hlinkClr xmlns:ahyp="http://schemas.microsoft.com/office/drawing/2018/hyperlinkcolor" val="tx"/>
                    </a:ext>
                  </a:extLst>
                </a:hlinkClick>
              </a:rPr>
              <a:t>Children Act 2004</a:t>
            </a:r>
            <a:r>
              <a:rPr lang="en-GB" b="0" i="0" dirty="0">
                <a:solidFill>
                  <a:schemeClr val="accent1"/>
                </a:solidFill>
                <a:effectLst/>
              </a:rPr>
              <a:t> strengthened this by encouraging partnerships between agencies and creating more accountability. </a:t>
            </a:r>
          </a:p>
          <a:p>
            <a:r>
              <a:rPr lang="en-GB" b="0" i="0" dirty="0">
                <a:solidFill>
                  <a:schemeClr val="accent1"/>
                </a:solidFill>
                <a:effectLst/>
              </a:rPr>
              <a:t>A number of sections have been amended, repealed or replaced by the </a:t>
            </a:r>
            <a:r>
              <a:rPr lang="en-GB" b="0" i="0" u="none" strike="noStrike" dirty="0">
                <a:solidFill>
                  <a:schemeClr val="accent1"/>
                </a:solidFill>
                <a:effectLst/>
                <a:hlinkClick r:id="rId4" tooltip="Social Services and Well-being (Wales) Act 2014">
                  <a:extLst>
                    <a:ext uri="{A12FA001-AC4F-418D-AE19-62706E023703}">
                      <ahyp:hlinkClr xmlns:ahyp="http://schemas.microsoft.com/office/drawing/2018/hyperlinkcolor" val="tx"/>
                    </a:ext>
                  </a:extLst>
                </a:hlinkClick>
              </a:rPr>
              <a:t>Social Services and Well-being (Wales) Act 2014</a:t>
            </a:r>
            <a:r>
              <a:rPr lang="en-GB" b="0" i="0" dirty="0">
                <a:solidFill>
                  <a:schemeClr val="accent1"/>
                </a:solidFill>
                <a:effectLst/>
              </a:rPr>
              <a:t> and the </a:t>
            </a:r>
            <a:r>
              <a:rPr lang="en-GB" b="0" i="0" u="sng" dirty="0">
                <a:solidFill>
                  <a:schemeClr val="accent1"/>
                </a:solidFill>
                <a:effectLst/>
                <a:hlinkClick r:id="rId5" tooltip="Well-being of Future Generations (Wales) Act 2015">
                  <a:extLst>
                    <a:ext uri="{A12FA001-AC4F-418D-AE19-62706E023703}">
                      <ahyp:hlinkClr xmlns:ahyp="http://schemas.microsoft.com/office/drawing/2018/hyperlinkcolor" val="tx"/>
                    </a:ext>
                  </a:extLst>
                </a:hlinkClick>
              </a:rPr>
              <a:t>Well-being of Future Generations (Wales) Act 2015 </a:t>
            </a:r>
            <a:r>
              <a:rPr lang="en-GB" b="0" i="0" dirty="0">
                <a:solidFill>
                  <a:schemeClr val="accent1"/>
                </a:solidFill>
                <a:effectLst/>
              </a:rPr>
              <a:t>contents, including the requirements for the establishment of local safeguarding children boards in Wales.</a:t>
            </a:r>
          </a:p>
          <a:p>
            <a:endParaRPr lang="en-GB" dirty="0">
              <a:solidFill>
                <a:srgbClr val="000000"/>
              </a:solidFill>
              <a:latin typeface="NSPCC-Regular"/>
            </a:endParaRPr>
          </a:p>
        </p:txBody>
      </p:sp>
      <p:pic>
        <p:nvPicPr>
          <p:cNvPr id="4" name="Picture 4">
            <a:extLst>
              <a:ext uri="{FF2B5EF4-FFF2-40B4-BE49-F238E27FC236}">
                <a16:creationId xmlns:a16="http://schemas.microsoft.com/office/drawing/2014/main" id="{3951AE33-EA16-B286-B3E8-80BAED95CBE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855200" y="5699342"/>
            <a:ext cx="2336800" cy="1453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29340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6F8EB-4E06-D1C4-B147-0DFC81C1DDF5}"/>
              </a:ext>
            </a:extLst>
          </p:cNvPr>
          <p:cNvSpPr>
            <a:spLocks noGrp="1"/>
          </p:cNvSpPr>
          <p:nvPr>
            <p:ph type="title"/>
          </p:nvPr>
        </p:nvSpPr>
        <p:spPr/>
        <p:txBody>
          <a:bodyPr/>
          <a:lstStyle/>
          <a:p>
            <a:r>
              <a:rPr lang="en-GB" b="1" dirty="0">
                <a:solidFill>
                  <a:schemeClr val="accent1"/>
                </a:solidFill>
              </a:rPr>
              <a:t>The Social Services and Well-being (Wales)Act 2014</a:t>
            </a:r>
          </a:p>
        </p:txBody>
      </p:sp>
      <p:sp>
        <p:nvSpPr>
          <p:cNvPr id="3" name="Content Placeholder 2">
            <a:extLst>
              <a:ext uri="{FF2B5EF4-FFF2-40B4-BE49-F238E27FC236}">
                <a16:creationId xmlns:a16="http://schemas.microsoft.com/office/drawing/2014/main" id="{C2605BBA-EEA3-67C1-C816-B269A1C71B8E}"/>
              </a:ext>
            </a:extLst>
          </p:cNvPr>
          <p:cNvSpPr>
            <a:spLocks noGrp="1"/>
          </p:cNvSpPr>
          <p:nvPr>
            <p:ph idx="1"/>
          </p:nvPr>
        </p:nvSpPr>
        <p:spPr/>
        <p:txBody>
          <a:bodyPr/>
          <a:lstStyle/>
          <a:p>
            <a:r>
              <a:rPr lang="en-GB" sz="2800" dirty="0">
                <a:solidFill>
                  <a:schemeClr val="accent1"/>
                </a:solidFill>
              </a:rPr>
              <a:t>P</a:t>
            </a:r>
            <a:r>
              <a:rPr lang="en-GB" sz="2800" b="0" i="0" dirty="0">
                <a:solidFill>
                  <a:schemeClr val="accent1"/>
                </a:solidFill>
                <a:effectLst/>
              </a:rPr>
              <a:t>rovides Wales with its own framework for social services by:</a:t>
            </a:r>
          </a:p>
          <a:p>
            <a:pPr algn="l">
              <a:buFont typeface="Arial" panose="020B0604020202020204" pitchFamily="34" charset="0"/>
              <a:buChar char="•"/>
            </a:pPr>
            <a:r>
              <a:rPr lang="en-GB" sz="2800" b="0" i="0" dirty="0">
                <a:solidFill>
                  <a:schemeClr val="accent1"/>
                </a:solidFill>
                <a:effectLst/>
              </a:rPr>
              <a:t>giving individuals a stronger voice and more control over the care and support they receive</a:t>
            </a:r>
          </a:p>
          <a:p>
            <a:pPr algn="l">
              <a:buFont typeface="Arial" panose="020B0604020202020204" pitchFamily="34" charset="0"/>
              <a:buChar char="•"/>
            </a:pPr>
            <a:r>
              <a:rPr lang="en-GB" sz="2800" b="0" i="0" dirty="0">
                <a:solidFill>
                  <a:schemeClr val="accent1"/>
                </a:solidFill>
                <a:effectLst/>
              </a:rPr>
              <a:t>encouraging a renewed focus on prevention and early intervention.   </a:t>
            </a:r>
            <a:r>
              <a:rPr lang="en-GB" sz="2800" b="0" i="0" dirty="0">
                <a:effectLst/>
              </a:rPr>
              <a:t>                           </a:t>
            </a:r>
          </a:p>
          <a:p>
            <a:endParaRPr lang="en-GB" dirty="0"/>
          </a:p>
        </p:txBody>
      </p:sp>
      <p:pic>
        <p:nvPicPr>
          <p:cNvPr id="4" name="Picture 4">
            <a:extLst>
              <a:ext uri="{FF2B5EF4-FFF2-40B4-BE49-F238E27FC236}">
                <a16:creationId xmlns:a16="http://schemas.microsoft.com/office/drawing/2014/main" id="{FDBA2B53-B2F9-1E93-36A4-74961A3C5C0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93942" y="5254171"/>
            <a:ext cx="2598057" cy="1603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7593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848D5-F131-C881-025D-7A3DE1C656F7}"/>
              </a:ext>
            </a:extLst>
          </p:cNvPr>
          <p:cNvSpPr>
            <a:spLocks noGrp="1"/>
          </p:cNvSpPr>
          <p:nvPr>
            <p:ph type="title"/>
          </p:nvPr>
        </p:nvSpPr>
        <p:spPr/>
        <p:txBody>
          <a:bodyPr/>
          <a:lstStyle/>
          <a:p>
            <a:r>
              <a:rPr lang="en-GB" b="1" dirty="0">
                <a:solidFill>
                  <a:schemeClr val="accent1"/>
                </a:solidFill>
              </a:rPr>
              <a:t>Social Services and Well-being (Wales) Act (2014)</a:t>
            </a:r>
          </a:p>
        </p:txBody>
      </p:sp>
      <p:sp>
        <p:nvSpPr>
          <p:cNvPr id="5" name="Content Placeholder 4">
            <a:extLst>
              <a:ext uri="{FF2B5EF4-FFF2-40B4-BE49-F238E27FC236}">
                <a16:creationId xmlns:a16="http://schemas.microsoft.com/office/drawing/2014/main" id="{B54AC299-0A03-3BD2-7AC7-146D1805C662}"/>
              </a:ext>
            </a:extLst>
          </p:cNvPr>
          <p:cNvSpPr>
            <a:spLocks noGrp="1"/>
          </p:cNvSpPr>
          <p:nvPr>
            <p:ph idx="1"/>
          </p:nvPr>
        </p:nvSpPr>
        <p:spPr/>
        <p:txBody>
          <a:bodyPr/>
          <a:lstStyle/>
          <a:p>
            <a:pPr marL="447675" indent="-383540"/>
            <a:r>
              <a:rPr lang="en-GB" sz="2800" dirty="0">
                <a:solidFill>
                  <a:schemeClr val="accent1"/>
                </a:solidFill>
                <a:ea typeface="+mn-lt"/>
                <a:cs typeface="+mn-lt"/>
              </a:rPr>
              <a:t>The Act contains measures for strengthening the safeguarding procedures for both children and adults.</a:t>
            </a:r>
            <a:endParaRPr lang="en-US" sz="2800" dirty="0">
              <a:solidFill>
                <a:schemeClr val="accent1"/>
              </a:solidFill>
              <a:ea typeface="+mn-lt"/>
              <a:cs typeface="+mn-lt"/>
            </a:endParaRPr>
          </a:p>
          <a:p>
            <a:pPr marL="447675" indent="-383540"/>
            <a:r>
              <a:rPr lang="en-US" sz="2800" dirty="0">
                <a:solidFill>
                  <a:schemeClr val="accent1"/>
                </a:solidFill>
                <a:ea typeface="+mn-lt"/>
                <a:cs typeface="+mn-lt"/>
              </a:rPr>
              <a:t>Part 7 of the Act relates to safeguarding. </a:t>
            </a:r>
          </a:p>
          <a:p>
            <a:pPr marL="447675" indent="-383540"/>
            <a:r>
              <a:rPr lang="en-US" sz="2800" dirty="0">
                <a:solidFill>
                  <a:schemeClr val="accent1"/>
                </a:solidFill>
                <a:ea typeface="+mn-lt"/>
                <a:cs typeface="+mn-lt"/>
              </a:rPr>
              <a:t>Reinforces existing safeguarding arrangements for children through the introduction of a new duty to report to the local authority any child suspected of being at risk of, or experiencing, abuse or neglect.</a:t>
            </a:r>
            <a:endParaRPr lang="en-US" sz="2800" dirty="0">
              <a:solidFill>
                <a:schemeClr val="accent1"/>
              </a:solidFill>
              <a:cs typeface="Arial"/>
            </a:endParaRPr>
          </a:p>
          <a:p>
            <a:endParaRPr lang="en-GB" dirty="0"/>
          </a:p>
        </p:txBody>
      </p:sp>
      <p:pic>
        <p:nvPicPr>
          <p:cNvPr id="6" name="Picture 4">
            <a:extLst>
              <a:ext uri="{FF2B5EF4-FFF2-40B4-BE49-F238E27FC236}">
                <a16:creationId xmlns:a16="http://schemas.microsoft.com/office/drawing/2014/main" id="{FD3FA38A-3367-1822-C28E-6547FCEE49D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49256" y="5532436"/>
            <a:ext cx="2142743"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43968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E1792-1CC1-0BBB-0CD0-AD3B741EDF07}"/>
              </a:ext>
            </a:extLst>
          </p:cNvPr>
          <p:cNvSpPr>
            <a:spLocks noGrp="1"/>
          </p:cNvSpPr>
          <p:nvPr>
            <p:ph type="title"/>
          </p:nvPr>
        </p:nvSpPr>
        <p:spPr/>
        <p:txBody>
          <a:bodyPr/>
          <a:lstStyle/>
          <a:p>
            <a:r>
              <a:rPr lang="en-GB" b="1" dirty="0">
                <a:solidFill>
                  <a:schemeClr val="accent1"/>
                </a:solidFill>
              </a:rPr>
              <a:t>Social Services and Well-being (Wales) Act (2014)</a:t>
            </a:r>
            <a:endParaRPr lang="en-GB" dirty="0"/>
          </a:p>
        </p:txBody>
      </p:sp>
      <p:sp>
        <p:nvSpPr>
          <p:cNvPr id="3" name="Content Placeholder 2">
            <a:extLst>
              <a:ext uri="{FF2B5EF4-FFF2-40B4-BE49-F238E27FC236}">
                <a16:creationId xmlns:a16="http://schemas.microsoft.com/office/drawing/2014/main" id="{7D6368E9-83C4-896C-3212-7FDDEF639B78}"/>
              </a:ext>
            </a:extLst>
          </p:cNvPr>
          <p:cNvSpPr>
            <a:spLocks noGrp="1"/>
          </p:cNvSpPr>
          <p:nvPr>
            <p:ph idx="1"/>
          </p:nvPr>
        </p:nvSpPr>
        <p:spPr/>
        <p:txBody>
          <a:bodyPr>
            <a:normAutofit fontScale="92500" lnSpcReduction="10000"/>
          </a:bodyPr>
          <a:lstStyle/>
          <a:p>
            <a:pPr marL="64135" indent="0">
              <a:buNone/>
            </a:pPr>
            <a:r>
              <a:rPr lang="en-GB" b="1" dirty="0">
                <a:solidFill>
                  <a:schemeClr val="accent1"/>
                </a:solidFill>
                <a:ea typeface="+mn-lt"/>
                <a:cs typeface="+mn-lt"/>
              </a:rPr>
              <a:t>Safeguarding - protecting children and adults from abuse or neglect and educating those around them to recognise the signs and dangers.</a:t>
            </a:r>
            <a:endParaRPr lang="en-US" dirty="0">
              <a:solidFill>
                <a:schemeClr val="accent1"/>
              </a:solidFill>
              <a:ea typeface="+mn-lt"/>
              <a:cs typeface="+mn-lt"/>
            </a:endParaRPr>
          </a:p>
          <a:p>
            <a:pPr marL="447675" indent="-383540"/>
            <a:r>
              <a:rPr lang="en-GB" dirty="0">
                <a:solidFill>
                  <a:schemeClr val="accent1"/>
                </a:solidFill>
                <a:ea typeface="+mn-lt"/>
                <a:cs typeface="+mn-lt"/>
              </a:rPr>
              <a:t>‘Everyone’s responsibility’. Each professional and organisation must do everything they can, to ensure that children and adults at risk are protected from abuse.</a:t>
            </a:r>
            <a:endParaRPr lang="en-US" dirty="0">
              <a:solidFill>
                <a:schemeClr val="accent1"/>
              </a:solidFill>
              <a:ea typeface="+mn-lt"/>
              <a:cs typeface="+mn-lt"/>
            </a:endParaRPr>
          </a:p>
          <a:p>
            <a:pPr marL="447675" indent="-383540"/>
            <a:endParaRPr lang="en-GB" dirty="0">
              <a:solidFill>
                <a:schemeClr val="accent1"/>
              </a:solidFill>
              <a:ea typeface="+mn-lt"/>
              <a:cs typeface="+mn-lt"/>
            </a:endParaRPr>
          </a:p>
          <a:p>
            <a:pPr marL="64135" indent="0">
              <a:buNone/>
            </a:pPr>
            <a:r>
              <a:rPr lang="en-GB" b="1" dirty="0">
                <a:solidFill>
                  <a:schemeClr val="accent1"/>
                </a:solidFill>
                <a:ea typeface="+mn-lt"/>
                <a:cs typeface="+mn-lt"/>
              </a:rPr>
              <a:t>National Independent Safeguarding Board</a:t>
            </a:r>
            <a:endParaRPr lang="en-US" dirty="0">
              <a:solidFill>
                <a:schemeClr val="accent1"/>
              </a:solidFill>
              <a:ea typeface="+mn-lt"/>
              <a:cs typeface="+mn-lt"/>
            </a:endParaRPr>
          </a:p>
          <a:p>
            <a:pPr marL="447675" indent="-383540"/>
            <a:r>
              <a:rPr lang="en-GB" dirty="0">
                <a:solidFill>
                  <a:schemeClr val="accent1"/>
                </a:solidFill>
                <a:ea typeface="+mn-lt"/>
                <a:cs typeface="+mn-lt"/>
              </a:rPr>
              <a:t>A new board to work with the safeguarding adults boards and safeguarding children boards across Wales</a:t>
            </a:r>
            <a:endParaRPr lang="en-GB" dirty="0">
              <a:solidFill>
                <a:schemeClr val="accent1"/>
              </a:solidFill>
            </a:endParaRPr>
          </a:p>
        </p:txBody>
      </p:sp>
      <p:pic>
        <p:nvPicPr>
          <p:cNvPr id="4" name="Picture 4">
            <a:extLst>
              <a:ext uri="{FF2B5EF4-FFF2-40B4-BE49-F238E27FC236}">
                <a16:creationId xmlns:a16="http://schemas.microsoft.com/office/drawing/2014/main" id="{C1FAC625-B77B-4A1B-1CE5-4A8FB06747C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49256" y="5532436"/>
            <a:ext cx="2142743"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98195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A92A6-CA30-00D4-A022-31837B155C9B}"/>
              </a:ext>
            </a:extLst>
          </p:cNvPr>
          <p:cNvSpPr>
            <a:spLocks noGrp="1"/>
          </p:cNvSpPr>
          <p:nvPr>
            <p:ph type="title"/>
          </p:nvPr>
        </p:nvSpPr>
        <p:spPr/>
        <p:txBody>
          <a:bodyPr/>
          <a:lstStyle/>
          <a:p>
            <a:r>
              <a:rPr lang="en-GB" b="1" dirty="0">
                <a:solidFill>
                  <a:schemeClr val="accent1"/>
                </a:solidFill>
              </a:rPr>
              <a:t>Social Services and Well-being (Wales) Act (2014)</a:t>
            </a:r>
            <a:endParaRPr lang="en-GB" dirty="0"/>
          </a:p>
        </p:txBody>
      </p:sp>
      <p:sp>
        <p:nvSpPr>
          <p:cNvPr id="3" name="Content Placeholder 2">
            <a:extLst>
              <a:ext uri="{FF2B5EF4-FFF2-40B4-BE49-F238E27FC236}">
                <a16:creationId xmlns:a16="http://schemas.microsoft.com/office/drawing/2014/main" id="{58E2F4CA-1A2A-33FB-20A7-8CBFB6505B43}"/>
              </a:ext>
            </a:extLst>
          </p:cNvPr>
          <p:cNvSpPr>
            <a:spLocks noGrp="1"/>
          </p:cNvSpPr>
          <p:nvPr>
            <p:ph idx="1"/>
          </p:nvPr>
        </p:nvSpPr>
        <p:spPr/>
        <p:txBody>
          <a:bodyPr>
            <a:normAutofit fontScale="92500" lnSpcReduction="20000"/>
          </a:bodyPr>
          <a:lstStyle/>
          <a:p>
            <a:pPr marL="64135" indent="0">
              <a:buNone/>
            </a:pPr>
            <a:r>
              <a:rPr lang="en-US" dirty="0">
                <a:solidFill>
                  <a:schemeClr val="accent1"/>
                </a:solidFill>
                <a:ea typeface="+mn-lt"/>
                <a:cs typeface="+mn-lt"/>
              </a:rPr>
              <a:t>Safeguarding partners are supported by more robust leadership and stronger, more effective multi-agency co-operation. </a:t>
            </a:r>
          </a:p>
          <a:p>
            <a:pPr marL="447675" indent="-383540"/>
            <a:endParaRPr lang="en-US" dirty="0">
              <a:solidFill>
                <a:schemeClr val="accent1"/>
              </a:solidFill>
              <a:ea typeface="+mn-lt"/>
              <a:cs typeface="+mn-lt"/>
            </a:endParaRPr>
          </a:p>
          <a:p>
            <a:pPr marL="64135" indent="0">
              <a:buNone/>
            </a:pPr>
            <a:r>
              <a:rPr lang="en-GB" b="1" dirty="0">
                <a:solidFill>
                  <a:schemeClr val="accent1"/>
                </a:solidFill>
                <a:ea typeface="+mn-lt"/>
                <a:cs typeface="+mn-lt"/>
              </a:rPr>
              <a:t>National action plan to prevent and protect children and young people from sexual exploitation</a:t>
            </a:r>
            <a:endParaRPr lang="en-US" dirty="0">
              <a:solidFill>
                <a:schemeClr val="accent1"/>
              </a:solidFill>
              <a:ea typeface="+mn-lt"/>
              <a:cs typeface="+mn-lt"/>
            </a:endParaRPr>
          </a:p>
          <a:p>
            <a:pPr marL="447675" indent="-383540"/>
            <a:r>
              <a:rPr lang="en-GB" dirty="0">
                <a:solidFill>
                  <a:schemeClr val="accent1"/>
                </a:solidFill>
                <a:ea typeface="+mn-lt"/>
                <a:cs typeface="+mn-lt"/>
              </a:rPr>
              <a:t>prevent and protect children and young people from sexual exploitation</a:t>
            </a:r>
            <a:endParaRPr lang="en-US" dirty="0">
              <a:solidFill>
                <a:schemeClr val="accent1"/>
              </a:solidFill>
              <a:ea typeface="+mn-lt"/>
              <a:cs typeface="+mn-lt"/>
            </a:endParaRPr>
          </a:p>
          <a:p>
            <a:pPr marL="447675" indent="-383540"/>
            <a:r>
              <a:rPr lang="en-GB" dirty="0">
                <a:solidFill>
                  <a:schemeClr val="accent1"/>
                </a:solidFill>
                <a:ea typeface="+mn-lt"/>
                <a:cs typeface="+mn-lt"/>
              </a:rPr>
              <a:t>provide responsive, appropriate and consistent support to those identified as being subject to or at risk of sexual exploitation</a:t>
            </a:r>
            <a:endParaRPr lang="en-US" dirty="0">
              <a:solidFill>
                <a:schemeClr val="accent1"/>
              </a:solidFill>
              <a:ea typeface="+mn-lt"/>
              <a:cs typeface="+mn-lt"/>
            </a:endParaRPr>
          </a:p>
          <a:p>
            <a:pPr marL="447675" indent="-383540"/>
            <a:r>
              <a:rPr lang="en-GB" dirty="0">
                <a:solidFill>
                  <a:schemeClr val="accent1"/>
                </a:solidFill>
                <a:ea typeface="+mn-lt"/>
                <a:cs typeface="+mn-lt"/>
              </a:rPr>
              <a:t>contribute to the identification, disruption and prosecution of perpetrators.</a:t>
            </a:r>
            <a:endParaRPr lang="en-US" dirty="0">
              <a:solidFill>
                <a:schemeClr val="accent1"/>
              </a:solidFill>
              <a:ea typeface="+mn-lt"/>
              <a:cs typeface="+mn-lt"/>
            </a:endParaRPr>
          </a:p>
          <a:p>
            <a:pPr marL="447675" indent="-383540"/>
            <a:endParaRPr lang="en-GB" dirty="0">
              <a:ea typeface="+mn-lt"/>
              <a:cs typeface="+mn-lt"/>
            </a:endParaRPr>
          </a:p>
          <a:p>
            <a:endParaRPr lang="en-GB" dirty="0"/>
          </a:p>
        </p:txBody>
      </p:sp>
      <p:pic>
        <p:nvPicPr>
          <p:cNvPr id="4" name="Picture 4">
            <a:extLst>
              <a:ext uri="{FF2B5EF4-FFF2-40B4-BE49-F238E27FC236}">
                <a16:creationId xmlns:a16="http://schemas.microsoft.com/office/drawing/2014/main" id="{4251A1E2-9629-37C0-45D0-4939F2954F3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49256" y="5532436"/>
            <a:ext cx="2142743"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69584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A6896-5C58-E6E4-9206-7D956E0806BB}"/>
              </a:ext>
            </a:extLst>
          </p:cNvPr>
          <p:cNvSpPr>
            <a:spLocks noGrp="1"/>
          </p:cNvSpPr>
          <p:nvPr>
            <p:ph type="title"/>
          </p:nvPr>
        </p:nvSpPr>
        <p:spPr/>
        <p:txBody>
          <a:bodyPr/>
          <a:lstStyle/>
          <a:p>
            <a:r>
              <a:rPr lang="en-GB" b="1" i="0" u="none" strike="noStrike" dirty="0">
                <a:solidFill>
                  <a:schemeClr val="accent1"/>
                </a:solidFill>
                <a:effectLst/>
                <a:latin typeface="NSPCC-Regular"/>
              </a:rPr>
              <a:t>Children (Abolition of Defence of Reasonable Punishment) (Wales) Act) (2020)</a:t>
            </a:r>
            <a:endParaRPr lang="en-GB" dirty="0">
              <a:solidFill>
                <a:schemeClr val="accent1"/>
              </a:solidFill>
            </a:endParaRPr>
          </a:p>
        </p:txBody>
      </p:sp>
      <p:sp>
        <p:nvSpPr>
          <p:cNvPr id="3" name="Content Placeholder 2">
            <a:extLst>
              <a:ext uri="{FF2B5EF4-FFF2-40B4-BE49-F238E27FC236}">
                <a16:creationId xmlns:a16="http://schemas.microsoft.com/office/drawing/2014/main" id="{B61DC671-7D61-3246-B4D8-35D53CCF7418}"/>
              </a:ext>
            </a:extLst>
          </p:cNvPr>
          <p:cNvSpPr>
            <a:spLocks noGrp="1"/>
          </p:cNvSpPr>
          <p:nvPr>
            <p:ph idx="1"/>
          </p:nvPr>
        </p:nvSpPr>
        <p:spPr/>
        <p:txBody>
          <a:bodyPr>
            <a:normAutofit/>
          </a:bodyPr>
          <a:lstStyle/>
          <a:p>
            <a:r>
              <a:rPr lang="en-GB" sz="4400" b="0" i="0" dirty="0">
                <a:solidFill>
                  <a:schemeClr val="accent1"/>
                </a:solidFill>
                <a:effectLst/>
                <a:latin typeface="NSPCC-Regular"/>
              </a:rPr>
              <a:t>The </a:t>
            </a:r>
            <a:r>
              <a:rPr lang="en-GB" sz="4400" b="1" i="0" dirty="0">
                <a:solidFill>
                  <a:schemeClr val="accent1"/>
                </a:solidFill>
                <a:effectLst/>
                <a:latin typeface="NSPCC-Semibold"/>
              </a:rPr>
              <a:t>Welsh Government</a:t>
            </a:r>
            <a:r>
              <a:rPr lang="en-GB" sz="4400" b="0" i="0" dirty="0">
                <a:solidFill>
                  <a:schemeClr val="accent1"/>
                </a:solidFill>
                <a:effectLst/>
                <a:latin typeface="NSPCC-Regular"/>
              </a:rPr>
              <a:t> introduced the </a:t>
            </a:r>
            <a:r>
              <a:rPr lang="en-GB" sz="4400" b="0" i="0" u="none" strike="noStrike" dirty="0">
                <a:solidFill>
                  <a:schemeClr val="accent1"/>
                </a:solidFill>
                <a:effectLst/>
                <a:latin typeface="NSPCC-Regular"/>
                <a:hlinkClick r:id="rId2" tooltip="Children (Abolition of Defence of Reasonable Punishment) (Wales) Act 2020">
                  <a:extLst>
                    <a:ext uri="{A12FA001-AC4F-418D-AE19-62706E023703}">
                      <ahyp:hlinkClr xmlns:ahyp="http://schemas.microsoft.com/office/drawing/2018/hyperlinkcolor" val="tx"/>
                    </a:ext>
                  </a:extLst>
                </a:hlinkClick>
              </a:rPr>
              <a:t>Children (Abolition of Defence of Reasonable Punishment) (Wales) Act)</a:t>
            </a:r>
            <a:r>
              <a:rPr lang="en-GB" sz="4400" b="0" i="0" dirty="0">
                <a:solidFill>
                  <a:schemeClr val="accent1"/>
                </a:solidFill>
                <a:effectLst/>
                <a:latin typeface="NSPCC-Regular"/>
              </a:rPr>
              <a:t>, which abolished the defence of reasonable punishment from 2022.</a:t>
            </a:r>
            <a:endParaRPr lang="en-GB" sz="4400" dirty="0">
              <a:solidFill>
                <a:schemeClr val="accent1"/>
              </a:solidFill>
            </a:endParaRPr>
          </a:p>
        </p:txBody>
      </p:sp>
    </p:spTree>
    <p:extLst>
      <p:ext uri="{BB962C8B-B14F-4D97-AF65-F5344CB8AC3E}">
        <p14:creationId xmlns:p14="http://schemas.microsoft.com/office/powerpoint/2010/main" val="16012351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9791-F7F6-E447-42A8-13A7D8C65F3B}"/>
              </a:ext>
            </a:extLst>
          </p:cNvPr>
          <p:cNvSpPr>
            <a:spLocks noGrp="1"/>
          </p:cNvSpPr>
          <p:nvPr>
            <p:ph type="title"/>
          </p:nvPr>
        </p:nvSpPr>
        <p:spPr/>
        <p:txBody>
          <a:bodyPr/>
          <a:lstStyle/>
          <a:p>
            <a:r>
              <a:rPr lang="en-GB" altLang="en-US" sz="4400" b="1" dirty="0">
                <a:solidFill>
                  <a:schemeClr val="accent1"/>
                </a:solidFill>
              </a:rPr>
              <a:t>Children’s Commissioner for Wales</a:t>
            </a:r>
            <a:endParaRPr lang="en-GB" b="1" dirty="0">
              <a:solidFill>
                <a:schemeClr val="accent1"/>
              </a:solidFill>
            </a:endParaRPr>
          </a:p>
        </p:txBody>
      </p:sp>
      <p:sp>
        <p:nvSpPr>
          <p:cNvPr id="3" name="Content Placeholder 2">
            <a:extLst>
              <a:ext uri="{FF2B5EF4-FFF2-40B4-BE49-F238E27FC236}">
                <a16:creationId xmlns:a16="http://schemas.microsoft.com/office/drawing/2014/main" id="{72FBF727-3235-972D-3A27-F759CF90C3A7}"/>
              </a:ext>
            </a:extLst>
          </p:cNvPr>
          <p:cNvSpPr>
            <a:spLocks noGrp="1"/>
          </p:cNvSpPr>
          <p:nvPr>
            <p:ph idx="1"/>
          </p:nvPr>
        </p:nvSpPr>
        <p:spPr/>
        <p:txBody>
          <a:bodyPr/>
          <a:lstStyle/>
          <a:p>
            <a:pPr marL="107950" indent="0">
              <a:buFont typeface="Wingdings 3" panose="05040102010807070707" pitchFamily="18" charset="2"/>
              <a:buNone/>
            </a:pPr>
            <a:r>
              <a:rPr lang="en-GB" altLang="en-US" sz="2000" dirty="0">
                <a:solidFill>
                  <a:schemeClr val="accent1"/>
                </a:solidFill>
                <a:latin typeface="Arial" panose="020B0604020202020204" pitchFamily="34" charset="0"/>
                <a:ea typeface="ＭＳ Ｐゴシック" panose="020B0600070205080204" pitchFamily="34" charset="-128"/>
                <a:cs typeface="Arial" panose="020B0604020202020204" pitchFamily="34" charset="0"/>
              </a:rPr>
              <a:t>Visit the website at:</a:t>
            </a:r>
          </a:p>
          <a:p>
            <a:pPr marL="107950" indent="0">
              <a:buFont typeface="Wingdings 3" panose="05040102010807070707" pitchFamily="18" charset="2"/>
              <a:buNone/>
            </a:pPr>
            <a:r>
              <a:rPr lang="en-GB" altLang="en-US" sz="2000" dirty="0">
                <a:latin typeface="Arial" panose="020B0604020202020204" pitchFamily="34" charset="0"/>
                <a:ea typeface="ＭＳ Ｐゴシック" panose="020B0600070205080204" pitchFamily="34" charset="-128"/>
                <a:cs typeface="Arial" panose="020B0604020202020204" pitchFamily="34" charset="0"/>
                <a:hlinkClick r:id="rId2"/>
              </a:rPr>
              <a:t>http://www.complantcymru.org.uk/cy/</a:t>
            </a:r>
            <a:r>
              <a:rPr lang="en-GB" altLang="en-US" sz="2000" dirty="0">
                <a:solidFill>
                  <a:schemeClr val="accent1"/>
                </a:solidFill>
                <a:latin typeface="Arial" panose="020B0604020202020204" pitchFamily="34" charset="0"/>
                <a:ea typeface="ＭＳ Ｐゴシック" panose="020B0600070205080204" pitchFamily="34" charset="-128"/>
                <a:cs typeface="Arial" panose="020B0604020202020204" pitchFamily="34" charset="0"/>
              </a:rPr>
              <a:t>Welsh)   </a:t>
            </a:r>
          </a:p>
          <a:p>
            <a:pPr marL="0" indent="0">
              <a:buNone/>
            </a:pPr>
            <a:r>
              <a:rPr lang="en-GB" altLang="en-US" sz="2000" i="1" dirty="0">
                <a:solidFill>
                  <a:schemeClr val="accent1"/>
                </a:solidFill>
                <a:latin typeface="Arial" panose="020B0604020202020204" pitchFamily="34" charset="0"/>
                <a:ea typeface="ＭＳ Ｐゴシック" panose="020B0600070205080204" pitchFamily="34" charset="-128"/>
                <a:cs typeface="Arial" panose="020B0604020202020204" pitchFamily="34" charset="0"/>
                <a:hlinkClick r:id="rId3">
                  <a:extLst>
                    <a:ext uri="{A12FA001-AC4F-418D-AE19-62706E023703}">
                      <ahyp:hlinkClr xmlns:ahyp="http://schemas.microsoft.com/office/drawing/2018/hyperlinkcolor" val="tx"/>
                    </a:ext>
                  </a:extLst>
                </a:hlinkClick>
              </a:rPr>
              <a:t> http://www.childcomwales.org.uk</a:t>
            </a:r>
            <a:r>
              <a:rPr lang="en-GB" altLang="en-US" sz="2000" i="1" dirty="0">
                <a:solidFill>
                  <a:schemeClr val="accent1"/>
                </a:solidFill>
                <a:latin typeface="Arial" panose="020B0604020202020204" pitchFamily="34" charset="0"/>
                <a:ea typeface="ＭＳ Ｐゴシック" panose="020B0600070205080204" pitchFamily="34" charset="-128"/>
                <a:cs typeface="Arial" panose="020B0604020202020204" pitchFamily="34" charset="0"/>
              </a:rPr>
              <a:t> (English)</a:t>
            </a:r>
            <a:endParaRPr lang="en-US" altLang="en-US" sz="2000" i="1" dirty="0">
              <a:solidFill>
                <a:schemeClr val="accent1"/>
              </a:solidFill>
              <a:ea typeface="ＭＳ Ｐゴシック" panose="020B0600070205080204" pitchFamily="34" charset="-128"/>
              <a:cs typeface="Arial" panose="020B0604020202020204" pitchFamily="34" charset="0"/>
            </a:endParaRPr>
          </a:p>
          <a:p>
            <a:pPr marL="107950" indent="0">
              <a:buFont typeface="Wingdings 3" panose="05040102010807070707" pitchFamily="18" charset="2"/>
              <a:buNone/>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 </a:t>
            </a:r>
            <a:endParaRPr lang="en-US" altLang="en-US" sz="2000" i="1" dirty="0">
              <a:ea typeface="ＭＳ Ｐゴシック" panose="020B0600070205080204" pitchFamily="34" charset="-128"/>
            </a:endParaRPr>
          </a:p>
          <a:p>
            <a:r>
              <a:rPr lang="en-US" altLang="en-US" sz="2800" dirty="0">
                <a:solidFill>
                  <a:schemeClr val="accent1"/>
                </a:solidFill>
                <a:ea typeface="ＭＳ Ｐゴシック" panose="020B0600070205080204" pitchFamily="34" charset="-128"/>
              </a:rPr>
              <a:t>Discover the latest news on children’s rights in Wales.</a:t>
            </a:r>
          </a:p>
          <a:p>
            <a:r>
              <a:rPr lang="en-US" altLang="en-US" sz="2800" dirty="0">
                <a:solidFill>
                  <a:schemeClr val="accent1"/>
                </a:solidFill>
                <a:ea typeface="ＭＳ Ｐゴシック" panose="020B0600070205080204" pitchFamily="34" charset="-128"/>
              </a:rPr>
              <a:t>Consider how  effectively the site engages children in knowing their rights  </a:t>
            </a:r>
          </a:p>
          <a:p>
            <a:endParaRPr lang="en-GB" dirty="0"/>
          </a:p>
        </p:txBody>
      </p:sp>
      <p:pic>
        <p:nvPicPr>
          <p:cNvPr id="4" name="Picture 4">
            <a:extLst>
              <a:ext uri="{FF2B5EF4-FFF2-40B4-BE49-F238E27FC236}">
                <a16:creationId xmlns:a16="http://schemas.microsoft.com/office/drawing/2014/main" id="{81CA6755-BBAE-76AD-23E3-C0BB240409C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652000" y="5297714"/>
            <a:ext cx="2540000" cy="1560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305873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79008-EA8E-3C9A-2EF4-F3283072F962}"/>
              </a:ext>
            </a:extLst>
          </p:cNvPr>
          <p:cNvSpPr>
            <a:spLocks noGrp="1"/>
          </p:cNvSpPr>
          <p:nvPr>
            <p:ph type="title"/>
          </p:nvPr>
        </p:nvSpPr>
        <p:spPr/>
        <p:txBody>
          <a:bodyPr>
            <a:noAutofit/>
          </a:bodyPr>
          <a:lstStyle/>
          <a:p>
            <a:r>
              <a:rPr lang="en-GB" sz="4000" b="1" i="0" dirty="0">
                <a:solidFill>
                  <a:schemeClr val="accent1"/>
                </a:solidFill>
                <a:effectLst/>
                <a:latin typeface="+mn-lt"/>
              </a:rPr>
              <a:t>The </a:t>
            </a:r>
            <a:r>
              <a:rPr lang="en-GB" sz="4000" b="1" i="0" u="sng" dirty="0">
                <a:solidFill>
                  <a:schemeClr val="accent1"/>
                </a:solidFill>
                <a:effectLst/>
                <a:latin typeface="+mn-lt"/>
                <a:hlinkClick r:id="rId2" tooltip="Rights of Children and Young Persons (Wales) Measure 2011">
                  <a:extLst>
                    <a:ext uri="{A12FA001-AC4F-418D-AE19-62706E023703}">
                      <ahyp:hlinkClr xmlns:ahyp="http://schemas.microsoft.com/office/drawing/2018/hyperlinkcolor" val="tx"/>
                    </a:ext>
                  </a:extLst>
                </a:hlinkClick>
              </a:rPr>
              <a:t>Rights of Children and Young Persons (Wales) Measure 2011</a:t>
            </a:r>
            <a:r>
              <a:rPr lang="en-GB" sz="4000" b="1" i="0" dirty="0">
                <a:solidFill>
                  <a:schemeClr val="accent1"/>
                </a:solidFill>
                <a:effectLst/>
                <a:latin typeface="+mn-lt"/>
              </a:rPr>
              <a:t> requires the Welsh government to:</a:t>
            </a:r>
            <a:endParaRPr lang="en-GB" sz="4000" b="1" dirty="0">
              <a:solidFill>
                <a:schemeClr val="accent1"/>
              </a:solidFill>
              <a:latin typeface="+mn-lt"/>
            </a:endParaRPr>
          </a:p>
        </p:txBody>
      </p:sp>
      <p:sp>
        <p:nvSpPr>
          <p:cNvPr id="3" name="Content Placeholder 2">
            <a:extLst>
              <a:ext uri="{FF2B5EF4-FFF2-40B4-BE49-F238E27FC236}">
                <a16:creationId xmlns:a16="http://schemas.microsoft.com/office/drawing/2014/main" id="{E3467FC4-678C-BBC3-DA95-735BC8253888}"/>
              </a:ext>
            </a:extLst>
          </p:cNvPr>
          <p:cNvSpPr>
            <a:spLocks noGrp="1"/>
          </p:cNvSpPr>
          <p:nvPr>
            <p:ph idx="1"/>
          </p:nvPr>
        </p:nvSpPr>
        <p:spPr>
          <a:xfrm>
            <a:off x="1103312" y="2372139"/>
            <a:ext cx="8946541" cy="3876260"/>
          </a:xfrm>
        </p:spPr>
        <p:txBody>
          <a:bodyPr/>
          <a:lstStyle/>
          <a:p>
            <a:pPr algn="l">
              <a:buFont typeface="Arial" panose="020B0604020202020204" pitchFamily="34" charset="0"/>
              <a:buChar char="•"/>
            </a:pPr>
            <a:r>
              <a:rPr lang="en-GB" sz="2800" b="0" i="0" dirty="0">
                <a:solidFill>
                  <a:schemeClr val="accent1"/>
                </a:solidFill>
                <a:effectLst/>
              </a:rPr>
              <a:t>have due regard to the UNCRC in all its functions, including when developing or reviewing legislation and guidance</a:t>
            </a:r>
          </a:p>
          <a:p>
            <a:pPr algn="l">
              <a:buFont typeface="Arial" panose="020B0604020202020204" pitchFamily="34" charset="0"/>
              <a:buChar char="•"/>
            </a:pPr>
            <a:r>
              <a:rPr lang="en-GB" sz="2800" b="0" i="0" dirty="0">
                <a:solidFill>
                  <a:schemeClr val="accent1"/>
                </a:solidFill>
                <a:effectLst/>
              </a:rPr>
              <a:t>be responsible for making sure people in Wales know about the rights of children and young people as set out in the UNCRC.</a:t>
            </a:r>
          </a:p>
          <a:p>
            <a:pPr marL="0" indent="0">
              <a:buNone/>
            </a:pPr>
            <a:r>
              <a:rPr lang="en-GB" dirty="0">
                <a:solidFill>
                  <a:schemeClr val="accent1"/>
                </a:solidFill>
              </a:rPr>
              <a:t>(Welsh Government, 2022)</a:t>
            </a:r>
          </a:p>
        </p:txBody>
      </p:sp>
    </p:spTree>
    <p:extLst>
      <p:ext uri="{BB962C8B-B14F-4D97-AF65-F5344CB8AC3E}">
        <p14:creationId xmlns:p14="http://schemas.microsoft.com/office/powerpoint/2010/main" val="40922260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3A507-D3D8-D1F6-0513-BB509D366213}"/>
              </a:ext>
            </a:extLst>
          </p:cNvPr>
          <p:cNvSpPr>
            <a:spLocks noGrp="1"/>
          </p:cNvSpPr>
          <p:nvPr>
            <p:ph type="title"/>
          </p:nvPr>
        </p:nvSpPr>
        <p:spPr/>
        <p:txBody>
          <a:bodyPr>
            <a:normAutofit/>
          </a:bodyPr>
          <a:lstStyle/>
          <a:p>
            <a:r>
              <a:rPr lang="en-GB" sz="5400" b="1" dirty="0">
                <a:solidFill>
                  <a:schemeClr val="accent1"/>
                </a:solidFill>
              </a:rPr>
              <a:t>Theory </a:t>
            </a:r>
          </a:p>
        </p:txBody>
      </p:sp>
      <p:sp>
        <p:nvSpPr>
          <p:cNvPr id="3" name="Content Placeholder 2">
            <a:extLst>
              <a:ext uri="{FF2B5EF4-FFF2-40B4-BE49-F238E27FC236}">
                <a16:creationId xmlns:a16="http://schemas.microsoft.com/office/drawing/2014/main" id="{FE3B545B-5449-85EA-1F96-55877114AB98}"/>
              </a:ext>
            </a:extLst>
          </p:cNvPr>
          <p:cNvSpPr>
            <a:spLocks noGrp="1"/>
          </p:cNvSpPr>
          <p:nvPr>
            <p:ph idx="1"/>
          </p:nvPr>
        </p:nvSpPr>
        <p:spPr/>
        <p:txBody>
          <a:bodyPr>
            <a:normAutofit fontScale="92500"/>
          </a:bodyPr>
          <a:lstStyle/>
          <a:p>
            <a:r>
              <a:rPr lang="en-GB" sz="5400" dirty="0">
                <a:solidFill>
                  <a:schemeClr val="accent1"/>
                </a:solidFill>
              </a:rPr>
              <a:t>Maslow - Hierarchy of Needs </a:t>
            </a:r>
            <a:r>
              <a:rPr lang="en-GB" sz="2000" dirty="0">
                <a:solidFill>
                  <a:schemeClr val="accent1"/>
                </a:solidFill>
              </a:rPr>
              <a:t>(1943) </a:t>
            </a:r>
          </a:p>
          <a:p>
            <a:r>
              <a:rPr lang="en-GB" sz="5400" dirty="0">
                <a:solidFill>
                  <a:schemeClr val="accent1"/>
                </a:solidFill>
              </a:rPr>
              <a:t>Bronfenbrenner - Eco-biological Theory </a:t>
            </a:r>
            <a:r>
              <a:rPr lang="en-GB" sz="2200" dirty="0">
                <a:solidFill>
                  <a:schemeClr val="accent1"/>
                </a:solidFill>
              </a:rPr>
              <a:t>Focuses on the quality, context and key relationships in a child’s environment.(1979) </a:t>
            </a:r>
          </a:p>
          <a:p>
            <a:r>
              <a:rPr lang="en-GB" sz="5400" dirty="0">
                <a:solidFill>
                  <a:schemeClr val="accent1"/>
                </a:solidFill>
              </a:rPr>
              <a:t>Bandura -Social Learning Theory</a:t>
            </a:r>
            <a:r>
              <a:rPr lang="en-GB" sz="2800" dirty="0">
                <a:solidFill>
                  <a:schemeClr val="accent1"/>
                </a:solidFill>
              </a:rPr>
              <a:t> </a:t>
            </a:r>
          </a:p>
          <a:p>
            <a:pPr marL="0" indent="0">
              <a:buNone/>
            </a:pPr>
            <a:r>
              <a:rPr lang="en-GB" sz="2000" dirty="0">
                <a:solidFill>
                  <a:schemeClr val="accent1"/>
                </a:solidFill>
              </a:rPr>
              <a:t>     Focuses on how children learn new behaviour through observation and imitation </a:t>
            </a:r>
            <a:r>
              <a:rPr lang="en-GB" sz="2200" dirty="0">
                <a:solidFill>
                  <a:schemeClr val="accent1"/>
                </a:solidFill>
              </a:rPr>
              <a:t>(1977)</a:t>
            </a:r>
          </a:p>
          <a:p>
            <a:r>
              <a:rPr lang="en-GB" sz="2200" dirty="0">
                <a:solidFill>
                  <a:schemeClr val="accent1"/>
                </a:solidFill>
              </a:rPr>
              <a:t>Others? </a:t>
            </a:r>
          </a:p>
        </p:txBody>
      </p:sp>
    </p:spTree>
    <p:extLst>
      <p:ext uri="{BB962C8B-B14F-4D97-AF65-F5344CB8AC3E}">
        <p14:creationId xmlns:p14="http://schemas.microsoft.com/office/powerpoint/2010/main" val="42172167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9886B-CCD5-3BAA-AA81-B31AA3693273}"/>
              </a:ext>
            </a:extLst>
          </p:cNvPr>
          <p:cNvSpPr>
            <a:spLocks noGrp="1"/>
          </p:cNvSpPr>
          <p:nvPr>
            <p:ph type="title"/>
          </p:nvPr>
        </p:nvSpPr>
        <p:spPr>
          <a:xfrm>
            <a:off x="435864" y="447421"/>
            <a:ext cx="10515600" cy="896747"/>
          </a:xfrm>
        </p:spPr>
        <p:txBody>
          <a:bodyPr>
            <a:normAutofit fontScale="90000"/>
          </a:bodyPr>
          <a:lstStyle/>
          <a:p>
            <a:r>
              <a:rPr lang="en-GB" b="1" dirty="0">
                <a:solidFill>
                  <a:schemeClr val="accent1"/>
                </a:solidFill>
              </a:rPr>
              <a:t>References</a:t>
            </a:r>
            <a:br>
              <a:rPr lang="en-GB" dirty="0"/>
            </a:br>
            <a:br>
              <a:rPr lang="en-GB" dirty="0"/>
            </a:br>
            <a:br>
              <a:rPr lang="en-GB" dirty="0"/>
            </a:br>
            <a:br>
              <a:rPr lang="en-GB" dirty="0"/>
            </a:br>
            <a:br>
              <a:rPr lang="en-GB" dirty="0"/>
            </a:br>
            <a:br>
              <a:rPr lang="en-GB" sz="2000" dirty="0">
                <a:latin typeface="+mn-lt"/>
              </a:rPr>
            </a:br>
            <a:br>
              <a:rPr lang="en-GB" sz="2000" dirty="0">
                <a:latin typeface="+mn-lt"/>
              </a:rPr>
            </a:br>
            <a:br>
              <a:rPr lang="en-GB" sz="2000" dirty="0">
                <a:latin typeface="+mn-lt"/>
              </a:rPr>
            </a:br>
            <a:br>
              <a:rPr lang="en-GB" sz="2000" dirty="0">
                <a:latin typeface="+mn-lt"/>
              </a:rPr>
            </a:br>
            <a:br>
              <a:rPr lang="en-GB" sz="2000" dirty="0">
                <a:latin typeface="+mn-lt"/>
              </a:rPr>
            </a:br>
            <a:br>
              <a:rPr lang="en-GB" sz="2000" dirty="0">
                <a:latin typeface="+mn-lt"/>
              </a:rPr>
            </a:br>
            <a:br>
              <a:rPr lang="en-GB" sz="2000" dirty="0">
                <a:latin typeface="+mn-lt"/>
              </a:rPr>
            </a:br>
            <a:br>
              <a:rPr lang="en-GB" sz="3100" dirty="0">
                <a:latin typeface="+mn-lt"/>
              </a:rPr>
            </a:br>
            <a:r>
              <a:rPr lang="en-GB" sz="3100" dirty="0" err="1">
                <a:solidFill>
                  <a:schemeClr val="accent1"/>
                </a:solidFill>
                <a:latin typeface="+mn-lt"/>
              </a:rPr>
              <a:t>References</a:t>
            </a:r>
            <a:br>
              <a:rPr lang="en-GB" sz="2000" dirty="0">
                <a:latin typeface="+mn-lt"/>
              </a:rPr>
            </a:br>
            <a:br>
              <a:rPr lang="en-GB" sz="2000" dirty="0">
                <a:latin typeface="+mn-lt"/>
              </a:rPr>
            </a:br>
            <a:br>
              <a:rPr lang="en-GB" sz="2000" dirty="0">
                <a:latin typeface="+mn-lt"/>
              </a:rPr>
            </a:br>
            <a:r>
              <a:rPr lang="en-GB" sz="1600" dirty="0">
                <a:solidFill>
                  <a:schemeClr val="accent1"/>
                </a:solidFill>
              </a:rPr>
              <a:t>Brotherton, G., Davies, H. &amp; McGillivray, G. (2010) </a:t>
            </a:r>
            <a:r>
              <a:rPr lang="en-GB" sz="1600" i="1" dirty="0">
                <a:solidFill>
                  <a:schemeClr val="accent1"/>
                </a:solidFill>
              </a:rPr>
              <a:t>Working with Children, Young People and Families, </a:t>
            </a:r>
            <a:r>
              <a:rPr lang="en-GB" sz="1600" dirty="0">
                <a:solidFill>
                  <a:schemeClr val="accent1"/>
                </a:solidFill>
              </a:rPr>
              <a:t>London: Sage.</a:t>
            </a:r>
            <a:br>
              <a:rPr lang="en-GB" sz="1600" dirty="0">
                <a:solidFill>
                  <a:schemeClr val="accent1"/>
                </a:solidFill>
              </a:rPr>
            </a:br>
            <a:br>
              <a:rPr lang="en-GB" sz="1600" dirty="0">
                <a:solidFill>
                  <a:schemeClr val="accent1"/>
                </a:solidFill>
              </a:rPr>
            </a:br>
            <a:r>
              <a:rPr lang="en-GB" sz="1600" dirty="0">
                <a:solidFill>
                  <a:schemeClr val="accent1"/>
                </a:solidFill>
              </a:rPr>
              <a:t>Children Act (1989) at </a:t>
            </a:r>
            <a:r>
              <a:rPr lang="en-GB" sz="1600" dirty="0">
                <a:solidFill>
                  <a:schemeClr val="accent1"/>
                </a:solidFill>
                <a:hlinkClick r:id="rId2">
                  <a:extLst>
                    <a:ext uri="{A12FA001-AC4F-418D-AE19-62706E023703}">
                      <ahyp:hlinkClr xmlns:ahyp="http://schemas.microsoft.com/office/drawing/2018/hyperlinkcolor" val="tx"/>
                    </a:ext>
                  </a:extLst>
                </a:hlinkClick>
              </a:rPr>
              <a:t>https://www.legislation.gov.uk/ukpga/1989/41/contents</a:t>
            </a:r>
            <a:br>
              <a:rPr lang="en-GB" sz="1600" dirty="0">
                <a:solidFill>
                  <a:schemeClr val="accent1"/>
                </a:solidFill>
              </a:rPr>
            </a:br>
            <a:r>
              <a:rPr lang="en-GB" sz="1600" dirty="0">
                <a:solidFill>
                  <a:schemeClr val="accent1"/>
                </a:solidFill>
              </a:rPr>
              <a:t>(Accessed 16.01.23)</a:t>
            </a:r>
            <a:br>
              <a:rPr lang="en-GB" sz="1600" dirty="0">
                <a:solidFill>
                  <a:schemeClr val="accent1"/>
                </a:solidFill>
              </a:rPr>
            </a:br>
            <a:br>
              <a:rPr lang="en-GB" sz="1600" dirty="0">
                <a:solidFill>
                  <a:schemeClr val="accent1"/>
                </a:solidFill>
              </a:rPr>
            </a:br>
            <a:r>
              <a:rPr lang="en-GB" sz="1600" dirty="0">
                <a:solidFill>
                  <a:schemeClr val="accent1"/>
                </a:solidFill>
              </a:rPr>
              <a:t>Children Act (2004) at </a:t>
            </a:r>
            <a:r>
              <a:rPr lang="en-GB" sz="1600" dirty="0">
                <a:solidFill>
                  <a:schemeClr val="accent1"/>
                </a:solidFill>
                <a:hlinkClick r:id="rId3">
                  <a:extLst>
                    <a:ext uri="{A12FA001-AC4F-418D-AE19-62706E023703}">
                      <ahyp:hlinkClr xmlns:ahyp="http://schemas.microsoft.com/office/drawing/2018/hyperlinkcolor" val="tx"/>
                    </a:ext>
                  </a:extLst>
                </a:hlinkClick>
              </a:rPr>
              <a:t>https://www.legislation.gov.uk/ukpga/2004/31/contents</a:t>
            </a:r>
            <a:br>
              <a:rPr lang="en-GB" sz="1600" dirty="0">
                <a:solidFill>
                  <a:schemeClr val="accent1"/>
                </a:solidFill>
              </a:rPr>
            </a:br>
            <a:r>
              <a:rPr lang="en-GB" sz="1600" dirty="0">
                <a:solidFill>
                  <a:schemeClr val="accent1"/>
                </a:solidFill>
              </a:rPr>
              <a:t>(Accessed 16.01.23)</a:t>
            </a:r>
            <a:br>
              <a:rPr lang="en-GB" sz="1600" dirty="0">
                <a:solidFill>
                  <a:schemeClr val="accent1"/>
                </a:solidFill>
              </a:rPr>
            </a:br>
            <a:br>
              <a:rPr lang="en-GB" sz="1600" dirty="0">
                <a:solidFill>
                  <a:schemeClr val="accent1"/>
                </a:solidFill>
              </a:rPr>
            </a:br>
            <a:r>
              <a:rPr lang="en-GB" sz="1600" dirty="0">
                <a:solidFill>
                  <a:schemeClr val="accent1"/>
                </a:solidFill>
              </a:rPr>
              <a:t>Getty Images (2010) </a:t>
            </a:r>
            <a:r>
              <a:rPr lang="en-GB" sz="1600" i="1" dirty="0">
                <a:solidFill>
                  <a:schemeClr val="accent1"/>
                </a:solidFill>
              </a:rPr>
              <a:t>Image of Holly Wells &amp; Jessica Chapman</a:t>
            </a:r>
            <a:r>
              <a:rPr lang="en-GB" sz="1600" dirty="0">
                <a:solidFill>
                  <a:schemeClr val="accent1"/>
                </a:solidFill>
              </a:rPr>
              <a:t>. Available at </a:t>
            </a:r>
            <a:r>
              <a:rPr lang="en-GB" sz="1600" dirty="0">
                <a:solidFill>
                  <a:schemeClr val="accent1"/>
                </a:solidFill>
                <a:hlinkClick r:id="rId4"/>
              </a:rPr>
              <a:t>https://www.gettyimages.co.uk/photos/holly-wells-jessica-chapman</a:t>
            </a:r>
            <a:r>
              <a:rPr lang="en-GB" sz="1600" dirty="0">
                <a:solidFill>
                  <a:schemeClr val="accent1"/>
                </a:solidFill>
              </a:rPr>
              <a:t> (Accessed 16.02.2025)</a:t>
            </a:r>
            <a:br>
              <a:rPr lang="en-GB" sz="1600" dirty="0">
                <a:solidFill>
                  <a:schemeClr val="accent1"/>
                </a:solidFill>
              </a:rPr>
            </a:br>
            <a:br>
              <a:rPr lang="en-GB" sz="1600" dirty="0">
                <a:solidFill>
                  <a:schemeClr val="accent1"/>
                </a:solidFill>
              </a:rPr>
            </a:br>
            <a:r>
              <a:rPr lang="en-GB" sz="1600" dirty="0">
                <a:solidFill>
                  <a:schemeClr val="accent1"/>
                </a:solidFill>
              </a:rPr>
              <a:t>National Society for the Prevention of Cruelty to Children.  </a:t>
            </a:r>
            <a:r>
              <a:rPr lang="en-GB" sz="1600" i="1" dirty="0">
                <a:solidFill>
                  <a:schemeClr val="accent1"/>
                </a:solidFill>
              </a:rPr>
              <a:t>Safeguarding Child Protection. </a:t>
            </a:r>
            <a:r>
              <a:rPr lang="en-GB" sz="1600" dirty="0">
                <a:solidFill>
                  <a:schemeClr val="accent1"/>
                </a:solidFill>
              </a:rPr>
              <a:t>Available at </a:t>
            </a:r>
            <a:r>
              <a:rPr lang="en-GB" sz="1600" dirty="0">
                <a:solidFill>
                  <a:schemeClr val="accent1"/>
                </a:solidFill>
                <a:hlinkClick r:id="rId5">
                  <a:extLst>
                    <a:ext uri="{A12FA001-AC4F-418D-AE19-62706E023703}">
                      <ahyp:hlinkClr xmlns:ahyp="http://schemas.microsoft.com/office/drawing/2018/hyperlinkcolor" val="tx"/>
                    </a:ext>
                  </a:extLst>
                </a:hlinkClick>
              </a:rPr>
              <a:t>https://learning.nspcc.org.uk/safeguarding-child-  protection/coronavirus</a:t>
            </a:r>
            <a:r>
              <a:rPr lang="en-GB" sz="1600" dirty="0">
                <a:solidFill>
                  <a:schemeClr val="accent1"/>
                </a:solidFill>
              </a:rPr>
              <a:t> </a:t>
            </a:r>
            <a:br>
              <a:rPr lang="en-GB" sz="1600" dirty="0">
                <a:solidFill>
                  <a:schemeClr val="accent1"/>
                </a:solidFill>
              </a:rPr>
            </a:br>
            <a:r>
              <a:rPr lang="en-GB" sz="1600" dirty="0">
                <a:solidFill>
                  <a:schemeClr val="accent1"/>
                </a:solidFill>
              </a:rPr>
              <a:t>(</a:t>
            </a:r>
            <a:r>
              <a:rPr lang="en-GB" altLang="en-US" sz="1600" dirty="0">
                <a:solidFill>
                  <a:schemeClr val="accent1"/>
                </a:solidFill>
              </a:rPr>
              <a:t>Accessed 16.01.23)</a:t>
            </a:r>
            <a:br>
              <a:rPr lang="en-GB" altLang="en-US" sz="1600" dirty="0">
                <a:solidFill>
                  <a:schemeClr val="accent1"/>
                </a:solidFill>
              </a:rPr>
            </a:br>
            <a:br>
              <a:rPr lang="en-GB" altLang="en-US" sz="1600" dirty="0">
                <a:solidFill>
                  <a:schemeClr val="accent1"/>
                </a:solidFill>
              </a:rPr>
            </a:br>
            <a:r>
              <a:rPr lang="en-GB" altLang="en-US" sz="1600" dirty="0">
                <a:solidFill>
                  <a:schemeClr val="accent1"/>
                </a:solidFill>
              </a:rPr>
              <a:t>Social Services and Well-being (Wales) Act (2014) at </a:t>
            </a:r>
            <a:r>
              <a:rPr lang="en-GB" altLang="en-US" sz="1600" dirty="0">
                <a:solidFill>
                  <a:schemeClr val="accent1"/>
                </a:solidFill>
                <a:hlinkClick r:id="rId6">
                  <a:extLst>
                    <a:ext uri="{A12FA001-AC4F-418D-AE19-62706E023703}">
                      <ahyp:hlinkClr xmlns:ahyp="http://schemas.microsoft.com/office/drawing/2018/hyperlinkcolor" val="tx"/>
                    </a:ext>
                  </a:extLst>
                </a:hlinkClick>
              </a:rPr>
              <a:t>https://www.legislation.gov.uk/anaw/2014/4/contents</a:t>
            </a:r>
            <a:br>
              <a:rPr lang="en-GB" altLang="en-US" sz="1600" dirty="0">
                <a:solidFill>
                  <a:schemeClr val="accent1"/>
                </a:solidFill>
              </a:rPr>
            </a:br>
            <a:r>
              <a:rPr lang="en-GB" altLang="en-US" sz="1600" dirty="0">
                <a:solidFill>
                  <a:schemeClr val="accent1"/>
                </a:solidFill>
              </a:rPr>
              <a:t>(Accessed 16.01.23)</a:t>
            </a:r>
            <a:br>
              <a:rPr lang="en-GB" altLang="en-US" sz="1600" dirty="0">
                <a:solidFill>
                  <a:schemeClr val="accent1"/>
                </a:solidFill>
              </a:rPr>
            </a:br>
            <a:br>
              <a:rPr lang="en-GB" altLang="en-US" sz="1600" dirty="0">
                <a:solidFill>
                  <a:schemeClr val="accent1"/>
                </a:solidFill>
              </a:rPr>
            </a:br>
            <a:r>
              <a:rPr lang="en-GB" altLang="en-US" sz="1600" dirty="0">
                <a:solidFill>
                  <a:schemeClr val="accent1"/>
                </a:solidFill>
              </a:rPr>
              <a:t>The Guardian Available at </a:t>
            </a:r>
            <a:r>
              <a:rPr lang="en-GB" sz="1600" u="sng" dirty="0">
                <a:solidFill>
                  <a:schemeClr val="accent1"/>
                </a:solidFill>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https://www.theguardian.com/society/2001/sep/24/childrensservices</a:t>
            </a:r>
            <a:br>
              <a:rPr lang="en-GB" altLang="en-US" sz="1600" dirty="0">
                <a:solidFill>
                  <a:schemeClr val="accent1"/>
                </a:solidFill>
              </a:rPr>
            </a:br>
            <a:r>
              <a:rPr lang="en-GB" altLang="en-US" sz="1600" dirty="0">
                <a:solidFill>
                  <a:schemeClr val="accent1"/>
                </a:solidFill>
              </a:rPr>
              <a:t>(Accessed 16.01.23)</a:t>
            </a:r>
            <a:br>
              <a:rPr lang="en-GB" altLang="en-US" sz="1600" dirty="0">
                <a:solidFill>
                  <a:schemeClr val="accent1"/>
                </a:solidFill>
              </a:rPr>
            </a:br>
            <a:br>
              <a:rPr lang="en-GB" altLang="en-US" sz="1600" dirty="0">
                <a:solidFill>
                  <a:schemeClr val="accent1"/>
                </a:solidFill>
              </a:rPr>
            </a:br>
            <a:r>
              <a:rPr lang="en-GB" altLang="en-US" sz="1600" dirty="0">
                <a:solidFill>
                  <a:schemeClr val="accent1"/>
                </a:solidFill>
              </a:rPr>
              <a:t>Well-being of Future Generations (Wales) Act (2015) at </a:t>
            </a:r>
            <a:r>
              <a:rPr lang="en-GB" altLang="en-US" sz="1600" dirty="0">
                <a:solidFill>
                  <a:schemeClr val="accent1"/>
                </a:solidFill>
                <a:hlinkClick r:id="rId8">
                  <a:extLst>
                    <a:ext uri="{A12FA001-AC4F-418D-AE19-62706E023703}">
                      <ahyp:hlinkClr xmlns:ahyp="http://schemas.microsoft.com/office/drawing/2018/hyperlinkcolor" val="tx"/>
                    </a:ext>
                  </a:extLst>
                </a:hlinkClick>
              </a:rPr>
              <a:t>https://www.legislation.gov.uk/anaw/2015/2</a:t>
            </a:r>
            <a:br>
              <a:rPr lang="en-GB" altLang="en-US" sz="1600" dirty="0">
                <a:solidFill>
                  <a:schemeClr val="accent1"/>
                </a:solidFill>
              </a:rPr>
            </a:br>
            <a:r>
              <a:rPr lang="en-GB" altLang="en-US" sz="1600" dirty="0">
                <a:solidFill>
                  <a:schemeClr val="accent1"/>
                </a:solidFill>
              </a:rPr>
              <a:t>(Accessed 16.01.23) </a:t>
            </a:r>
            <a:r>
              <a:rPr lang="en-GB" sz="1600" u="sng" dirty="0">
                <a:solidFill>
                  <a:schemeClr val="accent1"/>
                </a:solidFill>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https://www.nspcc.org.uk/keeping-children-safe/online-safety/</a:t>
            </a:r>
            <a:r>
              <a:rPr lang="en-GB" sz="1600" u="sng" dirty="0">
                <a:solidFill>
                  <a:schemeClr val="accent1"/>
                </a:solidFill>
                <a:ea typeface="Times New Roman" panose="02020603050405020304" pitchFamily="18" charset="0"/>
                <a:cs typeface="Times New Roman" panose="02020603050405020304" pitchFamily="18" charset="0"/>
              </a:rPr>
              <a:t> </a:t>
            </a:r>
            <a:r>
              <a:rPr lang="en-GB" sz="1600" dirty="0">
                <a:solidFill>
                  <a:schemeClr val="accent1"/>
                </a:solidFill>
                <a:ea typeface="Times New Roman" panose="02020603050405020304" pitchFamily="18" charset="0"/>
                <a:cs typeface="Times New Roman" panose="02020603050405020304" pitchFamily="18" charset="0"/>
              </a:rPr>
              <a:t>(Accessed 16.01.23)</a:t>
            </a:r>
            <a:br>
              <a:rPr lang="en-GB" sz="1600" dirty="0">
                <a:solidFill>
                  <a:schemeClr val="accent1"/>
                </a:solidFill>
                <a:ea typeface="Times New Roman" panose="02020603050405020304" pitchFamily="18" charset="0"/>
                <a:cs typeface="Times New Roman" panose="02020603050405020304" pitchFamily="18" charset="0"/>
              </a:rPr>
            </a:br>
            <a:br>
              <a:rPr lang="en-GB" sz="1600" dirty="0">
                <a:solidFill>
                  <a:schemeClr val="accent1"/>
                </a:solidFill>
                <a:ea typeface="Times New Roman" panose="02020603050405020304" pitchFamily="18" charset="0"/>
                <a:cs typeface="Times New Roman" panose="02020603050405020304" pitchFamily="18" charset="0"/>
              </a:rPr>
            </a:br>
            <a:r>
              <a:rPr lang="en-GB" sz="1600" dirty="0">
                <a:solidFill>
                  <a:schemeClr val="accent1"/>
                </a:solidFill>
                <a:ea typeface="Times New Roman" panose="02020603050405020304" pitchFamily="18" charset="0"/>
                <a:cs typeface="Times New Roman" panose="02020603050405020304" pitchFamily="18" charset="0"/>
              </a:rPr>
              <a:t>Welsh Government (2022) </a:t>
            </a:r>
            <a:r>
              <a:rPr lang="en-GB" sz="1600" i="1" dirty="0">
                <a:solidFill>
                  <a:schemeClr val="accent1"/>
                </a:solidFill>
                <a:ea typeface="Times New Roman" panose="02020603050405020304" pitchFamily="18" charset="0"/>
                <a:cs typeface="Times New Roman" panose="02020603050405020304" pitchFamily="18" charset="0"/>
              </a:rPr>
              <a:t>Children’s Rights in Wales. </a:t>
            </a:r>
            <a:r>
              <a:rPr lang="en-GB" sz="1600" dirty="0">
                <a:solidFill>
                  <a:schemeClr val="accent1"/>
                </a:solidFill>
                <a:ea typeface="Times New Roman" panose="02020603050405020304" pitchFamily="18" charset="0"/>
                <a:cs typeface="Times New Roman" panose="02020603050405020304" pitchFamily="18" charset="0"/>
              </a:rPr>
              <a:t>Available at </a:t>
            </a:r>
            <a:r>
              <a:rPr lang="en-GB" sz="1600" dirty="0">
                <a:solidFill>
                  <a:schemeClr val="accent1"/>
                </a:solidFill>
                <a:ea typeface="Times New Roman" panose="02020603050405020304" pitchFamily="18" charset="0"/>
                <a:cs typeface="Times New Roman" panose="02020603050405020304" pitchFamily="18" charset="0"/>
                <a:hlinkClick r:id="rId10"/>
              </a:rPr>
              <a:t>https://www.gov.wales/childrens-rights-in-wales</a:t>
            </a:r>
            <a:r>
              <a:rPr lang="en-GB" sz="1600" dirty="0">
                <a:solidFill>
                  <a:schemeClr val="accent1"/>
                </a:solidFill>
                <a:ea typeface="Times New Roman" panose="02020603050405020304" pitchFamily="18" charset="0"/>
                <a:cs typeface="Times New Roman" panose="02020603050405020304" pitchFamily="18" charset="0"/>
              </a:rPr>
              <a:t> (Accessed 16.02.2025)</a:t>
            </a:r>
            <a:br>
              <a:rPr lang="en-GB" sz="1800" dirty="0">
                <a:solidFill>
                  <a:schemeClr val="accent1"/>
                </a:solidFill>
                <a:ea typeface="Calibri" panose="020F0502020204030204" pitchFamily="34" charset="0"/>
                <a:cs typeface="Times New Roman" panose="02020603050405020304" pitchFamily="18" charset="0"/>
              </a:rPr>
            </a:br>
            <a:r>
              <a:rPr lang="en-GB" sz="1800" dirty="0">
                <a:solidFill>
                  <a:schemeClr val="accent1"/>
                </a:solidFill>
                <a:ea typeface="Times New Roman" panose="02020603050405020304" pitchFamily="18" charset="0"/>
                <a:cs typeface="Times New Roman" panose="02020603050405020304" pitchFamily="18" charset="0"/>
              </a:rPr>
              <a:t> </a:t>
            </a:r>
            <a:br>
              <a:rPr lang="en-GB" sz="1800" dirty="0">
                <a:solidFill>
                  <a:schemeClr val="accent1"/>
                </a:solidFill>
                <a:ea typeface="Times New Roman" panose="02020603050405020304" pitchFamily="18" charset="0"/>
                <a:cs typeface="Times New Roman" panose="02020603050405020304" pitchFamily="18" charset="0"/>
              </a:rPr>
            </a:br>
            <a:endParaRPr lang="en-GB" sz="1800" dirty="0">
              <a:solidFill>
                <a:schemeClr val="accent1"/>
              </a:solidFill>
            </a:endParaRPr>
          </a:p>
        </p:txBody>
      </p:sp>
    </p:spTree>
    <p:extLst>
      <p:ext uri="{BB962C8B-B14F-4D97-AF65-F5344CB8AC3E}">
        <p14:creationId xmlns:p14="http://schemas.microsoft.com/office/powerpoint/2010/main" val="421495815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UWTSD ppt slide</Template>
  <TotalTime>0</TotalTime>
  <Words>2229</Words>
  <Application>Microsoft Office PowerPoint</Application>
  <PresentationFormat>Widescreen</PresentationFormat>
  <Paragraphs>179</Paragraphs>
  <Slides>37</Slides>
  <Notes>0</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37</vt:i4>
      </vt:variant>
    </vt:vector>
  </HeadingPairs>
  <TitlesOfParts>
    <vt:vector size="50" baseType="lpstr">
      <vt:lpstr>ＭＳ Ｐゴシック</vt:lpstr>
      <vt:lpstr>NSPCC-Regular</vt:lpstr>
      <vt:lpstr>NSPCC-Semibold</vt:lpstr>
      <vt:lpstr>Arial</vt:lpstr>
      <vt:lpstr>Calibri</vt:lpstr>
      <vt:lpstr>Calibri Light</vt:lpstr>
      <vt:lpstr>Open Sans</vt:lpstr>
      <vt:lpstr>Symbol</vt:lpstr>
      <vt:lpstr>Times New Roman</vt:lpstr>
      <vt:lpstr>Wingdings 2</vt:lpstr>
      <vt:lpstr>Wingdings 3</vt:lpstr>
      <vt:lpstr>UWTSD Holding Page</vt:lpstr>
      <vt:lpstr>Accessible 2</vt:lpstr>
      <vt:lpstr>ECIE5010 Keeping Our Children Safe</vt:lpstr>
      <vt:lpstr>Links to assignments 1 &amp; 2</vt:lpstr>
      <vt:lpstr>Human Rights</vt:lpstr>
      <vt:lpstr>Human Rights</vt:lpstr>
      <vt:lpstr>Children’s Rights</vt:lpstr>
      <vt:lpstr>Children’s Rights</vt:lpstr>
      <vt:lpstr>Children’s rights</vt:lpstr>
      <vt:lpstr>The three P’s</vt:lpstr>
      <vt:lpstr>Wales</vt:lpstr>
      <vt:lpstr>Seven Core Aims</vt:lpstr>
      <vt:lpstr>Why do children need ‘additional’ rights?</vt:lpstr>
      <vt:lpstr>UK Legislative History</vt:lpstr>
      <vt:lpstr>UK Legislative History</vt:lpstr>
      <vt:lpstr>UK Legislative History</vt:lpstr>
      <vt:lpstr>Principles of 1989 Children Act</vt:lpstr>
      <vt:lpstr>Principles of 1989 Children Act</vt:lpstr>
      <vt:lpstr>Victoria Climbie 1991- 2000</vt:lpstr>
      <vt:lpstr>Victoria Climbie</vt:lpstr>
      <vt:lpstr>Laming Report (2003)</vt:lpstr>
      <vt:lpstr>Every Child Matters (2003)</vt:lpstr>
      <vt:lpstr>Holly Wells and Jessica Chapman</vt:lpstr>
      <vt:lpstr>Bichard (2004)</vt:lpstr>
      <vt:lpstr>Clywch Report (2004)       </vt:lpstr>
      <vt:lpstr>Children Act 2004</vt:lpstr>
      <vt:lpstr>Children Act 2004</vt:lpstr>
      <vt:lpstr>Criticisms of the Children Act 2004</vt:lpstr>
      <vt:lpstr>The Childrens Act 2004</vt:lpstr>
      <vt:lpstr>Legislation and Guidance in Wales</vt:lpstr>
      <vt:lpstr>The Social Services and Well-being (Wales)Act 2014</vt:lpstr>
      <vt:lpstr>Social Services and Well-being (Wales) Act (2014)</vt:lpstr>
      <vt:lpstr>Social Services and Well-being (Wales) Act (2014)</vt:lpstr>
      <vt:lpstr>Social Services and Well-being (Wales) Act (2014)</vt:lpstr>
      <vt:lpstr>Children (Abolition of Defence of Reasonable Punishment) (Wales) Act) (2020)</vt:lpstr>
      <vt:lpstr>Children’s Commissioner for Wales</vt:lpstr>
      <vt:lpstr>The Rights of Children and Young Persons (Wales) Measure 2011 requires the Welsh government to:</vt:lpstr>
      <vt:lpstr>Theory </vt:lpstr>
      <vt:lpstr>References             References   Brotherton, G., Davies, H. &amp; McGillivray, G. (2010) Working with Children, Young People and Families, London: Sage.  Children Act (1989) at https://www.legislation.gov.uk/ukpga/1989/41/contents (Accessed 16.01.23)  Children Act (2004) at https://www.legislation.gov.uk/ukpga/2004/31/contents (Accessed 16.01.23)  Getty Images (2010) Image of Holly Wells &amp; Jessica Chapman. Available at https://www.gettyimages.co.uk/photos/holly-wells-jessica-chapman (Accessed 16.02.2025)  National Society for the Prevention of Cruelty to Children.  Safeguarding Child Protection. Available at https://learning.nspcc.org.uk/safeguarding-child-  protection/coronavirus  (Accessed 16.01.23)  Social Services and Well-being (Wales) Act (2014) at https://www.legislation.gov.uk/anaw/2014/4/contents (Accessed 16.01.23)  The Guardian Available at https://www.theguardian.com/society/2001/sep/24/childrensservices (Accessed 16.01.23)  Well-being of Future Generations (Wales) Act (2015) at https://www.legislation.gov.uk/anaw/2015/2 (Accessed 16.01.23) https://www.nspcc.org.uk/keeping-children-safe/online-safety/ (Accessed 16.01.23)  Welsh Government (2022) Children’s Rights in Wales. Available at https://www.gov.wales/childrens-rights-in-wales (Accessed 16.02.2025)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ECIE5006 Keeping Our Children Safe</dc:title>
  <dc:creator>Cindy Hunt</dc:creator>
  <cp:lastModifiedBy>Sue Ainsworth</cp:lastModifiedBy>
  <cp:revision>7</cp:revision>
  <dcterms:created xsi:type="dcterms:W3CDTF">2023-02-28T18:18:59Z</dcterms:created>
  <dcterms:modified xsi:type="dcterms:W3CDTF">2025-02-16T07:42:32Z</dcterms:modified>
</cp:coreProperties>
</file>