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slideshow.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256" r:id="rId2"/>
    <p:sldId id="257" r:id="rId3"/>
    <p:sldId id="266" r:id="rId4"/>
    <p:sldId id="267" r:id="rId5"/>
    <p:sldId id="265" r:id="rId6"/>
    <p:sldId id="259" r:id="rId7"/>
    <p:sldId id="260" r:id="rId8"/>
    <p:sldId id="263" r:id="rId9"/>
    <p:sldId id="268" r:id="rId10"/>
    <p:sldId id="274" r:id="rId11"/>
    <p:sldId id="275" r:id="rId12"/>
    <p:sldId id="269" r:id="rId13"/>
    <p:sldId id="262" r:id="rId14"/>
    <p:sldId id="272" r:id="rId15"/>
    <p:sldId id="261" r:id="rId16"/>
    <p:sldId id="273" r:id="rId17"/>
    <p:sldId id="258" r:id="rId18"/>
    <p:sldId id="26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548" autoAdjust="0"/>
  </p:normalViewPr>
  <p:slideViewPr>
    <p:cSldViewPr>
      <p:cViewPr varScale="1">
        <p:scale>
          <a:sx n="35" d="100"/>
          <a:sy n="35" d="100"/>
        </p:scale>
        <p:origin x="-33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BBA2252-26E9-4513-BCAE-5A0A30DB0548}" type="datetimeFigureOut">
              <a:rPr lang="en-GB" smtClean="0"/>
              <a:pPr/>
              <a:t>13/10/2010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B5980D34-B090-4BE1-91CA-219C7720E0D4}"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16E18F-90F2-4713-B3B2-94722994A6DD}" type="datetimeFigureOut">
              <a:rPr lang="en-GB" smtClean="0"/>
              <a:pPr/>
              <a:t>13/10/2010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BFE4A8-67C1-4061-B9DE-3FF1C8C1803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useful is the idea that</a:t>
            </a:r>
            <a:r>
              <a:rPr lang="en-GB" baseline="0" dirty="0" smtClean="0"/>
              <a:t> society is a place where people live and work together? Does this mean that society is located in territory? Are we talking about a state? This might have been more useful for </a:t>
            </a:r>
            <a:r>
              <a:rPr lang="en-GB" baseline="0" dirty="0" err="1" smtClean="0"/>
              <a:t>boundaried</a:t>
            </a:r>
            <a:r>
              <a:rPr lang="en-GB" baseline="0" dirty="0" smtClean="0"/>
              <a:t> small scale societies, but these days that sort of existence is extremely rare. How can we apply this idea to large scale systems?</a:t>
            </a:r>
          </a:p>
          <a:p>
            <a:r>
              <a:rPr lang="en-GB" baseline="0" dirty="0" smtClean="0"/>
              <a:t>Is it useful to try and make a distinction between 2 types of society? This seems problematic to most anthropologists so now  we say we study social life instead of society. However, the term is still used and the concept is necessary particularly because a number of interlocking systems of power and influence create a structure that we all live, as if , within.</a:t>
            </a:r>
            <a:endParaRPr lang="en-GB" dirty="0"/>
          </a:p>
        </p:txBody>
      </p:sp>
      <p:sp>
        <p:nvSpPr>
          <p:cNvPr id="4" name="Slide Number Placeholder 3"/>
          <p:cNvSpPr>
            <a:spLocks noGrp="1"/>
          </p:cNvSpPr>
          <p:nvPr>
            <p:ph type="sldNum" sz="quarter" idx="10"/>
          </p:nvPr>
        </p:nvSpPr>
        <p:spPr/>
        <p:txBody>
          <a:bodyPr/>
          <a:lstStyle/>
          <a:p>
            <a:fld id="{CEBFE4A8-67C1-4061-B9DE-3FF1C8C18036}" type="slidenum">
              <a:rPr lang="en-GB" smtClean="0"/>
              <a:pPr/>
              <a:t>8</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Culture is shared and perpetuated; culture is learnt</a:t>
            </a:r>
            <a:endParaRPr lang="en-GB" dirty="0"/>
          </a:p>
        </p:txBody>
      </p:sp>
      <p:sp>
        <p:nvSpPr>
          <p:cNvPr id="4" name="Slide Number Placeholder 3"/>
          <p:cNvSpPr>
            <a:spLocks noGrp="1"/>
          </p:cNvSpPr>
          <p:nvPr>
            <p:ph type="sldNum" sz="quarter" idx="10"/>
          </p:nvPr>
        </p:nvSpPr>
        <p:spPr/>
        <p:txBody>
          <a:bodyPr/>
          <a:lstStyle/>
          <a:p>
            <a:fld id="{CEBFE4A8-67C1-4061-B9DE-3FF1C8C18036}" type="slidenum">
              <a:rPr lang="en-GB" smtClean="0"/>
              <a:pPr/>
              <a:t>9</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Record your thoughts about</a:t>
            </a:r>
          </a:p>
          <a:p>
            <a:pPr lvl="1"/>
            <a:r>
              <a:rPr lang="en-GB" dirty="0" smtClean="0"/>
              <a:t>Food</a:t>
            </a:r>
          </a:p>
          <a:p>
            <a:pPr lvl="1"/>
            <a:r>
              <a:rPr lang="en-GB" dirty="0" smtClean="0"/>
              <a:t>Sleeping times and places</a:t>
            </a:r>
          </a:p>
          <a:p>
            <a:pPr lvl="1"/>
            <a:r>
              <a:rPr lang="en-GB" dirty="0" smtClean="0"/>
              <a:t>How people talk to each other</a:t>
            </a:r>
          </a:p>
          <a:p>
            <a:pPr lvl="1"/>
            <a:r>
              <a:rPr lang="en-GB" dirty="0" smtClean="0"/>
              <a:t>What clothes they wear</a:t>
            </a:r>
          </a:p>
          <a:p>
            <a:pPr lvl="1"/>
            <a:r>
              <a:rPr lang="en-GB" dirty="0" smtClean="0"/>
              <a:t>What their daily routine is</a:t>
            </a:r>
          </a:p>
          <a:p>
            <a:pPr lvl="1"/>
            <a:r>
              <a:rPr lang="en-GB" dirty="0" smtClean="0"/>
              <a:t>How they expect each other to behave</a:t>
            </a:r>
          </a:p>
          <a:p>
            <a:r>
              <a:rPr lang="en-GB" dirty="0" smtClean="0"/>
              <a:t>How do you feel about these different ways? </a:t>
            </a:r>
          </a:p>
          <a:p>
            <a:endParaRPr lang="en-GB" dirty="0"/>
          </a:p>
        </p:txBody>
      </p:sp>
      <p:sp>
        <p:nvSpPr>
          <p:cNvPr id="4" name="Slide Number Placeholder 3"/>
          <p:cNvSpPr>
            <a:spLocks noGrp="1"/>
          </p:cNvSpPr>
          <p:nvPr>
            <p:ph type="sldNum" sz="quarter" idx="10"/>
          </p:nvPr>
        </p:nvSpPr>
        <p:spPr/>
        <p:txBody>
          <a:bodyPr/>
          <a:lstStyle/>
          <a:p>
            <a:fld id="{CEBFE4A8-67C1-4061-B9DE-3FF1C8C18036}"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C31069B9-21D1-47DB-85D5-DDD962A183DF}" type="datetimeFigureOut">
              <a:rPr lang="en-GB" smtClean="0"/>
              <a:pPr/>
              <a:t>13/10/2010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9B10F8-00C8-4684-A69B-D985A62F63D9}"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31069B9-21D1-47DB-85D5-DDD962A183DF}" type="datetimeFigureOut">
              <a:rPr lang="en-GB" smtClean="0"/>
              <a:pPr/>
              <a:t>13/10/2010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9B10F8-00C8-4684-A69B-D985A62F63D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C31069B9-21D1-47DB-85D5-DDD962A183DF}" type="datetimeFigureOut">
              <a:rPr lang="en-GB" smtClean="0"/>
              <a:pPr/>
              <a:t>13/10/2010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9B10F8-00C8-4684-A69B-D985A62F63D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31069B9-21D1-47DB-85D5-DDD962A183DF}" type="datetimeFigureOut">
              <a:rPr lang="en-GB" smtClean="0"/>
              <a:pPr/>
              <a:t>13/10/2010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9B10F8-00C8-4684-A69B-D985A62F63D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31069B9-21D1-47DB-85D5-DDD962A183DF}" type="datetimeFigureOut">
              <a:rPr lang="en-GB" smtClean="0"/>
              <a:pPr/>
              <a:t>13/10/2010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9B10F8-00C8-4684-A69B-D985A62F63D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31069B9-21D1-47DB-85D5-DDD962A183DF}" type="datetimeFigureOut">
              <a:rPr lang="en-GB" smtClean="0"/>
              <a:pPr/>
              <a:t>13/10/2010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9B10F8-00C8-4684-A69B-D985A62F63D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1069B9-21D1-47DB-85D5-DDD962A183DF}" type="datetimeFigureOut">
              <a:rPr lang="en-GB" smtClean="0"/>
              <a:pPr/>
              <a:t>13/10/2010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9B10F8-00C8-4684-A69B-D985A62F63D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C31069B9-21D1-47DB-85D5-DDD962A183DF}" type="datetimeFigureOut">
              <a:rPr lang="en-GB" smtClean="0"/>
              <a:pPr/>
              <a:t>13/10/2010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9B10F8-00C8-4684-A69B-D985A62F63D9}"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C31069B9-21D1-47DB-85D5-DDD962A183DF}" type="datetimeFigureOut">
              <a:rPr lang="en-GB" smtClean="0"/>
              <a:pPr/>
              <a:t>13/10/2010</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0F9B10F8-00C8-4684-A69B-D985A62F63D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31069B9-21D1-47DB-85D5-DDD962A183DF}" type="datetimeFigureOut">
              <a:rPr lang="en-GB" smtClean="0"/>
              <a:pPr/>
              <a:t>13/10/2010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9B10F8-00C8-4684-A69B-D985A62F63D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31069B9-21D1-47DB-85D5-DDD962A183DF}" type="datetimeFigureOut">
              <a:rPr lang="en-GB" smtClean="0"/>
              <a:pPr/>
              <a:t>13/10/2010</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0F9B10F8-00C8-4684-A69B-D985A62F63D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C31069B9-21D1-47DB-85D5-DDD962A183DF}" type="datetimeFigureOut">
              <a:rPr lang="en-GB" smtClean="0"/>
              <a:pPr/>
              <a:t>13/10/2010</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0F9B10F8-00C8-4684-A69B-D985A62F63D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Anthropology in context</a:t>
            </a:r>
            <a:endParaRPr lang="en-GB" dirty="0"/>
          </a:p>
        </p:txBody>
      </p:sp>
      <p:sp>
        <p:nvSpPr>
          <p:cNvPr id="3" name="Subtitle 2"/>
          <p:cNvSpPr>
            <a:spLocks noGrp="1"/>
          </p:cNvSpPr>
          <p:nvPr>
            <p:ph type="subTitle" idx="1"/>
          </p:nvPr>
        </p:nvSpPr>
        <p:spPr/>
        <p:txBody>
          <a:bodyPr/>
          <a:lstStyle/>
          <a:p>
            <a:r>
              <a:rPr lang="en-GB" dirty="0" smtClean="0"/>
              <a:t>Introduction and disorientation</a:t>
            </a:r>
            <a:endParaRPr lang="en-GB" dirty="0"/>
          </a:p>
        </p:txBody>
      </p:sp>
      <p:pic>
        <p:nvPicPr>
          <p:cNvPr id="4" name="Picture 15" descr="C:\Documents and Settings\sa025\Local Settings\Temporary Internet Files\Content.IE5\3U5MR7LA\MC900431620[1].png"/>
          <p:cNvPicPr>
            <a:picLocks noChangeAspect="1" noChangeArrowheads="1"/>
          </p:cNvPicPr>
          <p:nvPr/>
        </p:nvPicPr>
        <p:blipFill>
          <a:blip r:embed="rId2" cstate="print"/>
          <a:srcRect/>
          <a:stretch>
            <a:fillRect/>
          </a:stretch>
        </p:blipFill>
        <p:spPr bwMode="auto">
          <a:xfrm>
            <a:off x="6804248" y="4293096"/>
            <a:ext cx="1714500" cy="171450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Today’s class</a:t>
            </a:r>
            <a:endParaRPr lang="en-GB" dirty="0"/>
          </a:p>
        </p:txBody>
      </p:sp>
      <p:sp>
        <p:nvSpPr>
          <p:cNvPr id="3" name="Content Placeholder 2"/>
          <p:cNvSpPr>
            <a:spLocks noGrp="1"/>
          </p:cNvSpPr>
          <p:nvPr>
            <p:ph idx="1"/>
          </p:nvPr>
        </p:nvSpPr>
        <p:spPr/>
        <p:txBody>
          <a:bodyPr/>
          <a:lstStyle/>
          <a:p>
            <a:r>
              <a:rPr lang="en-GB" dirty="0" smtClean="0"/>
              <a:t>Course structure and content</a:t>
            </a:r>
          </a:p>
          <a:p>
            <a:r>
              <a:rPr lang="en-GB" dirty="0" smtClean="0"/>
              <a:t>Rationale </a:t>
            </a:r>
          </a:p>
          <a:p>
            <a:r>
              <a:rPr lang="en-GB" dirty="0" smtClean="0"/>
              <a:t>Expectations </a:t>
            </a:r>
          </a:p>
          <a:p>
            <a:r>
              <a:rPr lang="en-GB" dirty="0" smtClean="0"/>
              <a:t>What anthropology is about</a:t>
            </a:r>
          </a:p>
          <a:p>
            <a:r>
              <a:rPr lang="en-GB" dirty="0" smtClean="0"/>
              <a:t>What anthropology hopes to find out</a:t>
            </a:r>
          </a:p>
          <a:p>
            <a:r>
              <a:rPr lang="en-GB" dirty="0" smtClean="0"/>
              <a:t>How anthropology is used</a:t>
            </a:r>
            <a:endParaRPr lang="en-GB" dirty="0"/>
          </a:p>
        </p:txBody>
      </p:sp>
      <p:pic>
        <p:nvPicPr>
          <p:cNvPr id="14" name="Picture 15" descr="C:\Documents and Settings\sa025\Local Settings\Temporary Internet Files\Content.IE5\3U5MR7LA\MC900431620[1].png"/>
          <p:cNvPicPr>
            <a:picLocks noChangeAspect="1" noChangeArrowheads="1"/>
          </p:cNvPicPr>
          <p:nvPr/>
        </p:nvPicPr>
        <p:blipFill>
          <a:blip r:embed="rId2" cstate="print"/>
          <a:srcRect/>
          <a:stretch>
            <a:fillRect/>
          </a:stretch>
        </p:blipFill>
        <p:spPr bwMode="auto">
          <a:xfrm>
            <a:off x="6732240" y="692696"/>
            <a:ext cx="1714500" cy="1714500"/>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 structure</a:t>
            </a:r>
            <a:endParaRPr lang="en-GB" dirty="0"/>
          </a:p>
        </p:txBody>
      </p:sp>
      <p:sp>
        <p:nvSpPr>
          <p:cNvPr id="3" name="Content Placeholder 2"/>
          <p:cNvSpPr>
            <a:spLocks noGrp="1"/>
          </p:cNvSpPr>
          <p:nvPr>
            <p:ph idx="1"/>
          </p:nvPr>
        </p:nvSpPr>
        <p:spPr/>
        <p:txBody>
          <a:bodyPr>
            <a:normAutofit fontScale="92500" lnSpcReduction="10000"/>
          </a:bodyPr>
          <a:lstStyle/>
          <a:p>
            <a:pPr marL="633222" indent="-514350">
              <a:buFont typeface="+mj-lt"/>
              <a:buAutoNum type="arabicPeriod"/>
            </a:pPr>
            <a:r>
              <a:rPr lang="en-GB" dirty="0" smtClean="0"/>
              <a:t>Intro and cultural relativism</a:t>
            </a:r>
          </a:p>
          <a:p>
            <a:pPr marL="633222" indent="-514350">
              <a:buFont typeface="+mj-lt"/>
              <a:buAutoNum type="arabicPeriod"/>
            </a:pPr>
            <a:r>
              <a:rPr lang="en-GB" dirty="0" smtClean="0"/>
              <a:t>The ancestors and culture shock</a:t>
            </a:r>
          </a:p>
          <a:p>
            <a:pPr marL="633222" indent="-514350">
              <a:buFont typeface="+mj-lt"/>
              <a:buAutoNum type="arabicPeriod"/>
            </a:pPr>
            <a:r>
              <a:rPr lang="en-GB" dirty="0" smtClean="0"/>
              <a:t>Fieldwork and data</a:t>
            </a:r>
          </a:p>
          <a:p>
            <a:pPr marL="633222" indent="-514350">
              <a:buFont typeface="+mj-lt"/>
              <a:buAutoNum type="arabicPeriod"/>
            </a:pPr>
            <a:r>
              <a:rPr lang="en-GB" dirty="0" smtClean="0"/>
              <a:t>The social body – society, identity and the body</a:t>
            </a:r>
          </a:p>
          <a:p>
            <a:pPr marL="633222" indent="-514350">
              <a:buFont typeface="+mj-lt"/>
              <a:buAutoNum type="arabicPeriod"/>
            </a:pPr>
            <a:r>
              <a:rPr lang="en-GB" dirty="0" smtClean="0"/>
              <a:t>Kinship and gender</a:t>
            </a:r>
          </a:p>
          <a:p>
            <a:pPr marL="633222" indent="-514350">
              <a:buFont typeface="+mj-lt"/>
              <a:buAutoNum type="arabicPeriod"/>
            </a:pPr>
            <a:r>
              <a:rPr lang="en-GB" dirty="0" smtClean="0"/>
              <a:t>Negotiating change</a:t>
            </a:r>
          </a:p>
          <a:p>
            <a:pPr marL="633222" indent="-514350">
              <a:buFont typeface="+mj-lt"/>
              <a:buAutoNum type="arabicPeriod"/>
            </a:pPr>
            <a:r>
              <a:rPr lang="en-GB" dirty="0" smtClean="0"/>
              <a:t>Communication </a:t>
            </a:r>
          </a:p>
          <a:p>
            <a:pPr marL="633222" indent="-514350">
              <a:buFont typeface="+mj-lt"/>
              <a:buAutoNum type="arabicPeriod"/>
            </a:pPr>
            <a:r>
              <a:rPr lang="en-GB" dirty="0" smtClean="0"/>
              <a:t>Politics</a:t>
            </a:r>
          </a:p>
          <a:p>
            <a:pPr marL="633222" indent="-514350">
              <a:buFont typeface="+mj-lt"/>
              <a:buAutoNum type="arabicPeriod"/>
            </a:pPr>
            <a:r>
              <a:rPr lang="en-GB" dirty="0" smtClean="0"/>
              <a:t>Relativity and rationality</a:t>
            </a:r>
          </a:p>
          <a:p>
            <a:pPr marL="633222" indent="-514350">
              <a:buFont typeface="+mj-lt"/>
              <a:buAutoNum type="arabicPeriod"/>
            </a:pPr>
            <a:r>
              <a:rPr lang="en-GB" dirty="0" smtClean="0"/>
              <a:t>Environment and belief</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Expectations </a:t>
            </a:r>
            <a:endParaRPr lang="en-GB" dirty="0"/>
          </a:p>
        </p:txBody>
      </p:sp>
      <p:sp>
        <p:nvSpPr>
          <p:cNvPr id="3" name="Content Placeholder 2"/>
          <p:cNvSpPr>
            <a:spLocks noGrp="1"/>
          </p:cNvSpPr>
          <p:nvPr>
            <p:ph idx="1"/>
          </p:nvPr>
        </p:nvSpPr>
        <p:spPr/>
        <p:txBody>
          <a:bodyPr/>
          <a:lstStyle/>
          <a:p>
            <a:r>
              <a:rPr lang="en-GB" dirty="0" smtClean="0"/>
              <a:t>Turn up to lectures</a:t>
            </a:r>
          </a:p>
          <a:p>
            <a:r>
              <a:rPr lang="en-GB" dirty="0" smtClean="0"/>
              <a:t>Having done the readings</a:t>
            </a:r>
          </a:p>
          <a:p>
            <a:r>
              <a:rPr lang="en-GB" dirty="0" smtClean="0"/>
              <a:t>Attend seminars as requested </a:t>
            </a:r>
          </a:p>
          <a:p>
            <a:r>
              <a:rPr lang="en-GB" dirty="0" smtClean="0"/>
              <a:t>Contribute in class</a:t>
            </a:r>
          </a:p>
          <a:p>
            <a:r>
              <a:rPr lang="en-GB" dirty="0" smtClean="0"/>
              <a:t>Know when your deadlines are</a:t>
            </a:r>
          </a:p>
          <a:p>
            <a:r>
              <a:rPr lang="en-GB" dirty="0" smtClean="0"/>
              <a:t>Get your essays in on time</a:t>
            </a:r>
            <a:endParaRPr lang="en-GB" dirty="0"/>
          </a:p>
        </p:txBody>
      </p:sp>
      <p:pic>
        <p:nvPicPr>
          <p:cNvPr id="3074" name="Picture 2" descr="http://image.guardian.co.uk/sys-images/Film/Pix/pictures/2000/08/07/GreatExpect.gif"/>
          <p:cNvPicPr>
            <a:picLocks noChangeAspect="1" noChangeArrowheads="1"/>
          </p:cNvPicPr>
          <p:nvPr/>
        </p:nvPicPr>
        <p:blipFill>
          <a:blip r:embed="rId2" cstate="print"/>
          <a:srcRect/>
          <a:stretch>
            <a:fillRect/>
          </a:stretch>
        </p:blipFill>
        <p:spPr bwMode="auto">
          <a:xfrm>
            <a:off x="6156176" y="404664"/>
            <a:ext cx="2438400" cy="2438400"/>
          </a:xfrm>
          <a:prstGeom prst="rect">
            <a:avLst/>
          </a:prstGeom>
          <a:noFill/>
        </p:spPr>
      </p:pic>
      <p:sp>
        <p:nvSpPr>
          <p:cNvPr id="5" name="Rectangle 4"/>
          <p:cNvSpPr/>
          <p:nvPr/>
        </p:nvSpPr>
        <p:spPr>
          <a:xfrm>
            <a:off x="6516216" y="2924944"/>
            <a:ext cx="1632178" cy="307777"/>
          </a:xfrm>
          <a:prstGeom prst="rect">
            <a:avLst/>
          </a:prstGeom>
        </p:spPr>
        <p:txBody>
          <a:bodyPr wrap="none">
            <a:spAutoFit/>
          </a:bodyPr>
          <a:lstStyle/>
          <a:p>
            <a:r>
              <a:rPr lang="en-GB" sz="1400" dirty="0" err="1" smtClean="0"/>
              <a:t>film.guardian.co.uk</a:t>
            </a:r>
            <a:endParaRPr lang="en-GB" sz="1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you think anthropology is?</a:t>
            </a:r>
            <a:endParaRPr lang="en-GB" dirty="0"/>
          </a:p>
        </p:txBody>
      </p:sp>
      <p:sp>
        <p:nvSpPr>
          <p:cNvPr id="3" name="Content Placeholder 2"/>
          <p:cNvSpPr>
            <a:spLocks noGrp="1"/>
          </p:cNvSpPr>
          <p:nvPr>
            <p:ph idx="1"/>
          </p:nvPr>
        </p:nvSpPr>
        <p:spPr/>
        <p:txBody>
          <a:bodyPr/>
          <a:lstStyle/>
          <a:p>
            <a:r>
              <a:rPr lang="en-GB" dirty="0" smtClean="0"/>
              <a:t>What do anthropologists do?</a:t>
            </a:r>
          </a:p>
          <a:p>
            <a:r>
              <a:rPr lang="en-GB" dirty="0" smtClean="0"/>
              <a:t>How do they do it?</a:t>
            </a:r>
          </a:p>
          <a:p>
            <a:r>
              <a:rPr lang="en-GB" dirty="0" smtClean="0"/>
              <a:t>What do they hope to find out?</a:t>
            </a:r>
          </a:p>
          <a:p>
            <a:r>
              <a:rPr lang="en-GB" dirty="0" smtClean="0"/>
              <a:t>How might this be achieved?</a:t>
            </a:r>
          </a:p>
          <a:p>
            <a:r>
              <a:rPr lang="en-GB" dirty="0" smtClean="0"/>
              <a:t>What is anthropology for?</a:t>
            </a:r>
            <a:endParaRPr lang="en-GB" dirty="0"/>
          </a:p>
        </p:txBody>
      </p:sp>
      <p:pic>
        <p:nvPicPr>
          <p:cNvPr id="2052" name="Picture 4" descr="C:\Documents and Settings\sa025\Local Settings\Temporary Internet Files\Content.IE5\VGZVPYJO\MP900390083[1].jpg"/>
          <p:cNvPicPr>
            <a:picLocks noChangeAspect="1" noChangeArrowheads="1"/>
          </p:cNvPicPr>
          <p:nvPr/>
        </p:nvPicPr>
        <p:blipFill>
          <a:blip r:embed="rId2" cstate="print"/>
          <a:srcRect/>
          <a:stretch>
            <a:fillRect/>
          </a:stretch>
        </p:blipFill>
        <p:spPr bwMode="auto">
          <a:xfrm>
            <a:off x="6300192" y="2924944"/>
            <a:ext cx="2609088" cy="365760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Anthropology hopes to</a:t>
            </a:r>
            <a:endParaRPr lang="en-GB" dirty="0"/>
          </a:p>
        </p:txBody>
      </p:sp>
      <p:sp>
        <p:nvSpPr>
          <p:cNvPr id="3" name="Content Placeholder 2"/>
          <p:cNvSpPr>
            <a:spLocks noGrp="1"/>
          </p:cNvSpPr>
          <p:nvPr>
            <p:ph idx="1"/>
          </p:nvPr>
        </p:nvSpPr>
        <p:spPr/>
        <p:txBody>
          <a:bodyPr/>
          <a:lstStyle/>
          <a:p>
            <a:r>
              <a:rPr lang="en-GB" dirty="0" smtClean="0"/>
              <a:t>Understand the human condition by</a:t>
            </a:r>
          </a:p>
          <a:p>
            <a:pPr lvl="1"/>
            <a:r>
              <a:rPr lang="en-GB" dirty="0" smtClean="0"/>
              <a:t>Creating knowledge of human diversity</a:t>
            </a:r>
          </a:p>
          <a:p>
            <a:pPr lvl="1"/>
            <a:r>
              <a:rPr lang="en-GB" dirty="0" smtClean="0"/>
              <a:t>Noting global cultural variation</a:t>
            </a:r>
          </a:p>
          <a:p>
            <a:pPr lvl="1"/>
            <a:r>
              <a:rPr lang="en-GB" dirty="0" smtClean="0"/>
              <a:t>Uncovering cultural universals</a:t>
            </a:r>
          </a:p>
          <a:p>
            <a:pPr lvl="1"/>
            <a:r>
              <a:rPr lang="en-GB" dirty="0" smtClean="0"/>
              <a:t>Exploring philosophical questions about humanity</a:t>
            </a:r>
            <a:endParaRPr lang="en-GB" dirty="0"/>
          </a:p>
        </p:txBody>
      </p:sp>
      <p:pic>
        <p:nvPicPr>
          <p:cNvPr id="3075" name="Picture 3" descr="C:\Documents and Settings\sa025\Local Settings\Temporary Internet Files\Content.IE5\O68YCB86\MP900432764[1].jpg"/>
          <p:cNvPicPr>
            <a:picLocks noChangeAspect="1" noChangeArrowheads="1"/>
          </p:cNvPicPr>
          <p:nvPr/>
        </p:nvPicPr>
        <p:blipFill>
          <a:blip r:embed="rId2" cstate="print"/>
          <a:srcRect/>
          <a:stretch>
            <a:fillRect/>
          </a:stretch>
        </p:blipFill>
        <p:spPr bwMode="auto">
          <a:xfrm>
            <a:off x="5598480" y="4545368"/>
            <a:ext cx="3294000" cy="219600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thesis or proposition</a:t>
            </a:r>
            <a:endParaRPr lang="en-GB" dirty="0"/>
          </a:p>
        </p:txBody>
      </p:sp>
      <p:sp>
        <p:nvSpPr>
          <p:cNvPr id="3" name="Content Placeholder 2"/>
          <p:cNvSpPr>
            <a:spLocks noGrp="1"/>
          </p:cNvSpPr>
          <p:nvPr>
            <p:ph idx="1"/>
          </p:nvPr>
        </p:nvSpPr>
        <p:spPr/>
        <p:txBody>
          <a:bodyPr/>
          <a:lstStyle/>
          <a:p>
            <a:r>
              <a:rPr lang="en-GB" dirty="0" smtClean="0"/>
              <a:t>Anthropological endeavour maintains:</a:t>
            </a:r>
          </a:p>
          <a:p>
            <a:pPr lvl="1"/>
            <a:r>
              <a:rPr lang="en-GB" dirty="0" smtClean="0"/>
              <a:t>relationships create reality</a:t>
            </a:r>
          </a:p>
          <a:p>
            <a:pPr lvl="1"/>
            <a:r>
              <a:rPr lang="en-GB" dirty="0" smtClean="0"/>
              <a:t>close scrutiny will reveal patterns</a:t>
            </a:r>
          </a:p>
          <a:p>
            <a:pPr lvl="1"/>
            <a:r>
              <a:rPr lang="en-GB" dirty="0" smtClean="0"/>
              <a:t>the study of culture and society will reveal pattern’s meanings</a:t>
            </a:r>
          </a:p>
          <a:p>
            <a:endParaRPr lang="en-GB" dirty="0" smtClean="0"/>
          </a:p>
          <a:p>
            <a:r>
              <a:rPr lang="en-GB" dirty="0" smtClean="0"/>
              <a:t>But what does this mean?</a:t>
            </a:r>
          </a:p>
          <a:p>
            <a:endParaRPr lang="en-GB" dirty="0" smtClean="0"/>
          </a:p>
          <a:p>
            <a:pPr lvl="1"/>
            <a:endParaRPr lang="en-GB" dirty="0"/>
          </a:p>
        </p:txBody>
      </p:sp>
      <p:pic>
        <p:nvPicPr>
          <p:cNvPr id="9219" name="Picture 3" descr="C:\Documents and Settings\sa025\Local Settings\Temporary Internet Files\Content.IE5\9VITPLBD\MC900070973[1].wmf"/>
          <p:cNvPicPr>
            <a:picLocks noChangeAspect="1" noChangeArrowheads="1"/>
          </p:cNvPicPr>
          <p:nvPr/>
        </p:nvPicPr>
        <p:blipFill>
          <a:blip r:embed="rId2" cstate="print"/>
          <a:srcRect/>
          <a:stretch>
            <a:fillRect/>
          </a:stretch>
        </p:blipFill>
        <p:spPr bwMode="auto">
          <a:xfrm>
            <a:off x="5220072" y="4293096"/>
            <a:ext cx="3745117" cy="2020432"/>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 …huh?</a:t>
            </a:r>
            <a:endParaRPr lang="en-GB" dirty="0"/>
          </a:p>
        </p:txBody>
      </p:sp>
      <p:sp>
        <p:nvSpPr>
          <p:cNvPr id="3" name="Content Placeholder 2"/>
          <p:cNvSpPr>
            <a:spLocks noGrp="1"/>
          </p:cNvSpPr>
          <p:nvPr>
            <p:ph idx="1"/>
          </p:nvPr>
        </p:nvSpPr>
        <p:spPr>
          <a:xfrm>
            <a:off x="323528" y="1268760"/>
            <a:ext cx="8229600" cy="4625609"/>
          </a:xfrm>
        </p:spPr>
        <p:txBody>
          <a:bodyPr>
            <a:normAutofit lnSpcReduction="10000"/>
          </a:bodyPr>
          <a:lstStyle/>
          <a:p>
            <a:endParaRPr lang="en-GB" dirty="0" smtClean="0"/>
          </a:p>
          <a:p>
            <a:r>
              <a:rPr lang="en-GB" dirty="0" smtClean="0"/>
              <a:t>What is ‘society’? </a:t>
            </a:r>
          </a:p>
          <a:p>
            <a:pPr lvl="1"/>
            <a:r>
              <a:rPr lang="en-GB" dirty="0" smtClean="0"/>
              <a:t>where people live and work together?</a:t>
            </a:r>
          </a:p>
          <a:p>
            <a:pPr lvl="1"/>
            <a:r>
              <a:rPr lang="en-GB" dirty="0" smtClean="0"/>
              <a:t>an assemblage of people?</a:t>
            </a:r>
          </a:p>
          <a:p>
            <a:r>
              <a:rPr lang="en-GB" dirty="0" smtClean="0"/>
              <a:t>Is there such as thing as ‘society’? Or are there types of society?</a:t>
            </a:r>
          </a:p>
          <a:p>
            <a:r>
              <a:rPr lang="en-GB" dirty="0" err="1" smtClean="0"/>
              <a:t>Tönnies</a:t>
            </a:r>
            <a:r>
              <a:rPr lang="en-GB" dirty="0" smtClean="0"/>
              <a:t> - 2 types: </a:t>
            </a:r>
            <a:r>
              <a:rPr lang="en-GB" i="1" dirty="0" err="1" smtClean="0"/>
              <a:t>Gemeinshaft</a:t>
            </a:r>
            <a:r>
              <a:rPr lang="en-GB" dirty="0" smtClean="0"/>
              <a:t> (community) and </a:t>
            </a:r>
            <a:r>
              <a:rPr lang="en-GB" i="1" dirty="0" err="1" smtClean="0"/>
              <a:t>Gesellschaft</a:t>
            </a:r>
            <a:r>
              <a:rPr lang="en-GB" dirty="0" smtClean="0"/>
              <a:t> (large scale)</a:t>
            </a:r>
          </a:p>
          <a:p>
            <a:r>
              <a:rPr lang="en-GB" dirty="0" smtClean="0"/>
              <a:t>So – Anthropologists study ‘social life rather than… societies’ (</a:t>
            </a:r>
            <a:r>
              <a:rPr lang="en-GB" sz="2400" dirty="0" err="1" smtClean="0"/>
              <a:t>Eriksen</a:t>
            </a:r>
            <a:r>
              <a:rPr lang="en-GB" sz="2400" dirty="0" smtClean="0"/>
              <a:t>, 2004:25</a:t>
            </a:r>
            <a:r>
              <a:rPr lang="en-GB" dirty="0" smtClean="0"/>
              <a:t>).</a:t>
            </a:r>
          </a:p>
          <a:p>
            <a:endParaRPr lang="en-GB" dirty="0" smtClean="0"/>
          </a:p>
        </p:txBody>
      </p:sp>
      <p:pic>
        <p:nvPicPr>
          <p:cNvPr id="8193" name="Picture 1" descr="C:\Documents and Settings\sa025\Local Settings\Temporary Internet Files\Content.IE5\VGZVPYJO\MP900049078[1].jpg"/>
          <p:cNvPicPr>
            <a:picLocks noChangeAspect="1" noChangeArrowheads="1"/>
          </p:cNvPicPr>
          <p:nvPr/>
        </p:nvPicPr>
        <p:blipFill>
          <a:blip r:embed="rId3" cstate="print"/>
          <a:srcRect/>
          <a:stretch>
            <a:fillRect/>
          </a:stretch>
        </p:blipFill>
        <p:spPr bwMode="auto">
          <a:xfrm>
            <a:off x="5778464" y="152856"/>
            <a:ext cx="2970000" cy="198000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 culture?</a:t>
            </a:r>
            <a:endParaRPr lang="en-GB" dirty="0"/>
          </a:p>
        </p:txBody>
      </p:sp>
      <p:sp>
        <p:nvSpPr>
          <p:cNvPr id="3" name="Content Placeholder 2"/>
          <p:cNvSpPr>
            <a:spLocks noGrp="1"/>
          </p:cNvSpPr>
          <p:nvPr>
            <p:ph idx="1"/>
          </p:nvPr>
        </p:nvSpPr>
        <p:spPr>
          <a:xfrm>
            <a:off x="395536" y="1467687"/>
            <a:ext cx="8229600" cy="4625609"/>
          </a:xfrm>
        </p:spPr>
        <p:txBody>
          <a:bodyPr>
            <a:normAutofit/>
          </a:bodyPr>
          <a:lstStyle/>
          <a:p>
            <a:r>
              <a:rPr lang="en-GB" dirty="0" smtClean="0"/>
              <a:t>What is culture?</a:t>
            </a:r>
          </a:p>
          <a:p>
            <a:r>
              <a:rPr lang="en-GB" dirty="0" smtClean="0"/>
              <a:t>Often used as synonym for society – how useful is this?</a:t>
            </a:r>
          </a:p>
          <a:p>
            <a:r>
              <a:rPr lang="en-GB" dirty="0" smtClean="0"/>
              <a:t>Oldest definition: </a:t>
            </a:r>
          </a:p>
          <a:p>
            <a:pPr lvl="1"/>
            <a:r>
              <a:rPr lang="en-GB" sz="2000" i="1" dirty="0" smtClean="0"/>
              <a:t>‘Culture or civilisation, taken in its widest ethnographic sense, is that complex whole which includes knowledge, belief, art, morals, custom and any other capabilities and habits acquired by man as a member of society</a:t>
            </a:r>
            <a:r>
              <a:rPr lang="en-GB" dirty="0" smtClean="0"/>
              <a:t>’ </a:t>
            </a:r>
            <a:r>
              <a:rPr lang="en-GB" sz="1600" dirty="0" smtClean="0"/>
              <a:t>(</a:t>
            </a:r>
            <a:r>
              <a:rPr lang="en-GB" sz="1600" dirty="0" err="1" smtClean="0"/>
              <a:t>Tylor</a:t>
            </a:r>
            <a:r>
              <a:rPr lang="en-GB" sz="1600" dirty="0" smtClean="0"/>
              <a:t>, 1871, cited in </a:t>
            </a:r>
            <a:r>
              <a:rPr lang="en-GB" sz="1600" dirty="0" err="1" smtClean="0"/>
              <a:t>Eriksen</a:t>
            </a:r>
            <a:r>
              <a:rPr lang="en-GB" sz="1600" dirty="0" smtClean="0"/>
              <a:t>, 2004:26)</a:t>
            </a:r>
          </a:p>
          <a:p>
            <a:pPr lvl="1"/>
            <a:r>
              <a:rPr lang="en-GB" sz="2000" dirty="0" smtClean="0"/>
              <a:t>‘</a:t>
            </a:r>
            <a:r>
              <a:rPr lang="en-GB" sz="2000" i="1" dirty="0" smtClean="0"/>
              <a:t>Shared meanings expressed through public </a:t>
            </a:r>
          </a:p>
          <a:p>
            <a:pPr lvl="1">
              <a:buNone/>
            </a:pPr>
            <a:r>
              <a:rPr lang="en-GB" sz="2000" i="1" dirty="0" smtClean="0"/>
              <a:t>	communication’ </a:t>
            </a:r>
            <a:r>
              <a:rPr lang="en-GB" sz="1600" dirty="0" smtClean="0"/>
              <a:t>(</a:t>
            </a:r>
            <a:r>
              <a:rPr lang="en-GB" sz="1600" dirty="0" err="1" smtClean="0"/>
              <a:t>Geertz</a:t>
            </a:r>
            <a:r>
              <a:rPr lang="en-GB" sz="1600" dirty="0" smtClean="0"/>
              <a:t>, 1960s, Ibid:27).</a:t>
            </a:r>
            <a:endParaRPr lang="en-GB" sz="1600" dirty="0"/>
          </a:p>
        </p:txBody>
      </p:sp>
      <p:pic>
        <p:nvPicPr>
          <p:cNvPr id="4" name="Picture 4" descr="C:\Documents and Settings\sa025\Local Settings\Temporary Internet Files\Content.IE5\FKY84KH5\MP900443859[1].jpg"/>
          <p:cNvPicPr>
            <a:picLocks noChangeAspect="1" noChangeArrowheads="1"/>
          </p:cNvPicPr>
          <p:nvPr/>
        </p:nvPicPr>
        <p:blipFill>
          <a:blip r:embed="rId3" cstate="print"/>
          <a:srcRect/>
          <a:stretch>
            <a:fillRect/>
          </a:stretch>
        </p:blipFill>
        <p:spPr bwMode="auto">
          <a:xfrm>
            <a:off x="5724128" y="4509120"/>
            <a:ext cx="3137548" cy="208800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Two more</a:t>
            </a:r>
            <a:endParaRPr lang="en-GB" dirty="0"/>
          </a:p>
        </p:txBody>
      </p:sp>
      <p:sp>
        <p:nvSpPr>
          <p:cNvPr id="3" name="Content Placeholder 2"/>
          <p:cNvSpPr>
            <a:spLocks noGrp="1"/>
          </p:cNvSpPr>
          <p:nvPr>
            <p:ph idx="1"/>
          </p:nvPr>
        </p:nvSpPr>
        <p:spPr/>
        <p:txBody>
          <a:bodyPr/>
          <a:lstStyle/>
          <a:p>
            <a:endParaRPr lang="en-GB" dirty="0" smtClean="0"/>
          </a:p>
          <a:p>
            <a:r>
              <a:rPr lang="en-GB" dirty="0" smtClean="0"/>
              <a:t>‘</a:t>
            </a:r>
            <a:r>
              <a:rPr lang="en-GB" i="1" dirty="0" smtClean="0"/>
              <a:t>a mental map which guides us in our relations to our surroundings and to other people’ </a:t>
            </a:r>
            <a:r>
              <a:rPr lang="en-GB" dirty="0" smtClean="0"/>
              <a:t>(Downs, 1971, cited In Ferraro, 2008:28)</a:t>
            </a:r>
          </a:p>
          <a:p>
            <a:r>
              <a:rPr lang="en-GB" dirty="0" smtClean="0"/>
              <a:t>‘</a:t>
            </a:r>
            <a:r>
              <a:rPr lang="en-GB" i="1" dirty="0" smtClean="0"/>
              <a:t>the way of life of a people</a:t>
            </a:r>
            <a:r>
              <a:rPr lang="en-GB" dirty="0" smtClean="0"/>
              <a:t>’ (Hatch, 1985, </a:t>
            </a:r>
            <a:r>
              <a:rPr lang="en-GB" i="1" dirty="0" smtClean="0"/>
              <a:t>Ibid</a:t>
            </a:r>
            <a:r>
              <a:rPr lang="en-GB" dirty="0" smtClean="0"/>
              <a:t>)</a:t>
            </a:r>
            <a:endParaRPr lang="en-GB" dirty="0"/>
          </a:p>
        </p:txBody>
      </p:sp>
      <p:pic>
        <p:nvPicPr>
          <p:cNvPr id="1026" name="Picture 2" descr="C:\Documents and Settings\sa025\Local Settings\Temporary Internet Files\Content.IE5\1OXR2WQ2\MP900313787[1].jpg"/>
          <p:cNvPicPr>
            <a:picLocks noChangeAspect="1" noChangeArrowheads="1"/>
          </p:cNvPicPr>
          <p:nvPr/>
        </p:nvPicPr>
        <p:blipFill>
          <a:blip r:embed="rId2" cstate="print"/>
          <a:srcRect/>
          <a:stretch>
            <a:fillRect/>
          </a:stretch>
        </p:blipFill>
        <p:spPr bwMode="auto">
          <a:xfrm>
            <a:off x="5724128" y="152856"/>
            <a:ext cx="2933338" cy="19800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 is made up of</a:t>
            </a:r>
            <a:endParaRPr lang="en-GB" dirty="0"/>
          </a:p>
        </p:txBody>
      </p:sp>
      <p:sp>
        <p:nvSpPr>
          <p:cNvPr id="3" name="Content Placeholder 2"/>
          <p:cNvSpPr>
            <a:spLocks noGrp="1"/>
          </p:cNvSpPr>
          <p:nvPr>
            <p:ph idx="1"/>
          </p:nvPr>
        </p:nvSpPr>
        <p:spPr/>
        <p:txBody>
          <a:bodyPr/>
          <a:lstStyle/>
          <a:p>
            <a:r>
              <a:rPr lang="en-GB" dirty="0" smtClean="0"/>
              <a:t>Material objects (things)</a:t>
            </a:r>
          </a:p>
          <a:p>
            <a:r>
              <a:rPr lang="en-GB" dirty="0" smtClean="0"/>
              <a:t>Ideas, values and attitudes</a:t>
            </a:r>
          </a:p>
          <a:p>
            <a:r>
              <a:rPr lang="en-GB" dirty="0" smtClean="0"/>
              <a:t>Behaviour patterns</a:t>
            </a:r>
          </a:p>
          <a:p>
            <a:endParaRPr lang="en-GB" dirty="0" smtClean="0"/>
          </a:p>
          <a:p>
            <a:r>
              <a:rPr lang="en-GB" dirty="0" smtClean="0"/>
              <a:t>Example – books</a:t>
            </a:r>
          </a:p>
          <a:p>
            <a:pPr lvl="1"/>
            <a:r>
              <a:rPr lang="en-GB" dirty="0" smtClean="0"/>
              <a:t>How they are made, look etc</a:t>
            </a:r>
          </a:p>
          <a:p>
            <a:pPr lvl="1"/>
            <a:r>
              <a:rPr lang="en-GB" dirty="0" smtClean="0"/>
              <a:t>Significance of writing, content, subjects, ideas</a:t>
            </a:r>
          </a:p>
          <a:p>
            <a:pPr lvl="1"/>
            <a:r>
              <a:rPr lang="en-GB" dirty="0" smtClean="0"/>
              <a:t>How people use them, when, where</a:t>
            </a:r>
            <a:endParaRPr lang="en-GB" dirty="0"/>
          </a:p>
        </p:txBody>
      </p:sp>
      <p:pic>
        <p:nvPicPr>
          <p:cNvPr id="2051" name="Picture 3" descr="C:\Documents and Settings\sa025\Local Settings\Temporary Internet Files\Content.IE5\G1OBUL63\MC900412550[1].wmf"/>
          <p:cNvPicPr>
            <a:picLocks noChangeAspect="1" noChangeArrowheads="1"/>
          </p:cNvPicPr>
          <p:nvPr/>
        </p:nvPicPr>
        <p:blipFill>
          <a:blip r:embed="rId2" cstate="print"/>
          <a:srcRect/>
          <a:stretch>
            <a:fillRect/>
          </a:stretch>
        </p:blipFill>
        <p:spPr bwMode="auto">
          <a:xfrm>
            <a:off x="6156176" y="2276872"/>
            <a:ext cx="2216590" cy="232221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useful analogy….</a:t>
            </a:r>
            <a:endParaRPr lang="en-GB" dirty="0"/>
          </a:p>
        </p:txBody>
      </p:sp>
      <p:sp>
        <p:nvSpPr>
          <p:cNvPr id="3" name="Content Placeholder 2"/>
          <p:cNvSpPr>
            <a:spLocks noGrp="1"/>
          </p:cNvSpPr>
          <p:nvPr>
            <p:ph idx="1"/>
          </p:nvPr>
        </p:nvSpPr>
        <p:spPr/>
        <p:txBody>
          <a:bodyPr/>
          <a:lstStyle/>
          <a:p>
            <a:r>
              <a:rPr lang="en-GB" dirty="0" smtClean="0"/>
              <a:t>Culture is the medium that we all are nourished by and grow out of (society could be the </a:t>
            </a:r>
            <a:r>
              <a:rPr lang="en-GB" dirty="0" err="1" smtClean="0"/>
              <a:t>petri</a:t>
            </a:r>
            <a:r>
              <a:rPr lang="en-GB" dirty="0" smtClean="0"/>
              <a:t> dish that holds culture in place).</a:t>
            </a:r>
            <a:endParaRPr lang="en-GB" dirty="0"/>
          </a:p>
        </p:txBody>
      </p:sp>
      <p:pic>
        <p:nvPicPr>
          <p:cNvPr id="4" name="Picture 3" descr="C:\Documents and Settings\sa025\Local Settings\Temporary Internet Files\Content.IE5\O68YCB86\MP900407492[1].jpg"/>
          <p:cNvPicPr>
            <a:picLocks noChangeAspect="1" noChangeArrowheads="1"/>
          </p:cNvPicPr>
          <p:nvPr/>
        </p:nvPicPr>
        <p:blipFill>
          <a:blip r:embed="rId2" cstate="print"/>
          <a:srcRect/>
          <a:stretch>
            <a:fillRect/>
          </a:stretch>
        </p:blipFill>
        <p:spPr bwMode="auto">
          <a:xfrm>
            <a:off x="5837236" y="3645024"/>
            <a:ext cx="2695204" cy="2664000"/>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a:t>
            </a:r>
            <a:endParaRPr lang="en-GB" dirty="0"/>
          </a:p>
        </p:txBody>
      </p:sp>
      <p:sp>
        <p:nvSpPr>
          <p:cNvPr id="3" name="Content Placeholder 2"/>
          <p:cNvSpPr>
            <a:spLocks noGrp="1"/>
          </p:cNvSpPr>
          <p:nvPr>
            <p:ph idx="1"/>
          </p:nvPr>
        </p:nvSpPr>
        <p:spPr/>
        <p:txBody>
          <a:bodyPr/>
          <a:lstStyle/>
          <a:p>
            <a:r>
              <a:rPr lang="en-GB" dirty="0" smtClean="0"/>
              <a:t>Person/ people </a:t>
            </a:r>
          </a:p>
          <a:p>
            <a:r>
              <a:rPr lang="en-GB" dirty="0" smtClean="0"/>
              <a:t>Society </a:t>
            </a:r>
          </a:p>
          <a:p>
            <a:r>
              <a:rPr lang="en-GB" dirty="0" smtClean="0"/>
              <a:t>Culture</a:t>
            </a:r>
          </a:p>
          <a:p>
            <a:r>
              <a:rPr lang="en-GB" smtClean="0"/>
              <a:t>Holism </a:t>
            </a:r>
            <a:endParaRPr lang="en-GB" dirty="0" smtClean="0"/>
          </a:p>
          <a:p>
            <a:r>
              <a:rPr lang="en-GB" dirty="0" smtClean="0"/>
              <a:t>Social institutions, such as: education, politics, family, care, belief systems, alliance, control, production, exchange, subsistence, environment, thought and language </a:t>
            </a:r>
          </a:p>
          <a:p>
            <a:r>
              <a:rPr lang="en-GB" dirty="0" smtClean="0"/>
              <a:t>Translation</a:t>
            </a:r>
            <a:endParaRPr lang="en-GB" dirty="0"/>
          </a:p>
        </p:txBody>
      </p:sp>
      <p:pic>
        <p:nvPicPr>
          <p:cNvPr id="6146" name="Picture 2" descr="C:\Documents and Settings\sa025\Local Settings\Temporary Internet Files\Content.IE5\1OXR2WQ2\MC900413588[1].wmf"/>
          <p:cNvPicPr>
            <a:picLocks noChangeAspect="1" noChangeArrowheads="1"/>
          </p:cNvPicPr>
          <p:nvPr/>
        </p:nvPicPr>
        <p:blipFill>
          <a:blip r:embed="rId2" cstate="print"/>
          <a:srcRect/>
          <a:stretch>
            <a:fillRect/>
          </a:stretch>
        </p:blipFill>
        <p:spPr bwMode="auto">
          <a:xfrm>
            <a:off x="6012160" y="548680"/>
            <a:ext cx="2651312" cy="194400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 is it to be human?</a:t>
            </a:r>
            <a:endParaRPr lang="en-GB" dirty="0"/>
          </a:p>
        </p:txBody>
      </p:sp>
      <p:sp>
        <p:nvSpPr>
          <p:cNvPr id="2" name="Content Placeholder 1"/>
          <p:cNvSpPr>
            <a:spLocks noGrp="1"/>
          </p:cNvSpPr>
          <p:nvPr>
            <p:ph idx="1"/>
          </p:nvPr>
        </p:nvSpPr>
        <p:spPr>
          <a:xfrm>
            <a:off x="251520" y="1556792"/>
            <a:ext cx="8229600" cy="4625609"/>
          </a:xfrm>
        </p:spPr>
        <p:txBody>
          <a:bodyPr>
            <a:normAutofit/>
          </a:bodyPr>
          <a:lstStyle/>
          <a:p>
            <a:r>
              <a:rPr lang="en-GB" dirty="0" smtClean="0"/>
              <a:t>All creatures must meet basic needs to survive</a:t>
            </a:r>
          </a:p>
          <a:p>
            <a:r>
              <a:rPr lang="en-GB" dirty="0" smtClean="0"/>
              <a:t>Survival strategies vary extensively</a:t>
            </a:r>
          </a:p>
          <a:p>
            <a:r>
              <a:rPr lang="en-GB" dirty="0" smtClean="0"/>
              <a:t>Without obvious weapons the human animal needed other defence mechanisms</a:t>
            </a:r>
          </a:p>
          <a:p>
            <a:pPr lvl="1"/>
            <a:r>
              <a:rPr lang="en-GB" dirty="0" smtClean="0"/>
              <a:t>Bi-</a:t>
            </a:r>
            <a:r>
              <a:rPr lang="en-GB" dirty="0" err="1" smtClean="0"/>
              <a:t>pedalism</a:t>
            </a:r>
            <a:r>
              <a:rPr lang="en-GB" dirty="0" smtClean="0"/>
              <a:t> </a:t>
            </a:r>
          </a:p>
          <a:p>
            <a:pPr lvl="1"/>
            <a:r>
              <a:rPr lang="en-GB" dirty="0" smtClean="0"/>
              <a:t>Neo-cortex</a:t>
            </a:r>
          </a:p>
          <a:p>
            <a:pPr lvl="1"/>
            <a:r>
              <a:rPr lang="en-GB" dirty="0" smtClean="0"/>
              <a:t>Communication systems</a:t>
            </a:r>
          </a:p>
          <a:p>
            <a:pPr lvl="1"/>
            <a:r>
              <a:rPr lang="en-GB" dirty="0" smtClean="0"/>
              <a:t>Groups/bands – society, rules, structures</a:t>
            </a:r>
          </a:p>
          <a:p>
            <a:pPr lvl="1"/>
            <a:endParaRPr lang="en-GB" dirty="0" smtClean="0"/>
          </a:p>
          <a:p>
            <a:endParaRPr lang="en-GB" dirty="0"/>
          </a:p>
        </p:txBody>
      </p:sp>
      <p:pic>
        <p:nvPicPr>
          <p:cNvPr id="4098" name="Picture 2" descr="C:\Users\luci\AppData\Local\Microsoft\Windows\Temporary Internet Files\Content.IE5\ZYY64IN6\MP900422533[1].jpg"/>
          <p:cNvPicPr>
            <a:picLocks noChangeAspect="1" noChangeArrowheads="1"/>
          </p:cNvPicPr>
          <p:nvPr/>
        </p:nvPicPr>
        <p:blipFill>
          <a:blip r:embed="rId2" cstate="print"/>
          <a:srcRect l="13335" b="19991"/>
          <a:stretch>
            <a:fillRect/>
          </a:stretch>
        </p:blipFill>
        <p:spPr bwMode="auto">
          <a:xfrm>
            <a:off x="6876256" y="3933056"/>
            <a:ext cx="1871968" cy="1728192"/>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variation</a:t>
            </a:r>
            <a:endParaRPr lang="en-GB" dirty="0"/>
          </a:p>
        </p:txBody>
      </p:sp>
      <p:sp>
        <p:nvSpPr>
          <p:cNvPr id="3" name="Content Placeholder 2"/>
          <p:cNvSpPr>
            <a:spLocks noGrp="1"/>
          </p:cNvSpPr>
          <p:nvPr>
            <p:ph idx="1"/>
          </p:nvPr>
        </p:nvSpPr>
        <p:spPr/>
        <p:txBody>
          <a:bodyPr/>
          <a:lstStyle/>
          <a:p>
            <a:r>
              <a:rPr lang="en-GB" dirty="0" smtClean="0"/>
              <a:t>Are we all cut from the same cloth?</a:t>
            </a:r>
          </a:p>
          <a:p>
            <a:r>
              <a:rPr lang="en-GB" dirty="0" smtClean="0"/>
              <a:t>Are we all so different? Or are we similar?</a:t>
            </a:r>
            <a:endParaRPr lang="en-GB" dirty="0"/>
          </a:p>
        </p:txBody>
      </p:sp>
      <p:pic>
        <p:nvPicPr>
          <p:cNvPr id="4" name="Picture 2" descr="C:\Documents and Settings\sa025\Local Settings\Temporary Internet Files\Content.IE5\VGZVPYJO\MP900444488[1].jpg"/>
          <p:cNvPicPr>
            <a:picLocks noChangeAspect="1" noChangeArrowheads="1"/>
          </p:cNvPicPr>
          <p:nvPr/>
        </p:nvPicPr>
        <p:blipFill>
          <a:blip r:embed="rId2" cstate="print"/>
          <a:srcRect/>
          <a:stretch>
            <a:fillRect/>
          </a:stretch>
        </p:blipFill>
        <p:spPr bwMode="auto">
          <a:xfrm>
            <a:off x="3347864" y="2924944"/>
            <a:ext cx="5517741" cy="3672000"/>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Cultural universals – Murdock’s 70</a:t>
            </a:r>
            <a:endParaRPr lang="en-GB" dirty="0"/>
          </a:p>
        </p:txBody>
      </p:sp>
      <p:graphicFrame>
        <p:nvGraphicFramePr>
          <p:cNvPr id="4" name="Table 3"/>
          <p:cNvGraphicFramePr>
            <a:graphicFrameLocks noGrp="1"/>
          </p:cNvGraphicFramePr>
          <p:nvPr/>
        </p:nvGraphicFramePr>
        <p:xfrm>
          <a:off x="467544" y="1628800"/>
          <a:ext cx="7992889" cy="4968552"/>
        </p:xfrm>
        <a:graphic>
          <a:graphicData uri="http://schemas.openxmlformats.org/drawingml/2006/table">
            <a:tbl>
              <a:tblPr/>
              <a:tblGrid>
                <a:gridCol w="2640508"/>
                <a:gridCol w="1784127"/>
                <a:gridCol w="1784127"/>
                <a:gridCol w="1784127"/>
              </a:tblGrid>
              <a:tr h="4968552">
                <a:tc>
                  <a:txBody>
                    <a:bodyPr/>
                    <a:lstStyle/>
                    <a:p>
                      <a:pPr marL="0" marR="0" lvl="0" indent="0" algn="l" defTabSz="914400" rtl="0" eaLnBrk="0" fontAlgn="base" latinLnBrk="0" hangingPunct="0">
                        <a:lnSpc>
                          <a:spcPct val="100000"/>
                        </a:lnSpc>
                        <a:spcBef>
                          <a:spcPct val="5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age-grading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athletic sports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bodily adornment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calendar</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cleanliness training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community organization</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cooking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co-operative labor</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cosmology</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courtship</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dancing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decorative art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divination</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division of labor</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dream interpretation</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education</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eschatology</a:t>
                      </a:r>
                    </a:p>
                  </a:txBody>
                  <a:tcPr horzOverflow="overflow">
                    <a:lnL cap="flat">
                      <a:noFill/>
                    </a:lnL>
                    <a:lnR w="12700" cap="flat" cmpd="sng" algn="ctr">
                      <a:solidFill>
                        <a:schemeClr val="tx1"/>
                      </a:solidFill>
                      <a:prstDash val="solid"/>
                      <a:round/>
                      <a:headEnd type="none" w="med" len="med"/>
                      <a:tailEnd type="none" w="med" len="med"/>
                    </a:lnR>
                    <a:lnT cap="fla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ethics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ethno-botany</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etiquette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faith healing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family </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feasting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fire-making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folklore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food taboos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funeral rites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games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gestures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gift-giving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government</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greetings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hair styles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hospitality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cap="fla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housing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hygiene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incest taboos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inheritance rules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joking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kin groups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kinship nomenclature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language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law</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luck / superstitions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magic</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marriage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mealtimes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medicine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obstetrics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penal sanctions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personal names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cap="flat">
                      <a:noFill/>
                    </a:lnT>
                    <a:lnB cap="flat">
                      <a:noFill/>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population policy</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postnatal care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pregnancy usages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property rights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propitiation of supernatural beings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puberty customs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religious ritual</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residence rules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sexual restrictions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soul concepts</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status differentiation</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surgery</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tool-making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trade</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visiting</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weather control </a:t>
                      </a:r>
                    </a:p>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400" b="0" i="0" u="none" strike="noStrike" cap="none" normalizeH="0" baseline="0" dirty="0" smtClean="0">
                          <a:ln>
                            <a:noFill/>
                          </a:ln>
                          <a:solidFill>
                            <a:schemeClr val="tx1"/>
                          </a:solidFill>
                          <a:effectLst/>
                          <a:latin typeface="Univers Condensed" pitchFamily="34" charset="0"/>
                        </a:rPr>
                        <a:t>weaving</a:t>
                      </a:r>
                    </a:p>
                  </a:txBody>
                  <a:tcPr horzOverflow="overflow">
                    <a:lnL w="12700" cap="flat" cmpd="sng" algn="ctr">
                      <a:solidFill>
                        <a:schemeClr val="tx1"/>
                      </a:solidFill>
                      <a:prstDash val="solid"/>
                      <a:round/>
                      <a:headEnd type="none" w="med" len="med"/>
                      <a:tailEnd type="none" w="med" len="med"/>
                    </a:lnL>
                    <a:lnR cap="flat">
                      <a:noFill/>
                    </a:lnR>
                    <a:lnT cap="flat">
                      <a:noFill/>
                    </a:lnT>
                    <a:lnB cap="flat">
                      <a:noFill/>
                    </a:lnB>
                    <a:lnTlToBr>
                      <a:noFill/>
                    </a:lnTlToBr>
                    <a:lnBlToTr>
                      <a:noFill/>
                    </a:lnBlToTr>
                    <a:noFill/>
                  </a:tcPr>
                </a:tc>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So…anthropology is a toolbox</a:t>
            </a:r>
            <a:endParaRPr lang="en-GB" dirty="0"/>
          </a:p>
        </p:txBody>
      </p:sp>
      <p:sp>
        <p:nvSpPr>
          <p:cNvPr id="3" name="Content Placeholder 2"/>
          <p:cNvSpPr>
            <a:spLocks noGrp="1"/>
          </p:cNvSpPr>
          <p:nvPr>
            <p:ph idx="1"/>
          </p:nvPr>
        </p:nvSpPr>
        <p:spPr/>
        <p:txBody>
          <a:bodyPr/>
          <a:lstStyle/>
          <a:p>
            <a:r>
              <a:rPr lang="en-GB" dirty="0" smtClean="0"/>
              <a:t>To understand  and explore cultural variation</a:t>
            </a:r>
          </a:p>
          <a:p>
            <a:r>
              <a:rPr lang="en-GB" dirty="0" smtClean="0"/>
              <a:t>Provide methods and theories to understand others</a:t>
            </a:r>
          </a:p>
          <a:p>
            <a:r>
              <a:rPr lang="en-GB" dirty="0" smtClean="0"/>
              <a:t>To represent humanity in its diversity</a:t>
            </a:r>
            <a:endParaRPr lang="en-GB" dirty="0"/>
          </a:p>
        </p:txBody>
      </p:sp>
      <p:pic>
        <p:nvPicPr>
          <p:cNvPr id="2051" name="Picture 3" descr="C:\Documents and Settings\sa025\Local Settings\Temporary Internet Files\Content.IE5\O68YCB86\MC900237769[1].wmf"/>
          <p:cNvPicPr>
            <a:picLocks noChangeAspect="1" noChangeArrowheads="1"/>
          </p:cNvPicPr>
          <p:nvPr/>
        </p:nvPicPr>
        <p:blipFill>
          <a:blip r:embed="rId2" cstate="print"/>
          <a:srcRect/>
          <a:stretch>
            <a:fillRect/>
          </a:stretch>
        </p:blipFill>
        <p:spPr bwMode="auto">
          <a:xfrm>
            <a:off x="6035308" y="3690000"/>
            <a:ext cx="3108692" cy="31680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t>
            </a:r>
            <a:endParaRPr lang="en-GB" dirty="0"/>
          </a:p>
        </p:txBody>
      </p:sp>
      <p:sp>
        <p:nvSpPr>
          <p:cNvPr id="3" name="Content Placeholder 2"/>
          <p:cNvSpPr>
            <a:spLocks noGrp="1"/>
          </p:cNvSpPr>
          <p:nvPr>
            <p:ph idx="1"/>
          </p:nvPr>
        </p:nvSpPr>
        <p:spPr/>
        <p:txBody>
          <a:bodyPr/>
          <a:lstStyle/>
          <a:p>
            <a:r>
              <a:rPr lang="en-GB" i="1" dirty="0" smtClean="0"/>
              <a:t>‘Imagine yourself suddenly set down surrounded by all your gear, alone on a tropical beach close to a native village, while the launch or dinghy which has brought you sails away out of site</a:t>
            </a:r>
            <a:r>
              <a:rPr lang="en-GB" dirty="0" smtClean="0"/>
              <a:t>’ </a:t>
            </a:r>
            <a:r>
              <a:rPr lang="en-GB" sz="2000" dirty="0" smtClean="0"/>
              <a:t>(Malinowski [1922], 1961:4)</a:t>
            </a:r>
            <a:endParaRPr lang="en-GB" sz="2000" dirty="0"/>
          </a:p>
        </p:txBody>
      </p:sp>
      <p:pic>
        <p:nvPicPr>
          <p:cNvPr id="1026" name="Picture 2" descr="C:\Documents and Settings\sa025\Local Settings\Temporary Internet Files\Content.IE5\3U5MR7LA\MP900313810[1].jpg"/>
          <p:cNvPicPr>
            <a:picLocks noChangeAspect="1" noChangeArrowheads="1"/>
          </p:cNvPicPr>
          <p:nvPr/>
        </p:nvPicPr>
        <p:blipFill>
          <a:blip r:embed="rId3" cstate="print"/>
          <a:srcRect/>
          <a:stretch>
            <a:fillRect/>
          </a:stretch>
        </p:blipFill>
        <p:spPr bwMode="auto">
          <a:xfrm>
            <a:off x="5476563" y="4581128"/>
            <a:ext cx="2767845" cy="1836000"/>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Custom 33">
      <a:dk1>
        <a:sysClr val="windowText" lastClr="000000"/>
      </a:dk1>
      <a:lt1>
        <a:srgbClr val="FFC000"/>
      </a:lt1>
      <a:dk2>
        <a:srgbClr val="5A6378"/>
      </a:dk2>
      <a:lt2>
        <a:srgbClr val="D4D4D6"/>
      </a:lt2>
      <a:accent1>
        <a:srgbClr val="FFF2CB"/>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484</TotalTime>
  <Words>929</Words>
  <Application>Microsoft Office PowerPoint</Application>
  <PresentationFormat>On-screen Show (4:3)</PresentationFormat>
  <Paragraphs>184</Paragraphs>
  <Slides>18</Slides>
  <Notes>3</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Module</vt:lpstr>
      <vt:lpstr>Anthropology in context</vt:lpstr>
      <vt:lpstr>Today’s class</vt:lpstr>
      <vt:lpstr>Course structure</vt:lpstr>
      <vt:lpstr>Expectations </vt:lpstr>
      <vt:lpstr>What do you think anthropology is?</vt:lpstr>
      <vt:lpstr>Anthropology hopes to</vt:lpstr>
      <vt:lpstr>Main thesis or proposition</vt:lpstr>
      <vt:lpstr>Society …huh?</vt:lpstr>
      <vt:lpstr>What about culture?</vt:lpstr>
      <vt:lpstr>Two more</vt:lpstr>
      <vt:lpstr>Culture is made up of</vt:lpstr>
      <vt:lpstr>A useful analogy….</vt:lpstr>
      <vt:lpstr>Key concepts</vt:lpstr>
      <vt:lpstr>What is it to be human?</vt:lpstr>
      <vt:lpstr>Cultural variation</vt:lpstr>
      <vt:lpstr>Cultural universals – Murdock’s 70</vt:lpstr>
      <vt:lpstr>So…anthropology is a toolbox</vt:lpstr>
      <vt:lpstr>Exercise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Anthropology in context</dc:title>
  <dc:creator>sa025</dc:creator>
  <cp:lastModifiedBy>sa025</cp:lastModifiedBy>
  <cp:revision>38</cp:revision>
  <dcterms:created xsi:type="dcterms:W3CDTF">2010-10-01T14:36:25Z</dcterms:created>
  <dcterms:modified xsi:type="dcterms:W3CDTF">2010-10-13T11:58:45Z</dcterms:modified>
</cp:coreProperties>
</file>