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82" r:id="rId8"/>
    <p:sldId id="263" r:id="rId9"/>
    <p:sldId id="264" r:id="rId10"/>
    <p:sldId id="283" r:id="rId11"/>
    <p:sldId id="265" r:id="rId12"/>
    <p:sldId id="261" r:id="rId13"/>
    <p:sldId id="266" r:id="rId14"/>
    <p:sldId id="267" r:id="rId15"/>
    <p:sldId id="268" r:id="rId16"/>
    <p:sldId id="269" r:id="rId17"/>
    <p:sldId id="276" r:id="rId18"/>
    <p:sldId id="274" r:id="rId19"/>
    <p:sldId id="270" r:id="rId20"/>
    <p:sldId id="271" r:id="rId21"/>
    <p:sldId id="272" r:id="rId22"/>
    <p:sldId id="273" r:id="rId23"/>
    <p:sldId id="275" r:id="rId24"/>
    <p:sldId id="277" r:id="rId25"/>
    <p:sldId id="278" r:id="rId26"/>
    <p:sldId id="279" r:id="rId27"/>
    <p:sldId id="280" r:id="rId28"/>
    <p:sldId id="281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7"/>
  </p:normalViewPr>
  <p:slideViewPr>
    <p:cSldViewPr snapToObjects="1">
      <p:cViewPr varScale="1"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E4D24-267D-7E48-836C-71D9CE1E87E0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2B155-C67D-2444-820E-1F4619B67DF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Relationship Id="rId3" Type="http://schemas.openxmlformats.org/officeDocument/2006/relationships/image" Target="../media/image9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Dadl</a:t>
            </a:r>
            <a:r>
              <a:rPr lang="en-US" dirty="0" smtClean="0"/>
              <a:t> a </a:t>
            </a:r>
            <a:r>
              <a:rPr lang="en-US" dirty="0" err="1" smtClean="0"/>
              <a:t>Deialog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Cyfraniad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Diwygwyr</a:t>
            </a:r>
            <a:r>
              <a:rPr lang="en-US" dirty="0" smtClean="0"/>
              <a:t>: </a:t>
            </a:r>
          </a:p>
          <a:p>
            <a:endParaRPr lang="en-US" dirty="0"/>
          </a:p>
          <a:p>
            <a:r>
              <a:rPr lang="en-US" dirty="0" smtClean="0"/>
              <a:t>Martin Luther a John </a:t>
            </a:r>
            <a:r>
              <a:rPr lang="en-US" dirty="0" err="1" smtClean="0"/>
              <a:t>Calfin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Alltud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Lloegr</a:t>
            </a:r>
            <a:r>
              <a:rPr lang="en-US" dirty="0" smtClean="0"/>
              <a:t> (1290)</a:t>
            </a:r>
          </a:p>
          <a:p>
            <a:r>
              <a:rPr lang="en-US" dirty="0" err="1" smtClean="0"/>
              <a:t>Ffrainc</a:t>
            </a:r>
            <a:r>
              <a:rPr lang="en-US" dirty="0" smtClean="0"/>
              <a:t> (1394)</a:t>
            </a:r>
          </a:p>
          <a:p>
            <a:r>
              <a:rPr lang="en-US" dirty="0" err="1" smtClean="0"/>
              <a:t>Sbaen</a:t>
            </a:r>
            <a:r>
              <a:rPr lang="en-US" dirty="0" smtClean="0"/>
              <a:t> (1492)</a:t>
            </a:r>
          </a:p>
          <a:p>
            <a:r>
              <a:rPr lang="en-US" dirty="0" err="1" smtClean="0"/>
              <a:t>Portwgal</a:t>
            </a:r>
            <a:r>
              <a:rPr lang="en-US" dirty="0" smtClean="0"/>
              <a:t> (1498)</a:t>
            </a:r>
          </a:p>
          <a:p>
            <a:r>
              <a:rPr lang="en-US" dirty="0" err="1" smtClean="0"/>
              <a:t>Dinasoedd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 (1388-1519)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Martin Luther (1483-1546)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Pensaer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Protestannaidd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 descr="lce1107_1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0" y="1752600"/>
            <a:ext cx="3121152" cy="474268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Gweithiau</a:t>
            </a:r>
            <a:r>
              <a:rPr lang="en-US" dirty="0" smtClean="0"/>
              <a:t> Luther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Dwy</a:t>
            </a:r>
            <a:r>
              <a:rPr lang="en-US" dirty="0" smtClean="0"/>
              <a:t> </a:t>
            </a:r>
            <a:r>
              <a:rPr lang="en-US" dirty="0" err="1" smtClean="0"/>
              <a:t>ysgrif</a:t>
            </a:r>
            <a:r>
              <a:rPr lang="en-US" dirty="0" smtClean="0"/>
              <a:t> a </a:t>
            </a:r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atodiad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Ysgrif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 (1522): </a:t>
            </a:r>
            <a:r>
              <a:rPr lang="en-US" dirty="0" err="1" smtClean="0"/>
              <a:t>ceisio</a:t>
            </a:r>
            <a:r>
              <a:rPr lang="en-US" dirty="0" smtClean="0"/>
              <a:t> </a:t>
            </a:r>
            <a:r>
              <a:rPr lang="en-US" dirty="0" err="1" smtClean="0"/>
              <a:t>gwarchod</a:t>
            </a:r>
            <a:r>
              <a:rPr lang="en-US" dirty="0" smtClean="0"/>
              <a:t> </a:t>
            </a:r>
            <a:r>
              <a:rPr lang="en-US" dirty="0" err="1" smtClean="0"/>
              <a:t>hawliau’r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/>
              <a:t>.</a:t>
            </a:r>
            <a:r>
              <a:rPr lang="en-US" dirty="0" smtClean="0"/>
              <a:t> </a:t>
            </a:r>
          </a:p>
          <a:p>
            <a:r>
              <a:rPr lang="en-US" dirty="0" smtClean="0"/>
              <a:t>Ail </a:t>
            </a:r>
            <a:r>
              <a:rPr lang="en-US" dirty="0" err="1" smtClean="0"/>
              <a:t>ysgrif</a:t>
            </a:r>
            <a:r>
              <a:rPr lang="en-US" dirty="0" smtClean="0"/>
              <a:t> (1543) ac </a:t>
            </a:r>
            <a:r>
              <a:rPr lang="en-US" dirty="0" err="1" smtClean="0"/>
              <a:t>atodiadau</a:t>
            </a:r>
            <a:r>
              <a:rPr lang="en-US" dirty="0" smtClean="0"/>
              <a:t>: </a:t>
            </a:r>
            <a:r>
              <a:rPr lang="en-US" dirty="0" err="1" smtClean="0"/>
              <a:t>condemnio’r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hanghrediniaeth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herlid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err="1" smtClean="0"/>
              <a:t>Ganwyd</a:t>
            </a:r>
            <a:r>
              <a:rPr lang="en-US" i="1" dirty="0" smtClean="0"/>
              <a:t> </a:t>
            </a:r>
            <a:r>
              <a:rPr lang="en-US" i="1" dirty="0" err="1" smtClean="0"/>
              <a:t>Iesu</a:t>
            </a:r>
            <a:r>
              <a:rPr lang="en-US" i="1" dirty="0" smtClean="0"/>
              <a:t> Grist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Iddew</a:t>
            </a:r>
            <a:r>
              <a:rPr lang="en-US" i="1" dirty="0" smtClean="0"/>
              <a:t> </a:t>
            </a:r>
            <a:r>
              <a:rPr lang="en-US" dirty="0" smtClean="0"/>
              <a:t>(1523) </a:t>
            </a:r>
            <a:r>
              <a:rPr lang="en-US" dirty="0" err="1" smtClean="0">
                <a:solidFill>
                  <a:srgbClr val="FFFF00"/>
                </a:solidFill>
              </a:rPr>
              <a:t>Cefndir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r>
              <a:rPr lang="en-US" dirty="0" smtClean="0"/>
              <a:t>Luther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gyhuddo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heretig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Iddeweiddiwr</a:t>
            </a:r>
            <a:r>
              <a:rPr lang="en-US" dirty="0" smtClean="0"/>
              <a:t>  -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bregethu</a:t>
            </a:r>
            <a:r>
              <a:rPr lang="en-US" dirty="0" smtClean="0"/>
              <a:t> </a:t>
            </a:r>
            <a:r>
              <a:rPr lang="en-US" dirty="0" err="1" smtClean="0"/>
              <a:t>mai</a:t>
            </a:r>
            <a:r>
              <a:rPr lang="en-US" dirty="0" smtClean="0"/>
              <a:t> </a:t>
            </a:r>
            <a:r>
              <a:rPr lang="en-US" dirty="0" err="1" smtClean="0"/>
              <a:t>Joseff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tad </a:t>
            </a:r>
            <a:r>
              <a:rPr lang="en-US" dirty="0" err="1" smtClean="0"/>
              <a:t>naturiol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groes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athrawiaeth</a:t>
            </a:r>
            <a:r>
              <a:rPr lang="en-US" dirty="0" smtClean="0"/>
              <a:t> [</a:t>
            </a:r>
            <a:r>
              <a:rPr lang="en-US" dirty="0" err="1" smtClean="0"/>
              <a:t>Babyddol</a:t>
            </a:r>
            <a:r>
              <a:rPr lang="en-US" dirty="0" smtClean="0"/>
              <a:t>] am </a:t>
            </a:r>
            <a:r>
              <a:rPr lang="en-US" dirty="0" err="1" smtClean="0"/>
              <a:t>enedigaeth</a:t>
            </a:r>
            <a:r>
              <a:rPr lang="en-US" dirty="0" smtClean="0"/>
              <a:t> </a:t>
            </a:r>
            <a:r>
              <a:rPr lang="en-US" dirty="0" err="1" smtClean="0"/>
              <a:t>gwyryfol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).</a:t>
            </a:r>
          </a:p>
          <a:p>
            <a:r>
              <a:rPr lang="en-US" dirty="0" smtClean="0"/>
              <a:t>Luther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hun</a:t>
            </a:r>
            <a:r>
              <a:rPr lang="en-US" dirty="0" smtClean="0"/>
              <a:t> </a:t>
            </a:r>
            <a:r>
              <a:rPr lang="en-US" dirty="0" err="1" smtClean="0"/>
              <a:t>rhag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gyhuddiadau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err="1" smtClean="0"/>
              <a:t>Ganwyd</a:t>
            </a:r>
            <a:r>
              <a:rPr lang="en-US" i="1" dirty="0" smtClean="0"/>
              <a:t> </a:t>
            </a:r>
            <a:r>
              <a:rPr lang="en-US" i="1" dirty="0" err="1" smtClean="0"/>
              <a:t>Iesu</a:t>
            </a:r>
            <a:r>
              <a:rPr lang="en-US" i="1" dirty="0" smtClean="0"/>
              <a:t> Grist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Iddew</a:t>
            </a:r>
            <a:r>
              <a:rPr lang="en-US" i="1" dirty="0" smtClean="0"/>
              <a:t> </a:t>
            </a:r>
            <a:r>
              <a:rPr lang="en-US" dirty="0" smtClean="0"/>
              <a:t>(1523) </a:t>
            </a:r>
            <a:r>
              <a:rPr lang="en-US" sz="4000" dirty="0" err="1" smtClean="0">
                <a:solidFill>
                  <a:srgbClr val="FFFF00"/>
                </a:solidFill>
              </a:rPr>
              <a:t>Cynnwys</a:t>
            </a:r>
            <a:endParaRPr lang="en-US" sz="40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Iddew</a:t>
            </a:r>
            <a:r>
              <a:rPr lang="en-US" dirty="0" smtClean="0"/>
              <a:t> a </a:t>
            </a:r>
            <a:r>
              <a:rPr lang="en-US" dirty="0" err="1" smtClean="0"/>
              <a:t>anwyd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Abraham ac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forwyn</a:t>
            </a:r>
            <a:r>
              <a:rPr lang="en-US" dirty="0" smtClean="0"/>
              <a:t> Fair. </a:t>
            </a:r>
          </a:p>
          <a:p>
            <a:r>
              <a:rPr lang="en-US" dirty="0" err="1" smtClean="0"/>
              <a:t>Cyflawniad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broffwydoliaethau’r</a:t>
            </a:r>
            <a:r>
              <a:rPr lang="en-US" dirty="0" smtClean="0"/>
              <a:t> HD.</a:t>
            </a:r>
          </a:p>
          <a:p>
            <a:r>
              <a:rPr lang="en-US" dirty="0" err="1" smtClean="0"/>
              <a:t>Canmol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: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natur</a:t>
            </a:r>
            <a:r>
              <a:rPr lang="en-US" dirty="0" smtClean="0"/>
              <a:t> </a:t>
            </a:r>
            <a:r>
              <a:rPr lang="en-US" dirty="0" err="1" smtClean="0"/>
              <a:t>lygredig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(</a:t>
            </a:r>
            <a:r>
              <a:rPr lang="en-US" dirty="0" err="1" smtClean="0"/>
              <a:t>Babyddol</a:t>
            </a:r>
            <a:r>
              <a:rPr lang="en-US" dirty="0" smtClean="0"/>
              <a:t>)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ellir</a:t>
            </a:r>
            <a:r>
              <a:rPr lang="en-US" dirty="0" smtClean="0"/>
              <a:t> </a:t>
            </a:r>
            <a:r>
              <a:rPr lang="en-US" dirty="0" err="1" smtClean="0"/>
              <a:t>beio’r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am </a:t>
            </a:r>
            <a:r>
              <a:rPr lang="en-US" dirty="0" err="1" smtClean="0"/>
              <a:t>wrthod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err="1" smtClean="0"/>
              <a:t>Ganwyd</a:t>
            </a:r>
            <a:r>
              <a:rPr lang="en-US" i="1" dirty="0" smtClean="0"/>
              <a:t> </a:t>
            </a:r>
            <a:r>
              <a:rPr lang="en-US" i="1" dirty="0" err="1" smtClean="0"/>
              <a:t>Iesu</a:t>
            </a:r>
            <a:r>
              <a:rPr lang="en-US" i="1" dirty="0" smtClean="0"/>
              <a:t> Grist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Iddew</a:t>
            </a:r>
            <a:r>
              <a:rPr lang="en-US" i="1" dirty="0" smtClean="0"/>
              <a:t> </a:t>
            </a:r>
            <a:r>
              <a:rPr lang="en-US" dirty="0" smtClean="0"/>
              <a:t>(1523) </a:t>
            </a:r>
            <a:r>
              <a:rPr lang="en-US" sz="4000" dirty="0" err="1" smtClean="0">
                <a:solidFill>
                  <a:srgbClr val="FFFF00"/>
                </a:solidFill>
              </a:rPr>
              <a:t>Cynnwys</a:t>
            </a:r>
            <a:endParaRPr lang="en-US" sz="40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Apêl</a:t>
            </a:r>
            <a:r>
              <a:rPr lang="en-US" dirty="0" smtClean="0"/>
              <a:t> am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cymodlon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yr </a:t>
            </a:r>
            <a:r>
              <a:rPr lang="en-US" dirty="0" err="1" smtClean="0"/>
              <a:t>Iddewon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obeithio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byddant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at Grist.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sz="2323" dirty="0" smtClean="0">
                <a:solidFill>
                  <a:srgbClr val="FFFF00"/>
                </a:solidFill>
              </a:rPr>
              <a:t>Y </a:t>
            </a:r>
            <a:r>
              <a:rPr lang="en-US" sz="2323" dirty="0" err="1" smtClean="0">
                <a:solidFill>
                  <a:srgbClr val="FFFF00"/>
                </a:solidFill>
              </a:rPr>
              <a:t>mae’n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ofynnol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i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ni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eu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croesawu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i’n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mysg</a:t>
            </a:r>
            <a:r>
              <a:rPr lang="en-US" sz="2323" dirty="0" smtClean="0">
                <a:solidFill>
                  <a:srgbClr val="FFFF00"/>
                </a:solidFill>
              </a:rPr>
              <a:t> a </a:t>
            </a:r>
            <a:r>
              <a:rPr lang="en-US" sz="2323" dirty="0" err="1" smtClean="0">
                <a:solidFill>
                  <a:srgbClr val="FFFF00"/>
                </a:solidFill>
              </a:rPr>
              <a:t>chaniatau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iddynt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gystadlu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â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ni</a:t>
            </a:r>
            <a:r>
              <a:rPr lang="en-US" sz="2323" dirty="0" smtClean="0">
                <a:solidFill>
                  <a:srgbClr val="FFFF00"/>
                </a:solidFill>
              </a:rPr>
              <a:t>, </a:t>
            </a:r>
            <a:r>
              <a:rPr lang="en-US" sz="2323" dirty="0" err="1" smtClean="0">
                <a:solidFill>
                  <a:srgbClr val="FFFF00"/>
                </a:solidFill>
              </a:rPr>
              <a:t>trwy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roi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gwaith</a:t>
            </a:r>
            <a:r>
              <a:rPr lang="en-US" sz="2323" dirty="0" smtClean="0">
                <a:solidFill>
                  <a:srgbClr val="FFFF00"/>
                </a:solidFill>
              </a:rPr>
              <a:t> a </a:t>
            </a:r>
            <a:r>
              <a:rPr lang="en-US" sz="2323" dirty="0" err="1" smtClean="0">
                <a:solidFill>
                  <a:srgbClr val="FFFF00"/>
                </a:solidFill>
              </a:rPr>
              <a:t>chartref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iddynt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gymdeithas</a:t>
            </a:r>
            <a:r>
              <a:rPr lang="en-US" sz="2323" dirty="0" smtClean="0">
                <a:solidFill>
                  <a:srgbClr val="FFFF00"/>
                </a:solidFill>
              </a:rPr>
              <a:t>, </a:t>
            </a:r>
            <a:r>
              <a:rPr lang="en-US" sz="2323" dirty="0" err="1" smtClean="0">
                <a:solidFill>
                  <a:srgbClr val="FFFF00"/>
                </a:solidFill>
              </a:rPr>
              <a:t>er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mwyn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iddynt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fwynhau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bod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ein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cwmni</a:t>
            </a:r>
            <a:r>
              <a:rPr lang="en-US" sz="2323" dirty="0" smtClean="0">
                <a:solidFill>
                  <a:srgbClr val="FFFF00"/>
                </a:solidFill>
              </a:rPr>
              <a:t>, </a:t>
            </a:r>
            <a:r>
              <a:rPr lang="en-US" sz="2323" dirty="0" err="1" smtClean="0">
                <a:solidFill>
                  <a:srgbClr val="FFFF00"/>
                </a:solidFill>
              </a:rPr>
              <a:t>clywed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ein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dysgeidiaeth</a:t>
            </a:r>
            <a:r>
              <a:rPr lang="en-US" sz="2323" dirty="0" smtClean="0">
                <a:solidFill>
                  <a:srgbClr val="FFFF00"/>
                </a:solidFill>
              </a:rPr>
              <a:t> a </a:t>
            </a:r>
            <a:r>
              <a:rPr lang="en-US" sz="2323" dirty="0" err="1" smtClean="0">
                <a:solidFill>
                  <a:srgbClr val="FFFF00"/>
                </a:solidFill>
              </a:rPr>
              <a:t>phrofi’r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ffordd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Gristnogol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o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fyw</a:t>
            </a:r>
            <a:r>
              <a:rPr lang="en-US" sz="2323" dirty="0" smtClean="0">
                <a:solidFill>
                  <a:srgbClr val="FFFF00"/>
                </a:solidFill>
              </a:rPr>
              <a:t>. Os </a:t>
            </a:r>
            <a:r>
              <a:rPr lang="en-US" sz="2323" dirty="0" err="1" smtClean="0">
                <a:solidFill>
                  <a:srgbClr val="FFFF00"/>
                </a:solidFill>
              </a:rPr>
              <a:t>yw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rhai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ohonynt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mynu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bod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ystyfnig</a:t>
            </a:r>
            <a:r>
              <a:rPr lang="en-US" sz="2323" dirty="0" smtClean="0">
                <a:solidFill>
                  <a:srgbClr val="FFFF00"/>
                </a:solidFill>
              </a:rPr>
              <a:t>, </a:t>
            </a:r>
            <a:r>
              <a:rPr lang="en-US" sz="2323" dirty="0" err="1" smtClean="0">
                <a:solidFill>
                  <a:srgbClr val="FFFF00"/>
                </a:solidFill>
              </a:rPr>
              <a:t>beth</a:t>
            </a:r>
            <a:r>
              <a:rPr lang="en-US" sz="2323" dirty="0" smtClean="0">
                <a:solidFill>
                  <a:srgbClr val="FFFF00"/>
                </a:solidFill>
              </a:rPr>
              <a:t> am </a:t>
            </a:r>
            <a:r>
              <a:rPr lang="en-US" sz="2323" dirty="0" err="1" smtClean="0">
                <a:solidFill>
                  <a:srgbClr val="FFFF00"/>
                </a:solidFill>
              </a:rPr>
              <a:t>hynny</a:t>
            </a:r>
            <a:r>
              <a:rPr lang="en-US" sz="2323" dirty="0" smtClean="0">
                <a:solidFill>
                  <a:srgbClr val="FFFF00"/>
                </a:solidFill>
              </a:rPr>
              <a:t>? </a:t>
            </a:r>
            <a:r>
              <a:rPr lang="en-US" sz="2323" dirty="0" err="1" smtClean="0">
                <a:solidFill>
                  <a:srgbClr val="FFFF00"/>
                </a:solidFill>
              </a:rPr>
              <a:t>Wedi’r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cwbl</a:t>
            </a:r>
            <a:r>
              <a:rPr lang="en-US" sz="2323" dirty="0" smtClean="0">
                <a:solidFill>
                  <a:srgbClr val="FFFF00"/>
                </a:solidFill>
              </a:rPr>
              <a:t>, </a:t>
            </a:r>
            <a:r>
              <a:rPr lang="en-US" sz="2323" dirty="0" err="1" smtClean="0">
                <a:solidFill>
                  <a:srgbClr val="FFFF00"/>
                </a:solidFill>
              </a:rPr>
              <a:t>nid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yw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pob</a:t>
            </a:r>
            <a:r>
              <a:rPr lang="en-US" sz="2323" dirty="0" smtClean="0">
                <a:solidFill>
                  <a:srgbClr val="FFFF00"/>
                </a:solidFill>
              </a:rPr>
              <a:t> un </a:t>
            </a:r>
            <a:r>
              <a:rPr lang="en-US" sz="2323" dirty="0" err="1" smtClean="0">
                <a:solidFill>
                  <a:srgbClr val="FFFF00"/>
                </a:solidFill>
              </a:rPr>
              <a:t>ohonom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ni’n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Gristion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da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chwaith</a:t>
            </a:r>
            <a:r>
              <a:rPr lang="en-US" sz="2323" dirty="0" smtClean="0">
                <a:solidFill>
                  <a:srgbClr val="FFFF00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/>
            </a:r>
            <a:br>
              <a:rPr lang="en-US" i="1" dirty="0" smtClean="0"/>
            </a:br>
            <a:r>
              <a:rPr lang="en-US" i="1" dirty="0" err="1" smtClean="0"/>
              <a:t>Ganwyd</a:t>
            </a:r>
            <a:r>
              <a:rPr lang="en-US" i="1" dirty="0" smtClean="0"/>
              <a:t> </a:t>
            </a:r>
            <a:r>
              <a:rPr lang="en-US" i="1" dirty="0" err="1" smtClean="0"/>
              <a:t>Iesu</a:t>
            </a:r>
            <a:r>
              <a:rPr lang="en-US" i="1" dirty="0" smtClean="0"/>
              <a:t> Grist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Iddew</a:t>
            </a:r>
            <a:r>
              <a:rPr lang="en-US" i="1" dirty="0" smtClean="0"/>
              <a:t> </a:t>
            </a:r>
            <a:r>
              <a:rPr lang="en-US" dirty="0" smtClean="0"/>
              <a:t>(1523) </a:t>
            </a:r>
            <a:r>
              <a:rPr lang="en-US" sz="4000" dirty="0" err="1" smtClean="0">
                <a:solidFill>
                  <a:srgbClr val="FFFF00"/>
                </a:solidFill>
              </a:rPr>
              <a:t>Effaith</a:t>
            </a:r>
            <a:endParaRPr lang="en-US" sz="40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err="1" smtClean="0"/>
              <a:t>Gwaith</a:t>
            </a:r>
            <a:r>
              <a:rPr lang="en-US" dirty="0" smtClean="0"/>
              <a:t> Luther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groesawu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‘</a:t>
            </a:r>
            <a:r>
              <a:rPr lang="en-US" dirty="0" err="1" smtClean="0"/>
              <a:t>rhagflaenydd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Meseia</a:t>
            </a:r>
            <a:r>
              <a:rPr lang="en-US" dirty="0" smtClean="0"/>
              <a:t>’.</a:t>
            </a:r>
          </a:p>
          <a:p>
            <a:r>
              <a:rPr lang="en-US" dirty="0" err="1" smtClean="0"/>
              <a:t>Cyfieithiad</a:t>
            </a:r>
            <a:r>
              <a:rPr lang="en-US" dirty="0" smtClean="0"/>
              <a:t> </a:t>
            </a:r>
            <a:r>
              <a:rPr lang="en-US" dirty="0" err="1" smtClean="0"/>
              <a:t>Sbaeneg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bedyddiedig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Dogfen</a:t>
            </a:r>
            <a:r>
              <a:rPr lang="en-US" dirty="0" smtClean="0"/>
              <a:t> </a:t>
            </a:r>
            <a:r>
              <a:rPr lang="en-US" dirty="0" err="1" smtClean="0"/>
              <a:t>genhadu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hefelychu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endParaRPr lang="en-US" sz="2323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Luther (1)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Sect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Morafia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mabwysiadu</a:t>
            </a:r>
            <a:r>
              <a:rPr lang="en-US" dirty="0" smtClean="0"/>
              <a:t> </a:t>
            </a:r>
            <a:r>
              <a:rPr lang="en-US" dirty="0" err="1" smtClean="0"/>
              <a:t>arferion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(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enwaediad</a:t>
            </a:r>
            <a:r>
              <a:rPr lang="en-US" dirty="0" smtClean="0"/>
              <a:t>, </a:t>
            </a:r>
            <a:r>
              <a:rPr lang="en-US" dirty="0" err="1" smtClean="0"/>
              <a:t>cadw’r</a:t>
            </a:r>
            <a:r>
              <a:rPr lang="en-US" dirty="0" smtClean="0"/>
              <a:t> </a:t>
            </a:r>
            <a:r>
              <a:rPr lang="en-US" dirty="0" err="1" smtClean="0"/>
              <a:t>Saboth</a:t>
            </a:r>
            <a:r>
              <a:rPr lang="en-US" dirty="0" smtClean="0"/>
              <a:t>).</a:t>
            </a:r>
          </a:p>
          <a:p>
            <a:r>
              <a:rPr lang="en-US" dirty="0" smtClean="0"/>
              <a:t>A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cenhadu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r>
              <a:rPr lang="en-US" dirty="0" err="1" smtClean="0"/>
              <a:t>Protestaniaid</a:t>
            </a:r>
            <a:r>
              <a:rPr lang="en-US" dirty="0" smtClean="0"/>
              <a:t>?</a:t>
            </a:r>
          </a:p>
          <a:p>
            <a:r>
              <a:rPr lang="en-US" dirty="0" smtClean="0"/>
              <a:t>Luther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llunio</a:t>
            </a:r>
            <a:r>
              <a:rPr lang="en-US" dirty="0" smtClean="0"/>
              <a:t> </a:t>
            </a:r>
            <a:r>
              <a:rPr lang="en-US" dirty="0" err="1" smtClean="0"/>
              <a:t>llythyr</a:t>
            </a:r>
            <a:r>
              <a:rPr lang="en-US" dirty="0" smtClean="0"/>
              <a:t> </a:t>
            </a:r>
            <a:r>
              <a:rPr lang="en-US" dirty="0" err="1" smtClean="0"/>
              <a:t>agored</a:t>
            </a:r>
            <a:r>
              <a:rPr lang="en-US" dirty="0" smtClean="0"/>
              <a:t> at Wolfgang </a:t>
            </a:r>
            <a:r>
              <a:rPr lang="en-US" dirty="0" err="1" smtClean="0"/>
              <a:t>Schlik</a:t>
            </a:r>
            <a:r>
              <a:rPr lang="en-US" dirty="0" smtClean="0"/>
              <a:t>,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Erbyn</a:t>
            </a:r>
            <a:r>
              <a:rPr lang="en-US" i="1" dirty="0" smtClean="0"/>
              <a:t> </a:t>
            </a:r>
            <a:r>
              <a:rPr lang="en-US" i="1" dirty="0" err="1" smtClean="0"/>
              <a:t>y</a:t>
            </a:r>
            <a:r>
              <a:rPr lang="en-US" i="1" dirty="0" smtClean="0"/>
              <a:t> </a:t>
            </a:r>
            <a:r>
              <a:rPr lang="en-US" i="1" dirty="0" err="1" smtClean="0"/>
              <a:t>Sabathyddion</a:t>
            </a:r>
            <a:r>
              <a:rPr lang="en-US" i="1" dirty="0" smtClean="0"/>
              <a:t> </a:t>
            </a:r>
            <a:r>
              <a:rPr lang="en-US" dirty="0" smtClean="0"/>
              <a:t>(1538).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Luther (1)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ystyfnigrwydd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hanghrediniaeth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pymtheg</a:t>
            </a:r>
            <a:r>
              <a:rPr lang="en-US" dirty="0" smtClean="0">
                <a:solidFill>
                  <a:srgbClr val="FFFF00"/>
                </a:solidFill>
              </a:rPr>
              <a:t> can </a:t>
            </a:r>
            <a:r>
              <a:rPr lang="en-US" dirty="0" err="1" smtClean="0">
                <a:solidFill>
                  <a:srgbClr val="FFFF00"/>
                </a:solidFill>
              </a:rPr>
              <a:t>mlynedd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alltudiaeth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oes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derfyn</a:t>
            </a:r>
            <a:r>
              <a:rPr lang="en-US" dirty="0" smtClean="0">
                <a:solidFill>
                  <a:srgbClr val="FFFF00"/>
                </a:solidFill>
              </a:rPr>
              <a:t> – ac </a:t>
            </a:r>
            <a:r>
              <a:rPr lang="en-US" dirty="0" err="1" smtClean="0">
                <a:solidFill>
                  <a:srgbClr val="FFFF00"/>
                </a:solidFill>
              </a:rPr>
              <a:t>ni</a:t>
            </a:r>
            <a:r>
              <a:rPr lang="en-US" dirty="0" smtClean="0">
                <a:solidFill>
                  <a:srgbClr val="FFFF00"/>
                </a:solidFill>
              </a:rPr>
              <a:t> all </a:t>
            </a:r>
            <a:r>
              <a:rPr lang="en-US" dirty="0" err="1" smtClean="0">
                <a:solidFill>
                  <a:srgbClr val="FFFF00"/>
                </a:solidFill>
              </a:rPr>
              <a:t>fod</a:t>
            </a:r>
            <a:r>
              <a:rPr lang="en-US" dirty="0" smtClean="0">
                <a:solidFill>
                  <a:srgbClr val="FFFF00"/>
                </a:solidFill>
              </a:rPr>
              <a:t> – </a:t>
            </a:r>
            <a:r>
              <a:rPr lang="en-US" dirty="0" err="1" smtClean="0">
                <a:solidFill>
                  <a:srgbClr val="FFFF00"/>
                </a:solidFill>
              </a:rPr>
              <a:t>wedi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torri</a:t>
            </a:r>
            <a:r>
              <a:rPr lang="en-US" dirty="0" smtClean="0">
                <a:solidFill>
                  <a:srgbClr val="FFFF00"/>
                </a:solidFill>
              </a:rPr>
              <a:t> crib yr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a’u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harwain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adnabod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Crist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gelli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â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chydwybod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glir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roi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heibio</a:t>
            </a:r>
            <a:r>
              <a:rPr lang="en-US" dirty="0" smtClean="0">
                <a:solidFill>
                  <a:srgbClr val="FFFF00"/>
                </a:solidFill>
              </a:rPr>
              <a:t> bob </a:t>
            </a:r>
            <a:r>
              <a:rPr lang="en-US" dirty="0" err="1" smtClean="0">
                <a:solidFill>
                  <a:srgbClr val="FFFF00"/>
                </a:solidFill>
              </a:rPr>
              <a:t>gobaith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amdanynt</a:t>
            </a:r>
            <a:r>
              <a:rPr lang="en-US" dirty="0" smtClean="0">
                <a:solidFill>
                  <a:srgbClr val="FFFF00"/>
                </a:solidFill>
              </a:rPr>
              <a:t>’ (</a:t>
            </a:r>
            <a:r>
              <a:rPr lang="en-US" dirty="0" err="1" smtClean="0">
                <a:solidFill>
                  <a:srgbClr val="FFFF00"/>
                </a:solidFill>
              </a:rPr>
              <a:t>Llythyr</a:t>
            </a:r>
            <a:r>
              <a:rPr lang="en-US" dirty="0" smtClean="0">
                <a:solidFill>
                  <a:srgbClr val="FFFF00"/>
                </a:solidFill>
              </a:rPr>
              <a:t> at </a:t>
            </a:r>
            <a:r>
              <a:rPr lang="en-US" dirty="0" err="1" smtClean="0">
                <a:solidFill>
                  <a:srgbClr val="FFFF00"/>
                </a:solidFill>
              </a:rPr>
              <a:t>Schlik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Pam yr </a:t>
            </a:r>
            <a:r>
              <a:rPr lang="en-US" dirty="0" err="1" smtClean="0"/>
              <a:t>oedi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ddychwelyd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gwlad</a:t>
            </a:r>
            <a:r>
              <a:rPr lang="en-US" dirty="0" smtClean="0"/>
              <a:t>? Ai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pechod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wrthod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gefn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genedl</a:t>
            </a:r>
            <a:r>
              <a:rPr lang="en-US" dirty="0" smtClean="0"/>
              <a:t> </a:t>
            </a:r>
            <a:r>
              <a:rPr lang="en-US" dirty="0" err="1" smtClean="0"/>
              <a:t>etholedig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Luther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Frederick, </a:t>
            </a:r>
            <a:r>
              <a:rPr lang="en-US" dirty="0" err="1" smtClean="0"/>
              <a:t>tywysog</a:t>
            </a:r>
            <a:r>
              <a:rPr lang="en-US" dirty="0" smtClean="0"/>
              <a:t> Saxony,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diddymu</a:t>
            </a:r>
            <a:r>
              <a:rPr lang="en-US" dirty="0" smtClean="0"/>
              <a:t> </a:t>
            </a:r>
            <a:r>
              <a:rPr lang="en-US" dirty="0" err="1" smtClean="0"/>
              <a:t>hawliau’r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fyw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deyrnas</a:t>
            </a:r>
            <a:r>
              <a:rPr lang="en-US" dirty="0" smtClean="0"/>
              <a:t> (1536).</a:t>
            </a:r>
          </a:p>
          <a:p>
            <a:r>
              <a:rPr lang="en-US" dirty="0" smtClean="0"/>
              <a:t>Frederick </a:t>
            </a:r>
            <a:r>
              <a:rPr lang="en-US" dirty="0" err="1" smtClean="0"/>
              <a:t>yn</a:t>
            </a:r>
            <a:r>
              <a:rPr lang="en-US" dirty="0" smtClean="0"/>
              <a:t> un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noddwyr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 smtClean="0"/>
              <a:t>Protestannaidd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Iddew</a:t>
            </a:r>
            <a:r>
              <a:rPr lang="en-US" dirty="0" smtClean="0"/>
              <a:t> </a:t>
            </a:r>
            <a:r>
              <a:rPr lang="en-US" dirty="0" err="1" smtClean="0"/>
              <a:t>blaenllaw</a:t>
            </a:r>
            <a:r>
              <a:rPr lang="en-US" dirty="0" smtClean="0"/>
              <a:t> (</a:t>
            </a:r>
            <a:r>
              <a:rPr lang="en-US" dirty="0" err="1" smtClean="0"/>
              <a:t>Josel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Rosheim</a:t>
            </a:r>
            <a:r>
              <a:rPr lang="en-US" dirty="0" smtClean="0"/>
              <a:t>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galw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Luther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ddarbwyllo’r</a:t>
            </a:r>
            <a:r>
              <a:rPr lang="en-US" dirty="0" smtClean="0"/>
              <a:t> </a:t>
            </a:r>
            <a:r>
              <a:rPr lang="en-US" dirty="0" err="1" smtClean="0"/>
              <a:t>tywysog</a:t>
            </a:r>
            <a:r>
              <a:rPr lang="en-US" dirty="0" smtClean="0"/>
              <a:t>.</a:t>
            </a:r>
          </a:p>
          <a:p>
            <a:r>
              <a:rPr lang="en-US" dirty="0" smtClean="0"/>
              <a:t>Luther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cynorthwyo</a:t>
            </a:r>
            <a:r>
              <a:rPr lang="en-US" dirty="0" smtClean="0"/>
              <a:t> </a:t>
            </a:r>
            <a:r>
              <a:rPr lang="en-US" dirty="0" err="1" smtClean="0"/>
              <a:t>cenedl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at </a:t>
            </a:r>
            <a:r>
              <a:rPr lang="en-US" dirty="0" err="1" smtClean="0"/>
              <a:t>Grist.s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Am yr </a:t>
            </a:r>
            <a:r>
              <a:rPr lang="en-US" i="1" dirty="0" err="1" smtClean="0"/>
              <a:t>Iddewon</a:t>
            </a:r>
            <a:r>
              <a:rPr lang="en-US" i="1" dirty="0" smtClean="0"/>
              <a:t> </a:t>
            </a:r>
            <a:r>
              <a:rPr lang="en-US" i="1" dirty="0" err="1" smtClean="0"/>
              <a:t>a’u</a:t>
            </a:r>
            <a:r>
              <a:rPr lang="en-US" i="1" dirty="0" smtClean="0"/>
              <a:t> </a:t>
            </a:r>
            <a:r>
              <a:rPr lang="en-US" i="1" dirty="0" err="1" smtClean="0"/>
              <a:t>Celwyddau</a:t>
            </a:r>
            <a:r>
              <a:rPr lang="en-US" i="1" dirty="0" smtClean="0"/>
              <a:t> </a:t>
            </a:r>
            <a:r>
              <a:rPr lang="en-US" dirty="0" smtClean="0"/>
              <a:t>(1543)</a:t>
            </a:r>
            <a:br>
              <a:rPr lang="en-US" dirty="0" smtClean="0"/>
            </a:br>
            <a:r>
              <a:rPr lang="en-US" sz="3600" dirty="0" err="1" smtClean="0">
                <a:solidFill>
                  <a:srgbClr val="FFFF00"/>
                </a:solidFill>
              </a:rPr>
              <a:t>Cefndir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Luther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llith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(</a:t>
            </a:r>
            <a:r>
              <a:rPr lang="en-US" dirty="0" err="1" smtClean="0"/>
              <a:t>deialog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Cristion</a:t>
            </a:r>
            <a:r>
              <a:rPr lang="en-US" dirty="0" smtClean="0"/>
              <a:t> ac </a:t>
            </a:r>
            <a:r>
              <a:rPr lang="en-US" dirty="0" err="1" smtClean="0"/>
              <a:t>Iddew</a:t>
            </a:r>
            <a:r>
              <a:rPr lang="en-US" dirty="0" smtClean="0"/>
              <a:t>)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ymosod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athrawiaethau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(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goroesi</a:t>
            </a:r>
            <a:r>
              <a:rPr lang="en-US" dirty="0" smtClean="0"/>
              <a:t>).</a:t>
            </a:r>
          </a:p>
          <a:p>
            <a:r>
              <a:rPr lang="en-US" dirty="0" smtClean="0"/>
              <a:t>Luther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llunio’r</a:t>
            </a:r>
            <a:r>
              <a:rPr lang="en-US" dirty="0" smtClean="0"/>
              <a:t> </a:t>
            </a:r>
            <a:r>
              <a:rPr lang="en-US" dirty="0" err="1" smtClean="0"/>
              <a:t>testunau</a:t>
            </a:r>
            <a:r>
              <a:rPr lang="en-US" dirty="0" smtClean="0"/>
              <a:t> </a:t>
            </a:r>
            <a:r>
              <a:rPr lang="en-US" dirty="0" err="1" smtClean="0"/>
              <a:t>canlynol</a:t>
            </a:r>
            <a:r>
              <a:rPr lang="en-US" dirty="0" smtClean="0"/>
              <a:t>: </a:t>
            </a:r>
          </a:p>
          <a:p>
            <a:pPr>
              <a:buNone/>
            </a:pPr>
            <a:r>
              <a:rPr lang="en-US" i="1" dirty="0" smtClean="0"/>
              <a:t>	</a:t>
            </a:r>
            <a:r>
              <a:rPr lang="en-US" i="1" dirty="0" smtClean="0">
                <a:solidFill>
                  <a:srgbClr val="FFFF00"/>
                </a:solidFill>
              </a:rPr>
              <a:t>Am yr </a:t>
            </a:r>
            <a:r>
              <a:rPr lang="en-US" i="1" dirty="0" err="1" smtClean="0">
                <a:solidFill>
                  <a:srgbClr val="FFFF00"/>
                </a:solidFill>
              </a:rPr>
              <a:t>Iddewon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a’u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Celwyddau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dirty="0" smtClean="0">
                <a:solidFill>
                  <a:srgbClr val="FFFF00"/>
                </a:solidFill>
              </a:rPr>
              <a:t>(</a:t>
            </a:r>
            <a:r>
              <a:rPr lang="en-US" dirty="0" err="1" smtClean="0">
                <a:solidFill>
                  <a:srgbClr val="FFFF00"/>
                </a:solidFill>
              </a:rPr>
              <a:t>Ionawr</a:t>
            </a:r>
            <a:r>
              <a:rPr lang="en-US" dirty="0" smtClean="0">
                <a:solidFill>
                  <a:srgbClr val="FFFF00"/>
                </a:solidFill>
              </a:rPr>
              <a:t> 1543)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i="1" dirty="0" smtClean="0">
                <a:solidFill>
                  <a:srgbClr val="FFFF00"/>
                </a:solidFill>
              </a:rPr>
              <a:t>Yr </a:t>
            </a:r>
            <a:r>
              <a:rPr lang="en-US" i="1" dirty="0" err="1" smtClean="0">
                <a:solidFill>
                  <a:srgbClr val="FFFF00"/>
                </a:solidFill>
              </a:rPr>
              <a:t>Enw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Anhraethol</a:t>
            </a:r>
            <a:r>
              <a:rPr lang="en-US" i="1" dirty="0" smtClean="0">
                <a:solidFill>
                  <a:srgbClr val="FFFF00"/>
                </a:solidFill>
              </a:rPr>
              <a:t> a </a:t>
            </a:r>
            <a:r>
              <a:rPr lang="en-US" i="1" dirty="0" err="1" smtClean="0">
                <a:solidFill>
                  <a:srgbClr val="FFFF00"/>
                </a:solidFill>
              </a:rPr>
              <a:t>Llinach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Crist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dirty="0" smtClean="0">
                <a:solidFill>
                  <a:srgbClr val="FFFF00"/>
                </a:solidFill>
              </a:rPr>
              <a:t>(</a:t>
            </a:r>
            <a:r>
              <a:rPr lang="en-US" dirty="0" err="1" smtClean="0">
                <a:solidFill>
                  <a:srgbClr val="FFFF00"/>
                </a:solidFill>
              </a:rPr>
              <a:t>Mawrth</a:t>
            </a:r>
            <a:r>
              <a:rPr lang="en-US" dirty="0" smtClean="0">
                <a:solidFill>
                  <a:srgbClr val="FFFF00"/>
                </a:solidFill>
              </a:rPr>
              <a:t> 1543)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i="1" dirty="0" err="1" smtClean="0">
                <a:solidFill>
                  <a:srgbClr val="FFFF00"/>
                </a:solidFill>
              </a:rPr>
              <a:t>Geiriau</a:t>
            </a:r>
            <a:r>
              <a:rPr lang="en-US" i="1" dirty="0" smtClean="0">
                <a:solidFill>
                  <a:srgbClr val="FFFF00"/>
                </a:solidFill>
              </a:rPr>
              <a:t> Olaf </a:t>
            </a:r>
            <a:r>
              <a:rPr lang="en-US" i="1" dirty="0" err="1" smtClean="0">
                <a:solidFill>
                  <a:srgbClr val="FFFF00"/>
                </a:solidFill>
              </a:rPr>
              <a:t>Dafydd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dirty="0" smtClean="0">
                <a:solidFill>
                  <a:srgbClr val="FFFF00"/>
                </a:solidFill>
              </a:rPr>
              <a:t>(</a:t>
            </a:r>
            <a:r>
              <a:rPr lang="en-US" dirty="0" err="1" smtClean="0">
                <a:solidFill>
                  <a:srgbClr val="FFFF00"/>
                </a:solidFill>
              </a:rPr>
              <a:t>Awst</a:t>
            </a:r>
            <a:r>
              <a:rPr lang="en-US" dirty="0" smtClean="0">
                <a:solidFill>
                  <a:srgbClr val="FFFF00"/>
                </a:solidFill>
              </a:rPr>
              <a:t> 1543)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Am yr </a:t>
            </a:r>
            <a:r>
              <a:rPr lang="en-US" i="1" dirty="0" err="1" smtClean="0"/>
              <a:t>Iddewon</a:t>
            </a:r>
            <a:r>
              <a:rPr lang="en-US" i="1" dirty="0" smtClean="0"/>
              <a:t> </a:t>
            </a:r>
            <a:r>
              <a:rPr lang="en-US" i="1" dirty="0" err="1" smtClean="0"/>
              <a:t>a’u</a:t>
            </a:r>
            <a:r>
              <a:rPr lang="en-US" i="1" dirty="0" smtClean="0"/>
              <a:t> </a:t>
            </a:r>
            <a:r>
              <a:rPr lang="en-US" i="1" dirty="0" err="1" smtClean="0"/>
              <a:t>Celwyddau</a:t>
            </a:r>
            <a:r>
              <a:rPr lang="en-US" i="1" dirty="0" smtClean="0"/>
              <a:t> </a:t>
            </a:r>
            <a:r>
              <a:rPr lang="en-US" dirty="0" smtClean="0"/>
              <a:t>(1543)</a:t>
            </a:r>
            <a:br>
              <a:rPr lang="en-US" dirty="0" smtClean="0"/>
            </a:br>
            <a:r>
              <a:rPr lang="en-US" sz="3600" dirty="0" err="1" smtClean="0">
                <a:solidFill>
                  <a:srgbClr val="FFFF00"/>
                </a:solidFill>
              </a:rPr>
              <a:t>Cynnwys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fanteision</a:t>
            </a:r>
            <a:r>
              <a:rPr lang="en-US" dirty="0" smtClean="0"/>
              <a:t> </a:t>
            </a:r>
            <a:r>
              <a:rPr lang="en-US" dirty="0" err="1" smtClean="0"/>
              <a:t>ers</a:t>
            </a:r>
            <a:r>
              <a:rPr lang="en-US" dirty="0" smtClean="0"/>
              <a:t> </a:t>
            </a:r>
            <a:r>
              <a:rPr lang="en-US" dirty="0" err="1" smtClean="0"/>
              <a:t>dyfodiad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Ailadrodd</a:t>
            </a:r>
            <a:r>
              <a:rPr lang="en-US" dirty="0" smtClean="0"/>
              <a:t> </a:t>
            </a:r>
            <a:r>
              <a:rPr lang="en-US" dirty="0" err="1" smtClean="0"/>
              <a:t>cyhuddiadau</a:t>
            </a:r>
            <a:r>
              <a:rPr lang="en-US" dirty="0" smtClean="0"/>
              <a:t>: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595" dirty="0" smtClean="0">
                <a:solidFill>
                  <a:srgbClr val="FFFF00"/>
                </a:solidFill>
              </a:rPr>
              <a:t>- </a:t>
            </a:r>
            <a:r>
              <a:rPr lang="en-US" sz="2595" dirty="0" err="1" smtClean="0">
                <a:solidFill>
                  <a:srgbClr val="FFFF00"/>
                </a:solidFill>
              </a:rPr>
              <a:t>gwenwyno</a:t>
            </a:r>
            <a:r>
              <a:rPr lang="en-US" sz="2595" dirty="0" smtClean="0">
                <a:solidFill>
                  <a:srgbClr val="FFFF00"/>
                </a:solidFill>
              </a:rPr>
              <a:t> </a:t>
            </a:r>
            <a:r>
              <a:rPr lang="en-US" sz="2595" dirty="0" err="1" smtClean="0">
                <a:solidFill>
                  <a:srgbClr val="FFFF00"/>
                </a:solidFill>
              </a:rPr>
              <a:t>ffynhonnau</a:t>
            </a:r>
            <a:endParaRPr lang="en-US" sz="2595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595" dirty="0" smtClean="0">
                <a:solidFill>
                  <a:srgbClr val="FFFF00"/>
                </a:solidFill>
              </a:rPr>
              <a:t>	- </a:t>
            </a:r>
            <a:r>
              <a:rPr lang="en-US" sz="2595" dirty="0" err="1" smtClean="0">
                <a:solidFill>
                  <a:srgbClr val="FFFF00"/>
                </a:solidFill>
              </a:rPr>
              <a:t>llofruddio</a:t>
            </a:r>
            <a:r>
              <a:rPr lang="en-US" sz="2595" dirty="0" smtClean="0">
                <a:solidFill>
                  <a:srgbClr val="FFFF00"/>
                </a:solidFill>
              </a:rPr>
              <a:t> plant </a:t>
            </a:r>
            <a:r>
              <a:rPr lang="en-US" sz="2595" dirty="0" err="1" smtClean="0">
                <a:solidFill>
                  <a:srgbClr val="FFFF00"/>
                </a:solidFill>
              </a:rPr>
              <a:t>Cristnogion</a:t>
            </a:r>
            <a:endParaRPr lang="en-US" sz="2595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800" dirty="0" smtClean="0"/>
              <a:t>‘</a:t>
            </a:r>
            <a:r>
              <a:rPr lang="en-US" sz="2800" dirty="0" err="1" smtClean="0"/>
              <a:t>Mae’r</a:t>
            </a:r>
            <a:r>
              <a:rPr lang="en-US" sz="2800" dirty="0" smtClean="0"/>
              <a:t> </a:t>
            </a:r>
            <a:r>
              <a:rPr lang="en-US" sz="2800" dirty="0" err="1" smtClean="0"/>
              <a:t>diafol</a:t>
            </a:r>
            <a:r>
              <a:rPr lang="en-US" sz="2800" dirty="0" smtClean="0"/>
              <a:t> </a:t>
            </a:r>
            <a:r>
              <a:rPr lang="en-US" sz="2800" dirty="0" err="1" smtClean="0"/>
              <a:t>a’i</a:t>
            </a:r>
            <a:r>
              <a:rPr lang="en-US" sz="2800" dirty="0" smtClean="0"/>
              <a:t> </a:t>
            </a:r>
            <a:r>
              <a:rPr lang="en-US" sz="2800" dirty="0" err="1" smtClean="0"/>
              <a:t>holl</a:t>
            </a:r>
            <a:r>
              <a:rPr lang="en-US" sz="2800" dirty="0" smtClean="0"/>
              <a:t> </a:t>
            </a:r>
            <a:r>
              <a:rPr lang="en-US" sz="2800" dirty="0" err="1" smtClean="0"/>
              <a:t>angylion</a:t>
            </a:r>
            <a:r>
              <a:rPr lang="en-US" sz="2800" dirty="0" smtClean="0"/>
              <a:t> </a:t>
            </a:r>
            <a:r>
              <a:rPr lang="en-US" sz="2800" dirty="0" err="1" smtClean="0"/>
              <a:t>wedi</a:t>
            </a:r>
            <a:r>
              <a:rPr lang="en-US" sz="2800" dirty="0" smtClean="0"/>
              <a:t> </a:t>
            </a:r>
            <a:r>
              <a:rPr lang="en-US" sz="2800" dirty="0" err="1" smtClean="0"/>
              <a:t>meddiannu’r</a:t>
            </a:r>
            <a:r>
              <a:rPr lang="en-US" sz="2800" dirty="0" smtClean="0"/>
              <a:t> </a:t>
            </a:r>
            <a:r>
              <a:rPr lang="en-US" sz="2800" dirty="0" err="1" smtClean="0"/>
              <a:t>genedl</a:t>
            </a:r>
            <a:r>
              <a:rPr lang="en-US" sz="2800" dirty="0" smtClean="0"/>
              <a:t> </a:t>
            </a:r>
            <a:r>
              <a:rPr lang="en-US" sz="2800" dirty="0" err="1" smtClean="0"/>
              <a:t>hon</a:t>
            </a:r>
            <a:r>
              <a:rPr lang="en-US" sz="2800" dirty="0" smtClean="0"/>
              <a:t>…. </a:t>
            </a:r>
            <a:r>
              <a:rPr lang="en-US" sz="2800" dirty="0" err="1" smtClean="0"/>
              <a:t>Dacw</a:t>
            </a:r>
            <a:r>
              <a:rPr lang="en-US" sz="2800" dirty="0" smtClean="0"/>
              <a:t> </a:t>
            </a:r>
            <a:r>
              <a:rPr lang="en-US" sz="2800" dirty="0" err="1" smtClean="0"/>
              <a:t>ddiafol</a:t>
            </a:r>
            <a:r>
              <a:rPr lang="en-US" sz="2800" dirty="0" smtClean="0"/>
              <a:t> </a:t>
            </a:r>
            <a:r>
              <a:rPr lang="en-US" sz="2800" dirty="0" err="1" smtClean="0"/>
              <a:t>mewn</a:t>
            </a:r>
            <a:r>
              <a:rPr lang="en-US" sz="2800" dirty="0" smtClean="0"/>
              <a:t> </a:t>
            </a:r>
            <a:r>
              <a:rPr lang="en-US" sz="2800" dirty="0" err="1" smtClean="0"/>
              <a:t>cnawd</a:t>
            </a:r>
            <a:r>
              <a:rPr lang="en-US" sz="2800" dirty="0" smtClean="0"/>
              <a:t>’.</a:t>
            </a:r>
          </a:p>
          <a:p>
            <a:pPr>
              <a:buNone/>
            </a:pPr>
            <a:r>
              <a:rPr lang="en-US" sz="2800" dirty="0" smtClean="0"/>
              <a:t>	</a:t>
            </a:r>
            <a:r>
              <a:rPr lang="en-US" sz="2800" dirty="0" err="1" smtClean="0"/>
              <a:t>Dylid</a:t>
            </a:r>
            <a:r>
              <a:rPr lang="en-US" sz="2800" dirty="0" smtClean="0"/>
              <a:t> </a:t>
            </a:r>
            <a:r>
              <a:rPr lang="en-US" sz="2800" dirty="0" err="1" smtClean="0"/>
              <a:t>dilyn</a:t>
            </a:r>
            <a:r>
              <a:rPr lang="en-US" sz="2800" dirty="0" smtClean="0"/>
              <a:t> </a:t>
            </a:r>
            <a:r>
              <a:rPr lang="en-US" sz="2800" dirty="0" err="1" smtClean="0"/>
              <a:t>esiampl</a:t>
            </a:r>
            <a:r>
              <a:rPr lang="en-US" sz="2800" dirty="0" smtClean="0"/>
              <a:t> </a:t>
            </a:r>
            <a:r>
              <a:rPr lang="en-US" sz="2800" dirty="0" err="1" smtClean="0"/>
              <a:t>Sbaen</a:t>
            </a:r>
            <a:r>
              <a:rPr lang="en-US" sz="2800" dirty="0" smtClean="0"/>
              <a:t> ac </a:t>
            </a:r>
            <a:r>
              <a:rPr lang="en-US" sz="2800" dirty="0" err="1" smtClean="0"/>
              <a:t>alltudio</a:t>
            </a:r>
            <a:r>
              <a:rPr lang="en-US" sz="2800" dirty="0" smtClean="0"/>
              <a:t> </a:t>
            </a:r>
            <a:r>
              <a:rPr lang="en-US" sz="2800" dirty="0" err="1" smtClean="0"/>
              <a:t>Iddewon</a:t>
            </a:r>
            <a:r>
              <a:rPr lang="en-US" sz="2800" dirty="0" smtClean="0"/>
              <a:t> </a:t>
            </a:r>
            <a:r>
              <a:rPr lang="en-US" sz="2800" dirty="0" err="1" smtClean="0"/>
              <a:t>o’r</a:t>
            </a:r>
            <a:r>
              <a:rPr lang="en-US" sz="2800" dirty="0" smtClean="0"/>
              <a:t> </a:t>
            </a:r>
            <a:r>
              <a:rPr lang="en-US" sz="2800" dirty="0" err="1" smtClean="0"/>
              <a:t>Almaen</a:t>
            </a:r>
            <a:r>
              <a:rPr lang="en-US" sz="2800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Am yr </a:t>
            </a:r>
            <a:r>
              <a:rPr lang="en-US" i="1" dirty="0" err="1" smtClean="0"/>
              <a:t>Iddewon</a:t>
            </a:r>
            <a:r>
              <a:rPr lang="en-US" i="1" dirty="0" smtClean="0"/>
              <a:t> </a:t>
            </a:r>
            <a:r>
              <a:rPr lang="en-US" i="1" dirty="0" err="1" smtClean="0"/>
              <a:t>a’u</a:t>
            </a:r>
            <a:r>
              <a:rPr lang="en-US" i="1" dirty="0" smtClean="0"/>
              <a:t> </a:t>
            </a:r>
            <a:r>
              <a:rPr lang="en-US" i="1" dirty="0" err="1" smtClean="0"/>
              <a:t>Celwyddau</a:t>
            </a:r>
            <a:r>
              <a:rPr lang="en-US" i="1" dirty="0" smtClean="0"/>
              <a:t> </a:t>
            </a:r>
            <a:r>
              <a:rPr lang="en-US" dirty="0" smtClean="0"/>
              <a:t>(1543)</a:t>
            </a:r>
            <a:br>
              <a:rPr lang="en-US" dirty="0" smtClean="0"/>
            </a:br>
            <a:r>
              <a:rPr lang="en-US" sz="3600" dirty="0" err="1" smtClean="0">
                <a:solidFill>
                  <a:srgbClr val="FFFF00"/>
                </a:solidFill>
              </a:rPr>
              <a:t>Cynnwys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Yr </a:t>
            </a:r>
            <a:r>
              <a:rPr lang="en-US" sz="2000" dirty="0" err="1" smtClean="0">
                <a:solidFill>
                  <a:srgbClr val="FFFF00"/>
                </a:solidFill>
              </a:rPr>
              <a:t>ydym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fai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peidio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â</a:t>
            </a:r>
            <a:r>
              <a:rPr lang="en-US" sz="2000" dirty="0" smtClean="0">
                <a:solidFill>
                  <a:srgbClr val="FFFF00"/>
                </a:solidFill>
              </a:rPr>
              <a:t> dial am </a:t>
            </a:r>
            <a:r>
              <a:rPr lang="en-US" sz="2000" dirty="0" err="1" smtClean="0">
                <a:solidFill>
                  <a:srgbClr val="FFFF00"/>
                </a:solidFill>
              </a:rPr>
              <a:t>holl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waed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dieuog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ein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Harglwydd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a’r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Cristnogion</a:t>
            </a:r>
            <a:r>
              <a:rPr lang="en-US" sz="2000" dirty="0" smtClean="0">
                <a:solidFill>
                  <a:srgbClr val="FFFF00"/>
                </a:solidFill>
              </a:rPr>
              <a:t> a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dywallasant</a:t>
            </a:r>
            <a:r>
              <a:rPr lang="en-US" sz="2000" dirty="0" smtClean="0">
                <a:solidFill>
                  <a:srgbClr val="FFFF00"/>
                </a:solidFill>
              </a:rPr>
              <a:t> am </a:t>
            </a:r>
            <a:r>
              <a:rPr lang="en-US" sz="2000" dirty="0" err="1" smtClean="0">
                <a:solidFill>
                  <a:srgbClr val="FFFF00"/>
                </a:solidFill>
              </a:rPr>
              <a:t>dri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chan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mlynedd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ôl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dinistr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Jerwsalem</a:t>
            </a:r>
            <a:r>
              <a:rPr lang="en-US" sz="2000" dirty="0" smtClean="0">
                <a:solidFill>
                  <a:srgbClr val="FFFF00"/>
                </a:solidFill>
              </a:rPr>
              <a:t>, a </a:t>
            </a:r>
            <a:r>
              <a:rPr lang="en-US" sz="2000" dirty="0" err="1" smtClean="0">
                <a:solidFill>
                  <a:srgbClr val="FFFF00"/>
                </a:solidFill>
              </a:rPr>
              <a:t>gwaed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</a:t>
            </a:r>
            <a:r>
              <a:rPr lang="en-US" sz="2000" dirty="0" smtClean="0">
                <a:solidFill>
                  <a:srgbClr val="FFFF00"/>
                </a:solidFill>
              </a:rPr>
              <a:t> plant a </a:t>
            </a:r>
            <a:r>
              <a:rPr lang="en-US" sz="2000" dirty="0" err="1" smtClean="0">
                <a:solidFill>
                  <a:srgbClr val="FFFF00"/>
                </a:solidFill>
              </a:rPr>
              <a:t>dywallasant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ers</a:t>
            </a:r>
            <a:endParaRPr lang="en-US" sz="20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hynny</a:t>
            </a:r>
            <a:r>
              <a:rPr lang="en-US" sz="2000" dirty="0" smtClean="0">
                <a:solidFill>
                  <a:srgbClr val="FFFF00"/>
                </a:solidFill>
              </a:rPr>
              <a:t>…. Yr </a:t>
            </a:r>
            <a:r>
              <a:rPr lang="en-US" sz="2000" dirty="0" err="1" smtClean="0">
                <a:solidFill>
                  <a:srgbClr val="FFFF00"/>
                </a:solidFill>
              </a:rPr>
              <a:t>ydym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fai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peidio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â’u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lladd</a:t>
            </a:r>
            <a:r>
              <a:rPr lang="en-US" sz="2000" dirty="0" smtClean="0">
                <a:solidFill>
                  <a:srgbClr val="FFFF00"/>
                </a:solidFill>
              </a:rPr>
              <a:t>. </a:t>
            </a: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hytrach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  <a:r>
              <a:rPr lang="en-US" sz="2000" dirty="0" err="1" smtClean="0">
                <a:solidFill>
                  <a:srgbClr val="FFFF00"/>
                </a:solidFill>
              </a:rPr>
              <a:t>gadawn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iddynt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fyw’n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ddidramgwydd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ein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plith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  <a:r>
              <a:rPr lang="en-US" sz="2000" dirty="0" err="1" smtClean="0">
                <a:solidFill>
                  <a:srgbClr val="FFFF00"/>
                </a:solidFill>
              </a:rPr>
              <a:t>er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gwaethaf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eu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holl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lofruddio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melltithio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  <a:r>
              <a:rPr lang="en-US" sz="2000" dirty="0" err="1" smtClean="0">
                <a:solidFill>
                  <a:srgbClr val="FFFF00"/>
                </a:solidFill>
              </a:rPr>
              <a:t>cablu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  <a:r>
              <a:rPr lang="en-US" sz="2000" dirty="0" err="1" smtClean="0">
                <a:solidFill>
                  <a:srgbClr val="FFFF00"/>
                </a:solidFill>
              </a:rPr>
              <a:t>dweud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anwireddau</a:t>
            </a:r>
            <a:r>
              <a:rPr lang="en-US" sz="2000" dirty="0" smtClean="0">
                <a:solidFill>
                  <a:srgbClr val="FFFF00"/>
                </a:solidFill>
              </a:rPr>
              <a:t> a </a:t>
            </a:r>
            <a:r>
              <a:rPr lang="en-US" sz="2000" dirty="0" err="1" smtClean="0">
                <a:solidFill>
                  <a:srgbClr val="FFFF00"/>
                </a:solidFill>
              </a:rPr>
              <a:t>dilorni</a:t>
            </a:r>
            <a:r>
              <a:rPr lang="en-US" sz="2000" dirty="0" smtClean="0">
                <a:solidFill>
                  <a:srgbClr val="FFFF00"/>
                </a:solidFill>
              </a:rPr>
              <a:t>;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yr </a:t>
            </a:r>
            <a:r>
              <a:rPr lang="en-US" sz="2000" dirty="0" err="1" smtClean="0">
                <a:solidFill>
                  <a:srgbClr val="FFFF00"/>
                </a:solidFill>
              </a:rPr>
              <a:t>ydym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gwarchod</a:t>
            </a:r>
            <a:r>
              <a:rPr lang="en-US" sz="2000" dirty="0" smtClean="0">
                <a:solidFill>
                  <a:srgbClr val="FFFF00"/>
                </a:solidFill>
              </a:rPr>
              <a:t> ac </a:t>
            </a:r>
            <a:r>
              <a:rPr lang="en-US" sz="2000" dirty="0" err="1" smtClean="0">
                <a:solidFill>
                  <a:srgbClr val="FFFF00"/>
                </a:solidFill>
              </a:rPr>
              <a:t>amddiffyn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eu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err="1" smtClean="0">
                <a:solidFill>
                  <a:srgbClr val="FFFF00"/>
                </a:solidFill>
              </a:rPr>
              <a:t>synagogau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  <a:r>
              <a:rPr lang="en-US" sz="2000" dirty="0" err="1" smtClean="0">
                <a:solidFill>
                  <a:srgbClr val="FFFF00"/>
                </a:solidFill>
              </a:rPr>
              <a:t>eu</a:t>
            </a:r>
            <a:r>
              <a:rPr lang="en-US" sz="2000" dirty="0" smtClean="0">
                <a:solidFill>
                  <a:srgbClr val="FFFF00"/>
                </a:solidFill>
              </a:rPr>
              <a:t> tai, </a:t>
            </a:r>
            <a:r>
              <a:rPr lang="en-US" sz="2000" dirty="0" err="1" smtClean="0">
                <a:solidFill>
                  <a:srgbClr val="FFFF00"/>
                </a:solidFill>
              </a:rPr>
              <a:t>eu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bywyd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a’u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heiddo</a:t>
            </a:r>
            <a:r>
              <a:rPr lang="en-US" sz="2000" dirty="0" smtClean="0">
                <a:solidFill>
                  <a:srgbClr val="FFFF00"/>
                </a:solidFill>
              </a:rPr>
              <a:t>.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4" name="Picture 3" descr="on_the_jews_and_their_lie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8300" y="1427163"/>
            <a:ext cx="3238500" cy="4699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Am yr </a:t>
            </a:r>
            <a:r>
              <a:rPr lang="en-US" i="1" dirty="0" err="1" smtClean="0"/>
              <a:t>Iddewon</a:t>
            </a:r>
            <a:r>
              <a:rPr lang="en-US" i="1" dirty="0" smtClean="0"/>
              <a:t> </a:t>
            </a:r>
            <a:r>
              <a:rPr lang="en-US" i="1" dirty="0" err="1" smtClean="0"/>
              <a:t>a’u</a:t>
            </a:r>
            <a:r>
              <a:rPr lang="en-US" i="1" dirty="0" smtClean="0"/>
              <a:t> </a:t>
            </a:r>
            <a:r>
              <a:rPr lang="en-US" i="1" dirty="0" err="1" smtClean="0"/>
              <a:t>Celwyddau</a:t>
            </a:r>
            <a:r>
              <a:rPr lang="en-US" i="1" dirty="0" smtClean="0"/>
              <a:t> </a:t>
            </a:r>
            <a:r>
              <a:rPr lang="en-US" dirty="0" smtClean="0"/>
              <a:t>(1543)</a:t>
            </a:r>
            <a:br>
              <a:rPr lang="en-US" dirty="0" smtClean="0"/>
            </a:br>
            <a:r>
              <a:rPr lang="en-US" sz="3600" dirty="0" err="1" smtClean="0">
                <a:solidFill>
                  <a:srgbClr val="FFFF00"/>
                </a:solidFill>
              </a:rPr>
              <a:t>Cynnwys</a:t>
            </a:r>
            <a:r>
              <a:rPr lang="en-US" sz="3600" i="1" dirty="0" smtClean="0">
                <a:solidFill>
                  <a:srgbClr val="FFFF00"/>
                </a:solidFill>
              </a:rPr>
              <a:t>: </a:t>
            </a:r>
            <a:r>
              <a:rPr lang="en-US" sz="3600" dirty="0" err="1" smtClean="0">
                <a:solidFill>
                  <a:srgbClr val="FFFF00"/>
                </a:solidFill>
              </a:rPr>
              <a:t>Saith</a:t>
            </a:r>
            <a:r>
              <a:rPr lang="en-US" sz="3600" dirty="0" smtClean="0">
                <a:solidFill>
                  <a:srgbClr val="FFFF00"/>
                </a:solidFill>
              </a:rPr>
              <a:t> </a:t>
            </a:r>
            <a:r>
              <a:rPr lang="en-US" sz="3600" dirty="0" err="1" smtClean="0">
                <a:solidFill>
                  <a:srgbClr val="FFFF00"/>
                </a:solidFill>
              </a:rPr>
              <a:t>Awgrym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57200" indent="-457200">
              <a:buNone/>
            </a:pPr>
            <a:endParaRPr lang="en-US" sz="2000" dirty="0" smtClean="0"/>
          </a:p>
          <a:p>
            <a:pPr marL="457200" indent="-457200">
              <a:buNone/>
            </a:pPr>
            <a:r>
              <a:rPr lang="en-US" sz="3840" dirty="0" smtClean="0"/>
              <a:t>1. </a:t>
            </a:r>
            <a:r>
              <a:rPr lang="en-US" sz="3613" dirty="0" err="1" smtClean="0"/>
              <a:t>Llosgi</a:t>
            </a:r>
            <a:r>
              <a:rPr lang="en-US" sz="3613" dirty="0" smtClean="0"/>
              <a:t> </a:t>
            </a:r>
            <a:r>
              <a:rPr lang="en-US" sz="3613" dirty="0" err="1" smtClean="0"/>
              <a:t>eu</a:t>
            </a:r>
            <a:r>
              <a:rPr lang="en-US" sz="3613" dirty="0" smtClean="0"/>
              <a:t> </a:t>
            </a:r>
            <a:r>
              <a:rPr lang="en-US" sz="3613" dirty="0" err="1" smtClean="0"/>
              <a:t>synagogau</a:t>
            </a:r>
            <a:r>
              <a:rPr lang="en-US" sz="3613" dirty="0" smtClean="0"/>
              <a:t> </a:t>
            </a:r>
            <a:r>
              <a:rPr lang="en-US" sz="3613" dirty="0" err="1" smtClean="0"/>
              <a:t>a’u</a:t>
            </a:r>
            <a:r>
              <a:rPr lang="en-US" sz="3613" dirty="0" smtClean="0"/>
              <a:t> </a:t>
            </a:r>
            <a:r>
              <a:rPr lang="en-US" sz="3613" dirty="0" err="1" smtClean="0"/>
              <a:t>hysgolion</a:t>
            </a:r>
            <a:r>
              <a:rPr lang="en-US" sz="3613" dirty="0" smtClean="0"/>
              <a:t> </a:t>
            </a:r>
            <a:r>
              <a:rPr lang="en-US" sz="3613" dirty="0" err="1" smtClean="0"/>
              <a:t>lle</a:t>
            </a:r>
            <a:r>
              <a:rPr lang="en-US" sz="3613" dirty="0" smtClean="0"/>
              <a:t> </a:t>
            </a:r>
            <a:r>
              <a:rPr lang="en-US" sz="3613" dirty="0" err="1" smtClean="0"/>
              <a:t>maent</a:t>
            </a:r>
            <a:r>
              <a:rPr lang="en-US" sz="3613" dirty="0" smtClean="0"/>
              <a:t> </a:t>
            </a:r>
            <a:r>
              <a:rPr lang="en-US" sz="3613" dirty="0" err="1" smtClean="0"/>
              <a:t>yn</a:t>
            </a:r>
            <a:r>
              <a:rPr lang="en-US" sz="3613" dirty="0" smtClean="0"/>
              <a:t> </a:t>
            </a:r>
            <a:r>
              <a:rPr lang="en-US" sz="3613" dirty="0" err="1" smtClean="0"/>
              <a:t>dysgu</a:t>
            </a:r>
            <a:r>
              <a:rPr lang="en-US" sz="3613" dirty="0" smtClean="0"/>
              <a:t> </a:t>
            </a:r>
            <a:r>
              <a:rPr lang="en-US" sz="3613" dirty="0" err="1" smtClean="0"/>
              <a:t>cabledd</a:t>
            </a:r>
            <a:r>
              <a:rPr lang="en-US" sz="3613" dirty="0" smtClean="0"/>
              <a:t>.</a:t>
            </a:r>
          </a:p>
          <a:p>
            <a:pPr marL="457200" indent="-457200">
              <a:buNone/>
            </a:pPr>
            <a:r>
              <a:rPr lang="en-US" sz="3613" dirty="0" smtClean="0"/>
              <a:t>2.  </a:t>
            </a:r>
            <a:r>
              <a:rPr lang="en-US" sz="3613" dirty="0" err="1" smtClean="0"/>
              <a:t>Dinistrio</a:t>
            </a:r>
            <a:r>
              <a:rPr lang="en-US" sz="3613" dirty="0" smtClean="0"/>
              <a:t> </a:t>
            </a:r>
            <a:r>
              <a:rPr lang="en-US" sz="3613" dirty="0" err="1" smtClean="0"/>
              <a:t>eu</a:t>
            </a:r>
            <a:r>
              <a:rPr lang="en-US" sz="3613" dirty="0" smtClean="0"/>
              <a:t> </a:t>
            </a:r>
            <a:r>
              <a:rPr lang="en-US" sz="3613" dirty="0" err="1" smtClean="0"/>
              <a:t>cartrefi</a:t>
            </a:r>
            <a:r>
              <a:rPr lang="en-US" sz="3613" dirty="0" smtClean="0"/>
              <a:t> </a:t>
            </a:r>
            <a:r>
              <a:rPr lang="en-US" sz="3613" dirty="0" err="1" smtClean="0"/>
              <a:t>a’u</a:t>
            </a:r>
            <a:r>
              <a:rPr lang="en-US" sz="3613" dirty="0" smtClean="0"/>
              <a:t> </a:t>
            </a:r>
            <a:r>
              <a:rPr lang="en-US" sz="3613" dirty="0" err="1" smtClean="0"/>
              <a:t>troi</a:t>
            </a:r>
            <a:r>
              <a:rPr lang="en-US" sz="3613" dirty="0" smtClean="0"/>
              <a:t> </a:t>
            </a:r>
            <a:r>
              <a:rPr lang="en-US" sz="3613" dirty="0" err="1" smtClean="0"/>
              <a:t>allan</a:t>
            </a:r>
            <a:r>
              <a:rPr lang="en-US" sz="3613" dirty="0" smtClean="0"/>
              <a:t> </a:t>
            </a:r>
            <a:r>
              <a:rPr lang="en-US" sz="3613" dirty="0" err="1" smtClean="0"/>
              <a:t>i</a:t>
            </a:r>
            <a:r>
              <a:rPr lang="en-US" sz="3613" dirty="0" smtClean="0"/>
              <a:t> </a:t>
            </a:r>
            <a:r>
              <a:rPr lang="en-US" sz="3613" dirty="0" err="1" smtClean="0"/>
              <a:t>fyw</a:t>
            </a:r>
            <a:r>
              <a:rPr lang="en-US" sz="3613" dirty="0" smtClean="0"/>
              <a:t> </a:t>
            </a:r>
            <a:r>
              <a:rPr lang="en-US" sz="3613" dirty="0" err="1" smtClean="0"/>
              <a:t>fel</a:t>
            </a:r>
            <a:r>
              <a:rPr lang="en-US" sz="3613" dirty="0" smtClean="0"/>
              <a:t> </a:t>
            </a:r>
            <a:r>
              <a:rPr lang="en-US" sz="3613" dirty="0" err="1" smtClean="0"/>
              <a:t>sipsiwn</a:t>
            </a:r>
            <a:r>
              <a:rPr lang="en-US" sz="3613" dirty="0" smtClean="0"/>
              <a:t> </a:t>
            </a:r>
            <a:r>
              <a:rPr lang="en-US" sz="3613" dirty="0" err="1" smtClean="0"/>
              <a:t>mewn</a:t>
            </a:r>
            <a:r>
              <a:rPr lang="en-US" sz="3613" dirty="0" smtClean="0"/>
              <a:t> </a:t>
            </a:r>
            <a:r>
              <a:rPr lang="en-US" sz="3613" dirty="0" err="1" smtClean="0"/>
              <a:t>cytiau</a:t>
            </a:r>
            <a:r>
              <a:rPr lang="en-US" sz="3613" dirty="0" smtClean="0"/>
              <a:t> </a:t>
            </a:r>
            <a:r>
              <a:rPr lang="en-US" sz="3613" dirty="0" err="1" smtClean="0"/>
              <a:t>er</a:t>
            </a:r>
            <a:r>
              <a:rPr lang="en-US" sz="3613" dirty="0" smtClean="0"/>
              <a:t> </a:t>
            </a:r>
            <a:r>
              <a:rPr lang="en-US" sz="3613" dirty="0" err="1" smtClean="0"/>
              <a:t>mwyn</a:t>
            </a:r>
            <a:r>
              <a:rPr lang="en-US" sz="3613" dirty="0" smtClean="0"/>
              <a:t> </a:t>
            </a:r>
            <a:r>
              <a:rPr lang="en-US" sz="3613" dirty="0" err="1" smtClean="0"/>
              <a:t>eu</a:t>
            </a:r>
            <a:r>
              <a:rPr lang="en-US" sz="3613" dirty="0" smtClean="0"/>
              <a:t> </a:t>
            </a:r>
            <a:r>
              <a:rPr lang="en-US" sz="3613" dirty="0" err="1" smtClean="0"/>
              <a:t>hatgoffa</a:t>
            </a:r>
            <a:r>
              <a:rPr lang="en-US" sz="3613" dirty="0" smtClean="0"/>
              <a:t> </a:t>
            </a:r>
            <a:r>
              <a:rPr lang="en-US" sz="3613" dirty="0" err="1" smtClean="0"/>
              <a:t>mai</a:t>
            </a:r>
            <a:r>
              <a:rPr lang="en-US" sz="3613" dirty="0" smtClean="0"/>
              <a:t> </a:t>
            </a:r>
            <a:r>
              <a:rPr lang="en-US" sz="3613" dirty="0" err="1" smtClean="0"/>
              <a:t>alltudion</a:t>
            </a:r>
            <a:r>
              <a:rPr lang="en-US" sz="3613" dirty="0" smtClean="0"/>
              <a:t> </a:t>
            </a:r>
            <a:r>
              <a:rPr lang="en-US" sz="3613" dirty="0" err="1" smtClean="0"/>
              <a:t>ydynt</a:t>
            </a:r>
            <a:r>
              <a:rPr lang="en-US" sz="3613" dirty="0" smtClean="0"/>
              <a:t>.</a:t>
            </a:r>
          </a:p>
          <a:p>
            <a:pPr>
              <a:buNone/>
            </a:pPr>
            <a:r>
              <a:rPr lang="en-US" sz="3613" dirty="0" smtClean="0"/>
              <a:t>3. </a:t>
            </a:r>
            <a:r>
              <a:rPr lang="en-US" sz="3613" dirty="0" err="1" smtClean="0"/>
              <a:t>Cymryd</a:t>
            </a:r>
            <a:r>
              <a:rPr lang="en-US" sz="3613" dirty="0" smtClean="0"/>
              <a:t> </a:t>
            </a:r>
            <a:r>
              <a:rPr lang="en-US" sz="3613" dirty="0" err="1" smtClean="0"/>
              <a:t>ymaith</a:t>
            </a:r>
            <a:r>
              <a:rPr lang="en-US" sz="3613" dirty="0" smtClean="0"/>
              <a:t> </a:t>
            </a:r>
            <a:r>
              <a:rPr lang="en-US" sz="3613" dirty="0" err="1" smtClean="0"/>
              <a:t>y</a:t>
            </a:r>
            <a:r>
              <a:rPr lang="en-US" sz="3613" dirty="0" smtClean="0"/>
              <a:t> </a:t>
            </a:r>
            <a:r>
              <a:rPr lang="en-US" sz="3613" dirty="0" err="1" smtClean="0"/>
              <a:t>Talmwd</a:t>
            </a:r>
            <a:r>
              <a:rPr lang="en-US" sz="3613" dirty="0" smtClean="0"/>
              <a:t> a </a:t>
            </a:r>
            <a:r>
              <a:rPr lang="en-US" sz="3613" dirty="0" err="1" smtClean="0"/>
              <a:t>llyfrau</a:t>
            </a:r>
            <a:r>
              <a:rPr lang="en-US" sz="3613" dirty="0" smtClean="0"/>
              <a:t> </a:t>
            </a:r>
            <a:r>
              <a:rPr lang="en-US" sz="3613" dirty="0" err="1" smtClean="0"/>
              <a:t>gweddi’r</a:t>
            </a:r>
            <a:r>
              <a:rPr lang="en-US" sz="3613" dirty="0" smtClean="0"/>
              <a:t> </a:t>
            </a:r>
            <a:r>
              <a:rPr lang="en-US" sz="3613" dirty="0" err="1" smtClean="0"/>
              <a:t>Iddewon</a:t>
            </a:r>
            <a:r>
              <a:rPr lang="en-US" sz="3613" dirty="0" smtClean="0"/>
              <a:t>.</a:t>
            </a:r>
          </a:p>
          <a:p>
            <a:pPr>
              <a:buNone/>
            </a:pPr>
            <a:r>
              <a:rPr lang="en-US" sz="3613" dirty="0" smtClean="0"/>
              <a:t>4. </a:t>
            </a:r>
            <a:r>
              <a:rPr lang="en-US" sz="3613" dirty="0" err="1" smtClean="0"/>
              <a:t>Atal</a:t>
            </a:r>
            <a:r>
              <a:rPr lang="en-US" sz="3613" dirty="0" smtClean="0"/>
              <a:t> </a:t>
            </a:r>
            <a:r>
              <a:rPr lang="en-US" sz="3613" dirty="0" err="1" smtClean="0"/>
              <a:t>pob</a:t>
            </a:r>
            <a:r>
              <a:rPr lang="en-US" sz="3613" dirty="0" smtClean="0"/>
              <a:t> rabbi </a:t>
            </a:r>
            <a:r>
              <a:rPr lang="en-US" sz="3613" dirty="0" err="1" smtClean="0"/>
              <a:t>rhag</a:t>
            </a:r>
            <a:r>
              <a:rPr lang="en-US" sz="3613" dirty="0" smtClean="0"/>
              <a:t> </a:t>
            </a:r>
            <a:r>
              <a:rPr lang="en-US" sz="3613" dirty="0" err="1" smtClean="0"/>
              <a:t>dysgu’r</a:t>
            </a:r>
            <a:r>
              <a:rPr lang="en-US" sz="3613" dirty="0" smtClean="0"/>
              <a:t> </a:t>
            </a:r>
            <a:r>
              <a:rPr lang="en-US" sz="3613" dirty="0" err="1" smtClean="0"/>
              <a:t>ffydd</a:t>
            </a:r>
            <a:r>
              <a:rPr lang="en-US" sz="3613" dirty="0" smtClean="0"/>
              <a:t>.</a:t>
            </a:r>
          </a:p>
          <a:p>
            <a:pPr>
              <a:buNone/>
            </a:pPr>
            <a:r>
              <a:rPr lang="en-US" sz="3613" dirty="0" smtClean="0"/>
              <a:t>5. Ni </a:t>
            </a:r>
            <a:r>
              <a:rPr lang="en-US" sz="3613" dirty="0" err="1" smtClean="0"/>
              <a:t>ddylai’r</a:t>
            </a:r>
            <a:r>
              <a:rPr lang="en-US" sz="3613" dirty="0" smtClean="0"/>
              <a:t> </a:t>
            </a:r>
            <a:r>
              <a:rPr lang="en-US" sz="3613" dirty="0" err="1" smtClean="0"/>
              <a:t>wladwriaeth</a:t>
            </a:r>
            <a:r>
              <a:rPr lang="en-US" sz="3613" dirty="0" smtClean="0"/>
              <a:t> </a:t>
            </a:r>
            <a:r>
              <a:rPr lang="en-US" sz="3613" dirty="0" err="1" smtClean="0"/>
              <a:t>eu</a:t>
            </a:r>
            <a:r>
              <a:rPr lang="en-US" sz="3613" dirty="0" smtClean="0"/>
              <a:t> </a:t>
            </a:r>
            <a:r>
              <a:rPr lang="en-US" sz="3613" dirty="0" err="1" smtClean="0"/>
              <a:t>hamddiffyn</a:t>
            </a:r>
            <a:r>
              <a:rPr lang="en-US" sz="3613" dirty="0" smtClean="0"/>
              <a:t> </a:t>
            </a:r>
            <a:r>
              <a:rPr lang="en-US" sz="3613" dirty="0" err="1" smtClean="0"/>
              <a:t>ar</a:t>
            </a:r>
            <a:r>
              <a:rPr lang="en-US" sz="3613" dirty="0" smtClean="0"/>
              <a:t> </a:t>
            </a:r>
            <a:r>
              <a:rPr lang="en-US" sz="3613" dirty="0" err="1" smtClean="0"/>
              <a:t>y</a:t>
            </a:r>
            <a:r>
              <a:rPr lang="en-US" sz="3613" dirty="0" smtClean="0"/>
              <a:t> </a:t>
            </a:r>
            <a:r>
              <a:rPr lang="en-US" sz="3613" dirty="0" err="1" smtClean="0"/>
              <a:t>priffyrdd</a:t>
            </a:r>
            <a:r>
              <a:rPr lang="en-US" sz="3613" dirty="0" smtClean="0"/>
              <a:t>.</a:t>
            </a:r>
          </a:p>
          <a:p>
            <a:pPr>
              <a:buNone/>
            </a:pPr>
            <a:r>
              <a:rPr lang="en-US" sz="3613" dirty="0" smtClean="0"/>
              <a:t>6. </a:t>
            </a:r>
            <a:r>
              <a:rPr lang="en-US" sz="3613" dirty="0" err="1" smtClean="0"/>
              <a:t>Gwahardd</a:t>
            </a:r>
            <a:r>
              <a:rPr lang="en-US" sz="3613" dirty="0" smtClean="0"/>
              <a:t> </a:t>
            </a:r>
            <a:r>
              <a:rPr lang="en-US" sz="3613" dirty="0" err="1" smtClean="0"/>
              <a:t>benthyca</a:t>
            </a:r>
            <a:r>
              <a:rPr lang="en-US" sz="3613" dirty="0" smtClean="0"/>
              <a:t> </a:t>
            </a:r>
            <a:r>
              <a:rPr lang="en-US" sz="3613" dirty="0" err="1" smtClean="0"/>
              <a:t>arian</a:t>
            </a:r>
            <a:r>
              <a:rPr lang="en-US" sz="3613" dirty="0" smtClean="0"/>
              <a:t> </a:t>
            </a:r>
            <a:r>
              <a:rPr lang="en-US" sz="3613" dirty="0" err="1" smtClean="0"/>
              <a:t>ar</a:t>
            </a:r>
            <a:r>
              <a:rPr lang="en-US" sz="3613" dirty="0" smtClean="0"/>
              <a:t> log, </a:t>
            </a:r>
            <a:r>
              <a:rPr lang="en-US" sz="3613" dirty="0" err="1" smtClean="0"/>
              <a:t>y</a:t>
            </a:r>
            <a:r>
              <a:rPr lang="en-US" sz="3613" dirty="0" smtClean="0"/>
              <a:t> </a:t>
            </a:r>
            <a:r>
              <a:rPr lang="en-US" sz="3613" dirty="0" err="1" smtClean="0"/>
              <a:t>e</a:t>
            </a:r>
            <a:r>
              <a:rPr lang="en-US" sz="3613" dirty="0" smtClean="0"/>
              <a:t> </a:t>
            </a:r>
            <a:r>
              <a:rPr lang="en-US" sz="3613" dirty="0" err="1" smtClean="0"/>
              <a:t>Eglwys</a:t>
            </a:r>
            <a:r>
              <a:rPr lang="en-US" sz="3613" dirty="0" smtClean="0"/>
              <a:t> </a:t>
            </a:r>
            <a:r>
              <a:rPr lang="en-US" sz="3613" dirty="0" err="1"/>
              <a:t>i</a:t>
            </a:r>
            <a:r>
              <a:rPr lang="en-US" sz="3613" dirty="0" smtClean="0"/>
              <a:t> </a:t>
            </a:r>
            <a:r>
              <a:rPr lang="en-US" sz="3613" dirty="0" err="1" smtClean="0"/>
              <a:t>hawlio</a:t>
            </a:r>
            <a:r>
              <a:rPr lang="en-US" sz="3613" dirty="0" smtClean="0"/>
              <a:t> </a:t>
            </a:r>
            <a:r>
              <a:rPr lang="en-US" sz="3613" dirty="0" err="1" smtClean="0"/>
              <a:t>eu</a:t>
            </a:r>
            <a:r>
              <a:rPr lang="en-US" sz="3613" dirty="0" smtClean="0"/>
              <a:t> </a:t>
            </a:r>
            <a:r>
              <a:rPr lang="en-US" sz="3613" dirty="0" err="1" smtClean="0"/>
              <a:t>heiddo</a:t>
            </a:r>
            <a:r>
              <a:rPr lang="en-US" sz="3613" dirty="0" smtClean="0"/>
              <a:t>.</a:t>
            </a:r>
          </a:p>
          <a:p>
            <a:pPr>
              <a:buNone/>
            </a:pPr>
            <a:r>
              <a:rPr lang="en-US" sz="3613" dirty="0" smtClean="0"/>
              <a:t>7. </a:t>
            </a:r>
            <a:r>
              <a:rPr lang="en-US" sz="3613" dirty="0" err="1" smtClean="0"/>
              <a:t>Gorfodi</a:t>
            </a:r>
            <a:r>
              <a:rPr lang="en-US" sz="3613" dirty="0" smtClean="0"/>
              <a:t> </a:t>
            </a:r>
            <a:r>
              <a:rPr lang="en-US" sz="3613" dirty="0" err="1" smtClean="0"/>
              <a:t>pob</a:t>
            </a:r>
            <a:r>
              <a:rPr lang="en-US" sz="3613" dirty="0" smtClean="0"/>
              <a:t> un </a:t>
            </a:r>
            <a:r>
              <a:rPr lang="en-US" sz="3613" dirty="0" err="1" smtClean="0"/>
              <a:t>ohonynt</a:t>
            </a:r>
            <a:r>
              <a:rPr lang="en-US" sz="3613" dirty="0" smtClean="0"/>
              <a:t> </a:t>
            </a:r>
            <a:r>
              <a:rPr lang="en-US" sz="3613" dirty="0" err="1" smtClean="0"/>
              <a:t>i</a:t>
            </a:r>
            <a:r>
              <a:rPr lang="en-US" sz="3613" dirty="0" smtClean="0"/>
              <a:t> </a:t>
            </a:r>
            <a:r>
              <a:rPr lang="en-US" sz="3613" dirty="0" err="1" smtClean="0"/>
              <a:t>weithio</a:t>
            </a:r>
            <a:r>
              <a:rPr lang="en-US" sz="3613" dirty="0" smtClean="0"/>
              <a:t> </a:t>
            </a:r>
            <a:r>
              <a:rPr lang="en-US" sz="3613" dirty="0" err="1" smtClean="0"/>
              <a:t>â’u</a:t>
            </a:r>
            <a:r>
              <a:rPr lang="en-US" sz="3613" dirty="0" smtClean="0"/>
              <a:t> </a:t>
            </a:r>
            <a:r>
              <a:rPr lang="en-US" sz="3613" dirty="0" err="1" smtClean="0"/>
              <a:t>dwylo</a:t>
            </a:r>
            <a:r>
              <a:rPr lang="en-US" sz="3613" dirty="0" smtClean="0"/>
              <a:t> </a:t>
            </a:r>
            <a:r>
              <a:rPr lang="en-US" sz="3613" dirty="0" err="1" smtClean="0"/>
              <a:t>er</a:t>
            </a:r>
            <a:r>
              <a:rPr lang="en-US" sz="3613" dirty="0" smtClean="0"/>
              <a:t> </a:t>
            </a:r>
            <a:r>
              <a:rPr lang="en-US" sz="3613" dirty="0" err="1" smtClean="0"/>
              <a:t>mwyn</a:t>
            </a:r>
            <a:r>
              <a:rPr lang="en-US" sz="3613" dirty="0" smtClean="0"/>
              <a:t> </a:t>
            </a:r>
            <a:r>
              <a:rPr lang="en-US" sz="3613" dirty="0" err="1" smtClean="0"/>
              <a:t>ennill</a:t>
            </a:r>
            <a:r>
              <a:rPr lang="en-US" sz="3613" dirty="0" smtClean="0"/>
              <a:t> </a:t>
            </a:r>
            <a:r>
              <a:rPr lang="en-US" sz="3613" dirty="0" err="1" smtClean="0"/>
              <a:t>eu</a:t>
            </a:r>
            <a:r>
              <a:rPr lang="en-US" sz="3613" dirty="0" smtClean="0"/>
              <a:t> </a:t>
            </a:r>
            <a:r>
              <a:rPr lang="en-US" sz="3613" dirty="0" err="1" smtClean="0"/>
              <a:t>bara</a:t>
            </a:r>
            <a:r>
              <a:rPr lang="en-US" sz="3613" dirty="0" smtClean="0"/>
              <a:t> </a:t>
            </a:r>
            <a:r>
              <a:rPr lang="en-US" sz="3613" dirty="0" err="1" smtClean="0"/>
              <a:t>beunyddiol</a:t>
            </a:r>
            <a:r>
              <a:rPr lang="en-US" sz="3613" dirty="0" smtClean="0"/>
              <a:t>.</a:t>
            </a:r>
          </a:p>
          <a:p>
            <a:pPr>
              <a:buNone/>
            </a:pPr>
            <a:r>
              <a:rPr lang="en-US" sz="3613" dirty="0" smtClean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Am yr </a:t>
            </a:r>
            <a:r>
              <a:rPr lang="en-US" i="1" dirty="0" err="1" smtClean="0"/>
              <a:t>Iddewon</a:t>
            </a:r>
            <a:r>
              <a:rPr lang="en-US" i="1" dirty="0" smtClean="0"/>
              <a:t> </a:t>
            </a:r>
            <a:r>
              <a:rPr lang="en-US" i="1" dirty="0" err="1" smtClean="0"/>
              <a:t>a’u</a:t>
            </a:r>
            <a:r>
              <a:rPr lang="en-US" i="1" dirty="0" smtClean="0"/>
              <a:t> </a:t>
            </a:r>
            <a:r>
              <a:rPr lang="en-US" i="1" dirty="0" err="1" smtClean="0"/>
              <a:t>Celwyddau</a:t>
            </a:r>
            <a:r>
              <a:rPr lang="en-US" i="1" dirty="0" smtClean="0"/>
              <a:t> </a:t>
            </a:r>
            <a:r>
              <a:rPr lang="en-US" dirty="0" smtClean="0"/>
              <a:t>(1543)</a:t>
            </a:r>
            <a:br>
              <a:rPr lang="en-US" dirty="0" smtClean="0"/>
            </a:br>
            <a:r>
              <a:rPr lang="en-US" sz="3600" dirty="0" err="1" smtClean="0">
                <a:solidFill>
                  <a:srgbClr val="FFFF00"/>
                </a:solidFill>
              </a:rPr>
              <a:t>Effaith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343401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2800" dirty="0" err="1" smtClean="0"/>
              <a:t>Cyd-Brotestaniaid</a:t>
            </a:r>
            <a:r>
              <a:rPr lang="en-US" sz="2800" dirty="0" smtClean="0"/>
              <a:t> Luther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synnu</a:t>
            </a:r>
            <a:r>
              <a:rPr lang="en-US" sz="2800" dirty="0" smtClean="0"/>
              <a:t> </a:t>
            </a:r>
            <a:r>
              <a:rPr lang="en-US" sz="2800" dirty="0" err="1" smtClean="0"/>
              <a:t>ynghylch</a:t>
            </a:r>
            <a:r>
              <a:rPr lang="en-US" sz="2800" dirty="0" smtClean="0"/>
              <a:t> </a:t>
            </a:r>
            <a:r>
              <a:rPr lang="en-US" sz="2800" dirty="0" err="1" smtClean="0"/>
              <a:t>llymder</a:t>
            </a:r>
            <a:r>
              <a:rPr lang="en-US" sz="2800" dirty="0" smtClean="0"/>
              <a:t>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eiriau</a:t>
            </a:r>
            <a:r>
              <a:rPr lang="en-US" sz="2800" dirty="0" smtClean="0"/>
              <a:t> am yr </a:t>
            </a:r>
            <a:r>
              <a:rPr lang="en-US" sz="2800" dirty="0" err="1" smtClean="0"/>
              <a:t>Iddewon</a:t>
            </a:r>
            <a:r>
              <a:rPr lang="en-US" sz="2800" dirty="0" smtClean="0"/>
              <a:t>.</a:t>
            </a:r>
          </a:p>
          <a:p>
            <a:pPr marL="457200" indent="-457200"/>
            <a:r>
              <a:rPr lang="en-US" sz="2800" dirty="0" err="1" smtClean="0"/>
              <a:t>Iddewon</a:t>
            </a:r>
            <a:r>
              <a:rPr lang="en-US" sz="2800" dirty="0" smtClean="0"/>
              <a:t> yr </a:t>
            </a:r>
            <a:r>
              <a:rPr lang="en-US" sz="2800" dirty="0" err="1" smtClean="0"/>
              <a:t>Almaen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gyndyn</a:t>
            </a:r>
            <a:r>
              <a:rPr lang="en-US" sz="2800" dirty="0" smtClean="0"/>
              <a:t> </a:t>
            </a:r>
            <a:r>
              <a:rPr lang="en-US" sz="2800" dirty="0" err="1" smtClean="0"/>
              <a:t>i</a:t>
            </a:r>
            <a:r>
              <a:rPr lang="en-US" sz="2800" dirty="0" smtClean="0"/>
              <a:t> </a:t>
            </a:r>
            <a:r>
              <a:rPr lang="en-US" sz="2800" dirty="0" err="1" smtClean="0"/>
              <a:t>gefnogi</a:t>
            </a:r>
            <a:r>
              <a:rPr lang="en-US" sz="2800" dirty="0" smtClean="0"/>
              <a:t> Luther am </a:t>
            </a:r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bod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ddibynnol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ariannol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yr </a:t>
            </a:r>
            <a:r>
              <a:rPr lang="en-US" sz="2800" dirty="0" err="1" smtClean="0"/>
              <a:t>Iddewon</a:t>
            </a:r>
            <a:r>
              <a:rPr lang="en-US" sz="2800" dirty="0" smtClean="0"/>
              <a:t>.</a:t>
            </a:r>
          </a:p>
          <a:p>
            <a:pPr marL="457200" indent="-457200"/>
            <a:r>
              <a:rPr lang="en-US" sz="2800" dirty="0" err="1" smtClean="0"/>
              <a:t>Eglwys</a:t>
            </a:r>
            <a:r>
              <a:rPr lang="en-US" sz="2800" dirty="0" smtClean="0"/>
              <a:t> </a:t>
            </a:r>
            <a:r>
              <a:rPr lang="en-US" sz="2800" dirty="0" err="1" smtClean="0"/>
              <a:t>Rhufain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cyhuddo</a:t>
            </a:r>
            <a:r>
              <a:rPr lang="en-US" sz="2800" dirty="0" smtClean="0"/>
              <a:t> Luther </a:t>
            </a:r>
            <a:r>
              <a:rPr lang="en-US" sz="2800" dirty="0" err="1" smtClean="0"/>
              <a:t>o</a:t>
            </a:r>
            <a:r>
              <a:rPr lang="en-US" sz="2800" dirty="0" smtClean="0"/>
              <a:t> ‘</a:t>
            </a:r>
            <a:r>
              <a:rPr lang="en-US" sz="2800" dirty="0" err="1" smtClean="0"/>
              <a:t>ysgrifennu</a:t>
            </a:r>
            <a:r>
              <a:rPr lang="en-US" sz="2800" dirty="0" smtClean="0"/>
              <a:t> </a:t>
            </a:r>
            <a:r>
              <a:rPr lang="en-US" sz="2800" dirty="0" err="1" smtClean="0"/>
              <a:t>mewn</a:t>
            </a:r>
            <a:r>
              <a:rPr lang="en-US" sz="2800" dirty="0" smtClean="0"/>
              <a:t> </a:t>
            </a:r>
            <a:r>
              <a:rPr lang="en-US" sz="2800" dirty="0" err="1" smtClean="0"/>
              <a:t>gwaed</a:t>
            </a:r>
            <a:r>
              <a:rPr lang="en-US" sz="2800" dirty="0" smtClean="0"/>
              <a:t>’ ac </a:t>
            </a:r>
            <a:r>
              <a:rPr lang="en-US" sz="2800" dirty="0" err="1" smtClean="0"/>
              <a:t>o</a:t>
            </a:r>
            <a:r>
              <a:rPr lang="en-US" sz="2800" dirty="0" smtClean="0"/>
              <a:t> </a:t>
            </a:r>
            <a:r>
              <a:rPr lang="en-US" sz="2800" dirty="0" err="1" smtClean="0"/>
              <a:t>hybu</a:t>
            </a:r>
            <a:r>
              <a:rPr lang="en-US" sz="2800" dirty="0" smtClean="0"/>
              <a:t> </a:t>
            </a:r>
            <a:r>
              <a:rPr lang="en-US" sz="2800" dirty="0" err="1" smtClean="0"/>
              <a:t>trais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erbyn</a:t>
            </a:r>
            <a:r>
              <a:rPr lang="en-US" sz="2800" dirty="0" smtClean="0"/>
              <a:t> yr </a:t>
            </a:r>
            <a:r>
              <a:rPr lang="en-US" sz="2800" dirty="0" err="1" smtClean="0"/>
              <a:t>Iddewon</a:t>
            </a:r>
            <a:r>
              <a:rPr lang="en-US" sz="2800" dirty="0" smtClean="0"/>
              <a:t>.</a:t>
            </a:r>
          </a:p>
          <a:p>
            <a:pPr marL="457200" indent="-457200"/>
            <a:r>
              <a:rPr lang="en-US" sz="2800" dirty="0" smtClean="0"/>
              <a:t>Henry </a:t>
            </a:r>
            <a:r>
              <a:rPr lang="en-US" sz="2800" dirty="0" err="1" smtClean="0"/>
              <a:t>Bullinger</a:t>
            </a:r>
            <a:r>
              <a:rPr lang="en-US" sz="2800" dirty="0" smtClean="0"/>
              <a:t>: </a:t>
            </a:r>
            <a:r>
              <a:rPr lang="en-US" sz="2800" dirty="0" err="1" smtClean="0"/>
              <a:t>geiriau</a:t>
            </a:r>
            <a:r>
              <a:rPr lang="en-US" sz="2800" dirty="0" smtClean="0"/>
              <a:t> ‘</a:t>
            </a:r>
            <a:r>
              <a:rPr lang="en-US" sz="2800" dirty="0" err="1" smtClean="0"/>
              <a:t>bugail</a:t>
            </a:r>
            <a:r>
              <a:rPr lang="en-US" sz="2800" dirty="0" smtClean="0"/>
              <a:t> </a:t>
            </a:r>
            <a:r>
              <a:rPr lang="en-US" sz="2800" dirty="0" err="1" smtClean="0"/>
              <a:t>moch</a:t>
            </a:r>
            <a:r>
              <a:rPr lang="en-US" sz="2800" dirty="0" smtClean="0"/>
              <a:t>’.</a:t>
            </a:r>
          </a:p>
          <a:p>
            <a:pPr marL="457200" indent="-457200">
              <a:buNone/>
            </a:pPr>
            <a:endParaRPr lang="en-US" sz="2800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Am yr </a:t>
            </a:r>
            <a:r>
              <a:rPr lang="en-US" i="1" dirty="0" err="1" smtClean="0"/>
              <a:t>Iddewon</a:t>
            </a:r>
            <a:r>
              <a:rPr lang="en-US" i="1" dirty="0" smtClean="0"/>
              <a:t> </a:t>
            </a:r>
            <a:r>
              <a:rPr lang="en-US" i="1" dirty="0" err="1" smtClean="0"/>
              <a:t>a’u</a:t>
            </a:r>
            <a:r>
              <a:rPr lang="en-US" i="1" dirty="0" smtClean="0"/>
              <a:t> </a:t>
            </a:r>
            <a:r>
              <a:rPr lang="en-US" i="1" dirty="0" err="1" smtClean="0"/>
              <a:t>Celwyddau</a:t>
            </a:r>
            <a:r>
              <a:rPr lang="en-US" i="1" dirty="0" smtClean="0"/>
              <a:t> </a:t>
            </a:r>
            <a:r>
              <a:rPr lang="en-US" dirty="0" smtClean="0"/>
              <a:t>(1543)</a:t>
            </a:r>
            <a:br>
              <a:rPr lang="en-US" dirty="0" smtClean="0"/>
            </a:br>
            <a:r>
              <a:rPr lang="en-US" sz="3600" dirty="0" err="1" smtClean="0">
                <a:solidFill>
                  <a:srgbClr val="FFFF00"/>
                </a:solidFill>
              </a:rPr>
              <a:t>Effaith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343401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None/>
            </a:pPr>
            <a:endParaRPr lang="en-US" sz="2800" dirty="0" smtClean="0"/>
          </a:p>
          <a:p>
            <a:pPr marL="457200" indent="-457200"/>
            <a:r>
              <a:rPr lang="en-US" sz="2800" dirty="0" smtClean="0"/>
              <a:t>Luther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traddodi</a:t>
            </a:r>
            <a:r>
              <a:rPr lang="en-US" sz="2800" dirty="0" smtClean="0"/>
              <a:t>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bregeth</a:t>
            </a:r>
            <a:r>
              <a:rPr lang="en-US" sz="2800" dirty="0" smtClean="0"/>
              <a:t> </a:t>
            </a:r>
            <a:r>
              <a:rPr lang="en-US" sz="2800" dirty="0" err="1" smtClean="0"/>
              <a:t>olaf</a:t>
            </a:r>
            <a:r>
              <a:rPr lang="en-US" sz="2800" dirty="0" smtClean="0"/>
              <a:t> (15 </a:t>
            </a:r>
            <a:r>
              <a:rPr lang="en-US" sz="2800" dirty="0" err="1" smtClean="0"/>
              <a:t>Chwefror</a:t>
            </a:r>
            <a:r>
              <a:rPr lang="en-US" sz="2800" dirty="0" smtClean="0"/>
              <a:t> 1546, </a:t>
            </a:r>
            <a:r>
              <a:rPr lang="en-US" sz="2800" dirty="0" err="1" smtClean="0"/>
              <a:t>tridiau</a:t>
            </a:r>
            <a:r>
              <a:rPr lang="en-US" sz="2800" dirty="0" smtClean="0"/>
              <a:t> </a:t>
            </a:r>
            <a:r>
              <a:rPr lang="en-US" sz="2800" dirty="0" err="1" smtClean="0"/>
              <a:t>cyn</a:t>
            </a:r>
            <a:r>
              <a:rPr lang="en-US" sz="2800" dirty="0" smtClean="0"/>
              <a:t>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farwolaeth</a:t>
            </a:r>
            <a:r>
              <a:rPr lang="en-US" sz="2800" dirty="0" smtClean="0"/>
              <a:t>)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Eisleben</a:t>
            </a:r>
            <a:r>
              <a:rPr lang="en-US" sz="2800" dirty="0" smtClean="0"/>
              <a:t>, </a:t>
            </a:r>
            <a:r>
              <a:rPr lang="en-US" sz="2800" dirty="0" err="1" smtClean="0"/>
              <a:t>tref</a:t>
            </a:r>
            <a:r>
              <a:rPr lang="en-US" sz="2800" dirty="0" smtClean="0"/>
              <a:t>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enedigaeth</a:t>
            </a:r>
            <a:r>
              <a:rPr lang="en-US" sz="2800" dirty="0" smtClean="0"/>
              <a:t>.</a:t>
            </a:r>
          </a:p>
          <a:p>
            <a:pPr marL="457200" indent="-457200">
              <a:buNone/>
            </a:pPr>
            <a:r>
              <a:rPr lang="en-US" sz="2800" dirty="0" smtClean="0"/>
              <a:t>	</a:t>
            </a:r>
          </a:p>
          <a:p>
            <a:pPr marL="457200" indent="-457200"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</a:t>
            </a:r>
            <a:r>
              <a:rPr lang="en-US" sz="2581" dirty="0" err="1" smtClean="0">
                <a:solidFill>
                  <a:srgbClr val="FFFF00"/>
                </a:solidFill>
              </a:rPr>
              <a:t>Sylwaf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fod</a:t>
            </a:r>
            <a:r>
              <a:rPr lang="en-US" sz="2581" dirty="0" smtClean="0">
                <a:solidFill>
                  <a:srgbClr val="FFFF00"/>
                </a:solidFill>
              </a:rPr>
              <a:t> yr </a:t>
            </a:r>
            <a:r>
              <a:rPr lang="en-US" sz="2581" dirty="0" err="1" smtClean="0">
                <a:solidFill>
                  <a:srgbClr val="FFFF00"/>
                </a:solidFill>
              </a:rPr>
              <a:t>Iddewon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yn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dal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yn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eich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mysg</a:t>
            </a:r>
            <a:r>
              <a:rPr lang="en-US" sz="2581" dirty="0" smtClean="0">
                <a:solidFill>
                  <a:srgbClr val="FFFF00"/>
                </a:solidFill>
              </a:rPr>
              <a:t>. </a:t>
            </a:r>
            <a:r>
              <a:rPr lang="en-US" sz="2581" dirty="0" err="1" smtClean="0">
                <a:solidFill>
                  <a:srgbClr val="FFFF00"/>
                </a:solidFill>
              </a:rPr>
              <a:t>Yn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awr</a:t>
            </a:r>
            <a:r>
              <a:rPr lang="en-US" sz="2581" dirty="0" smtClean="0">
                <a:solidFill>
                  <a:srgbClr val="FFFF00"/>
                </a:solidFill>
              </a:rPr>
              <a:t>, </a:t>
            </a:r>
            <a:r>
              <a:rPr lang="en-US" sz="2581" dirty="0" err="1" smtClean="0">
                <a:solidFill>
                  <a:srgbClr val="FFFF00"/>
                </a:solidFill>
              </a:rPr>
              <a:t>rhaid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ni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trin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mewn</a:t>
            </a:r>
            <a:r>
              <a:rPr lang="en-US" sz="2581" dirty="0" smtClean="0">
                <a:solidFill>
                  <a:srgbClr val="FFFF00"/>
                </a:solidFill>
              </a:rPr>
              <a:t> dull </a:t>
            </a:r>
            <a:r>
              <a:rPr lang="en-US" sz="2581" dirty="0" err="1" smtClean="0">
                <a:solidFill>
                  <a:srgbClr val="FFFF00"/>
                </a:solidFill>
              </a:rPr>
              <a:t>Cristnogol</a:t>
            </a:r>
            <a:r>
              <a:rPr lang="en-US" sz="2581" dirty="0" smtClean="0">
                <a:solidFill>
                  <a:srgbClr val="FFFF00"/>
                </a:solidFill>
              </a:rPr>
              <a:t> a </a:t>
            </a:r>
            <a:r>
              <a:rPr lang="en-US" sz="2581" dirty="0" err="1" smtClean="0">
                <a:solidFill>
                  <a:srgbClr val="FFFF00"/>
                </a:solidFill>
              </a:rPr>
              <a:t>cheisio’u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tywys</a:t>
            </a:r>
            <a:r>
              <a:rPr lang="en-US" sz="2581" dirty="0" smtClean="0">
                <a:solidFill>
                  <a:srgbClr val="FFFF00"/>
                </a:solidFill>
              </a:rPr>
              <a:t> at </a:t>
            </a:r>
            <a:r>
              <a:rPr lang="en-US" sz="2581" dirty="0" err="1" smtClean="0">
                <a:solidFill>
                  <a:srgbClr val="FFFF00"/>
                </a:solidFill>
              </a:rPr>
              <a:t>y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Ffydd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Gristnogol</a:t>
            </a:r>
            <a:r>
              <a:rPr lang="en-US" sz="2581" dirty="0" smtClean="0">
                <a:solidFill>
                  <a:srgbClr val="FFFF00"/>
                </a:solidFill>
              </a:rPr>
              <a:t>…. </a:t>
            </a:r>
            <a:r>
              <a:rPr lang="en-US" sz="2581" dirty="0" err="1" smtClean="0">
                <a:solidFill>
                  <a:srgbClr val="FFFF00"/>
                </a:solidFill>
              </a:rPr>
              <a:t>Rhaid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ni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gwahodd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droi</a:t>
            </a:r>
            <a:r>
              <a:rPr lang="en-US" sz="2581" dirty="0" smtClean="0">
                <a:solidFill>
                  <a:srgbClr val="FFFF00"/>
                </a:solidFill>
              </a:rPr>
              <a:t> at </a:t>
            </a:r>
            <a:r>
              <a:rPr lang="en-US" sz="2581" dirty="0" err="1" smtClean="0">
                <a:solidFill>
                  <a:srgbClr val="FFFF00"/>
                </a:solidFill>
              </a:rPr>
              <a:t>y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Meseia</a:t>
            </a:r>
            <a:r>
              <a:rPr lang="en-US" sz="2581" dirty="0" smtClean="0">
                <a:solidFill>
                  <a:srgbClr val="FFFF00"/>
                </a:solidFill>
              </a:rPr>
              <a:t> a </a:t>
            </a:r>
            <a:r>
              <a:rPr lang="en-US" sz="2581" dirty="0" err="1" smtClean="0">
                <a:solidFill>
                  <a:srgbClr val="FFFF00"/>
                </a:solidFill>
              </a:rPr>
              <a:t>derbyn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bedydd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ynddo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ef</a:t>
            </a:r>
            <a:r>
              <a:rPr lang="en-US" sz="2581" dirty="0" smtClean="0">
                <a:solidFill>
                  <a:srgbClr val="FFFF00"/>
                </a:solidFill>
              </a:rPr>
              <a:t>…. Os </a:t>
            </a:r>
            <a:r>
              <a:rPr lang="en-US" sz="2581" dirty="0" err="1" smtClean="0">
                <a:solidFill>
                  <a:srgbClr val="FFFF00"/>
                </a:solidFill>
              </a:rPr>
              <a:t>gwrthodant</a:t>
            </a:r>
            <a:r>
              <a:rPr lang="en-US" sz="2581" dirty="0" smtClean="0">
                <a:solidFill>
                  <a:srgbClr val="FFFF00"/>
                </a:solidFill>
              </a:rPr>
              <a:t>, </a:t>
            </a:r>
            <a:r>
              <a:rPr lang="en-US" sz="2581" dirty="0" err="1" smtClean="0">
                <a:solidFill>
                  <a:srgbClr val="FFFF00"/>
                </a:solidFill>
              </a:rPr>
              <a:t>rhaid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ni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gwahardd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rhag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aros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yn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ein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plith</a:t>
            </a:r>
            <a:r>
              <a:rPr lang="en-US" sz="2581" dirty="0" smtClean="0">
                <a:solidFill>
                  <a:srgbClr val="FFFF00"/>
                </a:solidFill>
              </a:rPr>
              <a:t> am </a:t>
            </a:r>
            <a:r>
              <a:rPr lang="en-US" sz="2581" dirty="0" err="1" smtClean="0">
                <a:solidFill>
                  <a:srgbClr val="FFFF00"/>
                </a:solidFill>
              </a:rPr>
              <a:t>eu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bod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yn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amharchu</a:t>
            </a:r>
            <a:r>
              <a:rPr lang="en-US" sz="2581" dirty="0" smtClean="0">
                <a:solidFill>
                  <a:srgbClr val="FFFF00"/>
                </a:solidFill>
              </a:rPr>
              <a:t> a </a:t>
            </a:r>
            <a:r>
              <a:rPr lang="en-US" sz="2581" dirty="0" err="1" smtClean="0">
                <a:solidFill>
                  <a:srgbClr val="FFFF00"/>
                </a:solidFill>
              </a:rPr>
              <a:t>chablu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Crist</a:t>
            </a:r>
            <a:r>
              <a:rPr lang="en-US" sz="2581" dirty="0" smtClean="0">
                <a:solidFill>
                  <a:srgbClr val="FFFF00"/>
                </a:solidFill>
              </a:rPr>
              <a:t>. Os </a:t>
            </a:r>
            <a:r>
              <a:rPr lang="en-US" sz="2581" dirty="0" err="1" smtClean="0">
                <a:solidFill>
                  <a:srgbClr val="FFFF00"/>
                </a:solidFill>
              </a:rPr>
              <a:t>peidiant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â’u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cabledd</a:t>
            </a:r>
            <a:r>
              <a:rPr lang="en-US" sz="2581" dirty="0" smtClean="0">
                <a:solidFill>
                  <a:srgbClr val="FFFF00"/>
                </a:solidFill>
              </a:rPr>
              <a:t>, </a:t>
            </a:r>
            <a:r>
              <a:rPr lang="en-US" sz="2581" dirty="0" err="1" smtClean="0">
                <a:solidFill>
                  <a:srgbClr val="FFFF00"/>
                </a:solidFill>
              </a:rPr>
              <a:t>rhaid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ni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faddau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iddynt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yn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ewyllysgar</a:t>
            </a:r>
            <a:r>
              <a:rPr lang="en-US" sz="2581" dirty="0" smtClean="0">
                <a:solidFill>
                  <a:srgbClr val="FFFF00"/>
                </a:solidFill>
              </a:rPr>
              <a:t>, </a:t>
            </a:r>
            <a:r>
              <a:rPr lang="en-US" sz="2581" dirty="0" err="1" smtClean="0">
                <a:solidFill>
                  <a:srgbClr val="FFFF00"/>
                </a:solidFill>
              </a:rPr>
              <a:t>ond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os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na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wnant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rhaid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ni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eu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hymlid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o’n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err="1" smtClean="0">
                <a:solidFill>
                  <a:srgbClr val="FFFF00"/>
                </a:solidFill>
              </a:rPr>
              <a:t>mysg</a:t>
            </a:r>
            <a:r>
              <a:rPr lang="en-US" sz="2581" dirty="0" smtClean="0">
                <a:solidFill>
                  <a:srgbClr val="FFFF00"/>
                </a:solidFill>
              </a:rPr>
              <a:t>.</a:t>
            </a:r>
          </a:p>
          <a:p>
            <a:pPr marL="457200" indent="-457200">
              <a:buNone/>
            </a:pPr>
            <a:endParaRPr lang="en-US" sz="2581" dirty="0" smtClean="0">
              <a:solidFill>
                <a:srgbClr val="FFFF00"/>
              </a:solidFill>
            </a:endParaRPr>
          </a:p>
          <a:p>
            <a:pPr marL="457200" indent="-457200">
              <a:buNone/>
            </a:pPr>
            <a:r>
              <a:rPr lang="en-US" sz="2581" dirty="0" err="1" smtClean="0"/>
              <a:t>Ychydig</a:t>
            </a:r>
            <a:r>
              <a:rPr lang="en-US" sz="2581" dirty="0" smtClean="0"/>
              <a:t> </a:t>
            </a:r>
            <a:r>
              <a:rPr lang="en-US" sz="2581" dirty="0" err="1" smtClean="0"/>
              <a:t>o</a:t>
            </a:r>
            <a:r>
              <a:rPr lang="en-US" sz="2581" dirty="0" smtClean="0"/>
              <a:t> </a:t>
            </a:r>
            <a:r>
              <a:rPr lang="en-US" sz="2581" dirty="0" err="1" smtClean="0"/>
              <a:t>ddylanwad</a:t>
            </a:r>
            <a:r>
              <a:rPr lang="en-US" sz="2581" dirty="0" smtClean="0"/>
              <a:t> a </a:t>
            </a:r>
            <a:r>
              <a:rPr lang="en-US" sz="2581" dirty="0" err="1" smtClean="0"/>
              <a:t>gafoddd</a:t>
            </a:r>
            <a:r>
              <a:rPr lang="en-US" sz="2581" dirty="0" smtClean="0"/>
              <a:t> </a:t>
            </a:r>
            <a:r>
              <a:rPr lang="en-US" sz="2581" dirty="0" err="1" smtClean="0"/>
              <a:t>ysgrifau</a:t>
            </a:r>
            <a:r>
              <a:rPr lang="en-US" sz="2581" dirty="0" smtClean="0"/>
              <a:t> Luther </a:t>
            </a:r>
            <a:r>
              <a:rPr lang="en-US" sz="2581" dirty="0" err="1" smtClean="0"/>
              <a:t>rhwng</a:t>
            </a:r>
            <a:r>
              <a:rPr lang="en-US" sz="2581" dirty="0" smtClean="0"/>
              <a:t> 1600 a 1900.</a:t>
            </a:r>
            <a:r>
              <a:rPr lang="en-US" sz="2581" dirty="0" smtClean="0">
                <a:solidFill>
                  <a:srgbClr val="FFFF00"/>
                </a:solidFill>
              </a:rPr>
              <a:t> </a:t>
            </a:r>
            <a:r>
              <a:rPr lang="en-US" sz="2581" dirty="0" smtClean="0"/>
              <a:t> </a:t>
            </a:r>
          </a:p>
          <a:p>
            <a:pPr>
              <a:buNone/>
            </a:pPr>
            <a:r>
              <a:rPr lang="en-US" sz="2000" dirty="0" smtClean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Effaith</a:t>
            </a:r>
            <a:endParaRPr lang="en-US" dirty="0"/>
          </a:p>
        </p:txBody>
      </p:sp>
      <p:pic>
        <p:nvPicPr>
          <p:cNvPr id="4" name="Content Placeholder 3" descr="Jews-and-Their-Lies-cover-Martin-Luthe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1200" y="1600200"/>
            <a:ext cx="5105400" cy="43434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Sut</a:t>
            </a:r>
            <a:r>
              <a:rPr lang="en-US" sz="3200" dirty="0" smtClean="0"/>
              <a:t> </a:t>
            </a:r>
            <a:r>
              <a:rPr lang="en-US" sz="3200" dirty="0" err="1" smtClean="0"/>
              <a:t>mae</a:t>
            </a:r>
            <a:r>
              <a:rPr lang="en-US" sz="3200" dirty="0" smtClean="0"/>
              <a:t> </a:t>
            </a:r>
            <a:r>
              <a:rPr lang="en-US" sz="3200" dirty="0" err="1" smtClean="0"/>
              <a:t>egluro</a:t>
            </a:r>
            <a:r>
              <a:rPr lang="en-US" sz="3200" dirty="0" smtClean="0"/>
              <a:t> </a:t>
            </a:r>
            <a:r>
              <a:rPr lang="en-US" sz="3200" dirty="0" err="1" smtClean="0"/>
              <a:t>newid</a:t>
            </a:r>
            <a:r>
              <a:rPr lang="en-US" sz="3200" dirty="0" smtClean="0"/>
              <a:t> </a:t>
            </a:r>
            <a:r>
              <a:rPr lang="en-US" sz="3200" dirty="0" err="1" smtClean="0"/>
              <a:t>agwedd</a:t>
            </a:r>
            <a:r>
              <a:rPr lang="en-US" sz="3200" dirty="0" smtClean="0"/>
              <a:t> </a:t>
            </a:r>
            <a:br>
              <a:rPr lang="en-US" sz="3200" dirty="0" smtClean="0"/>
            </a:br>
            <a:r>
              <a:rPr lang="en-US" sz="3200" dirty="0" smtClean="0"/>
              <a:t>Martin Luther </a:t>
            </a:r>
            <a:r>
              <a:rPr lang="en-US" sz="3200" dirty="0" err="1" smtClean="0"/>
              <a:t>tuag</a:t>
            </a:r>
            <a:r>
              <a:rPr lang="en-US" sz="3200" dirty="0" smtClean="0"/>
              <a:t> at yr </a:t>
            </a:r>
            <a:r>
              <a:rPr lang="en-US" sz="3200" dirty="0" err="1" smtClean="0"/>
              <a:t>Iddewon</a:t>
            </a:r>
            <a:r>
              <a:rPr lang="en-US" sz="3200" dirty="0" smtClean="0"/>
              <a:t>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Siom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sylweddoli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oeddent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dderbyn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 (</a:t>
            </a:r>
            <a:r>
              <a:rPr lang="en-US" dirty="0" err="1" smtClean="0"/>
              <a:t>sef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rheswm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ysgrifennu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ysgrif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1523). </a:t>
            </a:r>
            <a:r>
              <a:rPr lang="en-US" dirty="0" err="1" smtClean="0"/>
              <a:t>Nid</a:t>
            </a:r>
            <a:r>
              <a:rPr lang="en-US" dirty="0" smtClean="0"/>
              <a:t> ‘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dyfodol</a:t>
            </a:r>
            <a:r>
              <a:rPr lang="en-US" dirty="0" smtClean="0"/>
              <a:t>’ </a:t>
            </a:r>
            <a:r>
              <a:rPr lang="en-US" dirty="0" err="1" smtClean="0"/>
              <a:t>oeddent</a:t>
            </a:r>
            <a:r>
              <a:rPr lang="en-US" dirty="0" smtClean="0"/>
              <a:t> </a:t>
            </a:r>
            <a:r>
              <a:rPr lang="en-US" dirty="0" err="1" smtClean="0"/>
              <a:t>wedi’r</a:t>
            </a:r>
            <a:r>
              <a:rPr lang="en-US" dirty="0" smtClean="0"/>
              <a:t> </a:t>
            </a:r>
            <a:r>
              <a:rPr lang="en-US" dirty="0" err="1" smtClean="0"/>
              <a:t>cyfan</a:t>
            </a:r>
            <a:r>
              <a:rPr lang="en-US" dirty="0" smtClean="0"/>
              <a:t>.</a:t>
            </a:r>
          </a:p>
          <a:p>
            <a:r>
              <a:rPr lang="en-US" dirty="0" err="1" smtClean="0">
                <a:solidFill>
                  <a:srgbClr val="FFFF00"/>
                </a:solidFill>
              </a:rPr>
              <a:t>Salwch</a:t>
            </a:r>
            <a:r>
              <a:rPr lang="en-US" dirty="0" smtClean="0"/>
              <a:t>: </a:t>
            </a:r>
            <a:r>
              <a:rPr lang="en-US" dirty="0" err="1" smtClean="0"/>
              <a:t>afiechyd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(a </a:t>
            </a:r>
            <a:r>
              <a:rPr lang="en-US" dirty="0" err="1" smtClean="0"/>
              <a:t>meddyliol</a:t>
            </a:r>
            <a:r>
              <a:rPr lang="en-US" dirty="0" smtClean="0"/>
              <a:t>?)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flynyddoedd</a:t>
            </a:r>
            <a:r>
              <a:rPr lang="en-US" dirty="0" smtClean="0"/>
              <a:t> </a:t>
            </a:r>
            <a:r>
              <a:rPr lang="en-US" dirty="0" err="1" smtClean="0"/>
              <a:t>olaf</a:t>
            </a:r>
            <a:r>
              <a:rPr lang="en-US" dirty="0" smtClean="0"/>
              <a:t>.</a:t>
            </a:r>
          </a:p>
          <a:p>
            <a:r>
              <a:rPr lang="en-US" dirty="0" err="1" smtClean="0">
                <a:solidFill>
                  <a:srgbClr val="FFFF00"/>
                </a:solidFill>
              </a:rPr>
              <a:t>Diwinyddiaeth</a:t>
            </a:r>
            <a:r>
              <a:rPr lang="en-US" dirty="0" smtClean="0"/>
              <a:t>: </a:t>
            </a:r>
            <a:r>
              <a:rPr lang="en-US" dirty="0" err="1" smtClean="0"/>
              <a:t>proffwydoliaeth</a:t>
            </a:r>
            <a:r>
              <a:rPr lang="en-US" dirty="0" smtClean="0"/>
              <a:t> am </a:t>
            </a:r>
            <a:r>
              <a:rPr lang="en-US" dirty="0" err="1" smtClean="0"/>
              <a:t>Iesu</a:t>
            </a:r>
            <a:r>
              <a:rPr lang="en-US" dirty="0" smtClean="0"/>
              <a:t> Grist </a:t>
            </a:r>
            <a:r>
              <a:rPr lang="en-US" dirty="0" err="1" smtClean="0"/>
              <a:t>oedd</a:t>
            </a:r>
            <a:r>
              <a:rPr lang="en-US" dirty="0" smtClean="0"/>
              <a:t> yr Hen </a:t>
            </a:r>
            <a:r>
              <a:rPr lang="en-US" dirty="0" err="1" smtClean="0"/>
              <a:t>Destament</a:t>
            </a:r>
            <a:r>
              <a:rPr lang="en-US" dirty="0" smtClean="0"/>
              <a:t> a </a:t>
            </a:r>
            <a:r>
              <a:rPr lang="en-US" dirty="0" err="1" smtClean="0"/>
              <a:t>rhaid</a:t>
            </a:r>
            <a:r>
              <a:rPr lang="en-US" dirty="0" smtClean="0"/>
              <a:t> </a:t>
            </a:r>
            <a:r>
              <a:rPr lang="en-US" dirty="0" err="1" smtClean="0"/>
              <a:t>rhoi’r</a:t>
            </a:r>
            <a:r>
              <a:rPr lang="en-US" dirty="0" smtClean="0"/>
              <a:t> </a:t>
            </a:r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ystyr</a:t>
            </a:r>
            <a:r>
              <a:rPr lang="en-US" dirty="0" smtClean="0"/>
              <a:t> </a:t>
            </a:r>
            <a:r>
              <a:rPr lang="en-US" dirty="0" err="1" smtClean="0"/>
              <a:t>ysbrydol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rabbiniaid</a:t>
            </a:r>
            <a:r>
              <a:rPr lang="en-US" dirty="0" smtClean="0"/>
              <a:t>).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ras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sail </a:t>
            </a:r>
            <a:r>
              <a:rPr lang="en-US" dirty="0" err="1" smtClean="0"/>
              <a:t>gweithredoedd</a:t>
            </a:r>
            <a:r>
              <a:rPr lang="en-US" dirty="0" smtClean="0"/>
              <a:t>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Y </a:t>
            </a:r>
            <a:r>
              <a:rPr lang="en-US" dirty="0" err="1" smtClean="0">
                <a:solidFill>
                  <a:srgbClr val="FFFF00"/>
                </a:solidFill>
              </a:rPr>
              <a:t>dyddiau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diwethaf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smtClean="0"/>
              <a:t>a </a:t>
            </a:r>
            <a:r>
              <a:rPr lang="en-US" dirty="0" err="1" smtClean="0"/>
              <a:t>thri</a:t>
            </a:r>
            <a:r>
              <a:rPr lang="en-US" dirty="0" smtClean="0"/>
              <a:t> </a:t>
            </a:r>
            <a:r>
              <a:rPr lang="en-US" dirty="0" err="1" smtClean="0"/>
              <a:t>gwas</a:t>
            </a:r>
            <a:r>
              <a:rPr lang="en-US" dirty="0" smtClean="0"/>
              <a:t> yr </a:t>
            </a:r>
            <a:r>
              <a:rPr lang="en-US" dirty="0" err="1" smtClean="0"/>
              <a:t>Anghrist</a:t>
            </a:r>
            <a:r>
              <a:rPr lang="en-US" dirty="0" smtClean="0"/>
              <a:t>: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pab</a:t>
            </a:r>
            <a:r>
              <a:rPr lang="en-US" dirty="0" smtClean="0"/>
              <a:t>,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Mwslim</a:t>
            </a:r>
            <a:r>
              <a:rPr lang="en-US" dirty="0" smtClean="0"/>
              <a:t>, </a:t>
            </a:r>
            <a:r>
              <a:rPr lang="en-US" dirty="0" err="1" smtClean="0"/>
              <a:t>Iddew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tacteg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? 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Treftadaeth</a:t>
            </a:r>
            <a:r>
              <a:rPr lang="en-US" dirty="0" smtClean="0"/>
              <a:t> Luther?</a:t>
            </a:r>
            <a:endParaRPr lang="en-US" dirty="0"/>
          </a:p>
        </p:txBody>
      </p:sp>
      <p:pic>
        <p:nvPicPr>
          <p:cNvPr id="4" name="Content Placeholder 3" descr="3pb5wm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0" y="3424238"/>
            <a:ext cx="2819400" cy="3154362"/>
          </a:xfrm>
        </p:spPr>
      </p:pic>
      <p:pic>
        <p:nvPicPr>
          <p:cNvPr id="5" name="Picture 4" descr="025300102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1000" y="1417638"/>
            <a:ext cx="3251200" cy="4826000"/>
          </a:xfrm>
          <a:prstGeom prst="rect">
            <a:avLst/>
          </a:prstGeom>
        </p:spPr>
      </p:pic>
      <p:pic>
        <p:nvPicPr>
          <p:cNvPr id="6" name="Picture 5" descr="images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1219200"/>
            <a:ext cx="2755900" cy="29591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222" dirty="0" smtClean="0"/>
              <a:t>Daniel </a:t>
            </a:r>
            <a:r>
              <a:rPr lang="en-US" sz="2222" dirty="0" err="1" smtClean="0"/>
              <a:t>Botkin</a:t>
            </a:r>
            <a:r>
              <a:rPr lang="en-US" sz="2222" dirty="0" smtClean="0"/>
              <a:t>, Luther </a:t>
            </a:r>
            <a:r>
              <a:rPr lang="en-US" sz="2222" dirty="0" err="1" smtClean="0"/>
              <a:t>yn</a:t>
            </a:r>
            <a:r>
              <a:rPr lang="en-US" sz="2222" dirty="0" smtClean="0"/>
              <a:t> </a:t>
            </a:r>
            <a:r>
              <a:rPr lang="en-US" sz="2222" dirty="0" err="1" smtClean="0"/>
              <a:t>Bedyddio</a:t>
            </a:r>
            <a:r>
              <a:rPr lang="en-US" sz="2222" dirty="0" smtClean="0"/>
              <a:t> </a:t>
            </a:r>
            <a:r>
              <a:rPr lang="en-US" sz="2222" dirty="0" err="1" smtClean="0"/>
              <a:t>Iddewon</a:t>
            </a:r>
            <a:r>
              <a:rPr lang="en-US" sz="2222" dirty="0" smtClean="0"/>
              <a:t> </a:t>
            </a:r>
            <a:br>
              <a:rPr lang="en-US" sz="2222" dirty="0" smtClean="0"/>
            </a:br>
            <a:r>
              <a:rPr lang="en-US" sz="2222" dirty="0" err="1" smtClean="0"/>
              <a:t>Pe</a:t>
            </a:r>
            <a:r>
              <a:rPr lang="en-US" sz="2222" dirty="0" smtClean="0"/>
              <a:t> </a:t>
            </a:r>
            <a:r>
              <a:rPr lang="en-US" sz="2222" dirty="0" err="1" smtClean="0"/>
              <a:t>deuai</a:t>
            </a:r>
            <a:r>
              <a:rPr lang="en-US" sz="2222" dirty="0" smtClean="0"/>
              <a:t> </a:t>
            </a:r>
            <a:r>
              <a:rPr lang="en-US" sz="2222" dirty="0" err="1" smtClean="0"/>
              <a:t>Iddew</a:t>
            </a:r>
            <a:r>
              <a:rPr lang="en-US" sz="2222" dirty="0" smtClean="0"/>
              <a:t> </a:t>
            </a:r>
            <a:r>
              <a:rPr lang="en-US" sz="2222" dirty="0" err="1" smtClean="0"/>
              <a:t>ato</a:t>
            </a:r>
            <a:r>
              <a:rPr lang="en-US" sz="2222" dirty="0" smtClean="0"/>
              <a:t> am </a:t>
            </a:r>
            <a:r>
              <a:rPr lang="en-US" sz="2222" dirty="0" err="1" smtClean="0"/>
              <a:t>fedydd</a:t>
            </a:r>
            <a:r>
              <a:rPr lang="en-US" sz="2222" dirty="0" smtClean="0"/>
              <a:t> </a:t>
            </a:r>
            <a:r>
              <a:rPr lang="en-US" sz="2222" dirty="0" err="1" smtClean="0"/>
              <a:t>byddai’n</a:t>
            </a:r>
            <a:r>
              <a:rPr lang="en-US" sz="2222" dirty="0" smtClean="0"/>
              <a:t> </a:t>
            </a:r>
            <a:r>
              <a:rPr lang="en-US" sz="2222" dirty="0" err="1" smtClean="0"/>
              <a:t>clymu</a:t>
            </a:r>
            <a:r>
              <a:rPr lang="en-US" sz="2222" dirty="0" smtClean="0"/>
              <a:t> </a:t>
            </a:r>
            <a:r>
              <a:rPr lang="en-US" sz="2222" dirty="0" err="1" smtClean="0"/>
              <a:t>maen</a:t>
            </a:r>
            <a:r>
              <a:rPr lang="en-US" sz="2222" dirty="0" smtClean="0"/>
              <a:t> </a:t>
            </a:r>
            <a:r>
              <a:rPr lang="en-US" sz="2222" dirty="0" err="1" smtClean="0"/>
              <a:t>melin</a:t>
            </a:r>
            <a:r>
              <a:rPr lang="en-US" sz="2222" dirty="0" smtClean="0"/>
              <a:t> am </a:t>
            </a:r>
            <a:r>
              <a:rPr lang="en-US" sz="2222" dirty="0" err="1" smtClean="0"/>
              <a:t>ei</a:t>
            </a:r>
            <a:r>
              <a:rPr lang="en-US" sz="2222" dirty="0" smtClean="0"/>
              <a:t> </a:t>
            </a:r>
            <a:r>
              <a:rPr lang="en-US" sz="2222" dirty="0" err="1" smtClean="0"/>
              <a:t>wddf</a:t>
            </a:r>
            <a:r>
              <a:rPr lang="en-US" sz="2222" dirty="0" smtClean="0"/>
              <a:t> ac </a:t>
            </a:r>
            <a:r>
              <a:rPr lang="en-US" sz="2222" dirty="0" err="1" smtClean="0"/>
              <a:t>yn</a:t>
            </a:r>
            <a:r>
              <a:rPr lang="en-US" sz="2222" dirty="0" smtClean="0"/>
              <a:t> </a:t>
            </a:r>
            <a:r>
              <a:rPr lang="en-US" sz="2222" dirty="0" err="1" smtClean="0"/>
              <a:t>ei</a:t>
            </a:r>
            <a:r>
              <a:rPr lang="en-US" sz="2222" dirty="0" smtClean="0"/>
              <a:t> </a:t>
            </a:r>
            <a:r>
              <a:rPr lang="en-US" sz="2222" dirty="0" err="1" smtClean="0"/>
              <a:t>daflu</a:t>
            </a:r>
            <a:r>
              <a:rPr lang="en-US" sz="2222" dirty="0" smtClean="0"/>
              <a:t> </a:t>
            </a:r>
            <a:r>
              <a:rPr lang="en-US" sz="2222" dirty="0" err="1" smtClean="0"/>
              <a:t>i’r</a:t>
            </a:r>
            <a:r>
              <a:rPr lang="en-US" sz="2222" dirty="0" smtClean="0"/>
              <a:t> </a:t>
            </a:r>
            <a:r>
              <a:rPr lang="en-US" sz="2222" dirty="0" err="1" smtClean="0"/>
              <a:t>afon</a:t>
            </a:r>
            <a:r>
              <a:rPr lang="en-US" sz="2222" dirty="0" smtClean="0"/>
              <a:t> </a:t>
            </a:r>
            <a:r>
              <a:rPr lang="en-US" sz="2222" dirty="0" err="1" smtClean="0"/>
              <a:t>yn</a:t>
            </a:r>
            <a:r>
              <a:rPr lang="en-US" sz="2222" dirty="0" smtClean="0"/>
              <a:t> </a:t>
            </a:r>
            <a:r>
              <a:rPr lang="en-US" sz="2222" dirty="0" err="1" smtClean="0"/>
              <a:t>enw</a:t>
            </a:r>
            <a:r>
              <a:rPr lang="en-US" sz="2222" dirty="0" smtClean="0"/>
              <a:t> Abraham, Isaac a Jacob</a:t>
            </a:r>
            <a:endParaRPr lang="en-US" dirty="0"/>
          </a:p>
        </p:txBody>
      </p:sp>
      <p:pic>
        <p:nvPicPr>
          <p:cNvPr id="4" name="Content Placeholder 3" descr="Botkin.Luther Baptizing Jew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7400" y="1752600"/>
            <a:ext cx="5029200" cy="4419600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Treftadaeth</a:t>
            </a:r>
            <a:r>
              <a:rPr lang="en-US" dirty="0" smtClean="0"/>
              <a:t> Luther?</a:t>
            </a:r>
            <a:endParaRPr lang="en-US" dirty="0"/>
          </a:p>
        </p:txBody>
      </p:sp>
      <p:pic>
        <p:nvPicPr>
          <p:cNvPr id="4" name="Content Placeholder 3" descr="martin-luther-legacy-jews-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14800" y="1417638"/>
            <a:ext cx="4826000" cy="3124200"/>
          </a:xfrm>
        </p:spPr>
      </p:pic>
      <p:pic>
        <p:nvPicPr>
          <p:cNvPr id="5" name="Picture 4" descr="martin-luther-hitl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800" y="1417638"/>
            <a:ext cx="3175000" cy="49911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Luther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Natsïaid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Kristallnacht</a:t>
            </a:r>
            <a:r>
              <a:rPr lang="en-US" dirty="0" smtClean="0"/>
              <a:t> (1938): </a:t>
            </a:r>
            <a:r>
              <a:rPr lang="en-US" dirty="0" err="1" smtClean="0"/>
              <a:t>pamffledyn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amlinellu</a:t>
            </a:r>
            <a:r>
              <a:rPr lang="en-US" dirty="0" smtClean="0"/>
              <a:t> </a:t>
            </a:r>
            <a:r>
              <a:rPr lang="en-US" dirty="0" err="1" smtClean="0"/>
              <a:t>argymhellion</a:t>
            </a:r>
            <a:r>
              <a:rPr lang="en-US" dirty="0" smtClean="0"/>
              <a:t> Martin Luther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drin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smtClean="0"/>
              <a:t>Julius </a:t>
            </a:r>
            <a:r>
              <a:rPr lang="en-US" dirty="0" err="1" smtClean="0"/>
              <a:t>Streicher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Nüremberg</a:t>
            </a:r>
            <a:r>
              <a:rPr lang="en-US" dirty="0" smtClean="0"/>
              <a:t> 1946: ‘</a:t>
            </a:r>
            <a:r>
              <a:rPr lang="en-US" dirty="0" err="1" smtClean="0"/>
              <a:t>dylai</a:t>
            </a:r>
            <a:r>
              <a:rPr lang="en-US" dirty="0" smtClean="0"/>
              <a:t> Martin Luther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mi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doc’.</a:t>
            </a:r>
          </a:p>
          <a:p>
            <a:r>
              <a:rPr lang="en-US" dirty="0" err="1" smtClean="0"/>
              <a:t>Defnyddiodd</a:t>
            </a:r>
            <a:r>
              <a:rPr lang="en-US" dirty="0" smtClean="0"/>
              <a:t> Hitler </a:t>
            </a:r>
            <a:r>
              <a:rPr lang="en-US" dirty="0" err="1" smtClean="0"/>
              <a:t>ysgrifau</a:t>
            </a:r>
            <a:r>
              <a:rPr lang="en-US" dirty="0" smtClean="0"/>
              <a:t> </a:t>
            </a:r>
            <a:r>
              <a:rPr lang="en-US" dirty="0" err="1" smtClean="0"/>
              <a:t>diweddar</a:t>
            </a:r>
            <a:r>
              <a:rPr lang="en-US" dirty="0" smtClean="0"/>
              <a:t> Luther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lunio</a:t>
            </a:r>
            <a:r>
              <a:rPr lang="en-US" dirty="0" smtClean="0"/>
              <a:t> </a:t>
            </a:r>
            <a:r>
              <a:rPr lang="en-US" i="1" dirty="0" err="1" smtClean="0"/>
              <a:t>Mein</a:t>
            </a:r>
            <a:r>
              <a:rPr lang="en-US" i="1" dirty="0" smtClean="0"/>
              <a:t> </a:t>
            </a:r>
            <a:r>
              <a:rPr lang="en-US" i="1" dirty="0" err="1" smtClean="0"/>
              <a:t>Kampf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haeriad</a:t>
            </a:r>
            <a:r>
              <a:rPr lang="en-US" dirty="0" smtClean="0"/>
              <a:t> P.E. Wiener, </a:t>
            </a:r>
            <a:r>
              <a:rPr lang="en-US" i="1" dirty="0" smtClean="0"/>
              <a:t>Martin Luther: Hitler’s Spiritual Ancestor).</a:t>
            </a:r>
          </a:p>
          <a:p>
            <a:r>
              <a:rPr lang="en-US" dirty="0" err="1" smtClean="0"/>
              <a:t>Amryw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credu</a:t>
            </a:r>
            <a:r>
              <a:rPr lang="en-US" dirty="0" smtClean="0"/>
              <a:t>, </a:t>
            </a:r>
            <a:r>
              <a:rPr lang="en-US" dirty="0" err="1" smtClean="0"/>
              <a:t>fodd</a:t>
            </a:r>
            <a:r>
              <a:rPr lang="en-US" dirty="0" smtClean="0"/>
              <a:t> </a:t>
            </a:r>
            <a:r>
              <a:rPr lang="en-US" dirty="0" err="1" smtClean="0"/>
              <a:t>bynnag</a:t>
            </a:r>
            <a:r>
              <a:rPr lang="en-US" dirty="0" smtClean="0"/>
              <a:t>,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gwahaniaeth</a:t>
            </a:r>
            <a:r>
              <a:rPr lang="en-US" dirty="0" smtClean="0"/>
              <a:t> </a:t>
            </a:r>
            <a:r>
              <a:rPr lang="en-US" dirty="0" err="1" smtClean="0"/>
              <a:t>sylfaenol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ysgrifau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 Luther a </a:t>
            </a:r>
            <a:r>
              <a:rPr lang="en-US" dirty="0" err="1" smtClean="0"/>
              <a:t>pholisi</a:t>
            </a:r>
            <a:r>
              <a:rPr lang="en-US" dirty="0" smtClean="0"/>
              <a:t> </a:t>
            </a:r>
            <a:r>
              <a:rPr lang="en-US" dirty="0" err="1" smtClean="0"/>
              <a:t>hiliol</a:t>
            </a:r>
            <a:r>
              <a:rPr lang="en-US" dirty="0" smtClean="0"/>
              <a:t>, </a:t>
            </a:r>
            <a:r>
              <a:rPr lang="en-US" dirty="0" err="1" smtClean="0"/>
              <a:t>gwrthsemitaidd</a:t>
            </a:r>
            <a:r>
              <a:rPr lang="en-US" dirty="0" smtClean="0"/>
              <a:t> Hitler. </a:t>
            </a:r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</a:t>
            </a:r>
            <a:r>
              <a:rPr lang="en-US" dirty="0" err="1" smtClean="0"/>
              <a:t>Calfin</a:t>
            </a:r>
            <a:endParaRPr lang="en-US" dirty="0"/>
          </a:p>
        </p:txBody>
      </p:sp>
      <p:pic>
        <p:nvPicPr>
          <p:cNvPr id="4" name="Content Placeholder 3" descr="John-Calvi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0335" y="1600200"/>
            <a:ext cx="3803330" cy="4525963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Calfin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Ffrainc</a:t>
            </a:r>
            <a:r>
              <a:rPr lang="en-US" dirty="0" smtClean="0"/>
              <a:t> (1509-1535) –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ers</a:t>
            </a:r>
            <a:r>
              <a:rPr lang="en-US" dirty="0" smtClean="0"/>
              <a:t> 1394.</a:t>
            </a:r>
          </a:p>
          <a:p>
            <a:r>
              <a:rPr lang="en-US" dirty="0" smtClean="0"/>
              <a:t>Dim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Ngenefa</a:t>
            </a:r>
            <a:r>
              <a:rPr lang="en-US" dirty="0" smtClean="0"/>
              <a:t> (1536- ) </a:t>
            </a:r>
            <a:r>
              <a:rPr lang="en-US" dirty="0" err="1" smtClean="0"/>
              <a:t>ers</a:t>
            </a:r>
            <a:r>
              <a:rPr lang="en-US" dirty="0" smtClean="0"/>
              <a:t> </a:t>
            </a:r>
            <a:r>
              <a:rPr lang="en-US" dirty="0" err="1" smtClean="0"/>
              <a:t>hanner</a:t>
            </a:r>
            <a:r>
              <a:rPr lang="en-US" dirty="0" smtClean="0"/>
              <a:t> </a:t>
            </a:r>
            <a:r>
              <a:rPr lang="en-US" dirty="0" err="1" smtClean="0"/>
              <a:t>canrif</a:t>
            </a:r>
            <a:r>
              <a:rPr lang="en-US" dirty="0" smtClean="0"/>
              <a:t>.</a:t>
            </a:r>
          </a:p>
          <a:p>
            <a:r>
              <a:rPr lang="en-US" dirty="0" smtClean="0"/>
              <a:t>Yr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ac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diwinyddion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Almaen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ymweliadau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Strasbourg, Worms a Frankfurt.</a:t>
            </a:r>
          </a:p>
          <a:p>
            <a:pPr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err="1" smtClean="0"/>
              <a:t>Agwedd</a:t>
            </a:r>
            <a:r>
              <a:rPr lang="en-US" sz="3600" dirty="0" smtClean="0"/>
              <a:t> </a:t>
            </a:r>
            <a:r>
              <a:rPr lang="en-US" sz="3600" dirty="0" err="1" smtClean="0"/>
              <a:t>Calfin</a:t>
            </a:r>
            <a:r>
              <a:rPr lang="en-US" sz="3600" dirty="0" smtClean="0"/>
              <a:t>: </a:t>
            </a:r>
            <a:br>
              <a:rPr lang="en-US" sz="3600" dirty="0" smtClean="0"/>
            </a:br>
            <a:r>
              <a:rPr lang="en-US" sz="3600" dirty="0" err="1" smtClean="0"/>
              <a:t>Dylanwad</a:t>
            </a:r>
            <a:r>
              <a:rPr lang="en-US" sz="3600" dirty="0" smtClean="0"/>
              <a:t> yr </a:t>
            </a:r>
            <a:r>
              <a:rPr lang="en-US" sz="3600" dirty="0" err="1" smtClean="0"/>
              <a:t>Ysgrythurau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a </a:t>
            </a:r>
            <a:r>
              <a:rPr lang="en-US" dirty="0" err="1" smtClean="0"/>
              <a:t>gramadeg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testunau</a:t>
            </a:r>
            <a:r>
              <a:rPr lang="en-US" dirty="0" smtClean="0"/>
              <a:t> </a:t>
            </a:r>
            <a:r>
              <a:rPr lang="en-US" dirty="0" err="1" smtClean="0"/>
              <a:t>beiblaidd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wedd</a:t>
            </a:r>
            <a:r>
              <a:rPr lang="en-US" dirty="0" smtClean="0"/>
              <a:t> </a:t>
            </a:r>
            <a:r>
              <a:rPr lang="en-US" dirty="0" err="1" smtClean="0"/>
              <a:t>hanesyddol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Beibl</a:t>
            </a:r>
            <a:r>
              <a:rPr lang="en-US" dirty="0" smtClean="0"/>
              <a:t>: </a:t>
            </a:r>
            <a:r>
              <a:rPr lang="en-US" dirty="0" err="1" smtClean="0"/>
              <a:t>amcanion</a:t>
            </a:r>
            <a:r>
              <a:rPr lang="en-US" dirty="0" smtClean="0"/>
              <a:t> yr </a:t>
            </a:r>
            <a:r>
              <a:rPr lang="en-US" dirty="0" err="1" smtClean="0"/>
              <a:t>awduron</a:t>
            </a:r>
            <a:r>
              <a:rPr lang="en-US" dirty="0" smtClean="0"/>
              <a:t> </a:t>
            </a:r>
            <a:r>
              <a:rPr lang="en-US" dirty="0" err="1" smtClean="0"/>
              <a:t>gwreiddiol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Dylanwad</a:t>
            </a:r>
            <a:r>
              <a:rPr lang="en-US" dirty="0" smtClean="0"/>
              <a:t> </a:t>
            </a:r>
            <a:r>
              <a:rPr lang="en-US" dirty="0" err="1" smtClean="0"/>
              <a:t>esbonwyr</a:t>
            </a:r>
            <a:r>
              <a:rPr lang="en-US" dirty="0" smtClean="0"/>
              <a:t> </a:t>
            </a:r>
            <a:r>
              <a:rPr lang="en-US" dirty="0" err="1" smtClean="0"/>
              <a:t>rabbinaidd</a:t>
            </a:r>
            <a:r>
              <a:rPr lang="en-US" dirty="0" smtClean="0"/>
              <a:t> </a:t>
            </a:r>
            <a:r>
              <a:rPr lang="en-US" dirty="0" err="1" smtClean="0"/>
              <a:t>megis</a:t>
            </a:r>
            <a:r>
              <a:rPr lang="en-US" dirty="0" smtClean="0"/>
              <a:t> </a:t>
            </a:r>
            <a:r>
              <a:rPr lang="en-US" dirty="0" err="1" smtClean="0"/>
              <a:t>Rashi</a:t>
            </a:r>
            <a:r>
              <a:rPr lang="en-US" dirty="0" smtClean="0"/>
              <a:t> ac </a:t>
            </a:r>
            <a:r>
              <a:rPr lang="en-US" dirty="0" err="1" smtClean="0"/>
              <a:t>Ibn</a:t>
            </a:r>
            <a:r>
              <a:rPr lang="en-US" dirty="0" smtClean="0"/>
              <a:t> Ezra.</a:t>
            </a:r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dehongli’r</a:t>
            </a:r>
            <a:r>
              <a:rPr lang="en-US" dirty="0" smtClean="0"/>
              <a:t> </a:t>
            </a:r>
            <a:r>
              <a:rPr lang="en-US" dirty="0" err="1" smtClean="0"/>
              <a:t>testunau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safbwynt</a:t>
            </a:r>
            <a:r>
              <a:rPr lang="en-US" dirty="0" smtClean="0"/>
              <a:t> </a:t>
            </a:r>
            <a:r>
              <a:rPr lang="en-US" dirty="0" err="1" smtClean="0"/>
              <a:t>alegorïaidd</a:t>
            </a:r>
            <a:r>
              <a:rPr lang="en-US" dirty="0" smtClean="0"/>
              <a:t> ac </a:t>
            </a:r>
            <a:r>
              <a:rPr lang="en-US" dirty="0" err="1" smtClean="0"/>
              <a:t>ysbrydol</a:t>
            </a:r>
            <a:r>
              <a:rPr lang="en-US" dirty="0" smtClean="0"/>
              <a:t> (a </a:t>
            </a:r>
            <a:r>
              <a:rPr lang="en-US" dirty="0" err="1" smtClean="0"/>
              <a:t>gweld</a:t>
            </a:r>
            <a:r>
              <a:rPr lang="en-US" dirty="0" smtClean="0"/>
              <a:t> yr HD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rhagfynegiad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TN),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pwysleisio’r</a:t>
            </a:r>
            <a:r>
              <a:rPr lang="en-US" dirty="0" smtClean="0"/>
              <a:t> </a:t>
            </a:r>
            <a:r>
              <a:rPr lang="en-US" dirty="0" err="1" smtClean="0"/>
              <a:t>wedd</a:t>
            </a:r>
            <a:r>
              <a:rPr lang="en-US" dirty="0" smtClean="0"/>
              <a:t> </a:t>
            </a:r>
            <a:r>
              <a:rPr lang="en-US" dirty="0" err="1" smtClean="0"/>
              <a:t>hanesyddol</a:t>
            </a:r>
            <a:r>
              <a:rPr lang="en-US" dirty="0" smtClean="0"/>
              <a:t> (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cyfeiriadau</a:t>
            </a:r>
            <a:r>
              <a:rPr lang="en-US" dirty="0" smtClean="0"/>
              <a:t> at Grist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angenrheidrwydd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HD).</a:t>
            </a:r>
          </a:p>
          <a:p>
            <a:r>
              <a:rPr lang="en-US" dirty="0" smtClean="0"/>
              <a:t>Y ‘</a:t>
            </a:r>
            <a:r>
              <a:rPr lang="en-US" dirty="0" err="1" smtClean="0"/>
              <a:t>mab</a:t>
            </a:r>
            <a:r>
              <a:rPr lang="en-US" dirty="0" smtClean="0"/>
              <a:t> </a:t>
            </a:r>
            <a:r>
              <a:rPr lang="en-US" dirty="0" err="1" smtClean="0"/>
              <a:t>cyntafanedig</a:t>
            </a:r>
            <a:r>
              <a:rPr lang="en-US" dirty="0" smtClean="0"/>
              <a:t>’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Cyfamod</a:t>
            </a:r>
            <a:r>
              <a:rPr lang="en-US" dirty="0" smtClean="0"/>
              <a:t> </a:t>
            </a:r>
            <a:r>
              <a:rPr lang="en-US" dirty="0" err="1" smtClean="0"/>
              <a:t>Tragwyddol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Y </a:t>
            </a:r>
            <a:r>
              <a:rPr lang="en-US" dirty="0" err="1" smtClean="0"/>
              <a:t>Cyfamod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sz="2400" dirty="0" smtClean="0"/>
              <a:t>(Jer. 31:31-33)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000" dirty="0" err="1" smtClean="0">
                <a:solidFill>
                  <a:srgbClr val="FFFF00"/>
                </a:solidFill>
              </a:rPr>
              <a:t>Nid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yw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Duw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dweud</a:t>
            </a:r>
            <a:r>
              <a:rPr lang="en-US" sz="2000" dirty="0" smtClean="0">
                <a:solidFill>
                  <a:srgbClr val="FFFF00"/>
                </a:solidFill>
              </a:rPr>
              <a:t>: </a:t>
            </a:r>
            <a:r>
              <a:rPr lang="en-US" sz="2000" dirty="0" err="1" smtClean="0">
                <a:solidFill>
                  <a:srgbClr val="FFFF00"/>
                </a:solidFill>
              </a:rPr>
              <a:t>Rhoddaf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</a:t>
            </a:r>
            <a:r>
              <a:rPr lang="en-US" sz="2000" dirty="0" err="1" smtClean="0">
                <a:solidFill>
                  <a:srgbClr val="FFFF00"/>
                </a:solidFill>
              </a:rPr>
              <a:t>gyfraith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wahanol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iddynt</a:t>
            </a:r>
            <a:r>
              <a:rPr lang="en-US" sz="2000" dirty="0" smtClean="0">
                <a:solidFill>
                  <a:srgbClr val="FFFF00"/>
                </a:solidFill>
              </a:rPr>
              <a:t>; </a:t>
            </a:r>
            <a:r>
              <a:rPr lang="en-US" sz="2000" dirty="0" err="1" smtClean="0">
                <a:solidFill>
                  <a:srgbClr val="FFFF00"/>
                </a:solidFill>
              </a:rPr>
              <a:t>ond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‘</a:t>
            </a:r>
            <a:r>
              <a:rPr lang="en-US" sz="2000" dirty="0" err="1" smtClean="0">
                <a:solidFill>
                  <a:srgbClr val="FFFF00"/>
                </a:solidFill>
              </a:rPr>
              <a:t>Ysgrifennaf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fy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nghyfraith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eu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</a:t>
            </a:r>
            <a:r>
              <a:rPr lang="en-US" sz="2000" dirty="0" err="1" smtClean="0">
                <a:solidFill>
                  <a:srgbClr val="FFFF00"/>
                </a:solidFill>
              </a:rPr>
              <a:t>calon</a:t>
            </a:r>
            <a:r>
              <a:rPr lang="en-US" sz="2000" dirty="0" smtClean="0">
                <a:solidFill>
                  <a:srgbClr val="FFFF00"/>
                </a:solidFill>
              </a:rPr>
              <a:t> – yr un </a:t>
            </a:r>
            <a:r>
              <a:rPr lang="en-US" sz="2000" dirty="0" err="1" smtClean="0">
                <a:solidFill>
                  <a:srgbClr val="FFFF00"/>
                </a:solidFill>
              </a:rPr>
              <a:t>gyfraith</a:t>
            </a:r>
            <a:r>
              <a:rPr lang="en-US" sz="2000" dirty="0" smtClean="0">
                <a:solidFill>
                  <a:srgbClr val="FFFF00"/>
                </a:solidFill>
              </a:rPr>
              <a:t> a </a:t>
            </a:r>
            <a:r>
              <a:rPr lang="en-US" sz="2000" dirty="0" err="1" smtClean="0">
                <a:solidFill>
                  <a:srgbClr val="FFFF00"/>
                </a:solidFill>
              </a:rPr>
              <a:t>roddwyd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</a:t>
            </a:r>
            <a:r>
              <a:rPr lang="en-US" sz="2000" dirty="0" err="1" smtClean="0">
                <a:solidFill>
                  <a:srgbClr val="FFFF00"/>
                </a:solidFill>
              </a:rPr>
              <a:t>unwaith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i’r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tadau</a:t>
            </a:r>
            <a:r>
              <a:rPr lang="en-US" sz="2000" dirty="0" smtClean="0">
                <a:solidFill>
                  <a:srgbClr val="FFFF00"/>
                </a:solidFill>
              </a:rPr>
              <a:t>. </a:t>
            </a:r>
            <a:r>
              <a:rPr lang="en-US" sz="2000" dirty="0" err="1" smtClean="0">
                <a:solidFill>
                  <a:srgbClr val="FFFF00"/>
                </a:solidFill>
              </a:rPr>
              <a:t>Nid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yw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Duw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</a:t>
            </a:r>
            <a:r>
              <a:rPr lang="en-US" sz="2000" dirty="0" err="1" smtClean="0">
                <a:solidFill>
                  <a:srgbClr val="FFFF00"/>
                </a:solidFill>
              </a:rPr>
              <a:t>felly’n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addo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rhywbeth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sy’n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</a:t>
            </a:r>
            <a:r>
              <a:rPr lang="en-US" sz="2000" dirty="0" err="1" smtClean="0">
                <a:solidFill>
                  <a:srgbClr val="FFFF00"/>
                </a:solidFill>
              </a:rPr>
              <a:t>newydd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o</a:t>
            </a:r>
            <a:r>
              <a:rPr lang="en-US" sz="2000" dirty="0" smtClean="0">
                <a:solidFill>
                  <a:srgbClr val="FFFF00"/>
                </a:solidFill>
              </a:rPr>
              <a:t> ran </a:t>
            </a:r>
            <a:r>
              <a:rPr lang="en-US" sz="2000" dirty="0" err="1" smtClean="0">
                <a:solidFill>
                  <a:srgbClr val="FFFF00"/>
                </a:solidFill>
              </a:rPr>
              <a:t>sylwedd</a:t>
            </a:r>
            <a:r>
              <a:rPr lang="en-US" sz="2000" dirty="0" smtClean="0">
                <a:solidFill>
                  <a:srgbClr val="FFFF00"/>
                </a:solidFill>
              </a:rPr>
              <a:t>; </a:t>
            </a: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ffurf</a:t>
            </a:r>
            <a:endParaRPr lang="en-US" sz="20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</a:t>
            </a:r>
            <a:r>
              <a:rPr lang="en-US" sz="2000" dirty="0" err="1" smtClean="0">
                <a:solidFill>
                  <a:srgbClr val="FFFF00"/>
                </a:solidFill>
              </a:rPr>
              <a:t>yn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unig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mae’r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gwahaniaeth</a:t>
            </a:r>
            <a:r>
              <a:rPr lang="en-US" sz="2000" dirty="0" smtClean="0">
                <a:solidFill>
                  <a:srgbClr val="FFFF00"/>
                </a:solidFill>
              </a:rPr>
              <a:t>’ 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	(</a:t>
            </a:r>
            <a:r>
              <a:rPr lang="en-US" sz="2000" dirty="0" err="1" smtClean="0">
                <a:solidFill>
                  <a:srgbClr val="FFFF00"/>
                </a:solidFill>
              </a:rPr>
              <a:t>Calfin</a:t>
            </a:r>
            <a:r>
              <a:rPr lang="en-US" sz="2000" dirty="0" smtClean="0">
                <a:solidFill>
                  <a:srgbClr val="FFFF00"/>
                </a:solidFill>
              </a:rPr>
              <a:t>, </a:t>
            </a:r>
            <a:r>
              <a:rPr lang="en-US" sz="2000" dirty="0" err="1" smtClean="0">
                <a:solidFill>
                  <a:srgbClr val="FFFF00"/>
                </a:solidFill>
              </a:rPr>
              <a:t>Esboniad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ar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Jeremeia</a:t>
            </a:r>
            <a:r>
              <a:rPr lang="en-US" sz="2000" dirty="0" smtClean="0">
                <a:solidFill>
                  <a:srgbClr val="FFFF00"/>
                </a:solidFill>
              </a:rPr>
              <a:t>).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4" name="Picture 3" descr="john-calvin-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28800"/>
            <a:ext cx="4114800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43434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200" i="1" dirty="0" err="1" smtClean="0"/>
              <a:t>Ateb</a:t>
            </a:r>
            <a:r>
              <a:rPr lang="en-US" sz="3200" i="1" dirty="0" smtClean="0"/>
              <a:t> </a:t>
            </a:r>
            <a:r>
              <a:rPr lang="en-US" sz="3200" i="1" dirty="0" err="1" smtClean="0"/>
              <a:t>i</a:t>
            </a:r>
            <a:r>
              <a:rPr lang="en-US" sz="3200" i="1" dirty="0" smtClean="0"/>
              <a:t> </a:t>
            </a:r>
            <a:r>
              <a:rPr lang="en-US" sz="3200" i="1" dirty="0" err="1" smtClean="0"/>
              <a:t>Gwestiynau</a:t>
            </a:r>
            <a:r>
              <a:rPr lang="en-US" sz="3200" i="1" dirty="0" smtClean="0"/>
              <a:t> a </a:t>
            </a:r>
            <a:br>
              <a:rPr lang="en-US" sz="3200" i="1" dirty="0" smtClean="0"/>
            </a:br>
            <a:r>
              <a:rPr lang="en-US" sz="3200" i="1" dirty="0" err="1" smtClean="0"/>
              <a:t>Gwrthwynebiadau</a:t>
            </a:r>
            <a:r>
              <a:rPr lang="en-US" sz="3200" i="1" dirty="0" smtClean="0"/>
              <a:t> </a:t>
            </a:r>
            <a:r>
              <a:rPr lang="en-US" sz="3200" i="1" dirty="0" err="1" smtClean="0"/>
              <a:t>rhyw</a:t>
            </a:r>
            <a:r>
              <a:rPr lang="en-US" sz="3200" i="1" dirty="0" smtClean="0"/>
              <a:t> </a:t>
            </a:r>
            <a:r>
              <a:rPr lang="en-US" sz="3200" i="1" dirty="0" err="1" smtClean="0"/>
              <a:t>Iddew</a:t>
            </a:r>
            <a:r>
              <a:rPr lang="en-US" sz="3200" i="1" dirty="0" smtClean="0"/>
              <a:t/>
            </a:r>
            <a:br>
              <a:rPr lang="en-US" sz="3200" i="1" dirty="0" smtClean="0"/>
            </a:br>
            <a:r>
              <a:rPr lang="en-US" sz="3111" dirty="0" err="1" smtClean="0"/>
              <a:t>Mae’r</a:t>
            </a:r>
            <a:r>
              <a:rPr lang="en-US" sz="3111" dirty="0" smtClean="0"/>
              <a:t> </a:t>
            </a:r>
            <a:r>
              <a:rPr lang="en-US" sz="3111" dirty="0" err="1" smtClean="0"/>
              <a:t>traethawd</a:t>
            </a:r>
            <a:r>
              <a:rPr lang="en-US" sz="3111" dirty="0" smtClean="0"/>
              <a:t> </a:t>
            </a:r>
            <a:r>
              <a:rPr lang="en-US" sz="3111" dirty="0" err="1" smtClean="0"/>
              <a:t>o</a:t>
            </a:r>
            <a:r>
              <a:rPr lang="en-US" sz="3111" dirty="0" smtClean="0"/>
              <a:t> </a:t>
            </a:r>
            <a:r>
              <a:rPr lang="en-US" sz="3111" dirty="0" err="1" smtClean="0"/>
              <a:t>bosibl</a:t>
            </a:r>
            <a:r>
              <a:rPr lang="en-US" sz="3111" dirty="0" smtClean="0"/>
              <a:t> </a:t>
            </a:r>
            <a:r>
              <a:rPr lang="en-US" sz="3111" dirty="0" err="1" smtClean="0"/>
              <a:t>yn</a:t>
            </a:r>
            <a:r>
              <a:rPr lang="en-US" sz="3111" dirty="0" smtClean="0"/>
              <a:t> </a:t>
            </a:r>
            <a:r>
              <a:rPr lang="en-US" sz="3111" dirty="0" err="1" smtClean="0"/>
              <a:t>seiliedig</a:t>
            </a:r>
            <a:r>
              <a:rPr lang="en-US" sz="3111" dirty="0" smtClean="0"/>
              <a:t> </a:t>
            </a:r>
            <a:r>
              <a:rPr lang="en-US" sz="3111" dirty="0" err="1" smtClean="0"/>
              <a:t>ar</a:t>
            </a:r>
            <a:r>
              <a:rPr lang="en-US" sz="3111" dirty="0" smtClean="0"/>
              <a:t> </a:t>
            </a:r>
            <a:r>
              <a:rPr lang="en-US" sz="3111" dirty="0" err="1" smtClean="0"/>
              <a:t>gyfarfyddiad</a:t>
            </a:r>
            <a:r>
              <a:rPr lang="en-US" sz="3111" dirty="0" smtClean="0"/>
              <a:t> </a:t>
            </a:r>
            <a:r>
              <a:rPr lang="en-US" sz="3111" dirty="0" err="1" smtClean="0"/>
              <a:t>Calfin</a:t>
            </a:r>
            <a:r>
              <a:rPr lang="en-US" sz="3111" dirty="0" smtClean="0"/>
              <a:t> </a:t>
            </a:r>
            <a:r>
              <a:rPr lang="en-US" sz="3111" dirty="0" err="1" smtClean="0"/>
              <a:t>â’r</a:t>
            </a:r>
            <a:r>
              <a:rPr lang="en-US" sz="3111" dirty="0" smtClean="0"/>
              <a:t> </a:t>
            </a:r>
            <a:r>
              <a:rPr lang="en-US" sz="3111" dirty="0" err="1" smtClean="0"/>
              <a:t>Iddew</a:t>
            </a:r>
            <a:r>
              <a:rPr lang="en-US" sz="3111" dirty="0" smtClean="0"/>
              <a:t> Josef </a:t>
            </a:r>
            <a:r>
              <a:rPr lang="en-US" sz="3111" dirty="0" err="1" smtClean="0"/>
              <a:t>o</a:t>
            </a:r>
            <a:r>
              <a:rPr lang="en-US" sz="3111" dirty="0" smtClean="0"/>
              <a:t> </a:t>
            </a:r>
            <a:r>
              <a:rPr lang="en-US" sz="3111" dirty="0" err="1" smtClean="0"/>
              <a:t>Rosheim</a:t>
            </a:r>
            <a:r>
              <a:rPr lang="en-US" sz="3111" dirty="0" smtClean="0"/>
              <a:t> (Frankfurt 1539).</a:t>
            </a:r>
            <a:br>
              <a:rPr lang="en-US" sz="3111" dirty="0" smtClean="0"/>
            </a:br>
            <a:r>
              <a:rPr lang="en-US" sz="3111" dirty="0" smtClean="0"/>
              <a:t>Beth </a:t>
            </a:r>
            <a:r>
              <a:rPr lang="en-US" sz="3111" dirty="0" err="1" smtClean="0"/>
              <a:t>yw’r</a:t>
            </a:r>
            <a:r>
              <a:rPr lang="en-US" sz="3111" dirty="0" smtClean="0"/>
              <a:t> </a:t>
            </a:r>
            <a:r>
              <a:rPr lang="en-US" sz="3111" dirty="0" err="1" smtClean="0"/>
              <a:t>gwahaniaethau</a:t>
            </a:r>
            <a:r>
              <a:rPr lang="en-US" sz="3111" dirty="0" smtClean="0"/>
              <a:t> </a:t>
            </a:r>
            <a:r>
              <a:rPr lang="en-US" sz="3111" dirty="0" err="1" smtClean="0"/>
              <a:t>rhwng</a:t>
            </a:r>
            <a:r>
              <a:rPr lang="en-US" sz="3111" dirty="0" smtClean="0"/>
              <a:t> </a:t>
            </a:r>
            <a:r>
              <a:rPr lang="en-US" sz="3111" dirty="0" err="1" smtClean="0"/>
              <a:t>Cristion</a:t>
            </a:r>
            <a:r>
              <a:rPr lang="en-US" sz="3111" dirty="0" smtClean="0"/>
              <a:t> ac </a:t>
            </a:r>
            <a:r>
              <a:rPr lang="en-US" sz="3111" dirty="0" err="1" smtClean="0"/>
              <a:t>Iddew</a:t>
            </a:r>
            <a:r>
              <a:rPr lang="en-US" sz="3111" dirty="0" smtClean="0"/>
              <a:t>? </a:t>
            </a:r>
            <a:r>
              <a:rPr lang="en-US" sz="3111" dirty="0" err="1" smtClean="0"/>
              <a:t>Dyfodiad</a:t>
            </a:r>
            <a:r>
              <a:rPr lang="en-US" sz="3111" dirty="0" smtClean="0"/>
              <a:t> </a:t>
            </a:r>
            <a:r>
              <a:rPr lang="en-US" sz="3111" dirty="0" err="1" smtClean="0"/>
              <a:t>y</a:t>
            </a:r>
            <a:r>
              <a:rPr lang="en-US" sz="3111" dirty="0" smtClean="0"/>
              <a:t> </a:t>
            </a:r>
            <a:r>
              <a:rPr lang="en-US" sz="3111" dirty="0" err="1" smtClean="0"/>
              <a:t>Meseia</a:t>
            </a:r>
            <a:r>
              <a:rPr lang="en-US" sz="3111" dirty="0" smtClean="0"/>
              <a:t>, </a:t>
            </a:r>
            <a:r>
              <a:rPr lang="en-US" sz="3111" dirty="0" err="1" smtClean="0"/>
              <a:t>dwyfoldeb</a:t>
            </a:r>
            <a:r>
              <a:rPr lang="en-US" sz="3111" dirty="0" smtClean="0"/>
              <a:t> </a:t>
            </a:r>
            <a:r>
              <a:rPr lang="en-US" sz="3111" dirty="0" err="1" smtClean="0"/>
              <a:t>Crist</a:t>
            </a:r>
            <a:r>
              <a:rPr lang="en-US" sz="3111" dirty="0" smtClean="0"/>
              <a:t>, </a:t>
            </a:r>
            <a:r>
              <a:rPr lang="en-US" sz="3111" dirty="0" err="1" smtClean="0"/>
              <a:t>y</a:t>
            </a:r>
            <a:r>
              <a:rPr lang="en-US" sz="3111" dirty="0" smtClean="0"/>
              <a:t> </a:t>
            </a:r>
            <a:r>
              <a:rPr lang="en-US" sz="3111" dirty="0" err="1" smtClean="0"/>
              <a:t>gyfraith</a:t>
            </a:r>
            <a:r>
              <a:rPr lang="en-US" sz="3111" dirty="0" smtClean="0"/>
              <a:t> </a:t>
            </a:r>
            <a:r>
              <a:rPr lang="en-US" sz="3111" dirty="0" err="1" smtClean="0"/>
              <a:t>Iddewig</a:t>
            </a:r>
            <a:r>
              <a:rPr lang="en-US" sz="3111" dirty="0" smtClean="0"/>
              <a:t>, yr </a:t>
            </a:r>
            <a:r>
              <a:rPr lang="en-US" sz="3111" dirty="0" err="1" smtClean="0"/>
              <a:t>Iddewon</a:t>
            </a:r>
            <a:r>
              <a:rPr lang="en-US" sz="3111" dirty="0" smtClean="0"/>
              <a:t> </a:t>
            </a:r>
            <a:r>
              <a:rPr lang="en-US" sz="3111" dirty="0" err="1" smtClean="0"/>
              <a:t>a’r</a:t>
            </a:r>
            <a:r>
              <a:rPr lang="en-US" sz="3111" dirty="0" smtClean="0"/>
              <a:t> </a:t>
            </a:r>
            <a:r>
              <a:rPr lang="en-US" sz="3111" dirty="0" err="1" smtClean="0"/>
              <a:t>croeshoeliad</a:t>
            </a:r>
            <a:r>
              <a:rPr lang="en-US" sz="3111" dirty="0" smtClean="0"/>
              <a:t>.</a:t>
            </a:r>
            <a:br>
              <a:rPr lang="en-US" sz="3111" dirty="0" smtClean="0"/>
            </a:br>
            <a:r>
              <a:rPr lang="en-US" sz="3111" dirty="0" err="1" smtClean="0"/>
              <a:t>Naws</a:t>
            </a:r>
            <a:r>
              <a:rPr lang="en-US" sz="3111" dirty="0" smtClean="0"/>
              <a:t> </a:t>
            </a:r>
            <a:r>
              <a:rPr lang="en-US" sz="3111" dirty="0" err="1" smtClean="0"/>
              <a:t>goddegfar</a:t>
            </a:r>
            <a:r>
              <a:rPr lang="en-US" sz="3111" dirty="0" smtClean="0"/>
              <a:t> </a:t>
            </a:r>
            <a:r>
              <a:rPr lang="en-US" sz="3111" dirty="0" err="1" smtClean="0"/>
              <a:t>yn</a:t>
            </a:r>
            <a:r>
              <a:rPr lang="en-US" sz="3111" dirty="0" smtClean="0"/>
              <a:t> </a:t>
            </a:r>
            <a:r>
              <a:rPr lang="en-US" sz="3111" dirty="0" err="1" smtClean="0"/>
              <a:t>perthyn</a:t>
            </a:r>
            <a:r>
              <a:rPr lang="en-US" sz="3111" dirty="0" smtClean="0"/>
              <a:t> </a:t>
            </a:r>
            <a:r>
              <a:rPr lang="en-US" sz="3111" dirty="0" err="1" smtClean="0"/>
              <a:t>i’r</a:t>
            </a:r>
            <a:r>
              <a:rPr lang="en-US" sz="3111" dirty="0" smtClean="0"/>
              <a:t> </a:t>
            </a:r>
            <a:r>
              <a:rPr lang="en-US" sz="3111" dirty="0" err="1" smtClean="0"/>
              <a:t>traethawd</a:t>
            </a:r>
            <a:r>
              <a:rPr lang="en-US" sz="3111" dirty="0" smtClean="0"/>
              <a:t>; </a:t>
            </a:r>
            <a:r>
              <a:rPr lang="en-US" sz="3111" dirty="0" err="1" smtClean="0"/>
              <a:t>mae’n</a:t>
            </a:r>
            <a:r>
              <a:rPr lang="en-US" sz="3111" dirty="0" smtClean="0"/>
              <a:t> </a:t>
            </a:r>
            <a:r>
              <a:rPr lang="en-US" sz="3111" dirty="0" err="1" smtClean="0"/>
              <a:t>dyfynnu’n</a:t>
            </a:r>
            <a:r>
              <a:rPr lang="en-US" sz="3111" dirty="0" smtClean="0"/>
              <a:t> </a:t>
            </a:r>
            <a:r>
              <a:rPr lang="en-US" sz="3111" dirty="0" err="1" smtClean="0"/>
              <a:t>helaeth</a:t>
            </a:r>
            <a:r>
              <a:rPr lang="en-US" sz="3111" dirty="0" smtClean="0"/>
              <a:t> </a:t>
            </a:r>
            <a:r>
              <a:rPr lang="en-US" sz="3111" dirty="0" err="1" smtClean="0"/>
              <a:t>o’r</a:t>
            </a:r>
            <a:r>
              <a:rPr lang="en-US" sz="3111" dirty="0" smtClean="0"/>
              <a:t> HD (</a:t>
            </a:r>
            <a:r>
              <a:rPr lang="en-US" sz="3111" dirty="0" err="1" smtClean="0"/>
              <a:t>yn</a:t>
            </a:r>
            <a:r>
              <a:rPr lang="en-US" sz="3111" dirty="0" smtClean="0"/>
              <a:t> </a:t>
            </a:r>
            <a:r>
              <a:rPr lang="en-US" sz="3111" dirty="0" err="1" smtClean="0"/>
              <a:t>hytrach</a:t>
            </a:r>
            <a:r>
              <a:rPr lang="en-US" sz="3111" dirty="0" smtClean="0"/>
              <a:t> </a:t>
            </a:r>
            <a:r>
              <a:rPr lang="en-US" sz="3111" dirty="0" err="1" smtClean="0"/>
              <a:t>na’r</a:t>
            </a:r>
            <a:r>
              <a:rPr lang="en-US" sz="3111" dirty="0" smtClean="0"/>
              <a:t> TN)</a:t>
            </a: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i="1" dirty="0" smtClean="0"/>
              <a:t/>
            </a:r>
            <a:br>
              <a:rPr lang="en-US" sz="3200" i="1" dirty="0" smtClean="0"/>
            </a:br>
            <a:endParaRPr lang="en-US" sz="3200" i="1" dirty="0"/>
          </a:p>
        </p:txBody>
      </p:sp>
      <p:pic>
        <p:nvPicPr>
          <p:cNvPr id="4" name="Content Placeholder 3" descr="calvin2x-topper-medium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4800" y="4419600"/>
            <a:ext cx="5994400" cy="20574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1070</Words>
  <Application>Microsoft Macintosh PowerPoint</Application>
  <PresentationFormat>On-screen Show (4:3)</PresentationFormat>
  <Paragraphs>144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Calibri</vt:lpstr>
      <vt:lpstr>Arial</vt:lpstr>
      <vt:lpstr>Office Theme</vt:lpstr>
      <vt:lpstr>Rhwng Dadl a Deialog</vt:lpstr>
      <vt:lpstr>Iddewon yn Alltud yn Ewrop</vt:lpstr>
      <vt:lpstr>Martin Luther (1483-1546)</vt:lpstr>
      <vt:lpstr>Gweithiau Luther ar yr Iddewon</vt:lpstr>
      <vt:lpstr>Ganwyd Iesu Grist yn Iddew (1523) Cefndir</vt:lpstr>
      <vt:lpstr>Ganwyd Iesu Grist yn Iddew (1523) Cynnwys</vt:lpstr>
      <vt:lpstr>Ganwyd Iesu Grist yn Iddew (1523) Cynnwys</vt:lpstr>
      <vt:lpstr> Ganwyd Iesu Grist yn Iddew (1523) Effaith</vt:lpstr>
      <vt:lpstr>Newid yn Agwedd Luther (1)</vt:lpstr>
      <vt:lpstr>Newid yn Agwedd Luther (1)</vt:lpstr>
      <vt:lpstr>Newid yn Agwedd Luther (2)</vt:lpstr>
      <vt:lpstr>Am yr Iddewon a’u Celwyddau (1543) Cefndir</vt:lpstr>
      <vt:lpstr>Am yr Iddewon a’u Celwyddau (1543) Cynnwys</vt:lpstr>
      <vt:lpstr>Am yr Iddewon a’u Celwyddau (1543) Cynnwys</vt:lpstr>
      <vt:lpstr>Am yr Iddewon a’u Celwyddau (1543) Cynnwys: Saith Awgrym</vt:lpstr>
      <vt:lpstr>Am yr Iddewon a’u Celwyddau (1543) Effaith</vt:lpstr>
      <vt:lpstr>Am yr Iddewon a’u Celwyddau (1543) Effaith</vt:lpstr>
      <vt:lpstr>Effaith</vt:lpstr>
      <vt:lpstr>Sut mae egluro newid agwedd  Martin Luther tuag at yr Iddewon?</vt:lpstr>
      <vt:lpstr>Treftadaeth Luther?</vt:lpstr>
      <vt:lpstr>Daniel Botkin, Luther yn Bedyddio Iddewon  Pe deuai Iddew ato am fedydd byddai’n clymu maen melin am ei wddf ac yn ei daflu i’r afon yn enw Abraham, Isaac a Jacob</vt:lpstr>
      <vt:lpstr>Treftadaeth Luther?</vt:lpstr>
      <vt:lpstr>Luther a’r Natsïaid</vt:lpstr>
      <vt:lpstr>John Calfin</vt:lpstr>
      <vt:lpstr>Calfin a’r Iddewon</vt:lpstr>
      <vt:lpstr>Agwedd Calfin:  Dylanwad yr Ysgrythurau</vt:lpstr>
      <vt:lpstr>Cyfamod Tragwyddol Duw â’r Iddewon</vt:lpstr>
      <vt:lpstr>Ateb i Gwestiynau a  Gwrthwynebiadau rhyw Iddew Mae’r traethawd o bosibl yn seiliedig ar gyfarfyddiad Calfin â’r Iddew Josef o Rosheim (Frankfurt 1539). Beth yw’r gwahaniaethau rhwng Cristion ac Iddew? Dyfodiad y Meseia, dwyfoldeb Crist, y gyfraith Iddewig, yr Iddewon a’r croeshoeliad. Naws goddegfar yn perthyn i’r traethawd; mae’n dyfynnu’n helaeth o’r HD (yn hytrach na’r TN) 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Rhwng Dadl a Deialog</dc:title>
  <dc:creator>Catrin Williams</dc:creator>
  <cp:lastModifiedBy>Catrin Williams</cp:lastModifiedBy>
  <cp:revision>29</cp:revision>
  <dcterms:created xsi:type="dcterms:W3CDTF">2013-03-13T19:04:31Z</dcterms:created>
  <dcterms:modified xsi:type="dcterms:W3CDTF">2017-02-01T22:16:49Z</dcterms:modified>
</cp:coreProperties>
</file>