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7" r:id="rId2"/>
    <p:sldId id="266" r:id="rId3"/>
    <p:sldId id="267" r:id="rId4"/>
    <p:sldId id="268" r:id="rId5"/>
    <p:sldId id="275" r:id="rId6"/>
    <p:sldId id="276" r:id="rId7"/>
    <p:sldId id="277" r:id="rId8"/>
    <p:sldId id="271" r:id="rId9"/>
    <p:sldId id="264" r:id="rId10"/>
    <p:sldId id="258" r:id="rId11"/>
    <p:sldId id="269" r:id="rId12"/>
    <p:sldId id="273" r:id="rId13"/>
    <p:sldId id="274" r:id="rId14"/>
    <p:sldId id="278" r:id="rId15"/>
    <p:sldId id="279" r:id="rId16"/>
    <p:sldId id="280" r:id="rId17"/>
    <p:sldId id="294" r:id="rId18"/>
    <p:sldId id="282" r:id="rId19"/>
    <p:sldId id="283" r:id="rId20"/>
    <p:sldId id="284" r:id="rId21"/>
    <p:sldId id="285" r:id="rId22"/>
    <p:sldId id="286" r:id="rId23"/>
    <p:sldId id="287" r:id="rId24"/>
    <p:sldId id="290" r:id="rId25"/>
    <p:sldId id="291" r:id="rId26"/>
    <p:sldId id="292" r:id="rId27"/>
    <p:sldId id="29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D783FDB-1FA8-964A-9237-BB830E7C5894}">
          <p14:sldIdLst/>
        </p14:section>
        <p14:section name="Default Section" id="{BCE26746-9B00-9C4F-9FA6-9DF9F2488192}">
          <p14:sldIdLst>
            <p14:sldId id="257"/>
            <p14:sldId id="266"/>
            <p14:sldId id="267"/>
            <p14:sldId id="268"/>
            <p14:sldId id="275"/>
            <p14:sldId id="276"/>
            <p14:sldId id="277"/>
          </p14:sldIdLst>
        </p14:section>
        <p14:section name="BUSINESS PLAN" id="{7A15EE47-DF39-8F4B-BA16-FCF42C782E85}">
          <p14:sldIdLst>
            <p14:sldId id="271"/>
            <p14:sldId id="264"/>
          </p14:sldIdLst>
        </p14:section>
        <p14:section name="WORK PART 2" id="{E1C669F2-F967-6541-AD92-B70C52B08B2E}">
          <p14:sldIdLst>
            <p14:sldId id="258"/>
            <p14:sldId id="269"/>
          </p14:sldIdLst>
        </p14:section>
        <p14:section name="EXECUTIVE SUMMARY" id="{7B86775E-9CAD-0946-87A4-C82E294D4002}">
          <p14:sldIdLst>
            <p14:sldId id="273"/>
            <p14:sldId id="274"/>
          </p14:sldIdLst>
        </p14:section>
        <p14:section name="PRODUCTS AND SERVICES" id="{C2808B32-5665-EC48-BFFD-E2F0AEEEBCBC}">
          <p14:sldIdLst>
            <p14:sldId id="278"/>
            <p14:sldId id="279"/>
          </p14:sldIdLst>
        </p14:section>
        <p14:section name="MARKET AUDIT- COMPETITORS ANALYSIS" id="{AC5E74EF-D127-294E-A67A-0C9850D9D2CB}">
          <p14:sldIdLst>
            <p14:sldId id="280"/>
            <p14:sldId id="294"/>
          </p14:sldIdLst>
        </p14:section>
        <p14:section name="SWOT ANALYSIS" id="{A7866CF1-8D8F-7641-B2B9-A9FA95BC9F07}">
          <p14:sldIdLst>
            <p14:sldId id="282"/>
            <p14:sldId id="283"/>
          </p14:sldIdLst>
        </p14:section>
        <p14:section name="TARGET MARKET" id="{1FACBDCC-9B7B-F142-884B-6302603E5B9A}">
          <p14:sldIdLst>
            <p14:sldId id="284"/>
            <p14:sldId id="285"/>
          </p14:sldIdLst>
        </p14:section>
        <p14:section name="MARKETING AND SALES PLAN" id="{9C3E479C-8DC2-8646-B170-47CEC7BBAB5D}">
          <p14:sldIdLst>
            <p14:sldId id="286"/>
            <p14:sldId id="287"/>
          </p14:sldIdLst>
        </p14:section>
        <p14:section name="FINANCIAL PLAN" id="{C1E19539-8451-4049-BD53-D4B6B6B56592}">
          <p14:sldIdLst>
            <p14:sldId id="290"/>
            <p14:sldId id="291"/>
          </p14:sldIdLst>
        </p14:section>
        <p14:section name="REFERENCES" id="{A31C4AA4-A7BB-454C-879D-DEF7934A9248}">
          <p14:sldIdLst>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D1"/>
    <a:srgbClr val="FF8EC2"/>
    <a:srgbClr val="EE7C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snapToObjects="1">
      <p:cViewPr>
        <p:scale>
          <a:sx n="100" d="100"/>
          <a:sy n="100" d="100"/>
        </p:scale>
        <p:origin x="1000"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58D986-A163-964B-9B2C-A6A0FAB42BF9}" type="doc">
      <dgm:prSet loTypeId="urn:microsoft.com/office/officeart/2005/8/layout/target3" loCatId="list" qsTypeId="urn:microsoft.com/office/officeart/2005/8/quickstyle/simple1" qsCatId="simple" csTypeId="urn:microsoft.com/office/officeart/2005/8/colors/colorful5" csCatId="colorful" phldr="1"/>
      <dgm:spPr/>
      <dgm:t>
        <a:bodyPr/>
        <a:lstStyle/>
        <a:p>
          <a:endParaRPr lang="en-GB"/>
        </a:p>
      </dgm:t>
    </dgm:pt>
    <dgm:pt modelId="{2F1A6761-6704-264F-9D73-A9294057F4E8}">
      <dgm:prSet/>
      <dgm:spPr/>
      <dgm:t>
        <a:bodyPr/>
        <a:lstStyle/>
        <a:p>
          <a:r>
            <a:rPr lang="en-US" dirty="0"/>
            <a:t>STRENGTH = AFFORDABLE PRICES, MORE CUSTOMERS, WITH COVID AND WW3 ONLINE SHOPPING, FREE SHIPPING </a:t>
          </a:r>
          <a:endParaRPr lang="en-GB" dirty="0"/>
        </a:p>
      </dgm:t>
    </dgm:pt>
    <dgm:pt modelId="{4505A34B-8BFC-FF42-9415-B4DDA7C0C1F9}" type="parTrans" cxnId="{FA54FBE7-7104-EF41-8E29-17ED4D8245EC}">
      <dgm:prSet/>
      <dgm:spPr/>
      <dgm:t>
        <a:bodyPr/>
        <a:lstStyle/>
        <a:p>
          <a:endParaRPr lang="en-GB"/>
        </a:p>
      </dgm:t>
    </dgm:pt>
    <dgm:pt modelId="{63EE5751-D527-FD46-B27B-62CFA0617AB8}" type="sibTrans" cxnId="{FA54FBE7-7104-EF41-8E29-17ED4D8245EC}">
      <dgm:prSet/>
      <dgm:spPr/>
      <dgm:t>
        <a:bodyPr/>
        <a:lstStyle/>
        <a:p>
          <a:endParaRPr lang="en-GB"/>
        </a:p>
      </dgm:t>
    </dgm:pt>
    <dgm:pt modelId="{D7830923-09FE-494B-9F6C-385EFD8D1E13}">
      <dgm:prSet/>
      <dgm:spPr/>
      <dgm:t>
        <a:bodyPr/>
        <a:lstStyle/>
        <a:p>
          <a:r>
            <a:rPr lang="en-US" dirty="0"/>
            <a:t>WEAKNESSES = COMPETITORS, STORE LOCATION, GOV.TAXES, GAS PRICES  </a:t>
          </a:r>
          <a:endParaRPr lang="en-GB" dirty="0"/>
        </a:p>
      </dgm:t>
    </dgm:pt>
    <dgm:pt modelId="{EC657E1D-66CA-C34F-B96B-8502A93648B1}" type="parTrans" cxnId="{512B11FC-C8D4-DD42-A971-540DEDA236E5}">
      <dgm:prSet/>
      <dgm:spPr/>
      <dgm:t>
        <a:bodyPr/>
        <a:lstStyle/>
        <a:p>
          <a:endParaRPr lang="en-GB"/>
        </a:p>
      </dgm:t>
    </dgm:pt>
    <dgm:pt modelId="{419BAAEE-0DDC-B74D-9239-EFA0F1FC2A37}" type="sibTrans" cxnId="{512B11FC-C8D4-DD42-A971-540DEDA236E5}">
      <dgm:prSet/>
      <dgm:spPr/>
      <dgm:t>
        <a:bodyPr/>
        <a:lstStyle/>
        <a:p>
          <a:endParaRPr lang="en-GB"/>
        </a:p>
      </dgm:t>
    </dgm:pt>
    <dgm:pt modelId="{5C407703-9751-324B-A4FB-2E3C1295E830}">
      <dgm:prSet/>
      <dgm:spPr/>
      <dgm:t>
        <a:bodyPr/>
        <a:lstStyle/>
        <a:p>
          <a:r>
            <a:rPr lang="en-US" dirty="0"/>
            <a:t>OPPORTUNITIES = CONTINIOUS GROWTH, WORLDWIDE CUSTOMERS, VIP PROMOTING, MORE MONEY, GLOBAL INVESTORS, GOV.SUPPORT FOR NEW BUSINESSES, RETAIL CHAIN, </a:t>
          </a:r>
          <a:endParaRPr lang="en-GB" dirty="0"/>
        </a:p>
      </dgm:t>
    </dgm:pt>
    <dgm:pt modelId="{B49ED2B0-2F69-C348-8E06-AE244F90CC68}" type="parTrans" cxnId="{0EEAB08F-8C95-9E47-94A0-BF1C61A16ED7}">
      <dgm:prSet/>
      <dgm:spPr/>
      <dgm:t>
        <a:bodyPr/>
        <a:lstStyle/>
        <a:p>
          <a:endParaRPr lang="en-GB"/>
        </a:p>
      </dgm:t>
    </dgm:pt>
    <dgm:pt modelId="{5E4DDD0D-F1C6-2F44-A9C8-EF49AC1E752A}" type="sibTrans" cxnId="{0EEAB08F-8C95-9E47-94A0-BF1C61A16ED7}">
      <dgm:prSet/>
      <dgm:spPr/>
      <dgm:t>
        <a:bodyPr/>
        <a:lstStyle/>
        <a:p>
          <a:endParaRPr lang="en-GB"/>
        </a:p>
      </dgm:t>
    </dgm:pt>
    <dgm:pt modelId="{A0722110-B38C-3649-8461-EF426EDB4391}">
      <dgm:prSet/>
      <dgm:spPr/>
      <dgm:t>
        <a:bodyPr/>
        <a:lstStyle/>
        <a:p>
          <a:r>
            <a:rPr lang="en-US"/>
            <a:t>THREATS = COPYRIGHT, ECONOMIC CHANGE, </a:t>
          </a:r>
          <a:endParaRPr lang="en-GB"/>
        </a:p>
      </dgm:t>
    </dgm:pt>
    <dgm:pt modelId="{67AD3792-957C-E343-8C22-2CE07C68BFAA}" type="parTrans" cxnId="{C52C4494-BCB8-3C43-8BD4-CF651DB530F2}">
      <dgm:prSet/>
      <dgm:spPr/>
      <dgm:t>
        <a:bodyPr/>
        <a:lstStyle/>
        <a:p>
          <a:endParaRPr lang="en-GB"/>
        </a:p>
      </dgm:t>
    </dgm:pt>
    <dgm:pt modelId="{81DA6FB3-C497-064D-8F51-8699B031E8E9}" type="sibTrans" cxnId="{C52C4494-BCB8-3C43-8BD4-CF651DB530F2}">
      <dgm:prSet/>
      <dgm:spPr/>
      <dgm:t>
        <a:bodyPr/>
        <a:lstStyle/>
        <a:p>
          <a:endParaRPr lang="en-GB"/>
        </a:p>
      </dgm:t>
    </dgm:pt>
    <dgm:pt modelId="{4BD61F57-6BE3-8B4F-8FC6-6FCD36736477}" type="pres">
      <dgm:prSet presAssocID="{0658D986-A163-964B-9B2C-A6A0FAB42BF9}" presName="Name0" presStyleCnt="0">
        <dgm:presLayoutVars>
          <dgm:chMax val="7"/>
          <dgm:dir/>
          <dgm:animLvl val="lvl"/>
          <dgm:resizeHandles val="exact"/>
        </dgm:presLayoutVars>
      </dgm:prSet>
      <dgm:spPr/>
    </dgm:pt>
    <dgm:pt modelId="{2FC56074-0E59-674C-AC9B-F29BE812DDDA}" type="pres">
      <dgm:prSet presAssocID="{2F1A6761-6704-264F-9D73-A9294057F4E8}" presName="circle1" presStyleLbl="node1" presStyleIdx="0" presStyleCnt="4"/>
      <dgm:spPr/>
    </dgm:pt>
    <dgm:pt modelId="{23C329EF-8640-3745-B5C3-19E88DE3AA7E}" type="pres">
      <dgm:prSet presAssocID="{2F1A6761-6704-264F-9D73-A9294057F4E8}" presName="space" presStyleCnt="0"/>
      <dgm:spPr/>
    </dgm:pt>
    <dgm:pt modelId="{124E3133-4F33-064B-BE13-EB79EF71C7BC}" type="pres">
      <dgm:prSet presAssocID="{2F1A6761-6704-264F-9D73-A9294057F4E8}" presName="rect1" presStyleLbl="alignAcc1" presStyleIdx="0" presStyleCnt="4"/>
      <dgm:spPr/>
    </dgm:pt>
    <dgm:pt modelId="{85C6C63E-4F1E-9343-8AE8-0B34F2FC8BBC}" type="pres">
      <dgm:prSet presAssocID="{D7830923-09FE-494B-9F6C-385EFD8D1E13}" presName="vertSpace2" presStyleLbl="node1" presStyleIdx="0" presStyleCnt="4"/>
      <dgm:spPr/>
    </dgm:pt>
    <dgm:pt modelId="{C0449297-89BD-274A-AF34-44ADFB2FBEA2}" type="pres">
      <dgm:prSet presAssocID="{D7830923-09FE-494B-9F6C-385EFD8D1E13}" presName="circle2" presStyleLbl="node1" presStyleIdx="1" presStyleCnt="4"/>
      <dgm:spPr/>
    </dgm:pt>
    <dgm:pt modelId="{DDF5DAFE-EC02-B644-87DF-253B5F5CB52B}" type="pres">
      <dgm:prSet presAssocID="{D7830923-09FE-494B-9F6C-385EFD8D1E13}" presName="rect2" presStyleLbl="alignAcc1" presStyleIdx="1" presStyleCnt="4"/>
      <dgm:spPr/>
    </dgm:pt>
    <dgm:pt modelId="{2CBAA4A8-7ABA-D248-ADEB-76AAB6FA3464}" type="pres">
      <dgm:prSet presAssocID="{5C407703-9751-324B-A4FB-2E3C1295E830}" presName="vertSpace3" presStyleLbl="node1" presStyleIdx="1" presStyleCnt="4"/>
      <dgm:spPr/>
    </dgm:pt>
    <dgm:pt modelId="{239F11A6-95C3-A24F-974B-79CD72FF97A7}" type="pres">
      <dgm:prSet presAssocID="{5C407703-9751-324B-A4FB-2E3C1295E830}" presName="circle3" presStyleLbl="node1" presStyleIdx="2" presStyleCnt="4"/>
      <dgm:spPr/>
    </dgm:pt>
    <dgm:pt modelId="{2970171E-8936-CC47-BDFD-6093E5402A6F}" type="pres">
      <dgm:prSet presAssocID="{5C407703-9751-324B-A4FB-2E3C1295E830}" presName="rect3" presStyleLbl="alignAcc1" presStyleIdx="2" presStyleCnt="4"/>
      <dgm:spPr/>
    </dgm:pt>
    <dgm:pt modelId="{78860C05-418A-7546-A95F-D32553C46146}" type="pres">
      <dgm:prSet presAssocID="{A0722110-B38C-3649-8461-EF426EDB4391}" presName="vertSpace4" presStyleLbl="node1" presStyleIdx="2" presStyleCnt="4"/>
      <dgm:spPr/>
    </dgm:pt>
    <dgm:pt modelId="{4F3F71BE-7061-8748-843A-B4272811B3F3}" type="pres">
      <dgm:prSet presAssocID="{A0722110-B38C-3649-8461-EF426EDB4391}" presName="circle4" presStyleLbl="node1" presStyleIdx="3" presStyleCnt="4"/>
      <dgm:spPr/>
    </dgm:pt>
    <dgm:pt modelId="{9F5FCD07-1CA7-BE41-B2B5-76013EC1625C}" type="pres">
      <dgm:prSet presAssocID="{A0722110-B38C-3649-8461-EF426EDB4391}" presName="rect4" presStyleLbl="alignAcc1" presStyleIdx="3" presStyleCnt="4"/>
      <dgm:spPr/>
    </dgm:pt>
    <dgm:pt modelId="{2C9645B6-6F6D-7841-A02B-D6278987435B}" type="pres">
      <dgm:prSet presAssocID="{2F1A6761-6704-264F-9D73-A9294057F4E8}" presName="rect1ParTxNoCh" presStyleLbl="alignAcc1" presStyleIdx="3" presStyleCnt="4">
        <dgm:presLayoutVars>
          <dgm:chMax val="1"/>
          <dgm:bulletEnabled val="1"/>
        </dgm:presLayoutVars>
      </dgm:prSet>
      <dgm:spPr/>
    </dgm:pt>
    <dgm:pt modelId="{C1846D1C-1A3B-FF41-A9FF-3E79AABED2FC}" type="pres">
      <dgm:prSet presAssocID="{D7830923-09FE-494B-9F6C-385EFD8D1E13}" presName="rect2ParTxNoCh" presStyleLbl="alignAcc1" presStyleIdx="3" presStyleCnt="4">
        <dgm:presLayoutVars>
          <dgm:chMax val="1"/>
          <dgm:bulletEnabled val="1"/>
        </dgm:presLayoutVars>
      </dgm:prSet>
      <dgm:spPr/>
    </dgm:pt>
    <dgm:pt modelId="{A0D126D3-77CA-484C-A0AA-FD56313421A5}" type="pres">
      <dgm:prSet presAssocID="{5C407703-9751-324B-A4FB-2E3C1295E830}" presName="rect3ParTxNoCh" presStyleLbl="alignAcc1" presStyleIdx="3" presStyleCnt="4">
        <dgm:presLayoutVars>
          <dgm:chMax val="1"/>
          <dgm:bulletEnabled val="1"/>
        </dgm:presLayoutVars>
      </dgm:prSet>
      <dgm:spPr/>
    </dgm:pt>
    <dgm:pt modelId="{587838B6-5AD6-9649-87F3-82573222A545}" type="pres">
      <dgm:prSet presAssocID="{A0722110-B38C-3649-8461-EF426EDB4391}" presName="rect4ParTxNoCh" presStyleLbl="alignAcc1" presStyleIdx="3" presStyleCnt="4">
        <dgm:presLayoutVars>
          <dgm:chMax val="1"/>
          <dgm:bulletEnabled val="1"/>
        </dgm:presLayoutVars>
      </dgm:prSet>
      <dgm:spPr/>
    </dgm:pt>
  </dgm:ptLst>
  <dgm:cxnLst>
    <dgm:cxn modelId="{3718CA03-07E0-9749-932F-EC480F4F1628}" type="presOf" srcId="{5C407703-9751-324B-A4FB-2E3C1295E830}" destId="{A0D126D3-77CA-484C-A0AA-FD56313421A5}" srcOrd="1" destOrd="0" presId="urn:microsoft.com/office/officeart/2005/8/layout/target3"/>
    <dgm:cxn modelId="{3E1D0F08-6CC4-0E48-A808-F749FE23161C}" type="presOf" srcId="{2F1A6761-6704-264F-9D73-A9294057F4E8}" destId="{2C9645B6-6F6D-7841-A02B-D6278987435B}" srcOrd="1" destOrd="0" presId="urn:microsoft.com/office/officeart/2005/8/layout/target3"/>
    <dgm:cxn modelId="{FEA5C435-3E26-E349-8067-D3A44BA0F68F}" type="presOf" srcId="{5C407703-9751-324B-A4FB-2E3C1295E830}" destId="{2970171E-8936-CC47-BDFD-6093E5402A6F}" srcOrd="0" destOrd="0" presId="urn:microsoft.com/office/officeart/2005/8/layout/target3"/>
    <dgm:cxn modelId="{54424165-8579-364D-A72D-3E81241840BB}" type="presOf" srcId="{A0722110-B38C-3649-8461-EF426EDB4391}" destId="{587838B6-5AD6-9649-87F3-82573222A545}" srcOrd="1" destOrd="0" presId="urn:microsoft.com/office/officeart/2005/8/layout/target3"/>
    <dgm:cxn modelId="{90E0D475-60BF-A347-9836-9CF10E0F0036}" type="presOf" srcId="{A0722110-B38C-3649-8461-EF426EDB4391}" destId="{9F5FCD07-1CA7-BE41-B2B5-76013EC1625C}" srcOrd="0" destOrd="0" presId="urn:microsoft.com/office/officeart/2005/8/layout/target3"/>
    <dgm:cxn modelId="{D827B581-D6C7-1A4B-B7AD-5B3E637B19B9}" type="presOf" srcId="{D7830923-09FE-494B-9F6C-385EFD8D1E13}" destId="{DDF5DAFE-EC02-B644-87DF-253B5F5CB52B}" srcOrd="0" destOrd="0" presId="urn:microsoft.com/office/officeart/2005/8/layout/target3"/>
    <dgm:cxn modelId="{0EEAB08F-8C95-9E47-94A0-BF1C61A16ED7}" srcId="{0658D986-A163-964B-9B2C-A6A0FAB42BF9}" destId="{5C407703-9751-324B-A4FB-2E3C1295E830}" srcOrd="2" destOrd="0" parTransId="{B49ED2B0-2F69-C348-8E06-AE244F90CC68}" sibTransId="{5E4DDD0D-F1C6-2F44-A9C8-EF49AC1E752A}"/>
    <dgm:cxn modelId="{C52C4494-BCB8-3C43-8BD4-CF651DB530F2}" srcId="{0658D986-A163-964B-9B2C-A6A0FAB42BF9}" destId="{A0722110-B38C-3649-8461-EF426EDB4391}" srcOrd="3" destOrd="0" parTransId="{67AD3792-957C-E343-8C22-2CE07C68BFAA}" sibTransId="{81DA6FB3-C497-064D-8F51-8699B031E8E9}"/>
    <dgm:cxn modelId="{98044FAF-81CC-3646-8F44-63C4944C2145}" type="presOf" srcId="{0658D986-A163-964B-9B2C-A6A0FAB42BF9}" destId="{4BD61F57-6BE3-8B4F-8FC6-6FCD36736477}" srcOrd="0" destOrd="0" presId="urn:microsoft.com/office/officeart/2005/8/layout/target3"/>
    <dgm:cxn modelId="{BEE826C0-AC87-C249-950B-64B51FBF2F99}" type="presOf" srcId="{2F1A6761-6704-264F-9D73-A9294057F4E8}" destId="{124E3133-4F33-064B-BE13-EB79EF71C7BC}" srcOrd="0" destOrd="0" presId="urn:microsoft.com/office/officeart/2005/8/layout/target3"/>
    <dgm:cxn modelId="{693381DC-FF27-C94A-89A4-28DBC484D4AA}" type="presOf" srcId="{D7830923-09FE-494B-9F6C-385EFD8D1E13}" destId="{C1846D1C-1A3B-FF41-A9FF-3E79AABED2FC}" srcOrd="1" destOrd="0" presId="urn:microsoft.com/office/officeart/2005/8/layout/target3"/>
    <dgm:cxn modelId="{FA54FBE7-7104-EF41-8E29-17ED4D8245EC}" srcId="{0658D986-A163-964B-9B2C-A6A0FAB42BF9}" destId="{2F1A6761-6704-264F-9D73-A9294057F4E8}" srcOrd="0" destOrd="0" parTransId="{4505A34B-8BFC-FF42-9415-B4DDA7C0C1F9}" sibTransId="{63EE5751-D527-FD46-B27B-62CFA0617AB8}"/>
    <dgm:cxn modelId="{512B11FC-C8D4-DD42-A971-540DEDA236E5}" srcId="{0658D986-A163-964B-9B2C-A6A0FAB42BF9}" destId="{D7830923-09FE-494B-9F6C-385EFD8D1E13}" srcOrd="1" destOrd="0" parTransId="{EC657E1D-66CA-C34F-B96B-8502A93648B1}" sibTransId="{419BAAEE-0DDC-B74D-9239-EFA0F1FC2A37}"/>
    <dgm:cxn modelId="{1921FE25-C9BF-5E46-A741-6734661A0336}" type="presParOf" srcId="{4BD61F57-6BE3-8B4F-8FC6-6FCD36736477}" destId="{2FC56074-0E59-674C-AC9B-F29BE812DDDA}" srcOrd="0" destOrd="0" presId="urn:microsoft.com/office/officeart/2005/8/layout/target3"/>
    <dgm:cxn modelId="{648B8D79-6E4F-384C-8F66-CDF3750265EA}" type="presParOf" srcId="{4BD61F57-6BE3-8B4F-8FC6-6FCD36736477}" destId="{23C329EF-8640-3745-B5C3-19E88DE3AA7E}" srcOrd="1" destOrd="0" presId="urn:microsoft.com/office/officeart/2005/8/layout/target3"/>
    <dgm:cxn modelId="{85A7570D-4EFD-2B40-8A40-01619C308747}" type="presParOf" srcId="{4BD61F57-6BE3-8B4F-8FC6-6FCD36736477}" destId="{124E3133-4F33-064B-BE13-EB79EF71C7BC}" srcOrd="2" destOrd="0" presId="urn:microsoft.com/office/officeart/2005/8/layout/target3"/>
    <dgm:cxn modelId="{0ECBA9B8-5EDE-6A4F-A100-978D438DA32C}" type="presParOf" srcId="{4BD61F57-6BE3-8B4F-8FC6-6FCD36736477}" destId="{85C6C63E-4F1E-9343-8AE8-0B34F2FC8BBC}" srcOrd="3" destOrd="0" presId="urn:microsoft.com/office/officeart/2005/8/layout/target3"/>
    <dgm:cxn modelId="{F62988CA-9A6B-DE4B-8FBF-77499D622FAF}" type="presParOf" srcId="{4BD61F57-6BE3-8B4F-8FC6-6FCD36736477}" destId="{C0449297-89BD-274A-AF34-44ADFB2FBEA2}" srcOrd="4" destOrd="0" presId="urn:microsoft.com/office/officeart/2005/8/layout/target3"/>
    <dgm:cxn modelId="{08021143-6A52-E244-9AB0-5A0F342DD338}" type="presParOf" srcId="{4BD61F57-6BE3-8B4F-8FC6-6FCD36736477}" destId="{DDF5DAFE-EC02-B644-87DF-253B5F5CB52B}" srcOrd="5" destOrd="0" presId="urn:microsoft.com/office/officeart/2005/8/layout/target3"/>
    <dgm:cxn modelId="{DDF71470-7ABF-FB48-958B-00F95B1D5E5D}" type="presParOf" srcId="{4BD61F57-6BE3-8B4F-8FC6-6FCD36736477}" destId="{2CBAA4A8-7ABA-D248-ADEB-76AAB6FA3464}" srcOrd="6" destOrd="0" presId="urn:microsoft.com/office/officeart/2005/8/layout/target3"/>
    <dgm:cxn modelId="{6C02C251-2297-DC4E-8803-7867309D8613}" type="presParOf" srcId="{4BD61F57-6BE3-8B4F-8FC6-6FCD36736477}" destId="{239F11A6-95C3-A24F-974B-79CD72FF97A7}" srcOrd="7" destOrd="0" presId="urn:microsoft.com/office/officeart/2005/8/layout/target3"/>
    <dgm:cxn modelId="{2E630C6E-28FF-EF49-81D0-2C22E5919445}" type="presParOf" srcId="{4BD61F57-6BE3-8B4F-8FC6-6FCD36736477}" destId="{2970171E-8936-CC47-BDFD-6093E5402A6F}" srcOrd="8" destOrd="0" presId="urn:microsoft.com/office/officeart/2005/8/layout/target3"/>
    <dgm:cxn modelId="{EB41AF9A-4F22-DA4A-9253-150DCA3FFCC5}" type="presParOf" srcId="{4BD61F57-6BE3-8B4F-8FC6-6FCD36736477}" destId="{78860C05-418A-7546-A95F-D32553C46146}" srcOrd="9" destOrd="0" presId="urn:microsoft.com/office/officeart/2005/8/layout/target3"/>
    <dgm:cxn modelId="{1F8704E9-9A4B-4446-A7AC-A1D2D566786D}" type="presParOf" srcId="{4BD61F57-6BE3-8B4F-8FC6-6FCD36736477}" destId="{4F3F71BE-7061-8748-843A-B4272811B3F3}" srcOrd="10" destOrd="0" presId="urn:microsoft.com/office/officeart/2005/8/layout/target3"/>
    <dgm:cxn modelId="{E0DBC7FB-ADED-4C4A-B027-446A985E52D9}" type="presParOf" srcId="{4BD61F57-6BE3-8B4F-8FC6-6FCD36736477}" destId="{9F5FCD07-1CA7-BE41-B2B5-76013EC1625C}" srcOrd="11" destOrd="0" presId="urn:microsoft.com/office/officeart/2005/8/layout/target3"/>
    <dgm:cxn modelId="{C9D2CF36-C79F-9F4C-A3A1-3ECC8947281B}" type="presParOf" srcId="{4BD61F57-6BE3-8B4F-8FC6-6FCD36736477}" destId="{2C9645B6-6F6D-7841-A02B-D6278987435B}" srcOrd="12" destOrd="0" presId="urn:microsoft.com/office/officeart/2005/8/layout/target3"/>
    <dgm:cxn modelId="{F2F75A12-58BB-B64E-B62B-8B24823E1ACD}" type="presParOf" srcId="{4BD61F57-6BE3-8B4F-8FC6-6FCD36736477}" destId="{C1846D1C-1A3B-FF41-A9FF-3E79AABED2FC}" srcOrd="13" destOrd="0" presId="urn:microsoft.com/office/officeart/2005/8/layout/target3"/>
    <dgm:cxn modelId="{9E1A8108-06B5-754C-88ED-081EBAB970C7}" type="presParOf" srcId="{4BD61F57-6BE3-8B4F-8FC6-6FCD36736477}" destId="{A0D126D3-77CA-484C-A0AA-FD56313421A5}" srcOrd="14" destOrd="0" presId="urn:microsoft.com/office/officeart/2005/8/layout/target3"/>
    <dgm:cxn modelId="{14D3BABF-FDD6-044E-967D-FD9B70FBBDEE}" type="presParOf" srcId="{4BD61F57-6BE3-8B4F-8FC6-6FCD36736477}" destId="{587838B6-5AD6-9649-87F3-82573222A545}" srcOrd="15"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56074-0E59-674C-AC9B-F29BE812DDDA}">
      <dsp:nvSpPr>
        <dsp:cNvPr id="0" name=""/>
        <dsp:cNvSpPr/>
      </dsp:nvSpPr>
      <dsp:spPr>
        <a:xfrm>
          <a:off x="0" y="0"/>
          <a:ext cx="2934379" cy="2934379"/>
        </a:xfrm>
        <a:prstGeom prst="pie">
          <a:avLst>
            <a:gd name="adj1" fmla="val 5400000"/>
            <a:gd name="adj2" fmla="val 162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4E3133-4F33-064B-BE13-EB79EF71C7BC}">
      <dsp:nvSpPr>
        <dsp:cNvPr id="0" name=""/>
        <dsp:cNvSpPr/>
      </dsp:nvSpPr>
      <dsp:spPr>
        <a:xfrm>
          <a:off x="1467189" y="0"/>
          <a:ext cx="6925220" cy="2934379"/>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STRENGTH = AFFORDABLE PRICES, MORE CUSTOMERS, WITH COVID AND WW3 ONLINE SHOPPING, FREE SHIPPING </a:t>
          </a:r>
          <a:endParaRPr lang="en-GB" sz="1400" kern="1200" dirty="0"/>
        </a:p>
      </dsp:txBody>
      <dsp:txXfrm>
        <a:off x="1467189" y="0"/>
        <a:ext cx="6925220" cy="623555"/>
      </dsp:txXfrm>
    </dsp:sp>
    <dsp:sp modelId="{C0449297-89BD-274A-AF34-44ADFB2FBEA2}">
      <dsp:nvSpPr>
        <dsp:cNvPr id="0" name=""/>
        <dsp:cNvSpPr/>
      </dsp:nvSpPr>
      <dsp:spPr>
        <a:xfrm>
          <a:off x="385137" y="623555"/>
          <a:ext cx="2164104" cy="2164104"/>
        </a:xfrm>
        <a:prstGeom prst="pie">
          <a:avLst>
            <a:gd name="adj1" fmla="val 5400000"/>
            <a:gd name="adj2" fmla="val 1620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5DAFE-EC02-B644-87DF-253B5F5CB52B}">
      <dsp:nvSpPr>
        <dsp:cNvPr id="0" name=""/>
        <dsp:cNvSpPr/>
      </dsp:nvSpPr>
      <dsp:spPr>
        <a:xfrm>
          <a:off x="1467189" y="623555"/>
          <a:ext cx="6925220" cy="2164104"/>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WEAKNESSES = COMPETITORS, STORE LOCATION, GOV.TAXES, GAS PRICES  </a:t>
          </a:r>
          <a:endParaRPr lang="en-GB" sz="1400" kern="1200" dirty="0"/>
        </a:p>
      </dsp:txBody>
      <dsp:txXfrm>
        <a:off x="1467189" y="623555"/>
        <a:ext cx="6925220" cy="623555"/>
      </dsp:txXfrm>
    </dsp:sp>
    <dsp:sp modelId="{239F11A6-95C3-A24F-974B-79CD72FF97A7}">
      <dsp:nvSpPr>
        <dsp:cNvPr id="0" name=""/>
        <dsp:cNvSpPr/>
      </dsp:nvSpPr>
      <dsp:spPr>
        <a:xfrm>
          <a:off x="770274" y="1247111"/>
          <a:ext cx="1393830" cy="1393830"/>
        </a:xfrm>
        <a:prstGeom prst="pie">
          <a:avLst>
            <a:gd name="adj1" fmla="val 5400000"/>
            <a:gd name="adj2" fmla="val 1620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0171E-8936-CC47-BDFD-6093E5402A6F}">
      <dsp:nvSpPr>
        <dsp:cNvPr id="0" name=""/>
        <dsp:cNvSpPr/>
      </dsp:nvSpPr>
      <dsp:spPr>
        <a:xfrm>
          <a:off x="1467189" y="1247111"/>
          <a:ext cx="6925220" cy="139383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OPPORTUNITIES = CONTINIOUS GROWTH, WORLDWIDE CUSTOMERS, VIP PROMOTING, MORE MONEY, GLOBAL INVESTORS, GOV.SUPPORT FOR NEW BUSINESSES, RETAIL CHAIN, </a:t>
          </a:r>
          <a:endParaRPr lang="en-GB" sz="1400" kern="1200" dirty="0"/>
        </a:p>
      </dsp:txBody>
      <dsp:txXfrm>
        <a:off x="1467189" y="1247111"/>
        <a:ext cx="6925220" cy="623555"/>
      </dsp:txXfrm>
    </dsp:sp>
    <dsp:sp modelId="{4F3F71BE-7061-8748-843A-B4272811B3F3}">
      <dsp:nvSpPr>
        <dsp:cNvPr id="0" name=""/>
        <dsp:cNvSpPr/>
      </dsp:nvSpPr>
      <dsp:spPr>
        <a:xfrm>
          <a:off x="1155411" y="1870666"/>
          <a:ext cx="623555" cy="623555"/>
        </a:xfrm>
        <a:prstGeom prst="pie">
          <a:avLst>
            <a:gd name="adj1" fmla="val 5400000"/>
            <a:gd name="adj2" fmla="val 1620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FCD07-1CA7-BE41-B2B5-76013EC1625C}">
      <dsp:nvSpPr>
        <dsp:cNvPr id="0" name=""/>
        <dsp:cNvSpPr/>
      </dsp:nvSpPr>
      <dsp:spPr>
        <a:xfrm>
          <a:off x="1467189" y="1870666"/>
          <a:ext cx="6925220" cy="623555"/>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THREATS = COPYRIGHT, ECONOMIC CHANGE, </a:t>
          </a:r>
          <a:endParaRPr lang="en-GB" sz="1400" kern="1200"/>
        </a:p>
      </dsp:txBody>
      <dsp:txXfrm>
        <a:off x="1467189" y="1870666"/>
        <a:ext cx="6925220" cy="62355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E1A008-67EF-AB48-9DFE-FF64B3C62E2D}" type="datetimeFigureOut">
              <a:rPr lang="en-US" smtClean="0"/>
              <a:t>3/25/22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CE0032-EDAA-BF45-A698-70F5C7C9A6C7}" type="slidenum">
              <a:rPr lang="en-US" smtClean="0"/>
              <a:t>‹#›</a:t>
            </a:fld>
            <a:endParaRPr lang="en-US"/>
          </a:p>
        </p:txBody>
      </p:sp>
    </p:spTree>
    <p:extLst>
      <p:ext uri="{BB962C8B-B14F-4D97-AF65-F5344CB8AC3E}">
        <p14:creationId xmlns:p14="http://schemas.microsoft.com/office/powerpoint/2010/main" val="4069426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5493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4463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178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7132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049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925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494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78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7253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Dripstar</a:t>
            </a:r>
            <a:r>
              <a:rPr lang="en-US" dirty="0"/>
              <a:t> aims to cater the majority with a wide age range, our target market is geared towards people aged 15 to 30. The perfect brand for teenagers and young adults. No discrimination or criteria is welcome in our store, all our customers are welcome.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0307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03544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7953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09F128-ED99-814C-88DD-3BA58BC052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6231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C605D-D924-354F-8578-A05EA0D82C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F9C0B62-535D-5B44-A8F6-B6342A6158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F79961-5349-AC4C-A6D2-B9C343C308DE}"/>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5" name="Footer Placeholder 4">
            <a:extLst>
              <a:ext uri="{FF2B5EF4-FFF2-40B4-BE49-F238E27FC236}">
                <a16:creationId xmlns:a16="http://schemas.microsoft.com/office/drawing/2014/main" id="{BD0481EF-3994-B349-BEB4-FB38E200B1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9964F6-EC35-C14A-9121-8CF5F2906410}"/>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491081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B6333-A7C9-4444-AB75-FA803660A95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EBE9BD-5227-EA4D-8BCF-89F7D9D59CD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591F73-B898-DB41-8DF8-CB446A833D12}"/>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5" name="Footer Placeholder 4">
            <a:extLst>
              <a:ext uri="{FF2B5EF4-FFF2-40B4-BE49-F238E27FC236}">
                <a16:creationId xmlns:a16="http://schemas.microsoft.com/office/drawing/2014/main" id="{6663E4DF-C5A2-504B-B9DC-EE9388671A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56C1FF-F8B8-3D4B-B375-EE892300C9FF}"/>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200915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BE47A-09DF-0A40-BBD4-12C38B0626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D86947-D439-6B4A-BA71-F04E591C60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364447-D567-9146-9365-234FAAAE36AD}"/>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5" name="Footer Placeholder 4">
            <a:extLst>
              <a:ext uri="{FF2B5EF4-FFF2-40B4-BE49-F238E27FC236}">
                <a16:creationId xmlns:a16="http://schemas.microsoft.com/office/drawing/2014/main" id="{422108A0-8F49-5B4B-8CD6-82B5E7B5BF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6D02B1-F3B9-3E45-A4E6-7613D9DC091B}"/>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153242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1F24E-D06F-7B4B-84E4-6E2A74862B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216EB5-9986-6E44-A2CB-C4B1F6B2199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47B198-1D4B-E446-B6BD-455CB87ED5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890FC0-7037-EA4B-A3A8-A648DFB23D94}"/>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6" name="Footer Placeholder 5">
            <a:extLst>
              <a:ext uri="{FF2B5EF4-FFF2-40B4-BE49-F238E27FC236}">
                <a16:creationId xmlns:a16="http://schemas.microsoft.com/office/drawing/2014/main" id="{3C5214C3-1FCC-8D45-A0A1-A2124965A9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8EC7A1-C318-C54D-89D6-F79E70281C70}"/>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548160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0835-3220-8745-A33C-1100DA7E21A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5744469-9F18-CC49-A1B6-5DB6F2DCBE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21CB737-74B1-AA41-875A-C5C0E646226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D440D4-D8D3-434F-B529-0A9C7D6EDC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66E803-4792-B346-930C-3C8B618014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279CD35-5C50-374D-9C17-EB168CA217DC}"/>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8" name="Footer Placeholder 7">
            <a:extLst>
              <a:ext uri="{FF2B5EF4-FFF2-40B4-BE49-F238E27FC236}">
                <a16:creationId xmlns:a16="http://schemas.microsoft.com/office/drawing/2014/main" id="{9B826AF2-968B-EC4D-BB66-B8A9CD8343A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6F1599-9E9E-1145-8C47-AC1CB5BD594C}"/>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1509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C4A4E-7A1A-B24C-9609-32FFA882B90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611AF29-B052-2446-A385-810E32CC448E}"/>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4" name="Footer Placeholder 3">
            <a:extLst>
              <a:ext uri="{FF2B5EF4-FFF2-40B4-BE49-F238E27FC236}">
                <a16:creationId xmlns:a16="http://schemas.microsoft.com/office/drawing/2014/main" id="{A1C39A5B-BB4E-434F-B707-89E3FBCDB7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44E441-BED5-154D-B73B-9D89C46537AF}"/>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4030771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D1D8B9-5AC6-8E42-88D7-E8D448E6709B}"/>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3" name="Footer Placeholder 2">
            <a:extLst>
              <a:ext uri="{FF2B5EF4-FFF2-40B4-BE49-F238E27FC236}">
                <a16:creationId xmlns:a16="http://schemas.microsoft.com/office/drawing/2014/main" id="{5F0F009E-37E2-B446-B0C2-48C4B3D530F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D8AFB76-D5DE-D641-96C8-80E2DEAD3612}"/>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461480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BF3E-DE7E-C94E-8C1C-72A497D012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2A27539-CC7C-8148-9AE6-3410962EA7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397E607-A8EE-6E42-AA36-2861FBB70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58C328-4A1B-E44A-9ACB-0A46C4AE4C73}"/>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6" name="Footer Placeholder 5">
            <a:extLst>
              <a:ext uri="{FF2B5EF4-FFF2-40B4-BE49-F238E27FC236}">
                <a16:creationId xmlns:a16="http://schemas.microsoft.com/office/drawing/2014/main" id="{90F18DBA-402C-134E-A4CA-EFE038E8CF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7838E0-2EC3-6345-B743-54065146FDA5}"/>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10683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6EB3F-C4F1-0D43-9846-21F102D099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915FC0-9C9B-BF41-AA03-0E0A6BEF78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5ADBA3A-99FE-334D-9B8F-C37F1F9160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1FFB38-D9D2-E04C-BD14-EA9F749E30FE}"/>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6" name="Footer Placeholder 5">
            <a:extLst>
              <a:ext uri="{FF2B5EF4-FFF2-40B4-BE49-F238E27FC236}">
                <a16:creationId xmlns:a16="http://schemas.microsoft.com/office/drawing/2014/main" id="{0EE50AFF-9A98-5F4C-963B-41C13DAF95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4A6F90-C702-D242-AC2B-ABAFE6F2345D}"/>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335847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A63F0-B197-F044-8D00-627D597E28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EA66F6-C0B3-024D-8CAD-16D48ABE3A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EFCCC8-A413-1641-A980-CE6700FD3EAB}"/>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5" name="Footer Placeholder 4">
            <a:extLst>
              <a:ext uri="{FF2B5EF4-FFF2-40B4-BE49-F238E27FC236}">
                <a16:creationId xmlns:a16="http://schemas.microsoft.com/office/drawing/2014/main" id="{5DB20323-1917-EC43-8683-1FBFF0638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CBBA00-4F4D-354B-A423-0B8B2EC407EC}"/>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3868314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EAF79-D800-E54B-907B-A76E6C16F0B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F51B46-4115-4147-AB15-C044877A5A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A2968A-3654-184D-ADB1-C205A952BA00}"/>
              </a:ext>
            </a:extLst>
          </p:cNvPr>
          <p:cNvSpPr>
            <a:spLocks noGrp="1"/>
          </p:cNvSpPr>
          <p:nvPr>
            <p:ph type="dt" sz="half" idx="10"/>
          </p:nvPr>
        </p:nvSpPr>
        <p:spPr/>
        <p:txBody>
          <a:bodyPr/>
          <a:lstStyle/>
          <a:p>
            <a:fld id="{49DF203E-5A78-B542-A7B3-D8F46BA597D9}" type="datetimeFigureOut">
              <a:rPr lang="en-US" smtClean="0"/>
              <a:t>3/25/22</a:t>
            </a:fld>
            <a:endParaRPr lang="en-US"/>
          </a:p>
        </p:txBody>
      </p:sp>
      <p:sp>
        <p:nvSpPr>
          <p:cNvPr id="5" name="Footer Placeholder 4">
            <a:extLst>
              <a:ext uri="{FF2B5EF4-FFF2-40B4-BE49-F238E27FC236}">
                <a16:creationId xmlns:a16="http://schemas.microsoft.com/office/drawing/2014/main" id="{FCCB7894-430C-A547-A4B6-21E22D7C7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A64304-3EAF-7B4D-8CD3-3BCC51D3A6AF}"/>
              </a:ext>
            </a:extLst>
          </p:cNvPr>
          <p:cNvSpPr>
            <a:spLocks noGrp="1"/>
          </p:cNvSpPr>
          <p:nvPr>
            <p:ph type="sldNum" sz="quarter" idx="12"/>
          </p:nvPr>
        </p:nvSpPr>
        <p:spPr/>
        <p:txBody>
          <a:bodyPr/>
          <a:lstStyle/>
          <a:p>
            <a:fld id="{CADEDAC4-0DA5-FE47-B3A5-C4E30623DC06}" type="slidenum">
              <a:rPr lang="en-US" smtClean="0"/>
              <a:t>‹#›</a:t>
            </a:fld>
            <a:endParaRPr lang="en-US"/>
          </a:p>
        </p:txBody>
      </p:sp>
    </p:spTree>
    <p:extLst>
      <p:ext uri="{BB962C8B-B14F-4D97-AF65-F5344CB8AC3E}">
        <p14:creationId xmlns:p14="http://schemas.microsoft.com/office/powerpoint/2010/main" val="28390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78DFDC-DDC7-3740-8E83-3FEC34DC90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DAB1E5-4C9F-B140-8FB6-64633EA243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B517CA-1163-B54B-8F29-B6B678355F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DF203E-5A78-B542-A7B3-D8F46BA597D9}" type="datetimeFigureOut">
              <a:rPr lang="en-US" smtClean="0"/>
              <a:t>3/25/22</a:t>
            </a:fld>
            <a:endParaRPr lang="en-US"/>
          </a:p>
        </p:txBody>
      </p:sp>
      <p:sp>
        <p:nvSpPr>
          <p:cNvPr id="5" name="Footer Placeholder 4">
            <a:extLst>
              <a:ext uri="{FF2B5EF4-FFF2-40B4-BE49-F238E27FC236}">
                <a16:creationId xmlns:a16="http://schemas.microsoft.com/office/drawing/2014/main" id="{DF255E84-58E0-A24D-AF3D-D5949BEADC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DF17FB-9FEC-AB40-A7E3-07C8AC5308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DEDAC4-0DA5-FE47-B3A5-C4E30623DC06}" type="slidenum">
              <a:rPr lang="en-US" smtClean="0"/>
              <a:t>‹#›</a:t>
            </a:fld>
            <a:endParaRPr lang="en-US"/>
          </a:p>
        </p:txBody>
      </p:sp>
    </p:spTree>
    <p:extLst>
      <p:ext uri="{BB962C8B-B14F-4D97-AF65-F5344CB8AC3E}">
        <p14:creationId xmlns:p14="http://schemas.microsoft.com/office/powerpoint/2010/main" val="33498321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3.jpg"/></Relationships>
</file>

<file path=ppt/slides/_rels/slide4.xml.rels><?xml version="1.0" encoding="UTF-8" standalone="yes"?>
<Relationships xmlns="http://schemas.openxmlformats.org/package/2006/relationships"><Relationship Id="rId8" Type="http://schemas.openxmlformats.org/officeDocument/2006/relationships/image" Target="../media/image16.gif"/><Relationship Id="rId3" Type="http://schemas.openxmlformats.org/officeDocument/2006/relationships/image" Target="../media/image14.jpg"/><Relationship Id="rId7" Type="http://schemas.openxmlformats.org/officeDocument/2006/relationships/image" Target="../media/image15.gif"/><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10.png"/><Relationship Id="rId10" Type="http://schemas.openxmlformats.org/officeDocument/2006/relationships/image" Target="../media/image18.jpg"/><Relationship Id="rId4" Type="http://schemas.openxmlformats.org/officeDocument/2006/relationships/image" Target="../media/image11.png"/><Relationship Id="rId9" Type="http://schemas.openxmlformats.org/officeDocument/2006/relationships/image" Target="../media/image17.gif"/></Relationships>
</file>

<file path=ppt/slides/_rels/slide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1.png"/><Relationship Id="rId7" Type="http://schemas.openxmlformats.org/officeDocument/2006/relationships/image" Target="../media/image1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11.png"/><Relationship Id="rId7" Type="http://schemas.openxmlformats.org/officeDocument/2006/relationships/image" Target="../media/image25.png"/><Relationship Id="rId2" Type="http://schemas.openxmlformats.org/officeDocument/2006/relationships/image" Target="../media/image23.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10" Type="http://schemas.openxmlformats.org/officeDocument/2006/relationships/image" Target="../media/image27.png"/><Relationship Id="rId4" Type="http://schemas.openxmlformats.org/officeDocument/2006/relationships/image" Target="../media/image24.jpeg"/><Relationship Id="rId9" Type="http://schemas.openxmlformats.org/officeDocument/2006/relationships/image" Target="../media/image26.gif"/></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7" Type="http://schemas.microsoft.com/office/2007/relationships/hdphoto" Target="../media/hdphoto1.wdp"/><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29.jpe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slide" Target="slide18.xml"/><Relationship Id="rId18" Type="http://schemas.openxmlformats.org/officeDocument/2006/relationships/image" Target="../media/image38.png"/><Relationship Id="rId3" Type="http://schemas.openxmlformats.org/officeDocument/2006/relationships/image" Target="../media/image31.png"/><Relationship Id="rId21" Type="http://schemas.openxmlformats.org/officeDocument/2006/relationships/slide" Target="slide24.xml"/><Relationship Id="rId7" Type="http://schemas.openxmlformats.org/officeDocument/2006/relationships/slide" Target="slide12.xml"/><Relationship Id="rId12" Type="http://schemas.openxmlformats.org/officeDocument/2006/relationships/image" Target="../media/image34.png"/><Relationship Id="rId17" Type="http://schemas.openxmlformats.org/officeDocument/2006/relationships/image" Target="../media/image37.png"/><Relationship Id="rId2" Type="http://schemas.openxmlformats.org/officeDocument/2006/relationships/image" Target="../media/image30.jpeg"/><Relationship Id="rId16" Type="http://schemas.openxmlformats.org/officeDocument/2006/relationships/image" Target="../media/image36.png"/><Relationship Id="rId20"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32.png"/><Relationship Id="rId11" Type="http://schemas.openxmlformats.org/officeDocument/2006/relationships/image" Target="../media/image34.png"/><Relationship Id="rId24" Type="http://schemas.openxmlformats.org/officeDocument/2006/relationships/image" Target="../media/image41.png"/><Relationship Id="rId5" Type="http://schemas.openxmlformats.org/officeDocument/2006/relationships/image" Target="../media/image32.png"/><Relationship Id="rId15" Type="http://schemas.openxmlformats.org/officeDocument/2006/relationships/slide" Target="slide20.xml"/><Relationship Id="rId23" Type="http://schemas.openxmlformats.org/officeDocument/2006/relationships/slide" Target="slide26.xml"/><Relationship Id="rId10" Type="http://schemas.openxmlformats.org/officeDocument/2006/relationships/image" Target="../media/image33.png"/><Relationship Id="rId4" Type="http://schemas.openxmlformats.org/officeDocument/2006/relationships/slide" Target="slide10.xml"/><Relationship Id="rId9" Type="http://schemas.openxmlformats.org/officeDocument/2006/relationships/slide" Target="slide14.xml"/><Relationship Id="rId14" Type="http://schemas.openxmlformats.org/officeDocument/2006/relationships/image" Target="../media/image36.png"/><Relationship Id="rId22" Type="http://schemas.openxmlformats.org/officeDocument/2006/relationships/image" Target="../media/image40.png"/></Relationships>
</file>

<file path=ppt/slides/_rels/slide9.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5.tiff"/><Relationship Id="rId7" Type="http://schemas.microsoft.com/office/2007/relationships/hdphoto" Target="../media/hdphoto3.wdp"/><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4.svg"/><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9.tiff"/><Relationship Id="rId7" Type="http://schemas.openxmlformats.org/officeDocument/2006/relationships/image" Target="../media/image48.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7.png"/><Relationship Id="rId5" Type="http://schemas.microsoft.com/office/2007/relationships/hdphoto" Target="../media/hdphoto4.wdp"/><Relationship Id="rId4" Type="http://schemas.openxmlformats.org/officeDocument/2006/relationships/image" Target="../media/image50.png"/></Relationships>
</file>

<file path=ppt/slides/_rels/slide14.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3.tiff"/><Relationship Id="rId7" Type="http://schemas.microsoft.com/office/2007/relationships/hdphoto" Target="../media/hdphoto5.wdp"/><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2.svg"/><Relationship Id="rId4" Type="http://schemas.openxmlformats.org/officeDocument/2006/relationships/image" Target="../media/image51.png"/></Relationships>
</file>

<file path=ppt/slides/_rels/slide16.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 Id="rId5" Type="http://schemas.openxmlformats.org/officeDocument/2006/relationships/image" Target="../media/image58.svg"/><Relationship Id="rId4" Type="http://schemas.openxmlformats.org/officeDocument/2006/relationships/image" Target="../media/image57.png"/></Relationships>
</file>

<file path=ppt/slides/_rels/slide17.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54.png"/><Relationship Id="rId4" Type="http://schemas.openxmlformats.org/officeDocument/2006/relationships/image" Target="../media/image52.svg"/></Relationships>
</file>

<file path=ppt/slides/_rels/slide18.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62.tiff"/><Relationship Id="rId7" Type="http://schemas.openxmlformats.org/officeDocument/2006/relationships/image" Target="../media/image61.svg"/><Relationship Id="rId12"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0.png"/><Relationship Id="rId11" Type="http://schemas.openxmlformats.org/officeDocument/2006/relationships/diagramColors" Target="../diagrams/colors1.xml"/><Relationship Id="rId5" Type="http://schemas.microsoft.com/office/2007/relationships/hdphoto" Target="../media/hdphoto6.wdp"/><Relationship Id="rId10" Type="http://schemas.openxmlformats.org/officeDocument/2006/relationships/diagramQuickStyle" Target="../diagrams/quickStyle1.xml"/><Relationship Id="rId4" Type="http://schemas.openxmlformats.org/officeDocument/2006/relationships/image" Target="../media/image63.png"/><Relationship Id="rId9"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2.tiff"/><Relationship Id="rId7" Type="http://schemas.openxmlformats.org/officeDocument/2006/relationships/image" Target="../media/image65.sv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64.png"/><Relationship Id="rId5" Type="http://schemas.microsoft.com/office/2007/relationships/hdphoto" Target="../media/hdphoto7.wdp"/><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png"/><Relationship Id="rId1" Type="http://schemas.openxmlformats.org/officeDocument/2006/relationships/slideLayout" Target="../slideLayouts/slideLayout2.xml"/><Relationship Id="rId5" Type="http://schemas.openxmlformats.org/officeDocument/2006/relationships/image" Target="../media/image69.svg"/><Relationship Id="rId4" Type="http://schemas.openxmlformats.org/officeDocument/2006/relationships/image" Target="../media/image68.png"/></Relationships>
</file>

<file path=ppt/slides/_rels/slide2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70.tiff"/><Relationship Id="rId7" Type="http://schemas.openxmlformats.org/officeDocument/2006/relationships/image" Target="../media/image69.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68.png"/><Relationship Id="rId5" Type="http://schemas.microsoft.com/office/2007/relationships/hdphoto" Target="../media/hdphoto8.wdp"/><Relationship Id="rId4" Type="http://schemas.openxmlformats.org/officeDocument/2006/relationships/image" Target="../media/image71.png"/><Relationship Id="rId9" Type="http://schemas.openxmlformats.org/officeDocument/2006/relationships/image" Target="../media/image67.svg"/></Relationships>
</file>

<file path=ppt/slides/_rels/slide24.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image" Target="../media/image72.png"/><Relationship Id="rId1" Type="http://schemas.openxmlformats.org/officeDocument/2006/relationships/slideLayout" Target="../slideLayouts/slideLayout2.xml"/><Relationship Id="rId5" Type="http://schemas.openxmlformats.org/officeDocument/2006/relationships/image" Target="../media/image75.svg"/><Relationship Id="rId4" Type="http://schemas.openxmlformats.org/officeDocument/2006/relationships/image" Target="../media/image74.png"/></Relationships>
</file>

<file path=ppt/slides/_rels/slide25.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76.tiff"/><Relationship Id="rId7" Type="http://schemas.openxmlformats.org/officeDocument/2006/relationships/image" Target="../media/image73.sv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72.png"/><Relationship Id="rId5" Type="http://schemas.microsoft.com/office/2007/relationships/hdphoto" Target="../media/hdphoto9.wdp"/><Relationship Id="rId4" Type="http://schemas.openxmlformats.org/officeDocument/2006/relationships/image" Target="../media/image77.png"/><Relationship Id="rId9" Type="http://schemas.openxmlformats.org/officeDocument/2006/relationships/image" Target="../media/image75.svg"/></Relationships>
</file>

<file path=ppt/slides/_rels/slide26.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3.tiff"/><Relationship Id="rId7" Type="http://schemas.openxmlformats.org/officeDocument/2006/relationships/image" Target="../media/image79.sv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78.png"/><Relationship Id="rId5" Type="http://schemas.microsoft.com/office/2007/relationships/hdphoto" Target="../media/hdphoto10.wdp"/><Relationship Id="rId4"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video-2.mp4" descr="video-2.mp4">
            <a:hlinkClick r:id="" action="ppaction://media"/>
            <a:extLst>
              <a:ext uri="{FF2B5EF4-FFF2-40B4-BE49-F238E27FC236}">
                <a16:creationId xmlns:a16="http://schemas.microsoft.com/office/drawing/2014/main" id="{D006EE78-BD20-144B-B976-6ED6436A83F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71450"/>
            <a:ext cx="12141302" cy="6515100"/>
          </a:xfrm>
          <a:prstGeom prst="rect">
            <a:avLst/>
          </a:prstGeom>
        </p:spPr>
      </p:pic>
    </p:spTree>
    <p:extLst>
      <p:ext uri="{BB962C8B-B14F-4D97-AF65-F5344CB8AC3E}">
        <p14:creationId xmlns:p14="http://schemas.microsoft.com/office/powerpoint/2010/main" val="368915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 name="Picture 19" descr="A picture containing indoor, wall, ceiling, floor&#10;&#10;Description automatically generated">
            <a:extLst>
              <a:ext uri="{FF2B5EF4-FFF2-40B4-BE49-F238E27FC236}">
                <a16:creationId xmlns:a16="http://schemas.microsoft.com/office/drawing/2014/main" id="{35D64254-336B-4241-8D4B-8969BFD87829}"/>
              </a:ext>
            </a:extLst>
          </p:cNvPr>
          <p:cNvPicPr>
            <a:picLocks noChangeAspect="1"/>
          </p:cNvPicPr>
          <p:nvPr/>
        </p:nvPicPr>
        <p:blipFill>
          <a:blip r:embed="rId3"/>
          <a:stretch>
            <a:fillRect/>
          </a:stretch>
        </p:blipFill>
        <p:spPr>
          <a:xfrm>
            <a:off x="-578197" y="0"/>
            <a:ext cx="13348394" cy="6858000"/>
          </a:xfrm>
          <a:prstGeom prst="rect">
            <a:avLst/>
          </a:prstGeom>
        </p:spPr>
      </p:pic>
      <p:pic>
        <p:nvPicPr>
          <p:cNvPr id="6" name="Picture 5" descr="A picture containing indoor&#10;&#10;Description automatically generated">
            <a:extLst>
              <a:ext uri="{FF2B5EF4-FFF2-40B4-BE49-F238E27FC236}">
                <a16:creationId xmlns:a16="http://schemas.microsoft.com/office/drawing/2014/main" id="{14279792-CB4E-1B48-AD3F-9E6EBDCA63DC}"/>
              </a:ext>
            </a:extLst>
          </p:cNvPr>
          <p:cNvPicPr>
            <a:picLocks noChangeAspect="1"/>
          </p:cNvPicPr>
          <p:nvPr/>
        </p:nvPicPr>
        <p:blipFill>
          <a:blip r:embed="rId4"/>
          <a:stretch>
            <a:fillRect/>
          </a:stretch>
        </p:blipFill>
        <p:spPr>
          <a:xfrm>
            <a:off x="-578196" y="-139484"/>
            <a:ext cx="13926396" cy="7342310"/>
          </a:xfrm>
          <a:prstGeom prst="rect">
            <a:avLst/>
          </a:prstGeom>
        </p:spPr>
      </p:pic>
      <p:pic>
        <p:nvPicPr>
          <p:cNvPr id="21" name="Picture 20" descr="A person in a leather jacket&#10;&#10;Description automatically generated with low confidence">
            <a:extLst>
              <a:ext uri="{FF2B5EF4-FFF2-40B4-BE49-F238E27FC236}">
                <a16:creationId xmlns:a16="http://schemas.microsoft.com/office/drawing/2014/main" id="{C130BD1E-7293-DE42-B3AC-1B31741FA930}"/>
              </a:ext>
            </a:extLst>
          </p:cNvPr>
          <p:cNvPicPr>
            <a:picLocks noChangeAspect="1"/>
          </p:cNvPicPr>
          <p:nvPr/>
        </p:nvPicPr>
        <p:blipFill rotWithShape="1">
          <a:blip r:embed="rId5"/>
          <a:srcRect l="9576" b="32304"/>
          <a:stretch/>
        </p:blipFill>
        <p:spPr>
          <a:xfrm>
            <a:off x="433255" y="1698679"/>
            <a:ext cx="2654722" cy="2341890"/>
          </a:xfrm>
          <a:prstGeom prst="rect">
            <a:avLst/>
          </a:prstGeom>
        </p:spPr>
      </p:pic>
      <p:pic>
        <p:nvPicPr>
          <p:cNvPr id="22" name="Picture 21" descr="A picture containing text, person, wall, indoor&#10;&#10;Description automatically generated">
            <a:extLst>
              <a:ext uri="{FF2B5EF4-FFF2-40B4-BE49-F238E27FC236}">
                <a16:creationId xmlns:a16="http://schemas.microsoft.com/office/drawing/2014/main" id="{6BCFE12E-63E4-4A43-8D92-A24DD3E9E0CB}"/>
              </a:ext>
            </a:extLst>
          </p:cNvPr>
          <p:cNvPicPr>
            <a:picLocks noChangeAspect="1"/>
          </p:cNvPicPr>
          <p:nvPr/>
        </p:nvPicPr>
        <p:blipFill rotWithShape="1">
          <a:blip r:embed="rId6"/>
          <a:srcRect t="26318" b="18703"/>
          <a:stretch/>
        </p:blipFill>
        <p:spPr>
          <a:xfrm>
            <a:off x="3476240" y="1698679"/>
            <a:ext cx="2396061" cy="2341890"/>
          </a:xfrm>
          <a:prstGeom prst="rect">
            <a:avLst/>
          </a:prstGeom>
        </p:spPr>
      </p:pic>
      <p:pic>
        <p:nvPicPr>
          <p:cNvPr id="23" name="Picture 22" descr="A picture containing text, screenshot&#10;&#10;Description automatically generated">
            <a:extLst>
              <a:ext uri="{FF2B5EF4-FFF2-40B4-BE49-F238E27FC236}">
                <a16:creationId xmlns:a16="http://schemas.microsoft.com/office/drawing/2014/main" id="{C6836F7B-5C00-F742-BEC0-B3DA279EC080}"/>
              </a:ext>
            </a:extLst>
          </p:cNvPr>
          <p:cNvPicPr>
            <a:picLocks noChangeAspect="1"/>
          </p:cNvPicPr>
          <p:nvPr/>
        </p:nvPicPr>
        <p:blipFill rotWithShape="1">
          <a:blip r:embed="rId7"/>
          <a:srcRect l="15104" t="40926" r="10870" b="31111"/>
          <a:stretch/>
        </p:blipFill>
        <p:spPr>
          <a:xfrm>
            <a:off x="6329273" y="1698679"/>
            <a:ext cx="2855701" cy="2341890"/>
          </a:xfrm>
          <a:prstGeom prst="rect">
            <a:avLst/>
          </a:prstGeom>
        </p:spPr>
      </p:pic>
      <p:pic>
        <p:nvPicPr>
          <p:cNvPr id="24" name="Picture 23" descr="A person with curly hair&#10;&#10;Description automatically generated with low confidence">
            <a:extLst>
              <a:ext uri="{FF2B5EF4-FFF2-40B4-BE49-F238E27FC236}">
                <a16:creationId xmlns:a16="http://schemas.microsoft.com/office/drawing/2014/main" id="{06F819DB-1720-B542-9296-0B6B76B459A0}"/>
              </a:ext>
            </a:extLst>
          </p:cNvPr>
          <p:cNvPicPr>
            <a:picLocks noChangeAspect="1"/>
          </p:cNvPicPr>
          <p:nvPr/>
        </p:nvPicPr>
        <p:blipFill rotWithShape="1">
          <a:blip r:embed="rId8"/>
          <a:srcRect l="10164" t="26318" r="16420" b="32778"/>
          <a:stretch/>
        </p:blipFill>
        <p:spPr>
          <a:xfrm>
            <a:off x="9840483" y="1698679"/>
            <a:ext cx="2351517" cy="2306600"/>
          </a:xfrm>
          <a:prstGeom prst="rect">
            <a:avLst/>
          </a:prstGeom>
        </p:spPr>
      </p:pic>
      <p:sp>
        <p:nvSpPr>
          <p:cNvPr id="9" name="TextBox 8">
            <a:extLst>
              <a:ext uri="{FF2B5EF4-FFF2-40B4-BE49-F238E27FC236}">
                <a16:creationId xmlns:a16="http://schemas.microsoft.com/office/drawing/2014/main" id="{DD70DEBF-2668-8341-90AD-AC14832FE29E}"/>
              </a:ext>
            </a:extLst>
          </p:cNvPr>
          <p:cNvSpPr txBox="1"/>
          <p:nvPr/>
        </p:nvSpPr>
        <p:spPr>
          <a:xfrm>
            <a:off x="2128454" y="428944"/>
            <a:ext cx="7056520" cy="110799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MANAGEMENT TEAM </a:t>
            </a: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Tree>
    <p:extLst>
      <p:ext uri="{BB962C8B-B14F-4D97-AF65-F5344CB8AC3E}">
        <p14:creationId xmlns:p14="http://schemas.microsoft.com/office/powerpoint/2010/main" val="217350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8" repeatCount="indefinite" restart="whenNotActive" fill="hold" evtFilter="cancelBubble" nodeType="interactiveSeq">
                <p:stCondLst>
                  <p:cond delay="indefinite"/>
                  <p:cond evt="onBegin" delay="0">
                    <p:tn val="1"/>
                  </p:cond>
                </p:stCondLst>
                <p:endSync evt="end" delay="0">
                  <p:rtn val="all"/>
                </p:endSync>
                <p:childTnLst>
                  <p:par>
                    <p:cTn id="9" fill="hold">
                      <p:stCondLst>
                        <p:cond delay="0"/>
                      </p:stCondLst>
                      <p:childTnLst>
                        <p:par>
                          <p:cTn id="10" fill="hold">
                            <p:stCondLst>
                              <p:cond delay="0"/>
                            </p:stCondLst>
                            <p:childTnLst>
                              <p:par>
                                <p:cTn id="11" presetID="0" presetClass="path" presetSubtype="0" accel="50000" decel="50000" fill="hold" nodeType="clickEffect">
                                  <p:stCondLst>
                                    <p:cond delay="0"/>
                                  </p:stCondLst>
                                  <p:childTnLst>
                                    <p:animMotion origin="layout" path="M 0 0 L 0.05763 -0.1833" pathEditMode="relative" ptsTypes="AA">
                                      <p:cBhvr>
                                        <p:cTn id="12" dur="30000" fill="hold"/>
                                        <p:tgtEl>
                                          <p:spTgt spid="20"/>
                                        </p:tgtEl>
                                        <p:attrNameLst>
                                          <p:attrName>ppt_x</p:attrName>
                                          <p:attrName>ppt_y</p:attrName>
                                        </p:attrNameLst>
                                      </p:cBhvr>
                                    </p:animMotion>
                                  </p:childTnLst>
                                </p:cTn>
                              </p:par>
                              <p:par>
                                <p:cTn id="13" presetID="6" presetClass="emph" presetSubtype="0" accel="50000" decel="50000" fill="hold" nodeType="withEffect">
                                  <p:stCondLst>
                                    <p:cond delay="0"/>
                                  </p:stCondLst>
                                  <p:childTnLst>
                                    <p:animScale>
                                      <p:cBhvr>
                                        <p:cTn id="14" dur="30000" fill="hold"/>
                                        <p:tgtEl>
                                          <p:spTgt spid="20"/>
                                        </p:tgtEl>
                                      </p:cBhvr>
                                      <p:by x="150000" y="150000"/>
                                    </p:animScale>
                                  </p:childTnLst>
                                </p:cTn>
                              </p:par>
                            </p:childTnLst>
                          </p:cTn>
                        </p:par>
                        <p:par>
                          <p:cTn id="15" fill="hold">
                            <p:stCondLst>
                              <p:cond delay="30000"/>
                            </p:stCondLst>
                            <p:childTnLst>
                              <p:par>
                                <p:cTn id="16" presetID="0" presetClass="path" presetSubtype="0" accel="50000" decel="50000" fill="hold" nodeType="afterEffect">
                                  <p:stCondLst>
                                    <p:cond delay="5000"/>
                                  </p:stCondLst>
                                  <p:childTnLst>
                                    <p:animMotion origin="layout" path="M 0.05763 -0.1833 L 0 0" pathEditMode="relative" ptsTypes="AA">
                                      <p:cBhvr>
                                        <p:cTn id="17" dur="30000" fill="hold"/>
                                        <p:tgtEl>
                                          <p:spTgt spid="20"/>
                                        </p:tgtEl>
                                        <p:attrNameLst>
                                          <p:attrName>ppt_x</p:attrName>
                                          <p:attrName>ppt_y</p:attrName>
                                        </p:attrNameLst>
                                      </p:cBhvr>
                                    </p:animMotion>
                                  </p:childTnLst>
                                </p:cTn>
                              </p:par>
                              <p:par>
                                <p:cTn id="18" presetID="6" presetClass="emph" presetSubtype="0" accel="50000" decel="50000" fill="hold" nodeType="withEffect">
                                  <p:stCondLst>
                                    <p:cond delay="5000"/>
                                  </p:stCondLst>
                                  <p:childTnLst>
                                    <p:animScale>
                                      <p:cBhvr>
                                        <p:cTn id="19" dur="30000" fill="hold"/>
                                        <p:tgtEl>
                                          <p:spTgt spid="20"/>
                                        </p:tgtEl>
                                      </p:cBhvr>
                                      <p:by x="150000" y="150000"/>
                                      <p:to x="100000" y="100000"/>
                                    </p:animScale>
                                  </p:childTnLst>
                                </p:cTn>
                              </p:par>
                            </p:childTnLst>
                          </p:cTn>
                        </p:par>
                        <p:par>
                          <p:cTn id="20" fill="hold">
                            <p:stCondLst>
                              <p:cond delay="65000"/>
                            </p:stCondLst>
                            <p:childTnLst>
                              <p:par>
                                <p:cTn id="21" presetID="0" presetClass="path" presetSubtype="0" accel="50000" decel="50000" fill="hold" nodeType="afterEffect">
                                  <p:stCondLst>
                                    <p:cond delay="0"/>
                                  </p:stCondLst>
                                  <p:childTnLst>
                                    <p:animMotion origin="layout" path="M 0 0 L 0 0" pathEditMode="relative" ptsTypes="AA">
                                      <p:cBhvr>
                                        <p:cTn id="22" dur="5000" fill="hold"/>
                                        <p:tgtEl>
                                          <p:spTgt spid="20"/>
                                        </p:tgtEl>
                                        <p:attrNameLst>
                                          <p:attrName>ppt_x</p:attrName>
                                          <p:attrName>ppt_y</p:attrName>
                                        </p:attrNameLst>
                                      </p:cBhvr>
                                    </p:animMotion>
                                  </p:childTnLst>
                                </p:cTn>
                              </p:par>
                            </p:childTnLst>
                          </p:cTn>
                        </p:par>
                      </p:childTnLst>
                    </p:cTn>
                  </p:par>
                </p:childTnLst>
              </p:cTn>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picture containing text&#10;&#10;Description automatically generated">
            <a:extLst>
              <a:ext uri="{FF2B5EF4-FFF2-40B4-BE49-F238E27FC236}">
                <a16:creationId xmlns:a16="http://schemas.microsoft.com/office/drawing/2014/main" id="{C134D9A7-88B8-2342-86A4-D92DF9CA7391}"/>
              </a:ext>
            </a:extLst>
          </p:cNvPr>
          <p:cNvPicPr>
            <a:picLocks noChangeAspect="1"/>
          </p:cNvPicPr>
          <p:nvPr/>
        </p:nvPicPr>
        <p:blipFill rotWithShape="1">
          <a:blip r:embed="rId3"/>
          <a:srcRect t="15778" b="14444"/>
          <a:stretch/>
        </p:blipFill>
        <p:spPr>
          <a:xfrm>
            <a:off x="-763200" y="0"/>
            <a:ext cx="13718401" cy="6858000"/>
          </a:xfrm>
          <a:prstGeom prst="rect">
            <a:avLst/>
          </a:prstGeom>
        </p:spPr>
      </p:pic>
      <p:pic>
        <p:nvPicPr>
          <p:cNvPr id="17" name="Picture 16" descr="A person sitting on the floor&#10;&#10;Description automatically generated with low confidence">
            <a:extLst>
              <a:ext uri="{FF2B5EF4-FFF2-40B4-BE49-F238E27FC236}">
                <a16:creationId xmlns:a16="http://schemas.microsoft.com/office/drawing/2014/main" id="{8F927255-08E5-D643-B95A-295C3AA1285B}"/>
              </a:ext>
            </a:extLst>
          </p:cNvPr>
          <p:cNvPicPr>
            <a:picLocks noChangeAspect="1"/>
          </p:cNvPicPr>
          <p:nvPr/>
        </p:nvPicPr>
        <p:blipFill rotWithShape="1">
          <a:blip r:embed="rId4"/>
          <a:srcRect t="15333" b="14667"/>
          <a:stretch/>
        </p:blipFill>
        <p:spPr>
          <a:xfrm>
            <a:off x="-448873" y="565884"/>
            <a:ext cx="13718400" cy="6292115"/>
          </a:xfrm>
          <a:prstGeom prst="rect">
            <a:avLst/>
          </a:prstGeom>
        </p:spPr>
      </p:pic>
      <p:sp>
        <p:nvSpPr>
          <p:cNvPr id="24" name="Rectangle 23">
            <a:extLst>
              <a:ext uri="{FF2B5EF4-FFF2-40B4-BE49-F238E27FC236}">
                <a16:creationId xmlns:a16="http://schemas.microsoft.com/office/drawing/2014/main" id="{EB133F22-F344-0841-BFFF-87A2E9744E12}"/>
              </a:ext>
            </a:extLst>
          </p:cNvPr>
          <p:cNvSpPr/>
          <p:nvPr/>
        </p:nvSpPr>
        <p:spPr>
          <a:xfrm>
            <a:off x="-620055" y="-58954"/>
            <a:ext cx="2946645" cy="62483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descr="A picture containing text, different, display&#10;&#10;Description automatically generated">
            <a:extLst>
              <a:ext uri="{FF2B5EF4-FFF2-40B4-BE49-F238E27FC236}">
                <a16:creationId xmlns:a16="http://schemas.microsoft.com/office/drawing/2014/main" id="{F3E5C55A-4FC3-4B4B-BE39-B4357063B16F}"/>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87057" y="-1079422"/>
            <a:ext cx="1067502" cy="2455177"/>
          </a:xfrm>
          <a:prstGeom prst="rect">
            <a:avLst/>
          </a:prstGeom>
        </p:spPr>
      </p:pic>
      <p:pic>
        <p:nvPicPr>
          <p:cNvPr id="19" name="Picture 2" descr="karmaloop">
            <a:extLst>
              <a:ext uri="{FF2B5EF4-FFF2-40B4-BE49-F238E27FC236}">
                <a16:creationId xmlns:a16="http://schemas.microsoft.com/office/drawing/2014/main" id="{8D2BAB9B-49E7-474A-ABF1-90024D705B8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2396" b="91509"/>
          <a:stretch/>
        </p:blipFill>
        <p:spPr bwMode="auto">
          <a:xfrm>
            <a:off x="2326589" y="-58954"/>
            <a:ext cx="10475711" cy="62484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descr="A person sitting on a bench&#10;&#10;Description automatically generated with low confidence">
            <a:extLst>
              <a:ext uri="{FF2B5EF4-FFF2-40B4-BE49-F238E27FC236}">
                <a16:creationId xmlns:a16="http://schemas.microsoft.com/office/drawing/2014/main" id="{E16B9ED2-548F-DF42-9B68-3915C3EAFFBA}"/>
              </a:ext>
            </a:extLst>
          </p:cNvPr>
          <p:cNvPicPr>
            <a:picLocks noChangeAspect="1"/>
          </p:cNvPicPr>
          <p:nvPr/>
        </p:nvPicPr>
        <p:blipFill rotWithShape="1">
          <a:blip r:embed="rId8"/>
          <a:srcRect t="16503" b="14792"/>
          <a:stretch/>
        </p:blipFill>
        <p:spPr>
          <a:xfrm>
            <a:off x="-448873" y="565884"/>
            <a:ext cx="13079992" cy="6351069"/>
          </a:xfrm>
          <a:prstGeom prst="rect">
            <a:avLst/>
          </a:prstGeom>
        </p:spPr>
      </p:pic>
      <p:pic>
        <p:nvPicPr>
          <p:cNvPr id="6" name="Picture 5" descr="A person sitting on the ground&#10;&#10;Description automatically generated with low confidence">
            <a:extLst>
              <a:ext uri="{FF2B5EF4-FFF2-40B4-BE49-F238E27FC236}">
                <a16:creationId xmlns:a16="http://schemas.microsoft.com/office/drawing/2014/main" id="{3B06A937-A155-124D-9423-375679DAA4C8}"/>
              </a:ext>
            </a:extLst>
          </p:cNvPr>
          <p:cNvPicPr>
            <a:picLocks noChangeAspect="1"/>
          </p:cNvPicPr>
          <p:nvPr/>
        </p:nvPicPr>
        <p:blipFill>
          <a:blip r:embed="rId9"/>
          <a:stretch>
            <a:fillRect/>
          </a:stretch>
        </p:blipFill>
        <p:spPr>
          <a:xfrm>
            <a:off x="-620056" y="565882"/>
            <a:ext cx="13565502" cy="6351069"/>
          </a:xfrm>
          <a:prstGeom prst="rect">
            <a:avLst/>
          </a:prstGeom>
        </p:spPr>
      </p:pic>
      <p:sp>
        <p:nvSpPr>
          <p:cNvPr id="7" name="Rectangle 6">
            <a:extLst>
              <a:ext uri="{FF2B5EF4-FFF2-40B4-BE49-F238E27FC236}">
                <a16:creationId xmlns:a16="http://schemas.microsoft.com/office/drawing/2014/main" id="{E1D0660C-685D-044B-8C30-46227CC07956}"/>
              </a:ext>
            </a:extLst>
          </p:cNvPr>
          <p:cNvSpPr/>
          <p:nvPr/>
        </p:nvSpPr>
        <p:spPr>
          <a:xfrm>
            <a:off x="2171700" y="3051541"/>
            <a:ext cx="7594600" cy="1320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solidFill>
                    <a:prstClr val="black"/>
                  </a:solidFill>
                </a:ln>
                <a:solidFill>
                  <a:prstClr val="white"/>
                </a:solidFill>
                <a:effectLst/>
                <a:uLnTx/>
                <a:uFillTx/>
                <a:latin typeface="Forte" panose="020F0502020204030204" pitchFamily="34" charset="0"/>
                <a:ea typeface="+mn-ea"/>
                <a:cs typeface="Forte" panose="020F0502020204030204" pitchFamily="34" charset="0"/>
              </a:rPr>
              <a:t>Love it or Hate it DRAPSTAR will make it happen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solidFill>
                    <a:prstClr val="black"/>
                  </a:solidFill>
                </a:ln>
                <a:solidFill>
                  <a:prstClr val="white"/>
                </a:solidFill>
                <a:effectLst/>
                <a:uLnTx/>
                <a:uFillTx/>
                <a:latin typeface="Forte" panose="020F0502020204030204" pitchFamily="34" charset="0"/>
                <a:ea typeface="+mn-ea"/>
                <a:cs typeface="Forte" panose="020F0502020204030204" pitchFamily="34" charset="0"/>
              </a:rPr>
              <a:t>Love it or Hate it DRAPSTAR is the NEW WAY  </a:t>
            </a:r>
          </a:p>
        </p:txBody>
      </p:sp>
      <p:sp>
        <p:nvSpPr>
          <p:cNvPr id="2" name="Rectangle 1">
            <a:extLst>
              <a:ext uri="{FF2B5EF4-FFF2-40B4-BE49-F238E27FC236}">
                <a16:creationId xmlns:a16="http://schemas.microsoft.com/office/drawing/2014/main" id="{1CB6F1B9-4DB3-884B-B06A-359B56A668FA}"/>
              </a:ext>
            </a:extLst>
          </p:cNvPr>
          <p:cNvSpPr/>
          <p:nvPr/>
        </p:nvSpPr>
        <p:spPr>
          <a:xfrm>
            <a:off x="8839200" y="3897964"/>
            <a:ext cx="1554480" cy="62484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SHOP NOW </a:t>
            </a:r>
          </a:p>
        </p:txBody>
      </p:sp>
      <p:sp>
        <p:nvSpPr>
          <p:cNvPr id="23" name="Rectangle 22">
            <a:extLst>
              <a:ext uri="{FF2B5EF4-FFF2-40B4-BE49-F238E27FC236}">
                <a16:creationId xmlns:a16="http://schemas.microsoft.com/office/drawing/2014/main" id="{94AFB07C-F10F-424F-B10F-B5D7D839B438}"/>
              </a:ext>
            </a:extLst>
          </p:cNvPr>
          <p:cNvSpPr/>
          <p:nvPr/>
        </p:nvSpPr>
        <p:spPr>
          <a:xfrm>
            <a:off x="2171700" y="2522352"/>
            <a:ext cx="7594600" cy="1320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prstClr val="white"/>
                </a:solidFill>
                <a:effectLst/>
                <a:uLnTx/>
                <a:uFillTx/>
                <a:latin typeface=""/>
                <a:ea typeface="+mn-ea"/>
                <a:cs typeface="+mn-cs"/>
              </a:rPr>
              <a:t>MAKE IT HAPPEN </a:t>
            </a:r>
          </a:p>
        </p:txBody>
      </p:sp>
    </p:spTree>
    <p:extLst>
      <p:ext uri="{BB962C8B-B14F-4D97-AF65-F5344CB8AC3E}">
        <p14:creationId xmlns:p14="http://schemas.microsoft.com/office/powerpoint/2010/main" val="1813763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linds(horizontal)">
                                      <p:cBhvr>
                                        <p:cTn id="7" dur="2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blinds(horizontal)">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randombar(horizontal)">
                                      <p:cBhvr>
                                        <p:cTn id="22" dur="10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linds(horizontal)">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circle(in)">
                                      <p:cBhvr>
                                        <p:cTn id="3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3" repeatCount="indefinite" restart="whenNotActive" fill="hold" evtFilter="cancelBubble" nodeType="interactiveSeq">
                <p:stCondLst>
                  <p:cond delay="indefinite"/>
                  <p:cond evt="onBegin" delay="0">
                    <p:tn val="1"/>
                  </p:cond>
                </p:stCondLst>
                <p:endSync evt="end" delay="0">
                  <p:rtn val="all"/>
                </p:endSync>
                <p:childTnLst>
                  <p:par>
                    <p:cTn id="34" fill="hold">
                      <p:stCondLst>
                        <p:cond delay="0"/>
                      </p:stCondLst>
                      <p:childTnLst>
                        <p:par>
                          <p:cTn id="35" fill="hold">
                            <p:stCondLst>
                              <p:cond delay="0"/>
                            </p:stCondLst>
                            <p:childTnLst>
                              <p:par>
                                <p:cTn id="36" presetID="0" presetClass="path" presetSubtype="0" accel="50000" decel="50000" fill="hold" nodeType="clickEffect">
                                  <p:stCondLst>
                                    <p:cond delay="0"/>
                                  </p:stCondLst>
                                  <p:childTnLst>
                                    <p:animMotion origin="layout" path="M 0 0 L 0.01432 -0.03171 " pathEditMode="relative" rAng="0" ptsTypes="AA">
                                      <p:cBhvr>
                                        <p:cTn id="37" dur="30000" fill="hold"/>
                                        <p:tgtEl>
                                          <p:spTgt spid="15"/>
                                        </p:tgtEl>
                                        <p:attrNameLst>
                                          <p:attrName>ppt_x</p:attrName>
                                          <p:attrName>ppt_y</p:attrName>
                                        </p:attrNameLst>
                                      </p:cBhvr>
                                      <p:rCtr x="716" y="-1597"/>
                                    </p:animMotion>
                                  </p:childTnLst>
                                </p:cTn>
                              </p:par>
                              <p:par>
                                <p:cTn id="38" presetID="6" presetClass="emph" presetSubtype="0" accel="50000" decel="50000" fill="hold" nodeType="withEffect">
                                  <p:stCondLst>
                                    <p:cond delay="0"/>
                                  </p:stCondLst>
                                  <p:childTnLst>
                                    <p:animScale>
                                      <p:cBhvr>
                                        <p:cTn id="39" dur="30000" fill="hold"/>
                                        <p:tgtEl>
                                          <p:spTgt spid="15"/>
                                        </p:tgtEl>
                                      </p:cBhvr>
                                      <p:by x="150000" y="150000"/>
                                    </p:animScale>
                                  </p:childTnLst>
                                </p:cTn>
                              </p:par>
                            </p:childTnLst>
                          </p:cTn>
                        </p:par>
                        <p:par>
                          <p:cTn id="40" fill="hold">
                            <p:stCondLst>
                              <p:cond delay="30000"/>
                            </p:stCondLst>
                            <p:childTnLst>
                              <p:par>
                                <p:cTn id="41" presetID="0" presetClass="path" presetSubtype="0" accel="50000" decel="50000" fill="hold" nodeType="afterEffect">
                                  <p:stCondLst>
                                    <p:cond delay="5000"/>
                                  </p:stCondLst>
                                  <p:childTnLst>
                                    <p:animMotion origin="layout" path="M 0.01432 -0.03171 L 0 0 " pathEditMode="relative" rAng="0" ptsTypes="AA">
                                      <p:cBhvr>
                                        <p:cTn id="42" dur="30000" fill="hold"/>
                                        <p:tgtEl>
                                          <p:spTgt spid="15"/>
                                        </p:tgtEl>
                                        <p:attrNameLst>
                                          <p:attrName>ppt_x</p:attrName>
                                          <p:attrName>ppt_y</p:attrName>
                                        </p:attrNameLst>
                                      </p:cBhvr>
                                      <p:rCtr x="-716" y="1574"/>
                                    </p:animMotion>
                                  </p:childTnLst>
                                </p:cTn>
                              </p:par>
                              <p:par>
                                <p:cTn id="43" presetID="6" presetClass="emph" presetSubtype="0" accel="50000" decel="50000" fill="hold" nodeType="withEffect">
                                  <p:stCondLst>
                                    <p:cond delay="5000"/>
                                  </p:stCondLst>
                                  <p:childTnLst>
                                    <p:animScale>
                                      <p:cBhvr>
                                        <p:cTn id="44" dur="30000" fill="hold"/>
                                        <p:tgtEl>
                                          <p:spTgt spid="15"/>
                                        </p:tgtEl>
                                      </p:cBhvr>
                                      <p:by x="150000" y="150000"/>
                                      <p:to x="100000" y="100000"/>
                                    </p:animScale>
                                  </p:childTnLst>
                                </p:cTn>
                              </p:par>
                            </p:childTnLst>
                          </p:cTn>
                        </p:par>
                        <p:par>
                          <p:cTn id="45" fill="hold">
                            <p:stCondLst>
                              <p:cond delay="65000"/>
                            </p:stCondLst>
                            <p:childTnLst>
                              <p:par>
                                <p:cTn id="46" presetID="0" presetClass="path" presetSubtype="0" accel="50000" decel="50000" fill="hold" nodeType="afterEffect">
                                  <p:stCondLst>
                                    <p:cond delay="0"/>
                                  </p:stCondLst>
                                  <p:childTnLst>
                                    <p:animMotion origin="layout" path="M 0 0 L 0 0.00023 " pathEditMode="relative" rAng="0" ptsTypes="AA">
                                      <p:cBhvr>
                                        <p:cTn id="47" dur="5000" fill="hold"/>
                                        <p:tgtEl>
                                          <p:spTgt spid="15"/>
                                        </p:tgtEl>
                                        <p:attrNameLst>
                                          <p:attrName>ppt_x</p:attrName>
                                          <p:attrName>ppt_y</p:attrName>
                                        </p:attrNameLst>
                                      </p:cBhvr>
                                      <p:rCtr x="0" y="0"/>
                                    </p:animMotion>
                                  </p:childTnLst>
                                </p:cTn>
                              </p:par>
                            </p:childTnLst>
                          </p:cTn>
                        </p:par>
                      </p:childTnLst>
                    </p:cTn>
                  </p:par>
                </p:childTnLst>
              </p:cTn>
            </p:seq>
          </p:childTnLst>
        </p:cTn>
      </p:par>
    </p:tnLst>
    <p:bldLst>
      <p:bldP spid="7" grpId="0"/>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9D66F557-8904-1B40-A964-311C1151D5D4}"/>
              </a:ext>
            </a:extLst>
          </p:cNvPr>
          <p:cNvPicPr>
            <a:picLocks noChangeAspect="1"/>
          </p:cNvPicPr>
          <p:nvPr/>
        </p:nvPicPr>
        <p:blipFill>
          <a:blip r:embed="rId3"/>
          <a:stretch>
            <a:fillRect/>
          </a:stretch>
        </p:blipFill>
        <p:spPr>
          <a:xfrm>
            <a:off x="-10824" y="0"/>
            <a:ext cx="12213649" cy="6858000"/>
          </a:xfrm>
          <a:prstGeom prst="rect">
            <a:avLst/>
          </a:prstGeom>
        </p:spPr>
      </p:pic>
      <p:pic>
        <p:nvPicPr>
          <p:cNvPr id="19" name="Picture 2" descr="karmaloop">
            <a:extLst>
              <a:ext uri="{FF2B5EF4-FFF2-40B4-BE49-F238E27FC236}">
                <a16:creationId xmlns:a16="http://schemas.microsoft.com/office/drawing/2014/main" id="{8D2BAB9B-49E7-474A-ABF1-90024D705B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a:extLst>
              <a:ext uri="{FF2B5EF4-FFF2-40B4-BE49-F238E27FC236}">
                <a16:creationId xmlns:a16="http://schemas.microsoft.com/office/drawing/2014/main" id="{EB133F22-F344-0841-BFFF-87A2E9744E12}"/>
              </a:ext>
            </a:extLst>
          </p:cNvPr>
          <p:cNvSpPr/>
          <p:nvPr/>
        </p:nvSpPr>
        <p:spPr>
          <a:xfrm>
            <a:off x="-1" y="-1"/>
            <a:ext cx="2326589" cy="56588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descr="A picture containing text, different, display&#10;&#10;Description automatically generated">
            <a:extLst>
              <a:ext uri="{FF2B5EF4-FFF2-40B4-BE49-F238E27FC236}">
                <a16:creationId xmlns:a16="http://schemas.microsoft.com/office/drawing/2014/main" id="{F3E5C55A-4FC3-4B4B-BE39-B4357063B16F}"/>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98143" y="-965377"/>
            <a:ext cx="1130299" cy="2326591"/>
          </a:xfrm>
          <a:prstGeom prst="rect">
            <a:avLst/>
          </a:prstGeom>
        </p:spPr>
      </p:pic>
      <p:sp>
        <p:nvSpPr>
          <p:cNvPr id="35" name="Right Triangle 34">
            <a:extLst>
              <a:ext uri="{FF2B5EF4-FFF2-40B4-BE49-F238E27FC236}">
                <a16:creationId xmlns:a16="http://schemas.microsoft.com/office/drawing/2014/main" id="{820F55E9-A830-6D4B-B0E6-172F2F1294B2}"/>
              </a:ext>
            </a:extLst>
          </p:cNvPr>
          <p:cNvSpPr/>
          <p:nvPr/>
        </p:nvSpPr>
        <p:spPr>
          <a:xfrm>
            <a:off x="2377179" y="6485385"/>
            <a:ext cx="335541" cy="36829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ight Triangle 36">
            <a:extLst>
              <a:ext uri="{FF2B5EF4-FFF2-40B4-BE49-F238E27FC236}">
                <a16:creationId xmlns:a16="http://schemas.microsoft.com/office/drawing/2014/main" id="{7CCF8682-4ABE-A240-8355-EA12DA734DB6}"/>
              </a:ext>
            </a:extLst>
          </p:cNvPr>
          <p:cNvSpPr/>
          <p:nvPr/>
        </p:nvSpPr>
        <p:spPr>
          <a:xfrm>
            <a:off x="3904710" y="6485385"/>
            <a:ext cx="335541" cy="36829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ight Triangle 37">
            <a:extLst>
              <a:ext uri="{FF2B5EF4-FFF2-40B4-BE49-F238E27FC236}">
                <a16:creationId xmlns:a16="http://schemas.microsoft.com/office/drawing/2014/main" id="{B08F7988-3C4F-954F-A1D3-B3E3B221DB22}"/>
              </a:ext>
            </a:extLst>
          </p:cNvPr>
          <p:cNvSpPr/>
          <p:nvPr/>
        </p:nvSpPr>
        <p:spPr>
          <a:xfrm>
            <a:off x="880280" y="6485384"/>
            <a:ext cx="335541" cy="368299"/>
          </a:xfrm>
          <a:prstGeom prst="r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D49CDB8-BECE-0D4A-9E8C-FFC061229A63}"/>
              </a:ext>
            </a:extLst>
          </p:cNvPr>
          <p:cNvPicPr>
            <a:picLocks noChangeAspect="1"/>
          </p:cNvPicPr>
          <p:nvPr/>
        </p:nvPicPr>
        <p:blipFill>
          <a:blip r:embed="rId7"/>
          <a:stretch>
            <a:fillRect/>
          </a:stretch>
        </p:blipFill>
        <p:spPr>
          <a:xfrm>
            <a:off x="361950" y="2049085"/>
            <a:ext cx="3206750" cy="3611880"/>
          </a:xfrm>
          <a:prstGeom prst="rect">
            <a:avLst/>
          </a:prstGeom>
        </p:spPr>
      </p:pic>
      <p:pic>
        <p:nvPicPr>
          <p:cNvPr id="6" name="Picture 5" descr="A person wearing a hat and holding a bouquet of flowers&#10;&#10;Description automatically generated with low confidence">
            <a:extLst>
              <a:ext uri="{FF2B5EF4-FFF2-40B4-BE49-F238E27FC236}">
                <a16:creationId xmlns:a16="http://schemas.microsoft.com/office/drawing/2014/main" id="{173A7BF2-6780-8141-8DD3-E16BFC72541A}"/>
              </a:ext>
            </a:extLst>
          </p:cNvPr>
          <p:cNvPicPr>
            <a:picLocks noChangeAspect="1"/>
          </p:cNvPicPr>
          <p:nvPr/>
        </p:nvPicPr>
        <p:blipFill>
          <a:blip r:embed="rId8"/>
          <a:stretch>
            <a:fillRect/>
          </a:stretch>
        </p:blipFill>
        <p:spPr>
          <a:xfrm>
            <a:off x="4029790" y="2042756"/>
            <a:ext cx="3021330" cy="3702948"/>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5F5137C6-0BBC-B048-8486-115CDD1A68B7}"/>
              </a:ext>
            </a:extLst>
          </p:cNvPr>
          <p:cNvPicPr>
            <a:picLocks noChangeAspect="1"/>
          </p:cNvPicPr>
          <p:nvPr/>
        </p:nvPicPr>
        <p:blipFill>
          <a:blip r:embed="rId9"/>
          <a:stretch>
            <a:fillRect/>
          </a:stretch>
        </p:blipFill>
        <p:spPr>
          <a:xfrm>
            <a:off x="7801894" y="2042014"/>
            <a:ext cx="2492439" cy="3702948"/>
          </a:xfrm>
          <a:prstGeom prst="rect">
            <a:avLst/>
          </a:prstGeom>
        </p:spPr>
      </p:pic>
      <p:pic>
        <p:nvPicPr>
          <p:cNvPr id="5" name="Picture 4" descr="A person wearing glasses&#10;&#10;Description automatically generated with low confidence">
            <a:extLst>
              <a:ext uri="{FF2B5EF4-FFF2-40B4-BE49-F238E27FC236}">
                <a16:creationId xmlns:a16="http://schemas.microsoft.com/office/drawing/2014/main" id="{42F8AF8D-4A26-C642-9F16-62C0CC72AD28}"/>
              </a:ext>
            </a:extLst>
          </p:cNvPr>
          <p:cNvPicPr>
            <a:picLocks noChangeAspect="1"/>
          </p:cNvPicPr>
          <p:nvPr/>
        </p:nvPicPr>
        <p:blipFill>
          <a:blip r:embed="rId10"/>
          <a:stretch>
            <a:fillRect/>
          </a:stretch>
        </p:blipFill>
        <p:spPr>
          <a:xfrm>
            <a:off x="-10823" y="565884"/>
            <a:ext cx="12213648" cy="6292117"/>
          </a:xfrm>
          <a:prstGeom prst="rect">
            <a:avLst/>
          </a:prstGeom>
        </p:spPr>
      </p:pic>
      <p:sp>
        <p:nvSpPr>
          <p:cNvPr id="8" name="Rectangle 7">
            <a:extLst>
              <a:ext uri="{FF2B5EF4-FFF2-40B4-BE49-F238E27FC236}">
                <a16:creationId xmlns:a16="http://schemas.microsoft.com/office/drawing/2014/main" id="{41C42A1F-CB76-DD4C-9C5A-6CB5FCC543E3}"/>
              </a:ext>
            </a:extLst>
          </p:cNvPr>
          <p:cNvSpPr/>
          <p:nvPr/>
        </p:nvSpPr>
        <p:spPr>
          <a:xfrm>
            <a:off x="569639" y="1980878"/>
            <a:ext cx="4417016" cy="192824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a:ea typeface="+mn-ea"/>
                <a:cs typeface="+mn-cs"/>
              </a:rPr>
              <a:t>HERE TO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a:ea typeface="+mn-ea"/>
                <a:cs typeface="+mn-cs"/>
              </a:rPr>
              <a:t>IMPACT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Calibri" panose="020F0502020204030204"/>
                <a:ea typeface="+mn-ea"/>
                <a:cs typeface="+mn-cs"/>
              </a:rPr>
              <a:t>YOUR LIFE </a:t>
            </a:r>
            <a:endPar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1CB6F1B9-4DB3-884B-B06A-359B56A668FA}"/>
              </a:ext>
            </a:extLst>
          </p:cNvPr>
          <p:cNvSpPr/>
          <p:nvPr/>
        </p:nvSpPr>
        <p:spPr>
          <a:xfrm>
            <a:off x="1174771" y="4023966"/>
            <a:ext cx="3206751" cy="624840"/>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SHOP NOW </a:t>
            </a:r>
          </a:p>
        </p:txBody>
      </p:sp>
    </p:spTree>
    <p:extLst>
      <p:ext uri="{BB962C8B-B14F-4D97-AF65-F5344CB8AC3E}">
        <p14:creationId xmlns:p14="http://schemas.microsoft.com/office/powerpoint/2010/main" val="1362469817"/>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linds(horizont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dissolve">
                                      <p:cBhvr>
                                        <p:cTn id="27" dur="500"/>
                                        <p:tgtEl>
                                          <p:spTgt spid="8">
                                            <p:txEl>
                                              <p:pRg st="0" end="0"/>
                                            </p:txEl>
                                          </p:spTgt>
                                        </p:tgtEl>
                                      </p:cBhvr>
                                    </p:animEffect>
                                  </p:childTnLst>
                                </p:cTn>
                              </p:par>
                              <p:par>
                                <p:cTn id="28" presetID="9" presetClass="entr" presetSubtype="0" fill="hold" nodeType="withEffect">
                                  <p:stCondLst>
                                    <p:cond delay="0"/>
                                  </p:stCondLst>
                                  <p:childTnLst>
                                    <p:set>
                                      <p:cBhvr>
                                        <p:cTn id="29" dur="1" fill="hold">
                                          <p:stCondLst>
                                            <p:cond delay="0"/>
                                          </p:stCondLst>
                                        </p:cTn>
                                        <p:tgtEl>
                                          <p:spTgt spid="8">
                                            <p:txEl>
                                              <p:pRg st="1" end="1"/>
                                            </p:txEl>
                                          </p:spTgt>
                                        </p:tgtEl>
                                        <p:attrNameLst>
                                          <p:attrName>style.visibility</p:attrName>
                                        </p:attrNameLst>
                                      </p:cBhvr>
                                      <p:to>
                                        <p:strVal val="visible"/>
                                      </p:to>
                                    </p:set>
                                    <p:animEffect transition="in" filter="dissolve">
                                      <p:cBhvr>
                                        <p:cTn id="30" dur="500"/>
                                        <p:tgtEl>
                                          <p:spTgt spid="8">
                                            <p:txEl>
                                              <p:pRg st="1" end="1"/>
                                            </p:txEl>
                                          </p:spTgt>
                                        </p:tgtEl>
                                      </p:cBhvr>
                                    </p:animEffect>
                                  </p:childTnLst>
                                </p:cTn>
                              </p:par>
                              <p:par>
                                <p:cTn id="31" presetID="9" presetClass="entr" presetSubtype="0" fill="hold" nodeType="with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Effect transition="in" filter="dissolve">
                                      <p:cBhvr>
                                        <p:cTn id="33" dur="500"/>
                                        <p:tgtEl>
                                          <p:spTgt spid="8">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grpId="0" nodeType="clickEffect">
                                  <p:stCondLst>
                                    <p:cond delay="0"/>
                                  </p:stCondLst>
                                  <p:childTnLst>
                                    <p:set>
                                      <p:cBhvr>
                                        <p:cTn id="37" dur="1" fill="hold">
                                          <p:stCondLst>
                                            <p:cond delay="0"/>
                                          </p:stCondLst>
                                        </p:cTn>
                                        <p:tgtEl>
                                          <p:spTgt spid="2"/>
                                        </p:tgtEl>
                                        <p:attrNameLst>
                                          <p:attrName>style.visibility</p:attrName>
                                        </p:attrNameLst>
                                      </p:cBhvr>
                                      <p:to>
                                        <p:strVal val="visible"/>
                                      </p:to>
                                    </p:set>
                                    <p:animEffect transition="in" filter="blinds(horizontal)">
                                      <p:cBhvr>
                                        <p:cTn id="3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9" repeatCount="indefinite" restart="whenNotActive" fill="hold" evtFilter="cancelBubble" nodeType="interactiveSeq">
                <p:stCondLst>
                  <p:cond delay="indefinite"/>
                  <p:cond evt="onBegin" delay="0">
                    <p:tn val="1"/>
                  </p:cond>
                </p:stCondLst>
                <p:endSync evt="end" delay="0">
                  <p:rtn val="all"/>
                </p:endSync>
                <p:childTnLst>
                  <p:par>
                    <p:cTn id="40" fill="hold">
                      <p:stCondLst>
                        <p:cond delay="0"/>
                      </p:stCondLst>
                      <p:childTnLst>
                        <p:par>
                          <p:cTn id="41" fill="hold">
                            <p:stCondLst>
                              <p:cond delay="0"/>
                            </p:stCondLst>
                            <p:childTnLst>
                              <p:par>
                                <p:cTn id="42" presetID="0" presetClass="path" presetSubtype="0" accel="50000" decel="50000" fill="hold" nodeType="clickEffect">
                                  <p:stCondLst>
                                    <p:cond delay="0"/>
                                  </p:stCondLst>
                                  <p:childTnLst>
                                    <p:animMotion origin="layout" path="M 0 0 L 0.03581 0.19259 " pathEditMode="relative" rAng="0" ptsTypes="AA">
                                      <p:cBhvr>
                                        <p:cTn id="43" dur="30000" fill="hold"/>
                                        <p:tgtEl>
                                          <p:spTgt spid="52"/>
                                        </p:tgtEl>
                                        <p:attrNameLst>
                                          <p:attrName>ppt_x</p:attrName>
                                          <p:attrName>ppt_y</p:attrName>
                                        </p:attrNameLst>
                                      </p:cBhvr>
                                      <p:rCtr x="1784" y="9630"/>
                                    </p:animMotion>
                                  </p:childTnLst>
                                </p:cTn>
                              </p:par>
                              <p:par>
                                <p:cTn id="44" presetID="6" presetClass="emph" presetSubtype="0" accel="50000" decel="50000" fill="hold" nodeType="withEffect">
                                  <p:stCondLst>
                                    <p:cond delay="0"/>
                                  </p:stCondLst>
                                  <p:childTnLst>
                                    <p:animScale>
                                      <p:cBhvr>
                                        <p:cTn id="45" dur="30000" fill="hold"/>
                                        <p:tgtEl>
                                          <p:spTgt spid="52"/>
                                        </p:tgtEl>
                                      </p:cBhvr>
                                      <p:by x="150000" y="150000"/>
                                    </p:animScale>
                                  </p:childTnLst>
                                </p:cTn>
                              </p:par>
                            </p:childTnLst>
                          </p:cTn>
                        </p:par>
                        <p:par>
                          <p:cTn id="46" fill="hold">
                            <p:stCondLst>
                              <p:cond delay="30000"/>
                            </p:stCondLst>
                            <p:childTnLst>
                              <p:par>
                                <p:cTn id="47" presetID="0" presetClass="path" presetSubtype="0" accel="50000" decel="50000" fill="hold" nodeType="afterEffect">
                                  <p:stCondLst>
                                    <p:cond delay="5000"/>
                                  </p:stCondLst>
                                  <p:childTnLst>
                                    <p:animMotion origin="layout" path="M 0.03581 0.19259 L 0 0 " pathEditMode="relative" rAng="0" ptsTypes="AA">
                                      <p:cBhvr>
                                        <p:cTn id="48" dur="30000" fill="hold"/>
                                        <p:tgtEl>
                                          <p:spTgt spid="52"/>
                                        </p:tgtEl>
                                        <p:attrNameLst>
                                          <p:attrName>ppt_x</p:attrName>
                                          <p:attrName>ppt_y</p:attrName>
                                        </p:attrNameLst>
                                      </p:cBhvr>
                                      <p:rCtr x="-1797" y="-9630"/>
                                    </p:animMotion>
                                  </p:childTnLst>
                                </p:cTn>
                              </p:par>
                              <p:par>
                                <p:cTn id="49" presetID="6" presetClass="emph" presetSubtype="0" accel="50000" decel="50000" fill="hold" nodeType="withEffect">
                                  <p:stCondLst>
                                    <p:cond delay="5000"/>
                                  </p:stCondLst>
                                  <p:childTnLst>
                                    <p:animScale>
                                      <p:cBhvr>
                                        <p:cTn id="50" dur="30000" fill="hold"/>
                                        <p:tgtEl>
                                          <p:spTgt spid="52"/>
                                        </p:tgtEl>
                                      </p:cBhvr>
                                      <p:by x="150000" y="150000"/>
                                      <p:to x="100000" y="100000"/>
                                    </p:animScale>
                                  </p:childTnLst>
                                </p:cTn>
                              </p:par>
                            </p:childTnLst>
                          </p:cTn>
                        </p:par>
                        <p:par>
                          <p:cTn id="51" fill="hold">
                            <p:stCondLst>
                              <p:cond delay="65000"/>
                            </p:stCondLst>
                            <p:childTnLst>
                              <p:par>
                                <p:cTn id="52" presetID="0" presetClass="path" presetSubtype="0" accel="50000" decel="50000" fill="hold" nodeType="afterEffect">
                                  <p:stCondLst>
                                    <p:cond delay="0"/>
                                  </p:stCondLst>
                                  <p:childTnLst>
                                    <p:animMotion origin="layout" path="M 0 0 L 0 0.00023 " pathEditMode="relative" rAng="0" ptsTypes="AA">
                                      <p:cBhvr>
                                        <p:cTn id="53" dur="5000" fill="hold"/>
                                        <p:tgtEl>
                                          <p:spTgt spid="52"/>
                                        </p:tgtEl>
                                        <p:attrNameLst>
                                          <p:attrName>ppt_x</p:attrName>
                                          <p:attrName>ppt_y</p:attrName>
                                        </p:attrNameLst>
                                      </p:cBhvr>
                                      <p:rCtr x="0" y="0"/>
                                    </p:animMotion>
                                  </p:childTnLst>
                                </p:cTn>
                              </p:par>
                            </p:childTnLst>
                          </p:cTn>
                        </p:par>
                      </p:childTnLst>
                    </p:cTn>
                  </p:par>
                </p:childTnLst>
              </p:cTn>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6" name="Picture 2" descr="Hip-hop's iconic images and the stories behind them – in pictures | Music |  The Guardian">
            <a:extLst>
              <a:ext uri="{FF2B5EF4-FFF2-40B4-BE49-F238E27FC236}">
                <a16:creationId xmlns:a16="http://schemas.microsoft.com/office/drawing/2014/main" id="{6AC1211F-8DE1-4047-9A58-4A8470598C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565820"/>
            <a:ext cx="12202108" cy="62921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karmaloop">
            <a:extLst>
              <a:ext uri="{FF2B5EF4-FFF2-40B4-BE49-F238E27FC236}">
                <a16:creationId xmlns:a16="http://schemas.microsoft.com/office/drawing/2014/main" id="{70EE32AB-1629-9147-AD98-F513B30277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mooth Flow: A dope rap playlist with songs constantly getting added. A  follow would be greatly appreciated! : r/SpotifyPlaylists">
            <a:extLst>
              <a:ext uri="{FF2B5EF4-FFF2-40B4-BE49-F238E27FC236}">
                <a16:creationId xmlns:a16="http://schemas.microsoft.com/office/drawing/2014/main" id="{C3087B46-7120-E34D-8EE5-98D4B2DFFE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565820"/>
            <a:ext cx="12191999" cy="62921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9 Songs That Matter Right Now - The New York Times">
            <a:extLst>
              <a:ext uri="{FF2B5EF4-FFF2-40B4-BE49-F238E27FC236}">
                <a16:creationId xmlns:a16="http://schemas.microsoft.com/office/drawing/2014/main" id="{1BD02622-1C42-4B46-9F7D-5DCEAA4929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210" y="565820"/>
            <a:ext cx="12208208" cy="629218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B323232-3973-5E4B-B5E9-984B578BD19B}"/>
              </a:ext>
            </a:extLst>
          </p:cNvPr>
          <p:cNvSpPr txBox="1"/>
          <p:nvPr/>
        </p:nvSpPr>
        <p:spPr>
          <a:xfrm>
            <a:off x="3889835" y="2967335"/>
            <a:ext cx="6096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Forte" panose="03060902040502070203" pitchFamily="66" charset="77"/>
                <a:ea typeface="+mn-ea"/>
                <a:cs typeface="+mn-cs"/>
              </a:rPr>
              <a:t>IN LOVE WITH</a:t>
            </a:r>
            <a:endParaRPr kumimoji="0" lang="en-US" sz="5400" b="1" i="0" u="none" strike="noStrike" kern="1200" cap="none" spc="0" normalizeH="0" baseline="0" noProof="0" dirty="0">
              <a:ln>
                <a:noFill/>
              </a:ln>
              <a:solidFill>
                <a:prstClr val="black"/>
              </a:solidFill>
              <a:effectLst/>
              <a:uLnTx/>
              <a:uFillTx/>
              <a:latin typeface="Forte" panose="03060902040502070203" pitchFamily="66" charset="77"/>
              <a:ea typeface="+mn-ea"/>
              <a:cs typeface="+mn-cs"/>
            </a:endParaRPr>
          </a:p>
        </p:txBody>
      </p:sp>
      <p:sp>
        <p:nvSpPr>
          <p:cNvPr id="6" name="TextBox 5">
            <a:extLst>
              <a:ext uri="{FF2B5EF4-FFF2-40B4-BE49-F238E27FC236}">
                <a16:creationId xmlns:a16="http://schemas.microsoft.com/office/drawing/2014/main" id="{C53F7832-5915-0941-8743-2F00B57166AA}"/>
              </a:ext>
            </a:extLst>
          </p:cNvPr>
          <p:cNvSpPr txBox="1"/>
          <p:nvPr/>
        </p:nvSpPr>
        <p:spPr>
          <a:xfrm>
            <a:off x="4758070" y="2967335"/>
            <a:ext cx="2984278"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Forte" panose="03060902040502070203" pitchFamily="66" charset="77"/>
                <a:ea typeface="+mn-ea"/>
                <a:cs typeface="+mn-cs"/>
              </a:rPr>
              <a:t>ARE YOU</a:t>
            </a:r>
          </a:p>
        </p:txBody>
      </p:sp>
      <p:sp>
        <p:nvSpPr>
          <p:cNvPr id="9" name="TextBox 8">
            <a:extLst>
              <a:ext uri="{FF2B5EF4-FFF2-40B4-BE49-F238E27FC236}">
                <a16:creationId xmlns:a16="http://schemas.microsoft.com/office/drawing/2014/main" id="{2D72075E-ADEE-AF42-B7A9-0E39BB5D2442}"/>
              </a:ext>
            </a:extLst>
          </p:cNvPr>
          <p:cNvSpPr txBox="1"/>
          <p:nvPr/>
        </p:nvSpPr>
        <p:spPr>
          <a:xfrm>
            <a:off x="4794813" y="3009330"/>
            <a:ext cx="2910792"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Forte" panose="03060902040502070203" pitchFamily="66" charset="77"/>
                <a:ea typeface="+mn-ea"/>
                <a:cs typeface="+mn-cs"/>
              </a:rPr>
              <a:t>MUSIC?</a:t>
            </a:r>
          </a:p>
        </p:txBody>
      </p:sp>
      <p:pic>
        <p:nvPicPr>
          <p:cNvPr id="1030" name="Picture 6" descr="An International Women's Day playlist from Spotify's biggest female artists  - United By Pop">
            <a:extLst>
              <a:ext uri="{FF2B5EF4-FFF2-40B4-BE49-F238E27FC236}">
                <a16:creationId xmlns:a16="http://schemas.microsoft.com/office/drawing/2014/main" id="{C8984A5E-8657-8E42-83FA-A39AE32985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110" y="565820"/>
            <a:ext cx="12191998" cy="6292180"/>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36948063-DBC8-A544-8CD0-1366CB941C1B}"/>
              </a:ext>
            </a:extLst>
          </p:cNvPr>
          <p:cNvSpPr/>
          <p:nvPr/>
        </p:nvSpPr>
        <p:spPr>
          <a:xfrm>
            <a:off x="-26319" y="50039"/>
            <a:ext cx="2363020" cy="51578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 different, display&#10;&#10;Description automatically generated">
            <a:extLst>
              <a:ext uri="{FF2B5EF4-FFF2-40B4-BE49-F238E27FC236}">
                <a16:creationId xmlns:a16="http://schemas.microsoft.com/office/drawing/2014/main" id="{69974905-59D5-0946-837D-E4C358483DB6}"/>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61718" y="-1003015"/>
            <a:ext cx="1130299" cy="2326591"/>
          </a:xfrm>
          <a:prstGeom prst="rect">
            <a:avLst/>
          </a:prstGeom>
        </p:spPr>
      </p:pic>
    </p:spTree>
    <p:extLst>
      <p:ext uri="{BB962C8B-B14F-4D97-AF65-F5344CB8AC3E}">
        <p14:creationId xmlns:p14="http://schemas.microsoft.com/office/powerpoint/2010/main" val="22700739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repeatCount="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10"/>
                                        <p:tgtEl>
                                          <p:spTgt spid="6">
                                            <p:txEl>
                                              <p:pRg st="0" end="0"/>
                                            </p:txEl>
                                          </p:spTgt>
                                        </p:tgtEl>
                                      </p:cBhvr>
                                    </p:animEffect>
                                  </p:childTnLst>
                                  <p:subTnLst>
                                    <p:set>
                                      <p:cBhvr override="childStyle">
                                        <p:cTn dur="1" fill="hold" display="0" masterRel="nextClick" afterEffect="1"/>
                                        <p:tgtEl>
                                          <p:spTgt spid="6">
                                            <p:txEl>
                                              <p:pRg st="0" end="0"/>
                                            </p:txEl>
                                          </p:spTgt>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100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700"/>
                                        <p:tgtEl>
                                          <p:spTgt spid="8"/>
                                        </p:tgtEl>
                                      </p:cBhvr>
                                    </p:animEffect>
                                  </p:childTnLst>
                                  <p:subTnLst>
                                    <p:set>
                                      <p:cBhvr override="childStyle">
                                        <p:cTn dur="1" fill="hold" display="0" masterRel="sameClick" afterEffect="1">
                                          <p:stCondLst>
                                            <p:cond evt="end" delay="0">
                                              <p:tn val="10"/>
                                            </p:cond>
                                          </p:stCondLst>
                                        </p:cTn>
                                        <p:tgtEl>
                                          <p:spTgt spid="8"/>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5" presetClass="entr" presetSubtype="10" repeatCount="0" fill="hold" grpId="0" nodeType="clickEffect">
                                  <p:stCondLst>
                                    <p:cond delay="100"/>
                                  </p:stCondLst>
                                  <p:childTnLst>
                                    <p:set>
                                      <p:cBhvr>
                                        <p:cTn id="16" dur="1" fill="hold">
                                          <p:stCondLst>
                                            <p:cond delay="0"/>
                                          </p:stCondLst>
                                        </p:cTn>
                                        <p:tgtEl>
                                          <p:spTgt spid="9"/>
                                        </p:tgtEl>
                                        <p:attrNameLst>
                                          <p:attrName>style.visibility</p:attrName>
                                        </p:attrNameLst>
                                      </p:cBhvr>
                                      <p:to>
                                        <p:strVal val="visible"/>
                                      </p:to>
                                    </p:set>
                                    <p:animEffect transition="in" filter="checkerboard(across)">
                                      <p:cBhvr>
                                        <p:cTn id="17" dur="1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checkerboard(across)">
                                      <p:cBhvr>
                                        <p:cTn id="22" dur="1000"/>
                                        <p:tgtEl>
                                          <p:spTgt spid="102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028"/>
                                        </p:tgtEl>
                                        <p:attrNameLst>
                                          <p:attrName>style.visibility</p:attrName>
                                        </p:attrNameLst>
                                      </p:cBhvr>
                                      <p:to>
                                        <p:strVal val="visible"/>
                                      </p:to>
                                    </p:set>
                                    <p:animEffect transition="in" filter="dissolve">
                                      <p:cBhvr>
                                        <p:cTn id="27" dur="500"/>
                                        <p:tgtEl>
                                          <p:spTgt spid="1028"/>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1030"/>
                                        </p:tgtEl>
                                        <p:attrNameLst>
                                          <p:attrName>style.visibility</p:attrName>
                                        </p:attrNameLst>
                                      </p:cBhvr>
                                      <p:to>
                                        <p:strVal val="visible"/>
                                      </p:to>
                                    </p:set>
                                    <p:animEffect transition="in" filter="blinds(horizontal)">
                                      <p:cBhvr>
                                        <p:cTn id="32"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3" repeatCount="indefinite" restart="whenNotActive" fill="hold" evtFilter="cancelBubble" nodeType="interactiveSeq">
                <p:stCondLst>
                  <p:cond delay="indefinite"/>
                  <p:cond evt="onBegin" delay="0">
                    <p:tn val="1"/>
                  </p:cond>
                </p:stCondLst>
                <p:endSync evt="end" delay="0">
                  <p:rtn val="all"/>
                </p:endSync>
                <p:childTnLst>
                  <p:par>
                    <p:cTn id="34" fill="hold">
                      <p:stCondLst>
                        <p:cond delay="0"/>
                      </p:stCondLst>
                      <p:childTnLst>
                        <p:par>
                          <p:cTn id="35" fill="hold">
                            <p:stCondLst>
                              <p:cond delay="0"/>
                            </p:stCondLst>
                            <p:childTnLst>
                              <p:par>
                                <p:cTn id="36" presetID="0" presetClass="path" presetSubtype="0" accel="50000" decel="50000" fill="hold" nodeType="clickEffect">
                                  <p:stCondLst>
                                    <p:cond delay="0"/>
                                  </p:stCondLst>
                                  <p:childTnLst>
                                    <p:animMotion origin="layout" path="M -6.25E-7 -3.7037E-6 L 0.01081 -0.03402 " pathEditMode="relative" rAng="0" ptsTypes="AA">
                                      <p:cBhvr>
                                        <p:cTn id="37" dur="30000" fill="hold"/>
                                        <p:tgtEl>
                                          <p:spTgt spid="6146"/>
                                        </p:tgtEl>
                                        <p:attrNameLst>
                                          <p:attrName>ppt_x</p:attrName>
                                          <p:attrName>ppt_y</p:attrName>
                                        </p:attrNameLst>
                                      </p:cBhvr>
                                      <p:rCtr x="534" y="-1713"/>
                                    </p:animMotion>
                                  </p:childTnLst>
                                </p:cTn>
                              </p:par>
                              <p:par>
                                <p:cTn id="38" presetID="6" presetClass="emph" presetSubtype="0" accel="50000" decel="50000" fill="hold" nodeType="withEffect">
                                  <p:stCondLst>
                                    <p:cond delay="0"/>
                                  </p:stCondLst>
                                  <p:childTnLst>
                                    <p:animScale>
                                      <p:cBhvr>
                                        <p:cTn id="39" dur="30000" fill="hold"/>
                                        <p:tgtEl>
                                          <p:spTgt spid="6146"/>
                                        </p:tgtEl>
                                      </p:cBhvr>
                                      <p:by x="150000" y="150000"/>
                                    </p:animScale>
                                  </p:childTnLst>
                                </p:cTn>
                              </p:par>
                            </p:childTnLst>
                          </p:cTn>
                        </p:par>
                        <p:par>
                          <p:cTn id="40" fill="hold">
                            <p:stCondLst>
                              <p:cond delay="30000"/>
                            </p:stCondLst>
                            <p:childTnLst>
                              <p:par>
                                <p:cTn id="41" presetID="0" presetClass="path" presetSubtype="0" accel="50000" decel="50000" fill="hold" nodeType="afterEffect">
                                  <p:stCondLst>
                                    <p:cond delay="5000"/>
                                  </p:stCondLst>
                                  <p:childTnLst>
                                    <p:animMotion origin="layout" path="M 0.01081 -0.03402 L -6.25E-7 -3.7037E-6 " pathEditMode="relative" rAng="0" ptsTypes="AA">
                                      <p:cBhvr>
                                        <p:cTn id="42" dur="30000" fill="hold"/>
                                        <p:tgtEl>
                                          <p:spTgt spid="6146"/>
                                        </p:tgtEl>
                                        <p:attrNameLst>
                                          <p:attrName>ppt_x</p:attrName>
                                          <p:attrName>ppt_y</p:attrName>
                                        </p:attrNameLst>
                                      </p:cBhvr>
                                      <p:rCtr x="-547" y="1690"/>
                                    </p:animMotion>
                                  </p:childTnLst>
                                </p:cTn>
                              </p:par>
                              <p:par>
                                <p:cTn id="43" presetID="6" presetClass="emph" presetSubtype="0" accel="50000" decel="50000" fill="hold" nodeType="withEffect">
                                  <p:stCondLst>
                                    <p:cond delay="5000"/>
                                  </p:stCondLst>
                                  <p:childTnLst>
                                    <p:animScale>
                                      <p:cBhvr>
                                        <p:cTn id="44" dur="30000" fill="hold"/>
                                        <p:tgtEl>
                                          <p:spTgt spid="6146"/>
                                        </p:tgtEl>
                                      </p:cBhvr>
                                      <p:by x="150000" y="150000"/>
                                      <p:to x="100000" y="100000"/>
                                    </p:animScale>
                                  </p:childTnLst>
                                </p:cTn>
                              </p:par>
                            </p:childTnLst>
                          </p:cTn>
                        </p:par>
                        <p:par>
                          <p:cTn id="45" fill="hold">
                            <p:stCondLst>
                              <p:cond delay="65000"/>
                            </p:stCondLst>
                            <p:childTnLst>
                              <p:par>
                                <p:cTn id="46" presetID="0" presetClass="path" presetSubtype="0" accel="50000" decel="50000" fill="hold" nodeType="afterEffect">
                                  <p:stCondLst>
                                    <p:cond delay="0"/>
                                  </p:stCondLst>
                                  <p:childTnLst>
                                    <p:animMotion origin="layout" path="M -6.25E-7 -3.7037E-6 L -6.25E-7 0.00024 " pathEditMode="relative" rAng="0" ptsTypes="AA">
                                      <p:cBhvr>
                                        <p:cTn id="47" dur="5000" fill="hold"/>
                                        <p:tgtEl>
                                          <p:spTgt spid="6146"/>
                                        </p:tgtEl>
                                        <p:attrNameLst>
                                          <p:attrName>ppt_x</p:attrName>
                                          <p:attrName>ppt_y</p:attrName>
                                        </p:attrNameLst>
                                      </p:cBhvr>
                                      <p:rCtr x="0" y="0"/>
                                    </p:animMotion>
                                  </p:childTnLst>
                                </p:cTn>
                              </p:par>
                            </p:childTnLst>
                          </p:cTn>
                        </p:par>
                      </p:childTnLst>
                    </p:cTn>
                  </p:par>
                </p:childTnLst>
              </p:cTn>
            </p:seq>
          </p:childTnLst>
        </p:cTn>
      </p:par>
    </p:tnLst>
    <p:bldLst>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6" name="Picture 4" descr="Ctrl - Album by SZA | Spotify">
            <a:extLst>
              <a:ext uri="{FF2B5EF4-FFF2-40B4-BE49-F238E27FC236}">
                <a16:creationId xmlns:a16="http://schemas.microsoft.com/office/drawing/2014/main" id="{68574456-EF52-1B4A-BE69-DE5C87DDB5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65884"/>
            <a:ext cx="12192000" cy="62921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karmaloop">
            <a:extLst>
              <a:ext uri="{FF2B5EF4-FFF2-40B4-BE49-F238E27FC236}">
                <a16:creationId xmlns:a16="http://schemas.microsoft.com/office/drawing/2014/main" id="{70EE32AB-1629-9147-AD98-F513B30277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EED0BF2-2258-7640-80B3-D249D53ADD2F}"/>
              </a:ext>
            </a:extLst>
          </p:cNvPr>
          <p:cNvSpPr/>
          <p:nvPr/>
        </p:nvSpPr>
        <p:spPr>
          <a:xfrm>
            <a:off x="-90258" y="1720682"/>
            <a:ext cx="3943350" cy="38719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40" name="Picture 16" descr="SZA | Spotify">
            <a:extLst>
              <a:ext uri="{FF2B5EF4-FFF2-40B4-BE49-F238E27FC236}">
                <a16:creationId xmlns:a16="http://schemas.microsoft.com/office/drawing/2014/main" id="{E14A4B66-519E-3643-8FD1-54BCDACA84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 y="565884"/>
            <a:ext cx="12228428" cy="629211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icture containing text, different, display&#10;&#10;Description automatically generated">
            <a:extLst>
              <a:ext uri="{FF2B5EF4-FFF2-40B4-BE49-F238E27FC236}">
                <a16:creationId xmlns:a16="http://schemas.microsoft.com/office/drawing/2014/main" id="{2EA6008D-4009-BD48-A130-01B650358A9B}"/>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7962884" y="1340355"/>
            <a:ext cx="2907159" cy="3667817"/>
          </a:xfrm>
          <a:prstGeom prst="rect">
            <a:avLst/>
          </a:prstGeom>
        </p:spPr>
      </p:pic>
      <p:pic>
        <p:nvPicPr>
          <p:cNvPr id="3078" name="Picture 6" descr="White plus icon - Free white math icons">
            <a:extLst>
              <a:ext uri="{FF2B5EF4-FFF2-40B4-BE49-F238E27FC236}">
                <a16:creationId xmlns:a16="http://schemas.microsoft.com/office/drawing/2014/main" id="{FB16DA55-000A-5346-9C80-5DA76C3341E8}"/>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173796" y="1899866"/>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Concierto concert concerto GIF - Find on GIFER">
            <a:extLst>
              <a:ext uri="{FF2B5EF4-FFF2-40B4-BE49-F238E27FC236}">
                <a16:creationId xmlns:a16="http://schemas.microsoft.com/office/drawing/2014/main" id="{EF378B1B-836C-A646-BD16-3E9BB7C5F3A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536429"/>
            <a:ext cx="12191999" cy="632157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Download Spotify Logo Png White - Spotify Logo White Transparent PNG Image  with No Background - PNGkey.com">
            <a:extLst>
              <a:ext uri="{FF2B5EF4-FFF2-40B4-BE49-F238E27FC236}">
                <a16:creationId xmlns:a16="http://schemas.microsoft.com/office/drawing/2014/main" id="{6A19E38A-DD27-BD49-AE89-59EF685B07B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53092" y="2268166"/>
            <a:ext cx="8229600" cy="248920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B9F3BFF4-3C2F-9D40-8B2D-CAFCC40FAE2E}"/>
              </a:ext>
            </a:extLst>
          </p:cNvPr>
          <p:cNvSpPr txBox="1"/>
          <p:nvPr/>
        </p:nvSpPr>
        <p:spPr>
          <a:xfrm>
            <a:off x="228829" y="2079710"/>
            <a:ext cx="3305175" cy="267765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DIN Condensed" pitchFamily="2" charset="0"/>
                <a:ea typeface="+mn-ea"/>
                <a:cs typeface="+mn-cs"/>
              </a:rPr>
              <a:t>DRIPSTAR IN COLLABORATION WITH SPOTIFY HAS COME TOGETHER TO MAKE YOUR OUTFIT 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DIN Condensed" pitchFamily="2" charset="0"/>
                <a:ea typeface="+mn-ea"/>
                <a:cs typeface="+mn-cs"/>
              </a:rPr>
              <a:t> LIVING PARTNER</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4" name="Picture 3" descr="A picture containing text, different, display&#10;&#10;Description automatically generated">
            <a:extLst>
              <a:ext uri="{FF2B5EF4-FFF2-40B4-BE49-F238E27FC236}">
                <a16:creationId xmlns:a16="http://schemas.microsoft.com/office/drawing/2014/main" id="{69974905-59D5-0946-837D-E4C358483DB6}"/>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01931" y="-954644"/>
            <a:ext cx="1174147" cy="2416848"/>
          </a:xfrm>
          <a:prstGeom prst="rect">
            <a:avLst/>
          </a:prstGeom>
        </p:spPr>
      </p:pic>
    </p:spTree>
    <p:extLst>
      <p:ext uri="{BB962C8B-B14F-4D97-AF65-F5344CB8AC3E}">
        <p14:creationId xmlns:p14="http://schemas.microsoft.com/office/powerpoint/2010/main" val="1076859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1000"/>
                                  </p:stCondLst>
                                  <p:childTnLst>
                                    <p:set>
                                      <p:cBhvr>
                                        <p:cTn id="6" dur="1" fill="hold">
                                          <p:stCondLst>
                                            <p:cond delay="0"/>
                                          </p:stCondLst>
                                        </p:cTn>
                                        <p:tgtEl>
                                          <p:spTgt spid="17"/>
                                        </p:tgtEl>
                                        <p:attrNameLst>
                                          <p:attrName>style.visibility</p:attrName>
                                        </p:attrNameLst>
                                      </p:cBhvr>
                                      <p:to>
                                        <p:strVal val="visible"/>
                                      </p:to>
                                    </p:set>
                                    <p:animEffect transition="in" filter="checkerboard(across)">
                                      <p:cBhvr>
                                        <p:cTn id="7" dur="2000"/>
                                        <p:tgtEl>
                                          <p:spTgt spid="17"/>
                                        </p:tgtEl>
                                      </p:cBhvr>
                                    </p:animEffect>
                                  </p:childTnLst>
                                  <p:subTnLst>
                                    <p:set>
                                      <p:cBhvr override="childStyle">
                                        <p:cTn dur="1" fill="hold" display="0" masterRel="sameClick" afterEffect="1">
                                          <p:stCondLst>
                                            <p:cond evt="end" delay="0">
                                              <p:tn val="5"/>
                                            </p:cond>
                                          </p:stCondLst>
                                        </p:cTn>
                                        <p:tgtEl>
                                          <p:spTgt spid="17"/>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078"/>
                                        </p:tgtEl>
                                        <p:attrNameLst>
                                          <p:attrName>style.visibility</p:attrName>
                                        </p:attrNameLst>
                                      </p:cBhvr>
                                      <p:to>
                                        <p:strVal val="visible"/>
                                      </p:to>
                                    </p:set>
                                    <p:animEffect transition="in" filter="blinds(horizontal)">
                                      <p:cBhvr>
                                        <p:cTn id="12" dur="1000"/>
                                        <p:tgtEl>
                                          <p:spTgt spid="3078"/>
                                        </p:tgtEl>
                                      </p:cBhvr>
                                    </p:animEffect>
                                  </p:childTnLst>
                                  <p:subTnLst>
                                    <p:set>
                                      <p:cBhvr override="childStyle">
                                        <p:cTn dur="1" fill="hold" display="0" masterRel="sameClick" afterEffect="1">
                                          <p:stCondLst>
                                            <p:cond evt="end" delay="0">
                                              <p:tn val="10"/>
                                            </p:cond>
                                          </p:stCondLst>
                                        </p:cTn>
                                        <p:tgtEl>
                                          <p:spTgt spid="3078"/>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500"/>
                                  </p:stCondLst>
                                  <p:childTnLst>
                                    <p:set>
                                      <p:cBhvr>
                                        <p:cTn id="16" dur="1" fill="hold">
                                          <p:stCondLst>
                                            <p:cond delay="0"/>
                                          </p:stCondLst>
                                        </p:cTn>
                                        <p:tgtEl>
                                          <p:spTgt spid="1040"/>
                                        </p:tgtEl>
                                        <p:attrNameLst>
                                          <p:attrName>style.visibility</p:attrName>
                                        </p:attrNameLst>
                                      </p:cBhvr>
                                      <p:to>
                                        <p:strVal val="visible"/>
                                      </p:to>
                                    </p:set>
                                    <p:animEffect transition="in" filter="dissolve">
                                      <p:cBhvr>
                                        <p:cTn id="17" dur="500"/>
                                        <p:tgtEl>
                                          <p:spTgt spid="104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500"/>
                                  </p:stCondLst>
                                  <p:childTnLst>
                                    <p:set>
                                      <p:cBhvr>
                                        <p:cTn id="21" dur="1" fill="hold">
                                          <p:stCondLst>
                                            <p:cond delay="0"/>
                                          </p:stCondLst>
                                        </p:cTn>
                                        <p:tgtEl>
                                          <p:spTgt spid="1038"/>
                                        </p:tgtEl>
                                        <p:attrNameLst>
                                          <p:attrName>style.visibility</p:attrName>
                                        </p:attrNameLst>
                                      </p:cBhvr>
                                      <p:to>
                                        <p:strVal val="visible"/>
                                      </p:to>
                                    </p:set>
                                    <p:animEffect transition="in" filter="dissolve">
                                      <p:cBhvr>
                                        <p:cTn id="22" dur="500"/>
                                        <p:tgtEl>
                                          <p:spTgt spid="1038"/>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500"/>
                                  </p:stCondLst>
                                  <p:childTnLst>
                                    <p:set>
                                      <p:cBhvr>
                                        <p:cTn id="26" dur="1" fill="hold">
                                          <p:stCondLst>
                                            <p:cond delay="0"/>
                                          </p:stCondLst>
                                        </p:cTn>
                                        <p:tgtEl>
                                          <p:spTgt spid="21"/>
                                        </p:tgtEl>
                                        <p:attrNameLst>
                                          <p:attrName>style.visibility</p:attrName>
                                        </p:attrNameLst>
                                      </p:cBhvr>
                                      <p:to>
                                        <p:strVal val="visible"/>
                                      </p:to>
                                    </p:set>
                                    <p:animEffect transition="in" filter="blinds(horizontal)">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3084"/>
                                        </p:tgtEl>
                                        <p:attrNameLst>
                                          <p:attrName>style.visibility</p:attrName>
                                        </p:attrNameLst>
                                      </p:cBhvr>
                                      <p:to>
                                        <p:strVal val="visible"/>
                                      </p:to>
                                    </p:set>
                                    <p:animEffect transition="in" filter="checkerboard(across)">
                                      <p:cBhvr>
                                        <p:cTn id="32" dur="500"/>
                                        <p:tgtEl>
                                          <p:spTgt spid="3084"/>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33" repeatCount="indefinite" restart="whenNotActive" fill="hold" evtFilter="cancelBubble" nodeType="interactiveSeq">
                <p:stCondLst>
                  <p:cond delay="indefinite"/>
                  <p:cond evt="onBegin" delay="0">
                    <p:tn val="1"/>
                  </p:cond>
                </p:stCondLst>
                <p:endSync evt="end" delay="0">
                  <p:rtn val="all"/>
                </p:endSync>
                <p:childTnLst>
                  <p:par>
                    <p:cTn id="34" fill="hold">
                      <p:stCondLst>
                        <p:cond delay="0"/>
                      </p:stCondLst>
                      <p:childTnLst>
                        <p:par>
                          <p:cTn id="35" fill="hold">
                            <p:stCondLst>
                              <p:cond delay="0"/>
                            </p:stCondLst>
                            <p:childTnLst>
                              <p:par>
                                <p:cTn id="36" presetID="0" presetClass="path" presetSubtype="0" accel="50000" decel="50000" fill="hold" nodeType="clickEffect">
                                  <p:stCondLst>
                                    <p:cond delay="0"/>
                                  </p:stCondLst>
                                  <p:childTnLst>
                                    <p:animMotion origin="layout" path="M 0 -3.7037E-6 L 0.02305 -0.04259 " pathEditMode="relative" rAng="0" ptsTypes="AA">
                                      <p:cBhvr>
                                        <p:cTn id="37" dur="30000" fill="hold"/>
                                        <p:tgtEl>
                                          <p:spTgt spid="3076"/>
                                        </p:tgtEl>
                                        <p:attrNameLst>
                                          <p:attrName>ppt_x</p:attrName>
                                          <p:attrName>ppt_y</p:attrName>
                                        </p:attrNameLst>
                                      </p:cBhvr>
                                      <p:rCtr x="1146" y="-2130"/>
                                    </p:animMotion>
                                  </p:childTnLst>
                                </p:cTn>
                              </p:par>
                              <p:par>
                                <p:cTn id="38" presetID="6" presetClass="emph" presetSubtype="0" accel="50000" decel="50000" fill="hold" nodeType="withEffect">
                                  <p:stCondLst>
                                    <p:cond delay="0"/>
                                  </p:stCondLst>
                                  <p:childTnLst>
                                    <p:animScale>
                                      <p:cBhvr>
                                        <p:cTn id="39" dur="30000" fill="hold"/>
                                        <p:tgtEl>
                                          <p:spTgt spid="3076"/>
                                        </p:tgtEl>
                                      </p:cBhvr>
                                      <p:by x="150000" y="150000"/>
                                    </p:animScale>
                                  </p:childTnLst>
                                </p:cTn>
                              </p:par>
                            </p:childTnLst>
                          </p:cTn>
                        </p:par>
                        <p:par>
                          <p:cTn id="40" fill="hold">
                            <p:stCondLst>
                              <p:cond delay="30000"/>
                            </p:stCondLst>
                            <p:childTnLst>
                              <p:par>
                                <p:cTn id="41" presetID="0" presetClass="path" presetSubtype="0" accel="50000" decel="50000" fill="hold" nodeType="afterEffect">
                                  <p:stCondLst>
                                    <p:cond delay="5000"/>
                                  </p:stCondLst>
                                  <p:childTnLst>
                                    <p:animMotion origin="layout" path="M 0.02305 -0.04259 L 0 -3.7037E-6 " pathEditMode="relative" rAng="0" ptsTypes="AA">
                                      <p:cBhvr>
                                        <p:cTn id="42" dur="30000" fill="hold"/>
                                        <p:tgtEl>
                                          <p:spTgt spid="3076"/>
                                        </p:tgtEl>
                                        <p:attrNameLst>
                                          <p:attrName>ppt_x</p:attrName>
                                          <p:attrName>ppt_y</p:attrName>
                                        </p:attrNameLst>
                                      </p:cBhvr>
                                      <p:rCtr x="-1159" y="2130"/>
                                    </p:animMotion>
                                  </p:childTnLst>
                                </p:cTn>
                              </p:par>
                              <p:par>
                                <p:cTn id="43" presetID="6" presetClass="emph" presetSubtype="0" accel="50000" decel="50000" fill="hold" nodeType="withEffect">
                                  <p:stCondLst>
                                    <p:cond delay="5000"/>
                                  </p:stCondLst>
                                  <p:childTnLst>
                                    <p:animScale>
                                      <p:cBhvr>
                                        <p:cTn id="44" dur="30000" fill="hold"/>
                                        <p:tgtEl>
                                          <p:spTgt spid="3076"/>
                                        </p:tgtEl>
                                      </p:cBhvr>
                                      <p:by x="150000" y="150000"/>
                                      <p:to x="100000" y="100000"/>
                                    </p:animScale>
                                  </p:childTnLst>
                                </p:cTn>
                              </p:par>
                            </p:childTnLst>
                          </p:cTn>
                        </p:par>
                        <p:par>
                          <p:cTn id="45" fill="hold">
                            <p:stCondLst>
                              <p:cond delay="65000"/>
                            </p:stCondLst>
                            <p:childTnLst>
                              <p:par>
                                <p:cTn id="46" presetID="0" presetClass="path" presetSubtype="0" accel="50000" decel="50000" fill="hold" nodeType="afterEffect">
                                  <p:stCondLst>
                                    <p:cond delay="0"/>
                                  </p:stCondLst>
                                  <p:childTnLst>
                                    <p:animMotion origin="layout" path="M 0 -3.7037E-6 L 0 0.00024 " pathEditMode="relative" rAng="0" ptsTypes="AA">
                                      <p:cBhvr>
                                        <p:cTn id="47" dur="5000" fill="hold"/>
                                        <p:tgtEl>
                                          <p:spTgt spid="3076"/>
                                        </p:tgtEl>
                                        <p:attrNameLst>
                                          <p:attrName>ppt_x</p:attrName>
                                          <p:attrName>ppt_y</p:attrName>
                                        </p:attrNameLst>
                                      </p:cBhvr>
                                      <p:rCtr x="0" y="0"/>
                                    </p:animMotion>
                                  </p:childTnLst>
                                </p:cTn>
                              </p:par>
                            </p:childTnLst>
                          </p:cTn>
                        </p:par>
                      </p:childTnLst>
                    </p:cTn>
                  </p:par>
                </p:childTnLst>
              </p:cTn>
            </p:seq>
          </p:childTnLst>
        </p:cTn>
      </p:par>
    </p:tnLst>
    <p:bldLst>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8" name="Picture 8" descr="hypebeast clothing websites Shop The Best Discounts Online">
            <a:extLst>
              <a:ext uri="{FF2B5EF4-FFF2-40B4-BE49-F238E27FC236}">
                <a16:creationId xmlns:a16="http://schemas.microsoft.com/office/drawing/2014/main" id="{5F4DCD37-B78A-7E40-A994-EA46206794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65884"/>
            <a:ext cx="12192000" cy="629211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karmaloop">
            <a:extLst>
              <a:ext uri="{FF2B5EF4-FFF2-40B4-BE49-F238E27FC236}">
                <a16:creationId xmlns:a16="http://schemas.microsoft.com/office/drawing/2014/main" id="{70EE32AB-1629-9147-AD98-F513B30277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96" b="91509"/>
          <a:stretch/>
        </p:blipFill>
        <p:spPr bwMode="auto">
          <a:xfrm>
            <a:off x="2326590" y="0"/>
            <a:ext cx="9865409" cy="56588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EED0BF2-2258-7640-80B3-D249D53ADD2F}"/>
              </a:ext>
            </a:extLst>
          </p:cNvPr>
          <p:cNvSpPr/>
          <p:nvPr/>
        </p:nvSpPr>
        <p:spPr>
          <a:xfrm>
            <a:off x="-90258" y="1720682"/>
            <a:ext cx="3943350" cy="38719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38" name="Picture 14" descr="Download Spotify Logo Png White - Spotify Logo White Transparent PNG Image  with No Background - PNGkey.com">
            <a:extLst>
              <a:ext uri="{FF2B5EF4-FFF2-40B4-BE49-F238E27FC236}">
                <a16:creationId xmlns:a16="http://schemas.microsoft.com/office/drawing/2014/main" id="{6A19E38A-DD27-BD49-AE89-59EF685B07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743" y="737536"/>
            <a:ext cx="6971551" cy="224313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Good days sza Spotify code&quot; Sticker by bidishadalai | Redbubble">
            <a:extLst>
              <a:ext uri="{FF2B5EF4-FFF2-40B4-BE49-F238E27FC236}">
                <a16:creationId xmlns:a16="http://schemas.microsoft.com/office/drawing/2014/main" id="{C0D81585-9D86-D241-B838-29EC5C1AC33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819" t="11875" r="19097" b="11875"/>
          <a:stretch/>
        </p:blipFill>
        <p:spPr bwMode="auto">
          <a:xfrm>
            <a:off x="7588116" y="789959"/>
            <a:ext cx="2329054" cy="286051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52D87C9-BF21-4D43-A2C6-F0595D6B9924}"/>
              </a:ext>
            </a:extLst>
          </p:cNvPr>
          <p:cNvSpPr/>
          <p:nvPr/>
        </p:nvSpPr>
        <p:spPr>
          <a:xfrm>
            <a:off x="1881417" y="3711941"/>
            <a:ext cx="5429249" cy="22431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rPr>
              <a:t>Thanks to Spotify</a:t>
            </a:r>
            <a:r>
              <a:rPr kumimoji="0" lang="en-US" sz="1800" b="1" i="0" u="none" strike="noStrike" kern="1200" cap="none" spc="0" normalizeH="0" noProof="0" dirty="0">
                <a:ln>
                  <a:noFill/>
                </a:ln>
                <a:solidFill>
                  <a:prstClr val="white"/>
                </a:solidFill>
                <a:effectLst/>
                <a:uLnTx/>
                <a:uFillTx/>
                <a:latin typeface="Calibri" panose="020F0502020204030204"/>
                <a:ea typeface="+mn-ea"/>
                <a:cs typeface="+mn-cs"/>
              </a:rPr>
              <a:t> we now have our own QR code with an </a:t>
            </a:r>
            <a:r>
              <a:rPr kumimoji="0" lang="en-US" sz="1800" b="1" i="0" u="none" strike="noStrike" kern="1200" cap="none" spc="0" normalizeH="0" noProof="0" dirty="0" err="1">
                <a:ln>
                  <a:noFill/>
                </a:ln>
                <a:solidFill>
                  <a:prstClr val="white"/>
                </a:solidFill>
                <a:effectLst/>
                <a:uLnTx/>
                <a:uFillTx/>
                <a:latin typeface="Calibri" panose="020F0502020204030204"/>
                <a:ea typeface="+mn-ea"/>
                <a:cs typeface="+mn-cs"/>
              </a:rPr>
              <a:t>r&amp;b</a:t>
            </a:r>
            <a:r>
              <a:rPr kumimoji="0" lang="en-US" sz="1800" b="1" i="0" u="none" strike="noStrike" kern="1200" cap="none" spc="0" normalizeH="0" noProof="0" dirty="0">
                <a:ln>
                  <a:noFill/>
                </a:ln>
                <a:solidFill>
                  <a:prstClr val="white"/>
                </a:solidFill>
                <a:effectLst/>
                <a:uLnTx/>
                <a:uFillTx/>
                <a:latin typeface="Calibri" panose="020F0502020204030204"/>
                <a:ea typeface="+mn-ea"/>
                <a:cs typeface="+mn-cs"/>
              </a:rPr>
              <a:t> playlist added to all of our tags for a little extra love</a:t>
            </a:r>
            <a:endPar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4622668-7F21-BB48-8592-59D7F13559DB}"/>
              </a:ext>
            </a:extLst>
          </p:cNvPr>
          <p:cNvSpPr/>
          <p:nvPr/>
        </p:nvSpPr>
        <p:spPr>
          <a:xfrm>
            <a:off x="0" y="-1"/>
            <a:ext cx="2326589" cy="50105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 different, display&#10;&#10;Description automatically generated">
            <a:extLst>
              <a:ext uri="{FF2B5EF4-FFF2-40B4-BE49-F238E27FC236}">
                <a16:creationId xmlns:a16="http://schemas.microsoft.com/office/drawing/2014/main" id="{69974905-59D5-0946-837D-E4C358483DB6}"/>
              </a:ext>
            </a:extLst>
          </p:cNvPr>
          <p:cNvPicPr>
            <a:picLocks noChangeAspect="1"/>
          </p:cNvPicPr>
          <p:nvPr/>
        </p:nvPicPr>
        <p:blipFill rotWithShape="1">
          <a:blip r:embed="rId6">
            <a:extLst>
              <a:ext uri="{BEBA8EAE-BF5A-486C-A8C5-ECC9F3942E4B}">
                <a14:imgProps xmlns:a14="http://schemas.microsoft.com/office/drawing/2010/main">
                  <a14:imgLayer r:embed="rId7">
                    <a14:imgEffect>
                      <a14:backgroundRemoval t="8829" b="88327" l="40823" r="75521">
                        <a14:foregroundMark x1="61434" y1="9061" x2="61434" y2="9061"/>
                        <a14:foregroundMark x1="61285" y1="9987" x2="61285" y2="9987"/>
                        <a14:foregroundMark x1="60317" y1="10913" x2="60317" y2="10913"/>
                        <a14:foregroundMark x1="65179" y1="8862" x2="65179" y2="8862"/>
                        <a14:foregroundMark x1="60590" y1="88327" x2="60590" y2="88327"/>
                        <a14:foregroundMark x1="60590" y1="88327" x2="60590" y2="88327"/>
                        <a14:backgroundMark x1="62252" y1="31845" x2="62252" y2="31845"/>
                        <a14:backgroundMark x1="62252" y1="31845" x2="62252" y2="31845"/>
                        <a14:backgroundMark x1="61285" y1="31845" x2="61285" y2="31845"/>
                        <a14:backgroundMark x1="62252" y1="31845" x2="62252" y2="31845"/>
                        <a14:backgroundMark x1="62252" y1="31845" x2="62252" y2="31845"/>
                        <a14:backgroundMark x1="66295" y1="25364" x2="66295" y2="25364"/>
                        <a14:backgroundMark x1="66022" y1="24802" x2="66022" y2="24802"/>
                        <a14:backgroundMark x1="60466" y1="40542" x2="60466" y2="40542"/>
                        <a14:backgroundMark x1="60466" y1="40542" x2="60466" y2="40542"/>
                        <a14:backgroundMark x1="60466" y1="40542" x2="60466" y2="40542"/>
                        <a14:backgroundMark x1="60045" y1="40344" x2="60045" y2="40344"/>
                        <a14:backgroundMark x1="60045" y1="40344" x2="60045" y2="40344"/>
                        <a14:backgroundMark x1="60045" y1="40344" x2="60045" y2="40344"/>
                        <a14:backgroundMark x1="63095" y1="55721" x2="63095" y2="55721"/>
                        <a14:backgroundMark x1="63095" y1="55721" x2="63095" y2="55721"/>
                        <a14:backgroundMark x1="66146" y1="70899" x2="66146" y2="70899"/>
                        <a14:backgroundMark x1="66146" y1="70899" x2="66146" y2="70899"/>
                      </a14:backgroundRemoval>
                    </a14:imgEffect>
                  </a14:imgLayer>
                </a14:imgProps>
              </a:ext>
            </a:extLst>
          </a:blip>
          <a:srcRect l="36551" t="4162" r="20122" b="3432"/>
          <a:stretch/>
        </p:blipFill>
        <p:spPr>
          <a:xfrm rot="5400000">
            <a:off x="531094" y="-1057962"/>
            <a:ext cx="1174147" cy="2416848"/>
          </a:xfrm>
          <a:prstGeom prst="rect">
            <a:avLst/>
          </a:prstGeom>
        </p:spPr>
      </p:pic>
    </p:spTree>
    <p:extLst>
      <p:ext uri="{BB962C8B-B14F-4D97-AF65-F5344CB8AC3E}">
        <p14:creationId xmlns:p14="http://schemas.microsoft.com/office/powerpoint/2010/main" val="37987053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38"/>
                                        </p:tgtEl>
                                        <p:attrNameLst>
                                          <p:attrName>style.visibility</p:attrName>
                                        </p:attrNameLst>
                                      </p:cBhvr>
                                      <p:to>
                                        <p:strVal val="visible"/>
                                      </p:to>
                                    </p:set>
                                    <p:animEffect transition="in" filter="blinds(horizontal)">
                                      <p:cBhvr>
                                        <p:cTn id="7" dur="500"/>
                                        <p:tgtEl>
                                          <p:spTgt spid="103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dissolve">
                                      <p:cBhvr>
                                        <p:cTn id="12" dur="500"/>
                                        <p:tgtEl>
                                          <p:spTgt spid="512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dissolv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18" repeatCount="indefinite" restart="whenNotActive" fill="hold" evtFilter="cancelBubble" nodeType="interactiveSeq">
                <p:stCondLst>
                  <p:cond delay="indefinite"/>
                  <p:cond evt="onBegin" delay="0">
                    <p:tn val="1"/>
                  </p:cond>
                </p:stCondLst>
                <p:endSync evt="end" delay="0">
                  <p:rtn val="all"/>
                </p:endSync>
                <p:childTnLst>
                  <p:par>
                    <p:cTn id="19" fill="hold">
                      <p:stCondLst>
                        <p:cond delay="0"/>
                      </p:stCondLst>
                      <p:childTnLst>
                        <p:par>
                          <p:cTn id="20" fill="hold">
                            <p:stCondLst>
                              <p:cond delay="0"/>
                            </p:stCondLst>
                            <p:childTnLst>
                              <p:par>
                                <p:cTn id="21" presetID="0" presetClass="path" presetSubtype="0" accel="50000" decel="50000" fill="hold" nodeType="clickEffect">
                                  <p:stCondLst>
                                    <p:cond delay="0"/>
                                  </p:stCondLst>
                                  <p:childTnLst>
                                    <p:animMotion origin="layout" path="M 0 -3.7037E-6 L 0.01875 0.05741 " pathEditMode="relative" rAng="0" ptsTypes="AA">
                                      <p:cBhvr>
                                        <p:cTn id="22" dur="30000" fill="hold"/>
                                        <p:tgtEl>
                                          <p:spTgt spid="5128"/>
                                        </p:tgtEl>
                                        <p:attrNameLst>
                                          <p:attrName>ppt_x</p:attrName>
                                          <p:attrName>ppt_y</p:attrName>
                                        </p:attrNameLst>
                                      </p:cBhvr>
                                      <p:rCtr x="938" y="2870"/>
                                    </p:animMotion>
                                  </p:childTnLst>
                                </p:cTn>
                              </p:par>
                              <p:par>
                                <p:cTn id="23" presetID="6" presetClass="emph" presetSubtype="0" accel="50000" decel="50000" fill="hold" nodeType="withEffect">
                                  <p:stCondLst>
                                    <p:cond delay="0"/>
                                  </p:stCondLst>
                                  <p:childTnLst>
                                    <p:animScale>
                                      <p:cBhvr>
                                        <p:cTn id="24" dur="30000" fill="hold"/>
                                        <p:tgtEl>
                                          <p:spTgt spid="5128"/>
                                        </p:tgtEl>
                                      </p:cBhvr>
                                      <p:by x="150000" y="150000"/>
                                    </p:animScale>
                                  </p:childTnLst>
                                </p:cTn>
                              </p:par>
                            </p:childTnLst>
                          </p:cTn>
                        </p:par>
                        <p:par>
                          <p:cTn id="25" fill="hold">
                            <p:stCondLst>
                              <p:cond delay="30000"/>
                            </p:stCondLst>
                            <p:childTnLst>
                              <p:par>
                                <p:cTn id="26" presetID="0" presetClass="path" presetSubtype="0" accel="50000" decel="50000" fill="hold" nodeType="afterEffect">
                                  <p:stCondLst>
                                    <p:cond delay="5000"/>
                                  </p:stCondLst>
                                  <p:childTnLst>
                                    <p:animMotion origin="layout" path="M 0.01875 0.05741 L 0 -3.7037E-6 " pathEditMode="relative" rAng="0" ptsTypes="AA">
                                      <p:cBhvr>
                                        <p:cTn id="27" dur="30000" fill="hold"/>
                                        <p:tgtEl>
                                          <p:spTgt spid="5128"/>
                                        </p:tgtEl>
                                        <p:attrNameLst>
                                          <p:attrName>ppt_x</p:attrName>
                                          <p:attrName>ppt_y</p:attrName>
                                        </p:attrNameLst>
                                      </p:cBhvr>
                                      <p:rCtr x="-938" y="-2870"/>
                                    </p:animMotion>
                                  </p:childTnLst>
                                </p:cTn>
                              </p:par>
                              <p:par>
                                <p:cTn id="28" presetID="6" presetClass="emph" presetSubtype="0" accel="50000" decel="50000" fill="hold" nodeType="withEffect">
                                  <p:stCondLst>
                                    <p:cond delay="5000"/>
                                  </p:stCondLst>
                                  <p:childTnLst>
                                    <p:animScale>
                                      <p:cBhvr>
                                        <p:cTn id="29" dur="30000" fill="hold"/>
                                        <p:tgtEl>
                                          <p:spTgt spid="5128"/>
                                        </p:tgtEl>
                                      </p:cBhvr>
                                      <p:by x="150000" y="150000"/>
                                      <p:to x="100000" y="100000"/>
                                    </p:animScale>
                                  </p:childTnLst>
                                </p:cTn>
                              </p:par>
                            </p:childTnLst>
                          </p:cTn>
                        </p:par>
                        <p:par>
                          <p:cTn id="30" fill="hold">
                            <p:stCondLst>
                              <p:cond delay="65000"/>
                            </p:stCondLst>
                            <p:childTnLst>
                              <p:par>
                                <p:cTn id="31" presetID="0" presetClass="path" presetSubtype="0" accel="50000" decel="50000" fill="hold" nodeType="afterEffect">
                                  <p:stCondLst>
                                    <p:cond delay="0"/>
                                  </p:stCondLst>
                                  <p:childTnLst>
                                    <p:animMotion origin="layout" path="M 0 -3.7037E-6 L 0 0.00024 " pathEditMode="relative" rAng="0" ptsTypes="AA">
                                      <p:cBhvr>
                                        <p:cTn id="32" dur="5000" fill="hold"/>
                                        <p:tgtEl>
                                          <p:spTgt spid="5128"/>
                                        </p:tgtEl>
                                        <p:attrNameLst>
                                          <p:attrName>ppt_x</p:attrName>
                                          <p:attrName>ppt_y</p:attrName>
                                        </p:attrNameLst>
                                      </p:cBhvr>
                                      <p:rCtr x="0" y="0"/>
                                    </p:animMotion>
                                  </p:childTnLst>
                                </p:cTn>
                              </p:par>
                            </p:childTnLst>
                          </p:cTn>
                        </p:par>
                      </p:childTnLst>
                    </p:cTn>
                  </p:par>
                </p:childTnLst>
              </p:cTn>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descr="Streetwear Wallpapers - Wallpaper Cave">
            <a:extLst>
              <a:ext uri="{FF2B5EF4-FFF2-40B4-BE49-F238E27FC236}">
                <a16:creationId xmlns:a16="http://schemas.microsoft.com/office/drawing/2014/main" id="{19ECA666-11C0-C544-8F54-FA592B30E1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sez="http://schemas.microsoft.com/office/powerpoint/2016/sectionzoom" Requires="psez">
          <p:graphicFrame>
            <p:nvGraphicFramePr>
              <p:cNvPr id="5" name="Section Zoom 4">
                <a:extLst>
                  <a:ext uri="{FF2B5EF4-FFF2-40B4-BE49-F238E27FC236}">
                    <a16:creationId xmlns:a16="http://schemas.microsoft.com/office/drawing/2014/main" id="{27C3DD9B-32AC-9842-B318-41D5542055EA}"/>
                  </a:ext>
                </a:extLst>
              </p:cNvPr>
              <p:cNvGraphicFramePr>
                <a:graphicFrameLocks noChangeAspect="1"/>
              </p:cNvGraphicFramePr>
              <p:nvPr>
                <p:extLst>
                  <p:ext uri="{D42A27DB-BD31-4B8C-83A1-F6EECF244321}">
                    <p14:modId xmlns:p14="http://schemas.microsoft.com/office/powerpoint/2010/main" val="1679945076"/>
                  </p:ext>
                </p:extLst>
              </p:nvPr>
            </p:nvGraphicFramePr>
            <p:xfrm>
              <a:off x="609600" y="4078431"/>
              <a:ext cx="3048001" cy="1714500"/>
            </p:xfrm>
            <a:graphic>
              <a:graphicData uri="http://schemas.microsoft.com/office/powerpoint/2016/sectionzoom">
                <psez:sectionZm>
                  <psez:sectionZmObj sectionId="{E1C669F2-F967-6541-AD92-B70C52B08B2E}">
                    <psez:zmPr id="{6B4BD71E-ACDA-114E-ABE6-4CA5E2205872}" transitionDur="1000" showBg="0">
                      <p166:blipFill xmlns:p166="http://schemas.microsoft.com/office/powerpoint/2016/6/main">
                        <a:blip r:embed="rId3"/>
                        <a:stretch>
                          <a:fillRect/>
                        </a:stretch>
                      </p166:blipFill>
                      <p166:spPr xmlns:p166="http://schemas.microsoft.com/office/powerpoint/2016/6/main">
                        <a:xfrm>
                          <a:off x="0" y="0"/>
                          <a:ext cx="3048001" cy="1714500"/>
                        </a:xfrm>
                        <a:prstGeom prst="rect">
                          <a:avLst/>
                        </a:prstGeom>
                      </p166:spPr>
                    </psez:zmPr>
                  </psez:sectionZmObj>
                </psez:sectionZm>
              </a:graphicData>
            </a:graphic>
          </p:graphicFrame>
        </mc:Choice>
        <mc:Fallback>
          <p:pic>
            <p:nvPicPr>
              <p:cNvPr id="5" name="Section Zoom 4">
                <a:hlinkClick r:id="rId4" action="ppaction://hlinksldjump"/>
                <a:extLst>
                  <a:ext uri="{FF2B5EF4-FFF2-40B4-BE49-F238E27FC236}">
                    <a16:creationId xmlns:a16="http://schemas.microsoft.com/office/drawing/2014/main" id="{27C3DD9B-32AC-9842-B318-41D5542055EA}"/>
                  </a:ext>
                </a:extLst>
              </p:cNvPr>
              <p:cNvPicPr>
                <a:picLocks noGrp="1" noRot="1" noChangeAspect="1" noMove="1" noResize="1" noEditPoints="1" noAdjustHandles="1" noChangeArrowheads="1" noChangeShapeType="1"/>
              </p:cNvPicPr>
              <p:nvPr/>
            </p:nvPicPr>
            <p:blipFill>
              <a:blip r:embed="rId3"/>
              <a:stretch>
                <a:fillRect/>
              </a:stretch>
            </p:blipFill>
            <p:spPr>
              <a:xfrm>
                <a:off x="609600" y="4078431"/>
                <a:ext cx="3048001" cy="1714500"/>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7" name="Section Zoom 6">
                <a:extLst>
                  <a:ext uri="{FF2B5EF4-FFF2-40B4-BE49-F238E27FC236}">
                    <a16:creationId xmlns:a16="http://schemas.microsoft.com/office/drawing/2014/main" id="{ACFADF36-AAD8-9A49-88D4-B3B7609F0A2C}"/>
                  </a:ext>
                </a:extLst>
              </p:cNvPr>
              <p:cNvGraphicFramePr>
                <a:graphicFrameLocks noChangeAspect="1"/>
              </p:cNvGraphicFramePr>
              <p:nvPr/>
            </p:nvGraphicFramePr>
            <p:xfrm>
              <a:off x="290947" y="1949594"/>
              <a:ext cx="3366654" cy="1893743"/>
            </p:xfrm>
            <a:graphic>
              <a:graphicData uri="http://schemas.microsoft.com/office/powerpoint/2016/sectionzoom">
                <psez:sectionZm>
                  <psez:sectionZmObj sectionId="{7B86775E-9CAD-0946-87A4-C82E294D4002}">
                    <psez:zmPr id="{D65870C3-E104-3943-9091-0E7B9A86E057}" transitionDur="1000" showBg="0">
                      <p166:blipFill xmlns:p166="http://schemas.microsoft.com/office/powerpoint/2016/6/main">
                        <a:blip r:embed="rId5"/>
                        <a:stretch>
                          <a:fillRect/>
                        </a:stretch>
                      </p166:blipFill>
                      <p166:spPr xmlns:p166="http://schemas.microsoft.com/office/powerpoint/2016/6/main">
                        <a:xfrm>
                          <a:off x="0" y="0"/>
                          <a:ext cx="3366654" cy="1893743"/>
                        </a:xfrm>
                        <a:prstGeom prst="rect">
                          <a:avLst/>
                        </a:prstGeom>
                      </p166:spPr>
                    </psez:zmPr>
                  </psez:sectionZmObj>
                </psez:sectionZm>
              </a:graphicData>
            </a:graphic>
          </p:graphicFrame>
        </mc:Choice>
        <mc:Fallback xmlns="">
          <p:pic>
            <p:nvPicPr>
              <p:cNvPr id="7" name="Section Zoom 6">
                <a:hlinkClick r:id="rId7" action="ppaction://hlinksldjump"/>
                <a:extLst>
                  <a:ext uri="{FF2B5EF4-FFF2-40B4-BE49-F238E27FC236}">
                    <a16:creationId xmlns:a16="http://schemas.microsoft.com/office/drawing/2014/main" id="{ACFADF36-AAD8-9A49-88D4-B3B7609F0A2C}"/>
                  </a:ext>
                </a:extLst>
              </p:cNvPr>
              <p:cNvPicPr>
                <a:picLocks noGrp="1" noRot="1" noChangeAspect="1" noMove="1" noResize="1" noEditPoints="1" noAdjustHandles="1" noChangeArrowheads="1" noChangeShapeType="1"/>
              </p:cNvPicPr>
              <p:nvPr/>
            </p:nvPicPr>
            <p:blipFill>
              <a:blip r:embed="rId6"/>
              <a:stretch>
                <a:fillRect/>
              </a:stretch>
            </p:blipFill>
            <p:spPr>
              <a:xfrm>
                <a:off x="290947" y="1949594"/>
                <a:ext cx="3366654" cy="1893743"/>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3" name="Section Zoom 2">
                <a:extLst>
                  <a:ext uri="{FF2B5EF4-FFF2-40B4-BE49-F238E27FC236}">
                    <a16:creationId xmlns:a16="http://schemas.microsoft.com/office/drawing/2014/main" id="{7E2DC523-EB57-DE4C-8690-651262250562}"/>
                  </a:ext>
                </a:extLst>
              </p:cNvPr>
              <p:cNvGraphicFramePr>
                <a:graphicFrameLocks noChangeAspect="1"/>
              </p:cNvGraphicFramePr>
              <p:nvPr/>
            </p:nvGraphicFramePr>
            <p:xfrm>
              <a:off x="2285290" y="517578"/>
              <a:ext cx="2190206" cy="1231991"/>
            </p:xfrm>
            <a:graphic>
              <a:graphicData uri="http://schemas.microsoft.com/office/powerpoint/2016/sectionzoom">
                <psez:sectionZm>
                  <psez:sectionZmObj sectionId="{C2808B32-5665-EC48-BFFD-E2F0AEEEBCBC}">
                    <psez:zmPr id="{591CC26F-57B9-D84B-88DC-BB1097195DD3}" transitionDur="1000" showBg="0">
                      <p166:blipFill xmlns:p166="http://schemas.microsoft.com/office/powerpoint/2016/6/main">
                        <a:blip r:embed="rId8"/>
                        <a:stretch>
                          <a:fillRect/>
                        </a:stretch>
                      </p166:blipFill>
                      <p166:spPr xmlns:p166="http://schemas.microsoft.com/office/powerpoint/2016/6/main">
                        <a:xfrm>
                          <a:off x="0" y="0"/>
                          <a:ext cx="2190206" cy="1231991"/>
                        </a:xfrm>
                        <a:prstGeom prst="rect">
                          <a:avLst/>
                        </a:prstGeom>
                      </p166:spPr>
                    </psez:zmPr>
                  </psez:sectionZmObj>
                </psez:sectionZm>
              </a:graphicData>
            </a:graphic>
          </p:graphicFrame>
        </mc:Choice>
        <mc:Fallback xmlns="">
          <p:pic>
            <p:nvPicPr>
              <p:cNvPr id="3" name="Section Zoom 2">
                <a:hlinkClick r:id="rId9" action="ppaction://hlinksldjump"/>
                <a:extLst>
                  <a:ext uri="{FF2B5EF4-FFF2-40B4-BE49-F238E27FC236}">
                    <a16:creationId xmlns:a16="http://schemas.microsoft.com/office/drawing/2014/main" id="{7E2DC523-EB57-DE4C-8690-651262250562}"/>
                  </a:ext>
                </a:extLst>
              </p:cNvPr>
              <p:cNvPicPr>
                <a:picLocks noGrp="1" noRot="1" noChangeAspect="1" noMove="1" noResize="1" noEditPoints="1" noAdjustHandles="1" noChangeArrowheads="1" noChangeShapeType="1"/>
              </p:cNvPicPr>
              <p:nvPr/>
            </p:nvPicPr>
            <p:blipFill>
              <a:blip r:embed="rId10"/>
              <a:stretch>
                <a:fillRect/>
              </a:stretch>
            </p:blipFill>
            <p:spPr>
              <a:xfrm>
                <a:off x="2285290" y="517578"/>
                <a:ext cx="2190206" cy="1231991"/>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11" name="Section Zoom 10">
                <a:extLst>
                  <a:ext uri="{FF2B5EF4-FFF2-40B4-BE49-F238E27FC236}">
                    <a16:creationId xmlns:a16="http://schemas.microsoft.com/office/drawing/2014/main" id="{C56EE48D-2839-5E49-B749-C1CA1E960E42}"/>
                  </a:ext>
                </a:extLst>
              </p:cNvPr>
              <p:cNvGraphicFramePr>
                <a:graphicFrameLocks noChangeAspect="1"/>
              </p:cNvGraphicFramePr>
              <p:nvPr/>
            </p:nvGraphicFramePr>
            <p:xfrm>
              <a:off x="7123268" y="921633"/>
              <a:ext cx="2440709" cy="1372899"/>
            </p:xfrm>
            <a:graphic>
              <a:graphicData uri="http://schemas.microsoft.com/office/powerpoint/2016/sectionzoom">
                <psez:sectionZm>
                  <psez:sectionZmObj sectionId="{A7866CF1-8D8F-7641-B2B9-A9FA95BC9F07}">
                    <psez:zmPr id="{77B1E740-8010-6040-96CF-8DCD7D6A1F3C}" transitionDur="1000" showBg="0">
                      <p166:blipFill xmlns:p166="http://schemas.microsoft.com/office/powerpoint/2016/6/main">
                        <a:blip r:embed="rId11"/>
                        <a:stretch>
                          <a:fillRect/>
                        </a:stretch>
                      </p166:blipFill>
                      <p166:spPr xmlns:p166="http://schemas.microsoft.com/office/powerpoint/2016/6/main">
                        <a:xfrm>
                          <a:off x="0" y="0"/>
                          <a:ext cx="2440709" cy="1372899"/>
                        </a:xfrm>
                        <a:prstGeom prst="rect">
                          <a:avLst/>
                        </a:prstGeom>
                      </p166:spPr>
                    </psez:zmPr>
                  </psez:sectionZmObj>
                </psez:sectionZm>
              </a:graphicData>
            </a:graphic>
          </p:graphicFrame>
        </mc:Choice>
        <mc:Fallback xmlns="">
          <p:pic>
            <p:nvPicPr>
              <p:cNvPr id="11" name="Section Zoom 10">
                <a:hlinkClick r:id="rId13" action="ppaction://hlinksldjump"/>
                <a:extLst>
                  <a:ext uri="{FF2B5EF4-FFF2-40B4-BE49-F238E27FC236}">
                    <a16:creationId xmlns:a16="http://schemas.microsoft.com/office/drawing/2014/main" id="{C56EE48D-2839-5E49-B749-C1CA1E960E42}"/>
                  </a:ext>
                </a:extLst>
              </p:cNvPr>
              <p:cNvPicPr>
                <a:picLocks noGrp="1" noRot="1" noChangeAspect="1" noMove="1" noResize="1" noEditPoints="1" noAdjustHandles="1" noChangeArrowheads="1" noChangeShapeType="1"/>
              </p:cNvPicPr>
              <p:nvPr/>
            </p:nvPicPr>
            <p:blipFill>
              <a:blip r:embed="rId12"/>
              <a:stretch>
                <a:fillRect/>
              </a:stretch>
            </p:blipFill>
            <p:spPr>
              <a:xfrm>
                <a:off x="7123268" y="921633"/>
                <a:ext cx="2440709" cy="1372899"/>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13" name="Section Zoom 12">
                <a:extLst>
                  <a:ext uri="{FF2B5EF4-FFF2-40B4-BE49-F238E27FC236}">
                    <a16:creationId xmlns:a16="http://schemas.microsoft.com/office/drawing/2014/main" id="{F475F202-42B5-C74D-8551-A6150B2AE84B}"/>
                  </a:ext>
                </a:extLst>
              </p:cNvPr>
              <p:cNvGraphicFramePr>
                <a:graphicFrameLocks noChangeAspect="1"/>
              </p:cNvGraphicFramePr>
              <p:nvPr/>
            </p:nvGraphicFramePr>
            <p:xfrm>
              <a:off x="8402779" y="2519796"/>
              <a:ext cx="2440709" cy="1372899"/>
            </p:xfrm>
            <a:graphic>
              <a:graphicData uri="http://schemas.microsoft.com/office/powerpoint/2016/sectionzoom">
                <psez:sectionZm>
                  <psez:sectionZmObj sectionId="{1FACBDCC-9B7B-F142-884B-6302603E5B9A}">
                    <psez:zmPr id="{4540E256-DA65-454D-80CF-9077809D382D}" transitionDur="1000" showBg="0">
                      <p166:blipFill xmlns:p166="http://schemas.microsoft.com/office/powerpoint/2016/6/main">
                        <a:blip r:embed="rId14"/>
                        <a:stretch>
                          <a:fillRect/>
                        </a:stretch>
                      </p166:blipFill>
                      <p166:spPr xmlns:p166="http://schemas.microsoft.com/office/powerpoint/2016/6/main">
                        <a:xfrm>
                          <a:off x="0" y="0"/>
                          <a:ext cx="2440709" cy="1372899"/>
                        </a:xfrm>
                        <a:prstGeom prst="rect">
                          <a:avLst/>
                        </a:prstGeom>
                      </p166:spPr>
                    </psez:zmPr>
                  </psez:sectionZmObj>
                </psez:sectionZm>
              </a:graphicData>
            </a:graphic>
          </p:graphicFrame>
        </mc:Choice>
        <mc:Fallback xmlns="">
          <p:pic>
            <p:nvPicPr>
              <p:cNvPr id="13" name="Section Zoom 12">
                <a:hlinkClick r:id="rId15" action="ppaction://hlinksldjump"/>
                <a:extLst>
                  <a:ext uri="{FF2B5EF4-FFF2-40B4-BE49-F238E27FC236}">
                    <a16:creationId xmlns:a16="http://schemas.microsoft.com/office/drawing/2014/main" id="{F475F202-42B5-C74D-8551-A6150B2AE84B}"/>
                  </a:ext>
                </a:extLst>
              </p:cNvPr>
              <p:cNvPicPr>
                <a:picLocks noGrp="1" noRot="1" noChangeAspect="1" noMove="1" noResize="1" noEditPoints="1" noAdjustHandles="1" noChangeArrowheads="1" noChangeShapeType="1"/>
              </p:cNvPicPr>
              <p:nvPr/>
            </p:nvPicPr>
            <p:blipFill>
              <a:blip r:embed="rId16"/>
              <a:stretch>
                <a:fillRect/>
              </a:stretch>
            </p:blipFill>
            <p:spPr>
              <a:xfrm>
                <a:off x="8402779" y="2519796"/>
                <a:ext cx="2440709" cy="1372899"/>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15" name="Section Zoom 14">
                <a:extLst>
                  <a:ext uri="{FF2B5EF4-FFF2-40B4-BE49-F238E27FC236}">
                    <a16:creationId xmlns:a16="http://schemas.microsoft.com/office/drawing/2014/main" id="{B6271D03-57D6-1249-90DE-3E9985B3EB63}"/>
                  </a:ext>
                </a:extLst>
              </p:cNvPr>
              <p:cNvGraphicFramePr>
                <a:graphicFrameLocks noChangeAspect="1"/>
              </p:cNvGraphicFramePr>
              <p:nvPr>
                <p:extLst>
                  <p:ext uri="{D42A27DB-BD31-4B8C-83A1-F6EECF244321}">
                    <p14:modId xmlns:p14="http://schemas.microsoft.com/office/powerpoint/2010/main" val="2742118668"/>
                  </p:ext>
                </p:extLst>
              </p:nvPr>
            </p:nvGraphicFramePr>
            <p:xfrm>
              <a:off x="6919988" y="4615088"/>
              <a:ext cx="2703145" cy="1520519"/>
            </p:xfrm>
            <a:graphic>
              <a:graphicData uri="http://schemas.microsoft.com/office/powerpoint/2016/sectionzoom">
                <psez:sectionZm>
                  <psez:sectionZmObj sectionId="{9C3E479C-8DC2-8646-B170-47CEC7BBAB5D}">
                    <psez:zmPr id="{95BF8952-0E17-284F-B64E-9D4A68D2FADB}" transitionDur="1000" showBg="0">
                      <p166:blipFill xmlns:p166="http://schemas.microsoft.com/office/powerpoint/2016/6/main">
                        <a:blip r:embed="rId17"/>
                        <a:stretch>
                          <a:fillRect/>
                        </a:stretch>
                      </p166:blipFill>
                      <p166:spPr xmlns:p166="http://schemas.microsoft.com/office/powerpoint/2016/6/main">
                        <a:xfrm>
                          <a:off x="0" y="0"/>
                          <a:ext cx="2703145" cy="1520519"/>
                        </a:xfrm>
                        <a:prstGeom prst="rect">
                          <a:avLst/>
                        </a:prstGeom>
                      </p166:spPr>
                    </psez:zmPr>
                  </psez:sectionZmObj>
                </psez:sectionZm>
              </a:graphicData>
            </a:graphic>
          </p:graphicFrame>
        </mc:Choice>
        <mc:Fallback>
          <p:pic>
            <p:nvPicPr>
              <p:cNvPr id="15" name="Section Zoom 14">
                <a:hlinkClick r:id="rId15" action="ppaction://hlinksldjump"/>
                <a:extLst>
                  <a:ext uri="{FF2B5EF4-FFF2-40B4-BE49-F238E27FC236}">
                    <a16:creationId xmlns:a16="http://schemas.microsoft.com/office/drawing/2014/main" id="{B6271D03-57D6-1249-90DE-3E9985B3EB63}"/>
                  </a:ext>
                </a:extLst>
              </p:cNvPr>
              <p:cNvPicPr>
                <a:picLocks noGrp="1" noRot="1" noChangeAspect="1" noMove="1" noResize="1" noEditPoints="1" noAdjustHandles="1" noChangeArrowheads="1" noChangeShapeType="1"/>
              </p:cNvPicPr>
              <p:nvPr/>
            </p:nvPicPr>
            <p:blipFill>
              <a:blip r:embed="rId17"/>
              <a:stretch>
                <a:fillRect/>
              </a:stretch>
            </p:blipFill>
            <p:spPr>
              <a:xfrm>
                <a:off x="6919988" y="4615088"/>
                <a:ext cx="2703145" cy="1520519"/>
              </a:xfrm>
              <a:prstGeom prst="rect">
                <a:avLst/>
              </a:prstGeom>
            </p:spPr>
          </p:pic>
        </mc:Fallback>
      </mc:AlternateContent>
      <mc:AlternateContent xmlns:mc="http://schemas.openxmlformats.org/markup-compatibility/2006" xmlns:psez="http://schemas.microsoft.com/office/powerpoint/2016/sectionzoom">
        <mc:Choice Requires="psez">
          <p:graphicFrame>
            <p:nvGraphicFramePr>
              <p:cNvPr id="19" name="Section Zoom 18">
                <a:extLst>
                  <a:ext uri="{FF2B5EF4-FFF2-40B4-BE49-F238E27FC236}">
                    <a16:creationId xmlns:a16="http://schemas.microsoft.com/office/drawing/2014/main" id="{1F733701-02AC-514C-BBEF-1EED203DF749}"/>
                  </a:ext>
                </a:extLst>
              </p:cNvPr>
              <p:cNvGraphicFramePr>
                <a:graphicFrameLocks noChangeAspect="1"/>
              </p:cNvGraphicFramePr>
              <p:nvPr/>
            </p:nvGraphicFramePr>
            <p:xfrm>
              <a:off x="3531475" y="4652529"/>
              <a:ext cx="2505641" cy="1714500"/>
            </p:xfrm>
            <a:graphic>
              <a:graphicData uri="http://schemas.microsoft.com/office/powerpoint/2016/sectionzoom">
                <psez:sectionZm>
                  <psez:sectionZmObj sectionId="{C1E19539-8451-4049-BD53-D4B6B6B56592}">
                    <psez:zmPr id="{B22A7CA4-1400-BA40-9902-701DBD4A4FE8}" transitionDur="1000" showBg="0">
                      <p166:blipFill xmlns:p166="http://schemas.microsoft.com/office/powerpoint/2016/6/main">
                        <a:blip r:embed="rId18"/>
                        <a:stretch>
                          <a:fillRect/>
                        </a:stretch>
                      </p166:blipFill>
                      <p166:spPr xmlns:p166="http://schemas.microsoft.com/office/powerpoint/2016/6/main">
                        <a:xfrm>
                          <a:off x="0" y="0"/>
                          <a:ext cx="2505641" cy="1714500"/>
                        </a:xfrm>
                        <a:prstGeom prst="rect">
                          <a:avLst/>
                        </a:prstGeom>
                      </p166:spPr>
                    </psez:zmPr>
                  </psez:sectionZmObj>
                </psez:sectionZm>
              </a:graphicData>
            </a:graphic>
          </p:graphicFrame>
        </mc:Choice>
        <mc:Fallback xmlns="">
          <p:pic>
            <p:nvPicPr>
              <p:cNvPr id="19" name="Section Zoom 18">
                <a:hlinkClick r:id="rId21" action="ppaction://hlinksldjump"/>
                <a:extLst>
                  <a:ext uri="{FF2B5EF4-FFF2-40B4-BE49-F238E27FC236}">
                    <a16:creationId xmlns:a16="http://schemas.microsoft.com/office/drawing/2014/main" id="{1F733701-02AC-514C-BBEF-1EED203DF749}"/>
                  </a:ext>
                </a:extLst>
              </p:cNvPr>
              <p:cNvPicPr>
                <a:picLocks noGrp="1" noRot="1" noChangeAspect="1" noMove="1" noResize="1" noEditPoints="1" noAdjustHandles="1" noChangeArrowheads="1" noChangeShapeType="1"/>
              </p:cNvPicPr>
              <p:nvPr/>
            </p:nvPicPr>
            <p:blipFill>
              <a:blip r:embed="rId20"/>
              <a:stretch>
                <a:fillRect/>
              </a:stretch>
            </p:blipFill>
            <p:spPr>
              <a:xfrm>
                <a:off x="3531475" y="4652529"/>
                <a:ext cx="2505641" cy="1714500"/>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21" name="Section Zoom 20">
                <a:extLst>
                  <a:ext uri="{FF2B5EF4-FFF2-40B4-BE49-F238E27FC236}">
                    <a16:creationId xmlns:a16="http://schemas.microsoft.com/office/drawing/2014/main" id="{A2FB38BB-62E8-D547-95FD-AE7340613B4E}"/>
                  </a:ext>
                </a:extLst>
              </p:cNvPr>
              <p:cNvGraphicFramePr>
                <a:graphicFrameLocks noChangeAspect="1"/>
              </p:cNvGraphicFramePr>
              <p:nvPr>
                <p:extLst>
                  <p:ext uri="{D42A27DB-BD31-4B8C-83A1-F6EECF244321}">
                    <p14:modId xmlns:p14="http://schemas.microsoft.com/office/powerpoint/2010/main" val="1690801032"/>
                  </p:ext>
                </p:extLst>
              </p:nvPr>
            </p:nvGraphicFramePr>
            <p:xfrm>
              <a:off x="3948548" y="2418150"/>
              <a:ext cx="3900052" cy="1893910"/>
            </p:xfrm>
            <a:graphic>
              <a:graphicData uri="http://schemas.microsoft.com/office/powerpoint/2016/sectionzoom">
                <psez:sectionZm>
                  <psez:sectionZmObj sectionId="{A31C4AA4-A7BB-454C-879D-DEF7934A9248}">
                    <psez:zmPr id="{6120E6C8-0053-7F49-9878-B6C7061B2EFA}" transitionDur="1000" showBg="0">
                      <p166:blipFill xmlns:p166="http://schemas.microsoft.com/office/powerpoint/2016/6/main">
                        <a:blip r:embed="rId22"/>
                        <a:stretch>
                          <a:fillRect/>
                        </a:stretch>
                      </p166:blipFill>
                      <p166:spPr xmlns:p166="http://schemas.microsoft.com/office/powerpoint/2016/6/main">
                        <a:xfrm>
                          <a:off x="0" y="0"/>
                          <a:ext cx="3900052" cy="1893910"/>
                        </a:xfrm>
                        <a:prstGeom prst="rect">
                          <a:avLst/>
                        </a:prstGeom>
                      </p166:spPr>
                    </psez:zmPr>
                  </psez:sectionZmObj>
                </psez:sectionZm>
              </a:graphicData>
            </a:graphic>
          </p:graphicFrame>
        </mc:Choice>
        <mc:Fallback>
          <p:pic>
            <p:nvPicPr>
              <p:cNvPr id="21" name="Section Zoom 20">
                <a:hlinkClick r:id="rId23" action="ppaction://hlinksldjump"/>
                <a:extLst>
                  <a:ext uri="{FF2B5EF4-FFF2-40B4-BE49-F238E27FC236}">
                    <a16:creationId xmlns:a16="http://schemas.microsoft.com/office/drawing/2014/main" id="{A2FB38BB-62E8-D547-95FD-AE7340613B4E}"/>
                  </a:ext>
                </a:extLst>
              </p:cNvPr>
              <p:cNvPicPr>
                <a:picLocks noGrp="1" noRot="1" noChangeAspect="1" noMove="1" noResize="1" noEditPoints="1" noAdjustHandles="1" noChangeArrowheads="1" noChangeShapeType="1"/>
              </p:cNvPicPr>
              <p:nvPr/>
            </p:nvPicPr>
            <p:blipFill>
              <a:blip r:embed="rId22"/>
              <a:stretch>
                <a:fillRect/>
              </a:stretch>
            </p:blipFill>
            <p:spPr>
              <a:xfrm>
                <a:off x="3948548" y="2418150"/>
                <a:ext cx="3900052" cy="1893910"/>
              </a:xfrm>
              <a:prstGeom prst="rect">
                <a:avLst/>
              </a:prstGeom>
            </p:spPr>
          </p:pic>
        </mc:Fallback>
      </mc:AlternateContent>
      <mc:AlternateContent xmlns:mc="http://schemas.openxmlformats.org/markup-compatibility/2006">
        <mc:Choice xmlns:psez="http://schemas.microsoft.com/office/powerpoint/2016/sectionzoom" Requires="psez">
          <p:graphicFrame>
            <p:nvGraphicFramePr>
              <p:cNvPr id="8" name="Section Zoom 7">
                <a:extLst>
                  <a:ext uri="{FF2B5EF4-FFF2-40B4-BE49-F238E27FC236}">
                    <a16:creationId xmlns:a16="http://schemas.microsoft.com/office/drawing/2014/main" id="{F7623A13-87DA-734C-B0AE-1F72B6B5B7E0}"/>
                  </a:ext>
                </a:extLst>
              </p:cNvPr>
              <p:cNvGraphicFramePr>
                <a:graphicFrameLocks noChangeAspect="1"/>
              </p:cNvGraphicFramePr>
              <p:nvPr>
                <p:extLst>
                  <p:ext uri="{D42A27DB-BD31-4B8C-83A1-F6EECF244321}">
                    <p14:modId xmlns:p14="http://schemas.microsoft.com/office/powerpoint/2010/main" val="1439269808"/>
                  </p:ext>
                </p:extLst>
              </p:nvPr>
            </p:nvGraphicFramePr>
            <p:xfrm>
              <a:off x="4275382" y="263020"/>
              <a:ext cx="3048000" cy="1714500"/>
            </p:xfrm>
            <a:graphic>
              <a:graphicData uri="http://schemas.microsoft.com/office/powerpoint/2016/sectionzoom">
                <psez:sectionZm>
                  <psez:sectionZmObj sectionId="{AC5E74EF-D127-294E-A67A-0C9850D9D2CB}">
                    <psez:zmPr id="{6F070E91-9BC9-E242-8960-8C1DC8D1DBE1}" transitionDur="1000" showBg="0">
                      <p166:blipFill xmlns:p166="http://schemas.microsoft.com/office/powerpoint/2016/6/main">
                        <a:blip r:embed="rId24"/>
                        <a:stretch>
                          <a:fillRect/>
                        </a:stretch>
                      </p166:blipFill>
                      <p166:spPr xmlns:p166="http://schemas.microsoft.com/office/powerpoint/2016/6/main">
                        <a:xfrm>
                          <a:off x="0" y="0"/>
                          <a:ext cx="3048000" cy="1714500"/>
                        </a:xfrm>
                        <a:prstGeom prst="rect">
                          <a:avLst/>
                        </a:prstGeom>
                      </p166:spPr>
                    </psez:zmPr>
                  </psez:sectionZmObj>
                </psez:sectionZm>
              </a:graphicData>
            </a:graphic>
          </p:graphicFrame>
        </mc:Choice>
        <mc:Fallback>
          <p:pic>
            <p:nvPicPr>
              <p:cNvPr id="8" name="Section Zoom 7">
                <a:hlinkClick r:id="rId9" action="ppaction://hlinksldjump"/>
                <a:extLst>
                  <a:ext uri="{FF2B5EF4-FFF2-40B4-BE49-F238E27FC236}">
                    <a16:creationId xmlns:a16="http://schemas.microsoft.com/office/drawing/2014/main" id="{F7623A13-87DA-734C-B0AE-1F72B6B5B7E0}"/>
                  </a:ext>
                </a:extLst>
              </p:cNvPr>
              <p:cNvPicPr>
                <a:picLocks noGrp="1" noRot="1" noChangeAspect="1" noMove="1" noResize="1" noEditPoints="1" noAdjustHandles="1" noChangeArrowheads="1" noChangeShapeType="1"/>
              </p:cNvPicPr>
              <p:nvPr/>
            </p:nvPicPr>
            <p:blipFill>
              <a:blip r:embed="rId24"/>
              <a:stretch>
                <a:fillRect/>
              </a:stretch>
            </p:blipFill>
            <p:spPr>
              <a:xfrm>
                <a:off x="4275382" y="263020"/>
                <a:ext cx="3048000" cy="1714500"/>
              </a:xfrm>
              <a:prstGeom prst="rect">
                <a:avLst/>
              </a:prstGeom>
            </p:spPr>
          </p:pic>
        </mc:Fallback>
      </mc:AlternateContent>
    </p:spTree>
    <p:extLst>
      <p:ext uri="{BB962C8B-B14F-4D97-AF65-F5344CB8AC3E}">
        <p14:creationId xmlns:p14="http://schemas.microsoft.com/office/powerpoint/2010/main" val="330944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accel="50000" decel="50000" autoRev="1" fill="hold" nodeType="withEffect">
                                  <p:stCondLst>
                                    <p:cond delay="0"/>
                                  </p:stCondLst>
                                  <p:childTnLst>
                                    <p:animScale>
                                      <p:cBhvr>
                                        <p:cTn id="6" dur="2000" fill="hold"/>
                                        <p:tgtEl>
                                          <p:spTgt spid="205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indoor, kitchen, table&#10;&#10;Description automatically generated">
            <a:extLst>
              <a:ext uri="{FF2B5EF4-FFF2-40B4-BE49-F238E27FC236}">
                <a16:creationId xmlns:a16="http://schemas.microsoft.com/office/drawing/2014/main" id="{5019DF29-D304-1F44-A45B-CA6CA9A19F43}"/>
              </a:ext>
            </a:extLst>
          </p:cNvPr>
          <p:cNvPicPr>
            <a:picLocks noChangeAspect="1"/>
          </p:cNvPicPr>
          <p:nvPr/>
        </p:nvPicPr>
        <p:blipFill rotWithShape="1">
          <a:blip r:embed="rId2"/>
          <a:srcRect t="40187"/>
          <a:stretch/>
        </p:blipFill>
        <p:spPr>
          <a:xfrm>
            <a:off x="0" y="-457200"/>
            <a:ext cx="12192000" cy="7315200"/>
          </a:xfrm>
          <a:prstGeom prst="rect">
            <a:avLst/>
          </a:prstGeom>
        </p:spPr>
      </p:pic>
      <p:sp>
        <p:nvSpPr>
          <p:cNvPr id="6" name="Oval 5">
            <a:extLst>
              <a:ext uri="{FF2B5EF4-FFF2-40B4-BE49-F238E27FC236}">
                <a16:creationId xmlns:a16="http://schemas.microsoft.com/office/drawing/2014/main" id="{D6EC59E5-21F9-4C41-BC45-2AECAE4AF005}"/>
              </a:ext>
            </a:extLst>
          </p:cNvPr>
          <p:cNvSpPr/>
          <p:nvPr/>
        </p:nvSpPr>
        <p:spPr>
          <a:xfrm>
            <a:off x="2157046" y="52755"/>
            <a:ext cx="7877908" cy="6752491"/>
          </a:xfrm>
          <a:prstGeom prst="ellipse">
            <a:avLst/>
          </a:prstGeom>
          <a:solidFill>
            <a:srgbClr val="D7AE44">
              <a:alpha val="38353"/>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29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2157046" y="52755"/>
            <a:ext cx="7877908" cy="6752491"/>
          </a:xfrm>
          <a:prstGeom prst="ellipse">
            <a:avLst/>
          </a:prstGeom>
          <a:solidFill>
            <a:srgbClr val="D7AE44">
              <a:alpha val="38353"/>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3489559" y="3298819"/>
            <a:ext cx="5437964"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BUSINESS PLAN </a:t>
            </a:r>
          </a:p>
        </p:txBody>
      </p:sp>
      <p:pic>
        <p:nvPicPr>
          <p:cNvPr id="8" name="Graphic 7" descr="Good Idea with solid fill">
            <a:extLst>
              <a:ext uri="{FF2B5EF4-FFF2-40B4-BE49-F238E27FC236}">
                <a16:creationId xmlns:a16="http://schemas.microsoft.com/office/drawing/2014/main" id="{FC7F616B-C839-F943-89D4-ABB5216390C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04055" y="689847"/>
            <a:ext cx="2608972" cy="2608972"/>
          </a:xfrm>
          <a:prstGeom prst="rect">
            <a:avLst/>
          </a:prstGeom>
        </p:spPr>
      </p:pic>
    </p:spTree>
    <p:extLst>
      <p:ext uri="{BB962C8B-B14F-4D97-AF65-F5344CB8AC3E}">
        <p14:creationId xmlns:p14="http://schemas.microsoft.com/office/powerpoint/2010/main" val="3698601106"/>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Good Idea with solid fill">
            <a:extLst>
              <a:ext uri="{FF2B5EF4-FFF2-40B4-BE49-F238E27FC236}">
                <a16:creationId xmlns:a16="http://schemas.microsoft.com/office/drawing/2014/main" id="{9104D556-ABAB-F84F-AD3D-D6F79A113B5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04055" y="689847"/>
            <a:ext cx="2608972" cy="2608972"/>
          </a:xfrm>
          <a:prstGeom prst="rect">
            <a:avLst/>
          </a:prstGeom>
        </p:spPr>
      </p:pic>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5437964"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BUSINESS PLAN </a:t>
            </a:r>
          </a:p>
        </p:txBody>
      </p:sp>
      <p:pic>
        <p:nvPicPr>
          <p:cNvPr id="1026" name="Picture 2" descr="The 13 Best Women's Online Clothing Stores | Highsnobiety">
            <a:extLst>
              <a:ext uri="{FF2B5EF4-FFF2-40B4-BE49-F238E27FC236}">
                <a16:creationId xmlns:a16="http://schemas.microsoft.com/office/drawing/2014/main" id="{9F347372-AF6C-EB49-A48E-DFE318FCD97B}"/>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rightnessContrast bright="-50000"/>
                    </a14:imgEffect>
                  </a14:imgLayer>
                </a14:imgProps>
              </a:ext>
              <a:ext uri="{28A0092B-C50C-407E-A947-70E740481C1C}">
                <a14:useLocalDpi xmlns:a14="http://schemas.microsoft.com/office/drawing/2010/main" val="0"/>
              </a:ext>
            </a:extLst>
          </a:blip>
          <a:srcRect t="7825" b="7825"/>
          <a:stretch/>
        </p:blipFill>
        <p:spPr bwMode="auto">
          <a:xfrm>
            <a:off x="-71059"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4340D12-F787-2E4A-8737-1B795FD5C340}"/>
              </a:ext>
            </a:extLst>
          </p:cNvPr>
          <p:cNvSpPr txBox="1"/>
          <p:nvPr/>
        </p:nvSpPr>
        <p:spPr>
          <a:xfrm>
            <a:off x="2499888" y="1914882"/>
            <a:ext cx="7192225"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BUSINESS </a:t>
            </a:r>
            <a:r>
              <a:rPr kumimoji="0" lang="en-US" sz="8800" b="1" i="0" u="none" strike="noStrike" kern="1200" cap="none" spc="0" normalizeH="0" baseline="0" noProof="0" dirty="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PLAN</a:t>
            </a: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pic>
        <p:nvPicPr>
          <p:cNvPr id="10" name="Graphic 9" descr="Good Idea with solid fill">
            <a:extLst>
              <a:ext uri="{FF2B5EF4-FFF2-40B4-BE49-F238E27FC236}">
                <a16:creationId xmlns:a16="http://schemas.microsoft.com/office/drawing/2014/main" id="{DD53DC04-BF53-BD44-9164-086CD1440B8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06484" y="135053"/>
            <a:ext cx="1779033" cy="1779033"/>
          </a:xfrm>
          <a:prstGeom prst="rect">
            <a:avLst/>
          </a:prstGeom>
        </p:spPr>
      </p:pic>
      <p:sp>
        <p:nvSpPr>
          <p:cNvPr id="7" name="Rectangle 6">
            <a:extLst>
              <a:ext uri="{FF2B5EF4-FFF2-40B4-BE49-F238E27FC236}">
                <a16:creationId xmlns:a16="http://schemas.microsoft.com/office/drawing/2014/main" id="{68DEAC4C-BFF7-4A4E-BFD8-15587CED452E}"/>
              </a:ext>
            </a:extLst>
          </p:cNvPr>
          <p:cNvSpPr/>
          <p:nvPr/>
        </p:nvSpPr>
        <p:spPr>
          <a:xfrm>
            <a:off x="3489559" y="3429000"/>
            <a:ext cx="4923339" cy="209005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Our business plan is an affordable streetwear brand based in Birmingham UK. </a:t>
            </a:r>
            <a:r>
              <a:rPr kumimoji="0" lang="en-US" sz="2000" b="0" i="0" u="none" strike="noStrike" kern="1200" cap="none" spc="0" normalizeH="0" baseline="0" noProof="0" dirty="0" err="1">
                <a:ln>
                  <a:noFill/>
                </a:ln>
                <a:solidFill>
                  <a:prstClr val="white"/>
                </a:solidFill>
                <a:effectLst/>
                <a:uLnTx/>
                <a:uFillTx/>
                <a:latin typeface="Calibri" panose="020F0502020204030204"/>
                <a:ea typeface="+mn-ea"/>
                <a:cs typeface="+mn-cs"/>
              </a:rPr>
              <a:t>Dripstar</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offers both in store and online purchases. </a:t>
            </a:r>
          </a:p>
        </p:txBody>
      </p:sp>
      <p:sp useBgFill="1">
        <p:nvSpPr>
          <p:cNvPr id="8" name="Rounded Rectangle 7">
            <a:extLst>
              <a:ext uri="{FF2B5EF4-FFF2-40B4-BE49-F238E27FC236}">
                <a16:creationId xmlns:a16="http://schemas.microsoft.com/office/drawing/2014/main" id="{359F454F-0329-E448-ADFF-52C60A92CB1D}"/>
              </a:ext>
            </a:extLst>
          </p:cNvPr>
          <p:cNvSpPr/>
          <p:nvPr/>
        </p:nvSpPr>
        <p:spPr>
          <a:xfrm rot="1857892">
            <a:off x="1499584" y="245787"/>
            <a:ext cx="822451" cy="4308763"/>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Rounded Rectangle 12">
            <a:extLst>
              <a:ext uri="{FF2B5EF4-FFF2-40B4-BE49-F238E27FC236}">
                <a16:creationId xmlns:a16="http://schemas.microsoft.com/office/drawing/2014/main" id="{576D4A80-1C31-B04B-8A22-3495B64E0D7A}"/>
              </a:ext>
            </a:extLst>
          </p:cNvPr>
          <p:cNvSpPr/>
          <p:nvPr/>
        </p:nvSpPr>
        <p:spPr>
          <a:xfrm rot="19734514">
            <a:off x="9664516" y="347680"/>
            <a:ext cx="822451" cy="4308763"/>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Rounded Rectangle 13">
            <a:extLst>
              <a:ext uri="{FF2B5EF4-FFF2-40B4-BE49-F238E27FC236}">
                <a16:creationId xmlns:a16="http://schemas.microsoft.com/office/drawing/2014/main" id="{57B0EC4B-CFF8-C645-8DB5-533581935CD2}"/>
              </a:ext>
            </a:extLst>
          </p:cNvPr>
          <p:cNvSpPr/>
          <p:nvPr/>
        </p:nvSpPr>
        <p:spPr>
          <a:xfrm rot="19734514">
            <a:off x="10550292" y="2655"/>
            <a:ext cx="657945" cy="4208413"/>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5" name="Rounded Rectangle 14">
            <a:extLst>
              <a:ext uri="{FF2B5EF4-FFF2-40B4-BE49-F238E27FC236}">
                <a16:creationId xmlns:a16="http://schemas.microsoft.com/office/drawing/2014/main" id="{CE100556-ECEB-9146-89CF-C31CFFF22BBE}"/>
              </a:ext>
            </a:extLst>
          </p:cNvPr>
          <p:cNvSpPr/>
          <p:nvPr/>
        </p:nvSpPr>
        <p:spPr>
          <a:xfrm rot="1857892">
            <a:off x="1009221" y="26416"/>
            <a:ext cx="590257" cy="3655462"/>
          </a:xfrm>
          <a:prstGeom prst="roundRect">
            <a:avLst>
              <a:gd name="adj" fmla="val 49426"/>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7928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repeatCount="indefinite" accel="50000" decel="50000" autoRev="1" fill="hold" grpId="0" nodeType="withEffect">
                                  <p:stCondLst>
                                    <p:cond delay="0"/>
                                  </p:stCondLst>
                                  <p:childTnLst>
                                    <p:animMotion origin="layout" path="M -0.00234 0 L -0.025 -0.05509 " pathEditMode="relative" rAng="0" ptsTypes="AA">
                                      <p:cBhvr>
                                        <p:cTn id="6" dur="2000" fill="hold"/>
                                        <p:tgtEl>
                                          <p:spTgt spid="8"/>
                                        </p:tgtEl>
                                        <p:attrNameLst>
                                          <p:attrName>ppt_x</p:attrName>
                                          <p:attrName>ppt_y</p:attrName>
                                        </p:attrNameLst>
                                      </p:cBhvr>
                                      <p:rCtr x="-1133" y="-2755"/>
                                    </p:animMotion>
                                  </p:childTnLst>
                                </p:cTn>
                              </p:par>
                              <p:par>
                                <p:cTn id="7" presetID="42" presetClass="path" presetSubtype="0" repeatCount="indefinite" accel="50000" decel="50000" autoRev="1" fill="hold" grpId="0" nodeType="withEffect">
                                  <p:stCondLst>
                                    <p:cond delay="0"/>
                                  </p:stCondLst>
                                  <p:childTnLst>
                                    <p:animMotion origin="layout" path="M -0.00234 -4.81481E-6 L -0.025 -0.05509 " pathEditMode="relative" rAng="0" ptsTypes="AA">
                                      <p:cBhvr>
                                        <p:cTn id="8" dur="2000" fill="hold"/>
                                        <p:tgtEl>
                                          <p:spTgt spid="13"/>
                                        </p:tgtEl>
                                        <p:attrNameLst>
                                          <p:attrName>ppt_x</p:attrName>
                                          <p:attrName>ppt_y</p:attrName>
                                        </p:attrNameLst>
                                      </p:cBhvr>
                                      <p:rCtr x="-1133" y="-2755"/>
                                    </p:animMotion>
                                  </p:childTnLst>
                                </p:cTn>
                              </p:par>
                              <p:par>
                                <p:cTn id="9" presetID="42" presetClass="path" presetSubtype="0" repeatCount="indefinite" accel="50000" decel="50000" autoRev="1" fill="hold" grpId="0" nodeType="withEffect">
                                  <p:stCondLst>
                                    <p:cond delay="0"/>
                                  </p:stCondLst>
                                  <p:childTnLst>
                                    <p:animMotion origin="layout" path="M -0.00235 4.07407E-6 L -0.025 -0.0551 " pathEditMode="relative" rAng="0" ptsTypes="AA">
                                      <p:cBhvr>
                                        <p:cTn id="10" dur="2000" fill="hold"/>
                                        <p:tgtEl>
                                          <p:spTgt spid="14"/>
                                        </p:tgtEl>
                                        <p:attrNameLst>
                                          <p:attrName>ppt_x</p:attrName>
                                          <p:attrName>ppt_y</p:attrName>
                                        </p:attrNameLst>
                                      </p:cBhvr>
                                      <p:rCtr x="-1133" y="-2755"/>
                                    </p:animMotion>
                                  </p:childTnLst>
                                </p:cTn>
                              </p:par>
                              <p:par>
                                <p:cTn id="11" presetID="42" presetClass="path" presetSubtype="0" repeatCount="indefinite" accel="50000" decel="50000" autoRev="1" fill="hold" grpId="0" nodeType="withEffect">
                                  <p:stCondLst>
                                    <p:cond delay="0"/>
                                  </p:stCondLst>
                                  <p:childTnLst>
                                    <p:animMotion origin="layout" path="M -0.00234 -3.7037E-7 L -0.025 -0.05509 " pathEditMode="relative" rAng="0" ptsTypes="AA">
                                      <p:cBhvr>
                                        <p:cTn id="12" dur="2000" fill="hold"/>
                                        <p:tgtEl>
                                          <p:spTgt spid="15"/>
                                        </p:tgtEl>
                                        <p:attrNameLst>
                                          <p:attrName>ppt_x</p:attrName>
                                          <p:attrName>ppt_y</p:attrName>
                                        </p:attrNameLst>
                                      </p:cBhvr>
                                      <p:rCtr x="-1133" y="-27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4"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2157046" y="52755"/>
            <a:ext cx="7877908" cy="6752491"/>
          </a:xfrm>
          <a:prstGeom prst="ellipse">
            <a:avLst/>
          </a:prstGeom>
          <a:solidFill>
            <a:srgbClr val="7030A0">
              <a:alpha val="25000"/>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2413742" y="3298819"/>
            <a:ext cx="7364517"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EXECUTIVE SUMMARY </a:t>
            </a:r>
          </a:p>
        </p:txBody>
      </p:sp>
      <p:pic>
        <p:nvPicPr>
          <p:cNvPr id="3" name="Graphic 2" descr="Clipboard All Crosses with solid fill">
            <a:extLst>
              <a:ext uri="{FF2B5EF4-FFF2-40B4-BE49-F238E27FC236}">
                <a16:creationId xmlns:a16="http://schemas.microsoft.com/office/drawing/2014/main" id="{6E95AB86-A0E8-0147-899D-3F8F1B0A402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42164" y="630382"/>
            <a:ext cx="2507672" cy="2507672"/>
          </a:xfrm>
          <a:prstGeom prst="rect">
            <a:avLst/>
          </a:prstGeom>
        </p:spPr>
      </p:pic>
    </p:spTree>
    <p:extLst>
      <p:ext uri="{BB962C8B-B14F-4D97-AF65-F5344CB8AC3E}">
        <p14:creationId xmlns:p14="http://schemas.microsoft.com/office/powerpoint/2010/main" val="3836961966"/>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3000" b="-13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pic>
        <p:nvPicPr>
          <p:cNvPr id="5122" name="Picture 2" descr="Snarkitecture suspends 700 Air Jordan replicas in Kith's Brooklyn store">
            <a:extLst>
              <a:ext uri="{FF2B5EF4-FFF2-40B4-BE49-F238E27FC236}">
                <a16:creationId xmlns:a16="http://schemas.microsoft.com/office/drawing/2014/main" id="{5A2BB851-6FC9-D24A-BD3A-5AE90B1C92EE}"/>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10625" b="10625"/>
          <a:stretch/>
        </p:blipFill>
        <p:spPr bwMode="auto">
          <a:xfrm>
            <a:off x="0" y="0"/>
            <a:ext cx="12192000" cy="6858001"/>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6" name="Graphic 15" descr="Clipboard All Crosses with solid fill">
            <a:extLst>
              <a:ext uri="{FF2B5EF4-FFF2-40B4-BE49-F238E27FC236}">
                <a16:creationId xmlns:a16="http://schemas.microsoft.com/office/drawing/2014/main" id="{E2C3F1D2-225D-7646-8F45-25E94DAE923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21281" y="10419"/>
            <a:ext cx="2149439" cy="2149439"/>
          </a:xfrm>
          <a:prstGeom prst="rect">
            <a:avLst/>
          </a:prstGeom>
        </p:spPr>
      </p:pic>
      <p:sp>
        <p:nvSpPr>
          <p:cNvPr id="9" name="TextBox 8">
            <a:extLst>
              <a:ext uri="{FF2B5EF4-FFF2-40B4-BE49-F238E27FC236}">
                <a16:creationId xmlns:a16="http://schemas.microsoft.com/office/drawing/2014/main" id="{24340D12-F787-2E4A-8737-1B795FD5C340}"/>
              </a:ext>
            </a:extLst>
          </p:cNvPr>
          <p:cNvSpPr txBox="1"/>
          <p:nvPr/>
        </p:nvSpPr>
        <p:spPr>
          <a:xfrm>
            <a:off x="1219505" y="1914882"/>
            <a:ext cx="9752991"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EXECUTIVE </a:t>
            </a:r>
            <a:r>
              <a:rPr kumimoji="0" lang="en-US" sz="8800" b="1" i="0" u="none" strike="noStrike" kern="1200" cap="none" spc="0" normalizeH="0" baseline="0" noProof="0" dirty="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SUMMARY</a:t>
            </a: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p:nvSpPr>
          <p:cNvPr id="2" name="TextBox 1">
            <a:extLst>
              <a:ext uri="{FF2B5EF4-FFF2-40B4-BE49-F238E27FC236}">
                <a16:creationId xmlns:a16="http://schemas.microsoft.com/office/drawing/2014/main" id="{514481F5-C16F-5249-8E81-0B0DE70E088D}"/>
              </a:ext>
            </a:extLst>
          </p:cNvPr>
          <p:cNvSpPr txBox="1"/>
          <p:nvPr/>
        </p:nvSpPr>
        <p:spPr>
          <a:xfrm>
            <a:off x="3003805" y="3128482"/>
            <a:ext cx="6176534" cy="3416320"/>
          </a:xfrm>
          <a:prstGeom prst="rect">
            <a:avLst/>
          </a:prstGeom>
          <a:noFill/>
        </p:spPr>
        <p:txBody>
          <a:bodyPr wrap="square" rtlCol="0">
            <a:spAutoFit/>
          </a:bodyPr>
          <a:lstStyle/>
          <a:p>
            <a:pPr algn="ctr"/>
            <a:r>
              <a:rPr lang="en-US" b="1" dirty="0">
                <a:solidFill>
                  <a:schemeClr val="bg1"/>
                </a:solidFill>
              </a:rPr>
              <a:t>Executive summary:</a:t>
            </a:r>
            <a:endParaRPr lang="en-GB" b="1" dirty="0">
              <a:solidFill>
                <a:schemeClr val="bg1"/>
              </a:solidFill>
            </a:endParaRPr>
          </a:p>
          <a:p>
            <a:pPr algn="ctr"/>
            <a:r>
              <a:rPr lang="en-US" b="1" dirty="0">
                <a:solidFill>
                  <a:schemeClr val="bg1"/>
                </a:solidFill>
              </a:rPr>
              <a:t>-DRIPSTAR is an affordable streetwear clothing brand based in Birmingham UK</a:t>
            </a:r>
            <a:endParaRPr lang="en-GB" b="1" dirty="0">
              <a:solidFill>
                <a:schemeClr val="bg1"/>
              </a:solidFill>
            </a:endParaRPr>
          </a:p>
          <a:p>
            <a:pPr algn="ctr"/>
            <a:r>
              <a:rPr lang="en-US" b="1" dirty="0">
                <a:solidFill>
                  <a:schemeClr val="bg1"/>
                </a:solidFill>
              </a:rPr>
              <a:t>- Our target market ranges from ages 15-30</a:t>
            </a:r>
            <a:endParaRPr lang="en-GB" b="1" dirty="0">
              <a:solidFill>
                <a:schemeClr val="bg1"/>
              </a:solidFill>
            </a:endParaRPr>
          </a:p>
          <a:p>
            <a:pPr algn="ctr"/>
            <a:r>
              <a:rPr lang="en-US" b="1" dirty="0">
                <a:solidFill>
                  <a:schemeClr val="bg1"/>
                </a:solidFill>
              </a:rPr>
              <a:t>-DRIPSTAR hopes to expand our brand nationally and worldwide </a:t>
            </a:r>
            <a:endParaRPr lang="en-GB" b="1" dirty="0">
              <a:solidFill>
                <a:schemeClr val="bg1"/>
              </a:solidFill>
            </a:endParaRPr>
          </a:p>
          <a:p>
            <a:pPr algn="ctr"/>
            <a:r>
              <a:rPr lang="en-US" b="1" dirty="0">
                <a:solidFill>
                  <a:schemeClr val="bg1"/>
                </a:solidFill>
              </a:rPr>
              <a:t>-Our goal is to be the first brand that sells affordable, high-quality products with designs that are memorable and bold</a:t>
            </a:r>
            <a:endParaRPr lang="en-GB" b="1" dirty="0">
              <a:solidFill>
                <a:schemeClr val="bg1"/>
              </a:solidFill>
            </a:endParaRPr>
          </a:p>
          <a:p>
            <a:pPr algn="ctr"/>
            <a:r>
              <a:rPr lang="en-US" b="1" dirty="0">
                <a:solidFill>
                  <a:schemeClr val="bg1"/>
                </a:solidFill>
              </a:rPr>
              <a:t>-Us as a brand would also like to employ more younger sales employees regardless of experience ranging from 16-25 years old because they're apart of the age group were targeting </a:t>
            </a:r>
            <a:endParaRPr lang="en-GB"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38051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ccel="50000" decel="50000" autoRev="1" fill="hold" grpId="0" nodeType="withEffect">
                                  <p:stCondLst>
                                    <p:cond delay="0"/>
                                  </p:stCondLst>
                                  <p:childTnLst>
                                    <p:animScale>
                                      <p:cBhvr>
                                        <p:cTn id="6" dur="2000" fill="hold"/>
                                        <p:tgtEl>
                                          <p:spTgt spid="3"/>
                                        </p:tgtEl>
                                      </p:cBhvr>
                                      <p:by x="100000" y="125000"/>
                                    </p:animScale>
                                  </p:childTnLst>
                                </p:cTn>
                              </p:par>
                              <p:par>
                                <p:cTn id="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8" dur="2000" fill="hold"/>
                                        <p:tgtEl>
                                          <p:spTgt spid="3"/>
                                        </p:tgtEl>
                                        <p:attrNameLst>
                                          <p:attrName>ppt_x</p:attrName>
                                          <p:attrName>ppt_y</p:attrName>
                                        </p:attrNameLst>
                                      </p:cBhvr>
                                      <p:rCtr x="26" y="-3333"/>
                                    </p:animMotion>
                                  </p:childTnLst>
                                </p:cTn>
                              </p:par>
                              <p:par>
                                <p:cTn id="9" presetID="6" presetClass="emph" presetSubtype="0" repeatCount="indefinite" accel="50000" decel="50000" autoRev="1" fill="hold" grpId="0" nodeType="withEffect">
                                  <p:stCondLst>
                                    <p:cond delay="0"/>
                                  </p:stCondLst>
                                  <p:childTnLst>
                                    <p:animScale>
                                      <p:cBhvr>
                                        <p:cTn id="10" dur="2000" fill="hold"/>
                                        <p:tgtEl>
                                          <p:spTgt spid="23"/>
                                        </p:tgtEl>
                                      </p:cBhvr>
                                      <p:by x="100000" y="125000"/>
                                    </p:animScale>
                                  </p:childTnLst>
                                </p:cTn>
                              </p:par>
                              <p:par>
                                <p:cTn id="11" presetID="64" presetClass="path" presetSubtype="0" repeatCount="indefinite" accel="50000" decel="50000" autoRev="1" fill="hold" grpId="1" nodeType="withEffect">
                                  <p:stCondLst>
                                    <p:cond delay="0"/>
                                  </p:stCondLst>
                                  <p:childTnLst>
                                    <p:animMotion origin="layout" path="M 0 0.09189 L 0.00052 0.02546 " pathEditMode="relative" rAng="0" ptsTypes="AA">
                                      <p:cBhvr>
                                        <p:cTn id="12" dur="2000" fill="hold"/>
                                        <p:tgtEl>
                                          <p:spTgt spid="23"/>
                                        </p:tgtEl>
                                        <p:attrNameLst>
                                          <p:attrName>ppt_x</p:attrName>
                                          <p:attrName>ppt_y</p:attrName>
                                        </p:attrNameLst>
                                      </p:cBhvr>
                                      <p:rCtr x="26" y="-3333"/>
                                    </p:animMotion>
                                  </p:childTnLst>
                                </p:cTn>
                              </p:par>
                              <p:par>
                                <p:cTn id="13" presetID="6" presetClass="emph" presetSubtype="0" repeatCount="indefinite" accel="50000" decel="50000" autoRev="1" fill="hold" grpId="0" nodeType="withEffect">
                                  <p:stCondLst>
                                    <p:cond delay="0"/>
                                  </p:stCondLst>
                                  <p:childTnLst>
                                    <p:animScale>
                                      <p:cBhvr>
                                        <p:cTn id="14" dur="2000" fill="hold"/>
                                        <p:tgtEl>
                                          <p:spTgt spid="26"/>
                                        </p:tgtEl>
                                      </p:cBhvr>
                                      <p:by x="100000" y="125000"/>
                                    </p:animScale>
                                  </p:childTnLst>
                                </p:cTn>
                              </p:par>
                              <p:par>
                                <p:cTn id="15" presetID="64" presetClass="path" presetSubtype="0" repeatCount="indefinite" accel="50000" decel="50000" autoRev="1" fill="hold" grpId="1" nodeType="withEffect">
                                  <p:stCondLst>
                                    <p:cond delay="0"/>
                                  </p:stCondLst>
                                  <p:childTnLst>
                                    <p:animMotion origin="layout" path="M 3.95833E-6 0.09189 L 0.00052 0.02546 " pathEditMode="relative" rAng="0" ptsTypes="AA">
                                      <p:cBhvr>
                                        <p:cTn id="16" dur="2000" fill="hold"/>
                                        <p:tgtEl>
                                          <p:spTgt spid="26"/>
                                        </p:tgtEl>
                                        <p:attrNameLst>
                                          <p:attrName>ppt_x</p:attrName>
                                          <p:attrName>ppt_y</p:attrName>
                                        </p:attrNameLst>
                                      </p:cBhvr>
                                      <p:rCtr x="26" y="-3333"/>
                                    </p:animMotion>
                                  </p:childTnLst>
                                </p:cTn>
                              </p:par>
                              <p:par>
                                <p:cTn id="17" presetID="6" presetClass="emph" presetSubtype="0" repeatCount="indefinite" accel="50000" decel="50000" autoRev="1" fill="hold" grpId="0" nodeType="withEffect">
                                  <p:stCondLst>
                                    <p:cond delay="0"/>
                                  </p:stCondLst>
                                  <p:childTnLst>
                                    <p:animScale>
                                      <p:cBhvr>
                                        <p:cTn id="18" dur="2000" fill="hold"/>
                                        <p:tgtEl>
                                          <p:spTgt spid="27"/>
                                        </p:tgtEl>
                                      </p:cBhvr>
                                      <p:by x="100000" y="125000"/>
                                    </p:animScale>
                                  </p:childTnLst>
                                </p:cTn>
                              </p:par>
                              <p:par>
                                <p:cTn id="19" presetID="64" presetClass="path" presetSubtype="0" repeatCount="indefinite" accel="50000" decel="50000" autoRev="1" fill="hold" grpId="1" nodeType="withEffect">
                                  <p:stCondLst>
                                    <p:cond delay="0"/>
                                  </p:stCondLst>
                                  <p:childTnLst>
                                    <p:animMotion origin="layout" path="M -1.25E-6 0.09189 L 0.00052 0.02546 " pathEditMode="relative" rAng="0" ptsTypes="AA">
                                      <p:cBhvr>
                                        <p:cTn id="20" dur="2000" fill="hold"/>
                                        <p:tgtEl>
                                          <p:spTgt spid="27"/>
                                        </p:tgtEl>
                                        <p:attrNameLst>
                                          <p:attrName>ppt_x</p:attrName>
                                          <p:attrName>ppt_y</p:attrName>
                                        </p:attrNameLst>
                                      </p:cBhvr>
                                      <p:rCtr x="26" y="-3333"/>
                                    </p:animMotion>
                                  </p:childTnLst>
                                </p:cTn>
                              </p:par>
                              <p:par>
                                <p:cTn id="21" presetID="6" presetClass="emph" presetSubtype="0" repeatCount="indefinite" accel="50000" decel="50000" autoRev="1" fill="hold" grpId="0" nodeType="withEffect">
                                  <p:stCondLst>
                                    <p:cond delay="0"/>
                                  </p:stCondLst>
                                  <p:childTnLst>
                                    <p:animScale>
                                      <p:cBhvr>
                                        <p:cTn id="22" dur="2000" fill="hold"/>
                                        <p:tgtEl>
                                          <p:spTgt spid="28"/>
                                        </p:tgtEl>
                                      </p:cBhvr>
                                      <p:by x="100000" y="125000"/>
                                    </p:animScale>
                                  </p:childTnLst>
                                </p:cTn>
                              </p:par>
                              <p:par>
                                <p:cTn id="23" presetID="64" presetClass="path" presetSubtype="0" repeatCount="indefinite" accel="50000" decel="50000" autoRev="1" fill="hold" grpId="1" nodeType="withEffect">
                                  <p:stCondLst>
                                    <p:cond delay="0"/>
                                  </p:stCondLst>
                                  <p:childTnLst>
                                    <p:animMotion origin="layout" path="M -6.25E-7 0.09189 L 0.00052 0.02546 " pathEditMode="relative" rAng="0" ptsTypes="AA">
                                      <p:cBhvr>
                                        <p:cTn id="24" dur="2000" fill="hold"/>
                                        <p:tgtEl>
                                          <p:spTgt spid="28"/>
                                        </p:tgtEl>
                                        <p:attrNameLst>
                                          <p:attrName>ppt_x</p:attrName>
                                          <p:attrName>ppt_y</p:attrName>
                                        </p:attrNameLst>
                                      </p:cBhvr>
                                      <p:rCtr x="26" y="-3333"/>
                                    </p:animMotion>
                                  </p:childTnLst>
                                </p:cTn>
                              </p:par>
                              <p:par>
                                <p:cTn id="25" presetID="6" presetClass="emph" presetSubtype="0" repeatCount="indefinite" accel="50000" decel="50000" autoRev="1" fill="hold" grpId="0" nodeType="withEffect">
                                  <p:stCondLst>
                                    <p:cond delay="0"/>
                                  </p:stCondLst>
                                  <p:childTnLst>
                                    <p:animScale>
                                      <p:cBhvr>
                                        <p:cTn id="26" dur="2000" fill="hold"/>
                                        <p:tgtEl>
                                          <p:spTgt spid="29"/>
                                        </p:tgtEl>
                                      </p:cBhvr>
                                      <p:by x="100000" y="125000"/>
                                    </p:animScale>
                                  </p:childTnLst>
                                </p:cTn>
                              </p:par>
                              <p:par>
                                <p:cTn id="2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28" dur="2000" fill="hold"/>
                                        <p:tgtEl>
                                          <p:spTgt spid="29"/>
                                        </p:tgtEl>
                                        <p:attrNameLst>
                                          <p:attrName>ppt_x</p:attrName>
                                          <p:attrName>ppt_y</p:attrName>
                                        </p:attrNameLst>
                                      </p:cBhvr>
                                      <p:rCtr x="26" y="-33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23" grpId="0" animBg="1"/>
      <p:bldP spid="23" grpId="1" animBg="1"/>
      <p:bldP spid="26" grpId="0" animBg="1"/>
      <p:bldP spid="26" grpId="1" animBg="1"/>
      <p:bldP spid="27" grpId="0" animBg="1"/>
      <p:bldP spid="27" grpId="1" animBg="1"/>
      <p:bldP spid="28" grpId="0" animBg="1"/>
      <p:bldP spid="28" grpId="1" animBg="1"/>
      <p:bldP spid="29" grpId="0" animBg="1"/>
      <p:bldP spid="29"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989438" y="52755"/>
            <a:ext cx="9181830" cy="6752491"/>
          </a:xfrm>
          <a:prstGeom prst="ellipse">
            <a:avLst/>
          </a:prstGeom>
          <a:solidFill>
            <a:srgbClr val="0070C0">
              <a:alpha val="25000"/>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2413742" y="3298819"/>
            <a:ext cx="875752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PRODUCTS AND SERVICES </a:t>
            </a:r>
          </a:p>
        </p:txBody>
      </p:sp>
      <p:pic>
        <p:nvPicPr>
          <p:cNvPr id="4" name="Graphic 3" descr="Search Inventory outline">
            <a:extLst>
              <a:ext uri="{FF2B5EF4-FFF2-40B4-BE49-F238E27FC236}">
                <a16:creationId xmlns:a16="http://schemas.microsoft.com/office/drawing/2014/main" id="{0D6D66E1-16D0-9040-8259-6C9DF00103B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68541" y="1075195"/>
            <a:ext cx="2223624" cy="2223624"/>
          </a:xfrm>
          <a:prstGeom prst="rect">
            <a:avLst/>
          </a:prstGeom>
        </p:spPr>
      </p:pic>
    </p:spTree>
    <p:extLst>
      <p:ext uri="{BB962C8B-B14F-4D97-AF65-F5344CB8AC3E}">
        <p14:creationId xmlns:p14="http://schemas.microsoft.com/office/powerpoint/2010/main" val="175186272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p:nvSpPr>
          <p:cNvPr id="9" name="TextBox 8">
            <a:extLst>
              <a:ext uri="{FF2B5EF4-FFF2-40B4-BE49-F238E27FC236}">
                <a16:creationId xmlns:a16="http://schemas.microsoft.com/office/drawing/2014/main" id="{24340D12-F787-2E4A-8737-1B795FD5C340}"/>
              </a:ext>
            </a:extLst>
          </p:cNvPr>
          <p:cNvSpPr txBox="1"/>
          <p:nvPr/>
        </p:nvSpPr>
        <p:spPr>
          <a:xfrm>
            <a:off x="195683" y="1897604"/>
            <a:ext cx="12195967"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PRODUCTS AND SERVICESS </a:t>
            </a:r>
          </a:p>
        </p:txBody>
      </p:sp>
      <p:sp>
        <p:nvSpPr>
          <p:cNvPr id="2" name="TextBox 1">
            <a:extLst>
              <a:ext uri="{FF2B5EF4-FFF2-40B4-BE49-F238E27FC236}">
                <a16:creationId xmlns:a16="http://schemas.microsoft.com/office/drawing/2014/main" id="{514481F5-C16F-5249-8E81-0B0DE70E088D}"/>
              </a:ext>
            </a:extLst>
          </p:cNvPr>
          <p:cNvSpPr txBox="1"/>
          <p:nvPr/>
        </p:nvSpPr>
        <p:spPr>
          <a:xfrm>
            <a:off x="2564809" y="3244334"/>
            <a:ext cx="70623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Our work is based on blah blah cool with drip added with style and a star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 name="Graphic 13" descr="Search Inventory outline">
            <a:extLst>
              <a:ext uri="{FF2B5EF4-FFF2-40B4-BE49-F238E27FC236}">
                <a16:creationId xmlns:a16="http://schemas.microsoft.com/office/drawing/2014/main" id="{4D0DDBC9-0184-8948-8A06-50EAD6060D8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84188" y="133890"/>
            <a:ext cx="2223624" cy="2040899"/>
          </a:xfrm>
          <a:prstGeom prst="rect">
            <a:avLst/>
          </a:prstGeom>
        </p:spPr>
      </p:pic>
      <p:pic>
        <p:nvPicPr>
          <p:cNvPr id="1026" name="Picture 2" descr="HYPEBEAST Japan's List of Harajuku's Best Stores | HYPEBEAST">
            <a:extLst>
              <a:ext uri="{FF2B5EF4-FFF2-40B4-BE49-F238E27FC236}">
                <a16:creationId xmlns:a16="http://schemas.microsoft.com/office/drawing/2014/main" id="{11913CA8-6CF6-C145-A2EC-88CEFF307A8C}"/>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0"/>
            <a:ext cx="12191996" cy="6857998"/>
          </a:xfrm>
          <a:prstGeom prst="rect">
            <a:avLst/>
          </a:prstGeom>
          <a:noFill/>
          <a:extLst>
            <a:ext uri="{909E8E84-426E-40DD-AFC4-6F175D3DCCD1}">
              <a14:hiddenFill xmlns:a14="http://schemas.microsoft.com/office/drawing/2010/main">
                <a:solidFill>
                  <a:srgbClr val="FFFFFF"/>
                </a:solidFill>
              </a14:hiddenFill>
            </a:ext>
          </a:extLst>
        </p:spPr>
      </p:pic>
      <p:pic>
        <p:nvPicPr>
          <p:cNvPr id="17" name="Graphic 16" descr="Search Inventory outline">
            <a:extLst>
              <a:ext uri="{FF2B5EF4-FFF2-40B4-BE49-F238E27FC236}">
                <a16:creationId xmlns:a16="http://schemas.microsoft.com/office/drawing/2014/main" id="{F2E2C6C0-6277-C549-A818-82E0B1E34F0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84186" y="-154233"/>
            <a:ext cx="2223624" cy="2223624"/>
          </a:xfrm>
          <a:prstGeom prst="rect">
            <a:avLst/>
          </a:prstGeom>
        </p:spPr>
      </p:pic>
      <p:sp>
        <p:nvSpPr>
          <p:cNvPr id="18" name="TextBox 17">
            <a:extLst>
              <a:ext uri="{FF2B5EF4-FFF2-40B4-BE49-F238E27FC236}">
                <a16:creationId xmlns:a16="http://schemas.microsoft.com/office/drawing/2014/main" id="{16E01104-B537-334D-82EF-AA2A35F1F931}"/>
              </a:ext>
            </a:extLst>
          </p:cNvPr>
          <p:cNvSpPr txBox="1"/>
          <p:nvPr/>
        </p:nvSpPr>
        <p:spPr>
          <a:xfrm>
            <a:off x="289761" y="1708062"/>
            <a:ext cx="11612474"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PRODUCTS AND </a:t>
            </a:r>
            <a:r>
              <a:rPr kumimoji="0" lang="en-US" sz="8800" b="1" i="0" u="none" strike="noStrike" kern="1200" cap="none" spc="0" normalizeH="0" baseline="0" noProof="0" dirty="0">
                <a:ln>
                  <a:noFill/>
                </a:ln>
                <a:solidFill>
                  <a:prstClr val="white"/>
                </a:solidFill>
                <a:effectLst>
                  <a:outerShdw blurRad="427081" sx="102000" sy="102000" algn="ctr" rotWithShape="0">
                    <a:prstClr val="black">
                      <a:alpha val="40000"/>
                    </a:prstClr>
                  </a:outerShdw>
                </a:effectLst>
                <a:uLnTx/>
                <a:uFillTx/>
                <a:latin typeface="Impact" panose="020B0806030902050204" pitchFamily="34" charset="0"/>
                <a:ea typeface="+mn-ea"/>
                <a:cs typeface="+mn-cs"/>
              </a:rPr>
              <a:t>SERVICES</a:t>
            </a: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p:nvSpPr>
          <p:cNvPr id="7" name="Rectangle 6">
            <a:extLst>
              <a:ext uri="{FF2B5EF4-FFF2-40B4-BE49-F238E27FC236}">
                <a16:creationId xmlns:a16="http://schemas.microsoft.com/office/drawing/2014/main" id="{80DBBB81-3384-574F-9447-CFBCBE9FAF85}"/>
              </a:ext>
            </a:extLst>
          </p:cNvPr>
          <p:cNvSpPr/>
          <p:nvPr/>
        </p:nvSpPr>
        <p:spPr>
          <a:xfrm>
            <a:off x="2003262" y="2962356"/>
            <a:ext cx="8217332" cy="3029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err="1">
                <a:ln>
                  <a:noFill/>
                </a:ln>
                <a:solidFill>
                  <a:schemeClr val="bg1"/>
                </a:solidFill>
                <a:effectLst/>
                <a:uLnTx/>
                <a:uFillTx/>
                <a:latin typeface="Calibri" panose="020F0502020204030204"/>
                <a:ea typeface="+mn-ea"/>
                <a:cs typeface="+mn-cs"/>
              </a:rPr>
              <a:t>Dripstar’s</a:t>
            </a: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 products include clothes and shoes in streetwear attire . Most of this adorned with the </a:t>
            </a:r>
            <a:r>
              <a:rPr lang="en-US" b="1" dirty="0" err="1">
                <a:solidFill>
                  <a:schemeClr val="bg1"/>
                </a:solidFill>
                <a:latin typeface="Calibri" panose="020F0502020204030204"/>
              </a:rPr>
              <a:t>Dripstar</a:t>
            </a: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 monogram.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err="1">
                <a:solidFill>
                  <a:schemeClr val="bg1"/>
                </a:solidFill>
                <a:latin typeface="Calibri" panose="020F0502020204030204"/>
              </a:rPr>
              <a:t>Dripstar</a:t>
            </a: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 Service offers a broad set of global cloud based products including networking, 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We have our own website with options and customer help provider.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WWW.DRIPSTAR.CO.UK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Delivery services: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Delivery fee 3.99£ and 5.99£ next day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Pick up services from store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Membership (when they shop or order they earn points =  money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rPr>
              <a:t>Example = a 100 pts = £1 </a:t>
            </a:r>
          </a:p>
        </p:txBody>
      </p:sp>
    </p:spTree>
    <p:extLst>
      <p:ext uri="{BB962C8B-B14F-4D97-AF65-F5344CB8AC3E}">
        <p14:creationId xmlns:p14="http://schemas.microsoft.com/office/powerpoint/2010/main" val="40158527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ccel="50000" decel="50000" autoRev="1" fill="hold" grpId="0" nodeType="withEffect">
                                  <p:stCondLst>
                                    <p:cond delay="0"/>
                                  </p:stCondLst>
                                  <p:childTnLst>
                                    <p:animScale>
                                      <p:cBhvr>
                                        <p:cTn id="6" dur="2000" fill="hold"/>
                                        <p:tgtEl>
                                          <p:spTgt spid="3"/>
                                        </p:tgtEl>
                                      </p:cBhvr>
                                      <p:by x="100000" y="125000"/>
                                    </p:animScale>
                                  </p:childTnLst>
                                </p:cTn>
                              </p:par>
                              <p:par>
                                <p:cTn id="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8" dur="2000" fill="hold"/>
                                        <p:tgtEl>
                                          <p:spTgt spid="3"/>
                                        </p:tgtEl>
                                        <p:attrNameLst>
                                          <p:attrName>ppt_x</p:attrName>
                                          <p:attrName>ppt_y</p:attrName>
                                        </p:attrNameLst>
                                      </p:cBhvr>
                                      <p:rCtr x="26" y="-3333"/>
                                    </p:animMotion>
                                  </p:childTnLst>
                                </p:cTn>
                              </p:par>
                              <p:par>
                                <p:cTn id="9" presetID="6" presetClass="emph" presetSubtype="0" repeatCount="indefinite" accel="50000" decel="50000" autoRev="1" fill="hold" grpId="0" nodeType="withEffect">
                                  <p:stCondLst>
                                    <p:cond delay="0"/>
                                  </p:stCondLst>
                                  <p:childTnLst>
                                    <p:animScale>
                                      <p:cBhvr>
                                        <p:cTn id="10" dur="2000" fill="hold"/>
                                        <p:tgtEl>
                                          <p:spTgt spid="23"/>
                                        </p:tgtEl>
                                      </p:cBhvr>
                                      <p:by x="100000" y="125000"/>
                                    </p:animScale>
                                  </p:childTnLst>
                                </p:cTn>
                              </p:par>
                              <p:par>
                                <p:cTn id="11" presetID="64" presetClass="path" presetSubtype="0" repeatCount="indefinite" accel="50000" decel="50000" autoRev="1" fill="hold" grpId="1" nodeType="withEffect">
                                  <p:stCondLst>
                                    <p:cond delay="0"/>
                                  </p:stCondLst>
                                  <p:childTnLst>
                                    <p:animMotion origin="layout" path="M 0 0.09189 L 0.00052 0.02546 " pathEditMode="relative" rAng="0" ptsTypes="AA">
                                      <p:cBhvr>
                                        <p:cTn id="12" dur="2000" fill="hold"/>
                                        <p:tgtEl>
                                          <p:spTgt spid="23"/>
                                        </p:tgtEl>
                                        <p:attrNameLst>
                                          <p:attrName>ppt_x</p:attrName>
                                          <p:attrName>ppt_y</p:attrName>
                                        </p:attrNameLst>
                                      </p:cBhvr>
                                      <p:rCtr x="26" y="-3333"/>
                                    </p:animMotion>
                                  </p:childTnLst>
                                </p:cTn>
                              </p:par>
                              <p:par>
                                <p:cTn id="13" presetID="6" presetClass="emph" presetSubtype="0" repeatCount="indefinite" accel="50000" decel="50000" autoRev="1" fill="hold" grpId="0" nodeType="withEffect">
                                  <p:stCondLst>
                                    <p:cond delay="0"/>
                                  </p:stCondLst>
                                  <p:childTnLst>
                                    <p:animScale>
                                      <p:cBhvr>
                                        <p:cTn id="14" dur="2000" fill="hold"/>
                                        <p:tgtEl>
                                          <p:spTgt spid="26"/>
                                        </p:tgtEl>
                                      </p:cBhvr>
                                      <p:by x="100000" y="125000"/>
                                    </p:animScale>
                                  </p:childTnLst>
                                </p:cTn>
                              </p:par>
                              <p:par>
                                <p:cTn id="15" presetID="64" presetClass="path" presetSubtype="0" repeatCount="indefinite" accel="50000" decel="50000" autoRev="1" fill="hold" grpId="1" nodeType="withEffect">
                                  <p:stCondLst>
                                    <p:cond delay="0"/>
                                  </p:stCondLst>
                                  <p:childTnLst>
                                    <p:animMotion origin="layout" path="M 3.95833E-6 0.09189 L 0.00052 0.02546 " pathEditMode="relative" rAng="0" ptsTypes="AA">
                                      <p:cBhvr>
                                        <p:cTn id="16" dur="2000" fill="hold"/>
                                        <p:tgtEl>
                                          <p:spTgt spid="26"/>
                                        </p:tgtEl>
                                        <p:attrNameLst>
                                          <p:attrName>ppt_x</p:attrName>
                                          <p:attrName>ppt_y</p:attrName>
                                        </p:attrNameLst>
                                      </p:cBhvr>
                                      <p:rCtr x="26" y="-3333"/>
                                    </p:animMotion>
                                  </p:childTnLst>
                                </p:cTn>
                              </p:par>
                              <p:par>
                                <p:cTn id="17" presetID="6" presetClass="emph" presetSubtype="0" repeatCount="indefinite" accel="50000" decel="50000" autoRev="1" fill="hold" grpId="0" nodeType="withEffect">
                                  <p:stCondLst>
                                    <p:cond delay="0"/>
                                  </p:stCondLst>
                                  <p:childTnLst>
                                    <p:animScale>
                                      <p:cBhvr>
                                        <p:cTn id="18" dur="2000" fill="hold"/>
                                        <p:tgtEl>
                                          <p:spTgt spid="27"/>
                                        </p:tgtEl>
                                      </p:cBhvr>
                                      <p:by x="100000" y="125000"/>
                                    </p:animScale>
                                  </p:childTnLst>
                                </p:cTn>
                              </p:par>
                              <p:par>
                                <p:cTn id="19" presetID="64" presetClass="path" presetSubtype="0" repeatCount="indefinite" accel="50000" decel="50000" autoRev="1" fill="hold" grpId="1" nodeType="withEffect">
                                  <p:stCondLst>
                                    <p:cond delay="0"/>
                                  </p:stCondLst>
                                  <p:childTnLst>
                                    <p:animMotion origin="layout" path="M -1.25E-6 0.09189 L 0.00052 0.02546 " pathEditMode="relative" rAng="0" ptsTypes="AA">
                                      <p:cBhvr>
                                        <p:cTn id="20" dur="2000" fill="hold"/>
                                        <p:tgtEl>
                                          <p:spTgt spid="27"/>
                                        </p:tgtEl>
                                        <p:attrNameLst>
                                          <p:attrName>ppt_x</p:attrName>
                                          <p:attrName>ppt_y</p:attrName>
                                        </p:attrNameLst>
                                      </p:cBhvr>
                                      <p:rCtr x="26" y="-3333"/>
                                    </p:animMotion>
                                  </p:childTnLst>
                                </p:cTn>
                              </p:par>
                              <p:par>
                                <p:cTn id="21" presetID="6" presetClass="emph" presetSubtype="0" repeatCount="indefinite" accel="50000" decel="50000" autoRev="1" fill="hold" grpId="0" nodeType="withEffect">
                                  <p:stCondLst>
                                    <p:cond delay="0"/>
                                  </p:stCondLst>
                                  <p:childTnLst>
                                    <p:animScale>
                                      <p:cBhvr>
                                        <p:cTn id="22" dur="2000" fill="hold"/>
                                        <p:tgtEl>
                                          <p:spTgt spid="28"/>
                                        </p:tgtEl>
                                      </p:cBhvr>
                                      <p:by x="100000" y="125000"/>
                                    </p:animScale>
                                  </p:childTnLst>
                                </p:cTn>
                              </p:par>
                              <p:par>
                                <p:cTn id="23" presetID="64" presetClass="path" presetSubtype="0" repeatCount="indefinite" accel="50000" decel="50000" autoRev="1" fill="hold" grpId="1" nodeType="withEffect">
                                  <p:stCondLst>
                                    <p:cond delay="0"/>
                                  </p:stCondLst>
                                  <p:childTnLst>
                                    <p:animMotion origin="layout" path="M -6.25E-7 0.09189 L 0.00052 0.02546 " pathEditMode="relative" rAng="0" ptsTypes="AA">
                                      <p:cBhvr>
                                        <p:cTn id="24" dur="2000" fill="hold"/>
                                        <p:tgtEl>
                                          <p:spTgt spid="28"/>
                                        </p:tgtEl>
                                        <p:attrNameLst>
                                          <p:attrName>ppt_x</p:attrName>
                                          <p:attrName>ppt_y</p:attrName>
                                        </p:attrNameLst>
                                      </p:cBhvr>
                                      <p:rCtr x="26" y="-3333"/>
                                    </p:animMotion>
                                  </p:childTnLst>
                                </p:cTn>
                              </p:par>
                              <p:par>
                                <p:cTn id="25" presetID="6" presetClass="emph" presetSubtype="0" repeatCount="indefinite" accel="50000" decel="50000" autoRev="1" fill="hold" grpId="0" nodeType="withEffect">
                                  <p:stCondLst>
                                    <p:cond delay="0"/>
                                  </p:stCondLst>
                                  <p:childTnLst>
                                    <p:animScale>
                                      <p:cBhvr>
                                        <p:cTn id="26" dur="2000" fill="hold"/>
                                        <p:tgtEl>
                                          <p:spTgt spid="29"/>
                                        </p:tgtEl>
                                      </p:cBhvr>
                                      <p:by x="100000" y="125000"/>
                                    </p:animScale>
                                  </p:childTnLst>
                                </p:cTn>
                              </p:par>
                              <p:par>
                                <p:cTn id="2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28" dur="2000" fill="hold"/>
                                        <p:tgtEl>
                                          <p:spTgt spid="29"/>
                                        </p:tgtEl>
                                        <p:attrNameLst>
                                          <p:attrName>ppt_x</p:attrName>
                                          <p:attrName>ppt_y</p:attrName>
                                        </p:attrNameLst>
                                      </p:cBhvr>
                                      <p:rCtr x="26" y="-33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23" grpId="0" animBg="1"/>
      <p:bldP spid="23" grpId="1" animBg="1"/>
      <p:bldP spid="26" grpId="0" animBg="1"/>
      <p:bldP spid="26" grpId="1" animBg="1"/>
      <p:bldP spid="27" grpId="0" animBg="1"/>
      <p:bldP spid="27" grpId="1" animBg="1"/>
      <p:bldP spid="28" grpId="0" animBg="1"/>
      <p:bldP spid="28" grpId="1" animBg="1"/>
      <p:bldP spid="29" grpId="0" animBg="1"/>
      <p:bldP spid="29" grpId="1"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989438" y="52755"/>
            <a:ext cx="9181830" cy="6752491"/>
          </a:xfrm>
          <a:prstGeom prst="ellipse">
            <a:avLst/>
          </a:prstGeom>
          <a:solidFill>
            <a:schemeClr val="accent6">
              <a:alpha val="25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632716" y="3121019"/>
            <a:ext cx="9895273"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MARKET AUDIT-COMPETITORS ANALYSIS  </a:t>
            </a:r>
          </a:p>
        </p:txBody>
      </p:sp>
      <p:pic>
        <p:nvPicPr>
          <p:cNvPr id="3" name="Graphic 2" descr="Target Audience outline">
            <a:extLst>
              <a:ext uri="{FF2B5EF4-FFF2-40B4-BE49-F238E27FC236}">
                <a16:creationId xmlns:a16="http://schemas.microsoft.com/office/drawing/2014/main" id="{C25F4ACB-D87F-DD4D-A6D7-382597F3736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90591" y="698500"/>
            <a:ext cx="2311400" cy="2311400"/>
          </a:xfrm>
          <a:prstGeom prst="rect">
            <a:avLst/>
          </a:prstGeom>
        </p:spPr>
      </p:pic>
      <p:pic>
        <p:nvPicPr>
          <p:cNvPr id="8" name="Graphic 7" descr="Bar graph with upward trend with solid fill">
            <a:extLst>
              <a:ext uri="{FF2B5EF4-FFF2-40B4-BE49-F238E27FC236}">
                <a16:creationId xmlns:a16="http://schemas.microsoft.com/office/drawing/2014/main" id="{73DC71B4-ADE1-7541-9EB3-5C5EFB6F01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01990" y="947587"/>
            <a:ext cx="1992709" cy="1813226"/>
          </a:xfrm>
          <a:prstGeom prst="rect">
            <a:avLst/>
          </a:prstGeom>
        </p:spPr>
      </p:pic>
    </p:spTree>
    <p:extLst>
      <p:ext uri="{BB962C8B-B14F-4D97-AF65-F5344CB8AC3E}">
        <p14:creationId xmlns:p14="http://schemas.microsoft.com/office/powerpoint/2010/main" val="400100064"/>
      </p:ext>
    </p:extLst>
  </p:cSld>
  <p:clrMapOvr>
    <a:masterClrMapping/>
  </p:clrMapOvr>
  <mc:AlternateContent xmlns:mc="http://schemas.openxmlformats.org/markup-compatibility/2006">
    <mc:Choice xmlns:p14="http://schemas.microsoft.com/office/powerpoint/2010/main" Requires="p14">
      <p:transition p14:dur="0" advTm="0"/>
    </mc:Choice>
    <mc:Fallback>
      <p:transition advTm="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p:nvSpPr>
          <p:cNvPr id="9" name="TextBox 8">
            <a:extLst>
              <a:ext uri="{FF2B5EF4-FFF2-40B4-BE49-F238E27FC236}">
                <a16:creationId xmlns:a16="http://schemas.microsoft.com/office/drawing/2014/main" id="{24340D12-F787-2E4A-8737-1B795FD5C340}"/>
              </a:ext>
            </a:extLst>
          </p:cNvPr>
          <p:cNvSpPr txBox="1"/>
          <p:nvPr/>
        </p:nvSpPr>
        <p:spPr>
          <a:xfrm>
            <a:off x="195683" y="1897604"/>
            <a:ext cx="12195967" cy="1446550"/>
          </a:xfrm>
          <a:prstGeom prst="rect">
            <a:avLst/>
          </a:prstGeom>
          <a:noFill/>
          <a:effectLst>
            <a:outerShdw blurRad="423427" sx="102000" sy="102000" algn="ctr" rotWithShape="0">
              <a:srgbClr val="000000">
                <a:alpha val="36926"/>
              </a:srgbClr>
            </a:outerShdw>
          </a:effectLst>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PRODUCTS AND SERVICESS </a:t>
            </a:r>
          </a:p>
        </p:txBody>
      </p:sp>
      <p:sp>
        <p:nvSpPr>
          <p:cNvPr id="2" name="TextBox 1">
            <a:extLst>
              <a:ext uri="{FF2B5EF4-FFF2-40B4-BE49-F238E27FC236}">
                <a16:creationId xmlns:a16="http://schemas.microsoft.com/office/drawing/2014/main" id="{514481F5-C16F-5249-8E81-0B0DE70E088D}"/>
              </a:ext>
            </a:extLst>
          </p:cNvPr>
          <p:cNvSpPr txBox="1"/>
          <p:nvPr/>
        </p:nvSpPr>
        <p:spPr>
          <a:xfrm>
            <a:off x="2564809" y="3244334"/>
            <a:ext cx="706238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Our work is based on blah blah cool with drip added with style and a star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 name="Graphic 13" descr="Search Inventory outline">
            <a:extLst>
              <a:ext uri="{FF2B5EF4-FFF2-40B4-BE49-F238E27FC236}">
                <a16:creationId xmlns:a16="http://schemas.microsoft.com/office/drawing/2014/main" id="{4D0DDBC9-0184-8948-8A06-50EAD6060D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84188" y="133890"/>
            <a:ext cx="2223624" cy="2040899"/>
          </a:xfrm>
          <a:prstGeom prst="rect">
            <a:avLst/>
          </a:prstGeom>
        </p:spPr>
      </p:pic>
      <p:pic>
        <p:nvPicPr>
          <p:cNvPr id="1026" name="Picture 2" descr="HYPEBEAST Japan's List of Harajuku's Best Stores | HYPEBEAST">
            <a:extLst>
              <a:ext uri="{FF2B5EF4-FFF2-40B4-BE49-F238E27FC236}">
                <a16:creationId xmlns:a16="http://schemas.microsoft.com/office/drawing/2014/main" id="{11913CA8-6CF6-C145-A2EC-88CEFF307A8C}"/>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0"/>
            <a:ext cx="12191996" cy="685799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80DBBB81-3384-574F-9447-CFBCBE9FAF85}"/>
              </a:ext>
            </a:extLst>
          </p:cNvPr>
          <p:cNvSpPr/>
          <p:nvPr/>
        </p:nvSpPr>
        <p:spPr>
          <a:xfrm>
            <a:off x="2003262" y="2962356"/>
            <a:ext cx="8217332" cy="3029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chemeClr val="bg1"/>
              </a:solidFill>
              <a:effectLst/>
              <a:uLnTx/>
              <a:uFillTx/>
              <a:latin typeface="Calibri" panose="020F0502020204030204"/>
              <a:ea typeface="+mn-ea"/>
              <a:cs typeface="+mn-cs"/>
            </a:endParaRPr>
          </a:p>
        </p:txBody>
      </p:sp>
      <p:pic>
        <p:nvPicPr>
          <p:cNvPr id="8" name="Picture 7" descr="Graphical user interface, website&#10;&#10;Description automatically generated">
            <a:extLst>
              <a:ext uri="{FF2B5EF4-FFF2-40B4-BE49-F238E27FC236}">
                <a16:creationId xmlns:a16="http://schemas.microsoft.com/office/drawing/2014/main" id="{D64C281B-E823-7347-93EE-7B4641DBD5D0}"/>
              </a:ext>
            </a:extLst>
          </p:cNvPr>
          <p:cNvPicPr>
            <a:picLocks noChangeAspect="1"/>
          </p:cNvPicPr>
          <p:nvPr/>
        </p:nvPicPr>
        <p:blipFill rotWithShape="1">
          <a:blip r:embed="rId7"/>
          <a:srcRect l="22249" t="22038" r="2280" b="8899"/>
          <a:stretch/>
        </p:blipFill>
        <p:spPr>
          <a:xfrm>
            <a:off x="0" y="-2"/>
            <a:ext cx="12228882" cy="6857999"/>
          </a:xfrm>
          <a:prstGeom prst="rect">
            <a:avLst/>
          </a:prstGeom>
        </p:spPr>
      </p:pic>
    </p:spTree>
    <p:extLst>
      <p:ext uri="{BB962C8B-B14F-4D97-AF65-F5344CB8AC3E}">
        <p14:creationId xmlns:p14="http://schemas.microsoft.com/office/powerpoint/2010/main" val="18911520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accel="50000" decel="50000" autoRev="1" fill="hold" grpId="0" nodeType="withEffect">
                                  <p:stCondLst>
                                    <p:cond delay="0"/>
                                  </p:stCondLst>
                                  <p:childTnLst>
                                    <p:animScale>
                                      <p:cBhvr>
                                        <p:cTn id="6" dur="2000" fill="hold"/>
                                        <p:tgtEl>
                                          <p:spTgt spid="3"/>
                                        </p:tgtEl>
                                      </p:cBhvr>
                                      <p:by x="100000" y="125000"/>
                                    </p:animScale>
                                  </p:childTnLst>
                                </p:cTn>
                              </p:par>
                              <p:par>
                                <p:cTn id="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8" dur="2000" fill="hold"/>
                                        <p:tgtEl>
                                          <p:spTgt spid="3"/>
                                        </p:tgtEl>
                                        <p:attrNameLst>
                                          <p:attrName>ppt_x</p:attrName>
                                          <p:attrName>ppt_y</p:attrName>
                                        </p:attrNameLst>
                                      </p:cBhvr>
                                      <p:rCtr x="26" y="-3333"/>
                                    </p:animMotion>
                                  </p:childTnLst>
                                </p:cTn>
                              </p:par>
                              <p:par>
                                <p:cTn id="9" presetID="6" presetClass="emph" presetSubtype="0" repeatCount="indefinite" accel="50000" decel="50000" autoRev="1" fill="hold" grpId="0" nodeType="withEffect">
                                  <p:stCondLst>
                                    <p:cond delay="0"/>
                                  </p:stCondLst>
                                  <p:childTnLst>
                                    <p:animScale>
                                      <p:cBhvr>
                                        <p:cTn id="10" dur="2000" fill="hold"/>
                                        <p:tgtEl>
                                          <p:spTgt spid="23"/>
                                        </p:tgtEl>
                                      </p:cBhvr>
                                      <p:by x="100000" y="125000"/>
                                    </p:animScale>
                                  </p:childTnLst>
                                </p:cTn>
                              </p:par>
                              <p:par>
                                <p:cTn id="11" presetID="64" presetClass="path" presetSubtype="0" repeatCount="indefinite" accel="50000" decel="50000" autoRev="1" fill="hold" grpId="1" nodeType="withEffect">
                                  <p:stCondLst>
                                    <p:cond delay="0"/>
                                  </p:stCondLst>
                                  <p:childTnLst>
                                    <p:animMotion origin="layout" path="M 0 0.09189 L 0.00052 0.02546 " pathEditMode="relative" rAng="0" ptsTypes="AA">
                                      <p:cBhvr>
                                        <p:cTn id="12" dur="2000" fill="hold"/>
                                        <p:tgtEl>
                                          <p:spTgt spid="23"/>
                                        </p:tgtEl>
                                        <p:attrNameLst>
                                          <p:attrName>ppt_x</p:attrName>
                                          <p:attrName>ppt_y</p:attrName>
                                        </p:attrNameLst>
                                      </p:cBhvr>
                                      <p:rCtr x="26" y="-3333"/>
                                    </p:animMotion>
                                  </p:childTnLst>
                                </p:cTn>
                              </p:par>
                              <p:par>
                                <p:cTn id="13" presetID="6" presetClass="emph" presetSubtype="0" repeatCount="indefinite" accel="50000" decel="50000" autoRev="1" fill="hold" grpId="0" nodeType="withEffect">
                                  <p:stCondLst>
                                    <p:cond delay="0"/>
                                  </p:stCondLst>
                                  <p:childTnLst>
                                    <p:animScale>
                                      <p:cBhvr>
                                        <p:cTn id="14" dur="2000" fill="hold"/>
                                        <p:tgtEl>
                                          <p:spTgt spid="26"/>
                                        </p:tgtEl>
                                      </p:cBhvr>
                                      <p:by x="100000" y="125000"/>
                                    </p:animScale>
                                  </p:childTnLst>
                                </p:cTn>
                              </p:par>
                              <p:par>
                                <p:cTn id="15" presetID="64" presetClass="path" presetSubtype="0" repeatCount="indefinite" accel="50000" decel="50000" autoRev="1" fill="hold" grpId="1" nodeType="withEffect">
                                  <p:stCondLst>
                                    <p:cond delay="0"/>
                                  </p:stCondLst>
                                  <p:childTnLst>
                                    <p:animMotion origin="layout" path="M 3.95833E-6 0.09189 L 0.00052 0.02546 " pathEditMode="relative" rAng="0" ptsTypes="AA">
                                      <p:cBhvr>
                                        <p:cTn id="16" dur="2000" fill="hold"/>
                                        <p:tgtEl>
                                          <p:spTgt spid="26"/>
                                        </p:tgtEl>
                                        <p:attrNameLst>
                                          <p:attrName>ppt_x</p:attrName>
                                          <p:attrName>ppt_y</p:attrName>
                                        </p:attrNameLst>
                                      </p:cBhvr>
                                      <p:rCtr x="26" y="-3333"/>
                                    </p:animMotion>
                                  </p:childTnLst>
                                </p:cTn>
                              </p:par>
                              <p:par>
                                <p:cTn id="17" presetID="6" presetClass="emph" presetSubtype="0" repeatCount="indefinite" accel="50000" decel="50000" autoRev="1" fill="hold" grpId="0" nodeType="withEffect">
                                  <p:stCondLst>
                                    <p:cond delay="0"/>
                                  </p:stCondLst>
                                  <p:childTnLst>
                                    <p:animScale>
                                      <p:cBhvr>
                                        <p:cTn id="18" dur="2000" fill="hold"/>
                                        <p:tgtEl>
                                          <p:spTgt spid="27"/>
                                        </p:tgtEl>
                                      </p:cBhvr>
                                      <p:by x="100000" y="125000"/>
                                    </p:animScale>
                                  </p:childTnLst>
                                </p:cTn>
                              </p:par>
                              <p:par>
                                <p:cTn id="19" presetID="64" presetClass="path" presetSubtype="0" repeatCount="indefinite" accel="50000" decel="50000" autoRev="1" fill="hold" grpId="1" nodeType="withEffect">
                                  <p:stCondLst>
                                    <p:cond delay="0"/>
                                  </p:stCondLst>
                                  <p:childTnLst>
                                    <p:animMotion origin="layout" path="M -1.25E-6 0.09189 L 0.00052 0.02546 " pathEditMode="relative" rAng="0" ptsTypes="AA">
                                      <p:cBhvr>
                                        <p:cTn id="20" dur="2000" fill="hold"/>
                                        <p:tgtEl>
                                          <p:spTgt spid="27"/>
                                        </p:tgtEl>
                                        <p:attrNameLst>
                                          <p:attrName>ppt_x</p:attrName>
                                          <p:attrName>ppt_y</p:attrName>
                                        </p:attrNameLst>
                                      </p:cBhvr>
                                      <p:rCtr x="26" y="-3333"/>
                                    </p:animMotion>
                                  </p:childTnLst>
                                </p:cTn>
                              </p:par>
                              <p:par>
                                <p:cTn id="21" presetID="6" presetClass="emph" presetSubtype="0" repeatCount="indefinite" accel="50000" decel="50000" autoRev="1" fill="hold" grpId="0" nodeType="withEffect">
                                  <p:stCondLst>
                                    <p:cond delay="0"/>
                                  </p:stCondLst>
                                  <p:childTnLst>
                                    <p:animScale>
                                      <p:cBhvr>
                                        <p:cTn id="22" dur="2000" fill="hold"/>
                                        <p:tgtEl>
                                          <p:spTgt spid="28"/>
                                        </p:tgtEl>
                                      </p:cBhvr>
                                      <p:by x="100000" y="125000"/>
                                    </p:animScale>
                                  </p:childTnLst>
                                </p:cTn>
                              </p:par>
                              <p:par>
                                <p:cTn id="23" presetID="64" presetClass="path" presetSubtype="0" repeatCount="indefinite" accel="50000" decel="50000" autoRev="1" fill="hold" grpId="1" nodeType="withEffect">
                                  <p:stCondLst>
                                    <p:cond delay="0"/>
                                  </p:stCondLst>
                                  <p:childTnLst>
                                    <p:animMotion origin="layout" path="M -6.25E-7 0.09189 L 0.00052 0.02546 " pathEditMode="relative" rAng="0" ptsTypes="AA">
                                      <p:cBhvr>
                                        <p:cTn id="24" dur="2000" fill="hold"/>
                                        <p:tgtEl>
                                          <p:spTgt spid="28"/>
                                        </p:tgtEl>
                                        <p:attrNameLst>
                                          <p:attrName>ppt_x</p:attrName>
                                          <p:attrName>ppt_y</p:attrName>
                                        </p:attrNameLst>
                                      </p:cBhvr>
                                      <p:rCtr x="26" y="-3333"/>
                                    </p:animMotion>
                                  </p:childTnLst>
                                </p:cTn>
                              </p:par>
                              <p:par>
                                <p:cTn id="25" presetID="6" presetClass="emph" presetSubtype="0" repeatCount="indefinite" accel="50000" decel="50000" autoRev="1" fill="hold" grpId="0" nodeType="withEffect">
                                  <p:stCondLst>
                                    <p:cond delay="0"/>
                                  </p:stCondLst>
                                  <p:childTnLst>
                                    <p:animScale>
                                      <p:cBhvr>
                                        <p:cTn id="26" dur="2000" fill="hold"/>
                                        <p:tgtEl>
                                          <p:spTgt spid="29"/>
                                        </p:tgtEl>
                                      </p:cBhvr>
                                      <p:by x="100000" y="125000"/>
                                    </p:animScale>
                                  </p:childTnLst>
                                </p:cTn>
                              </p:par>
                              <p:par>
                                <p:cTn id="27" presetID="64" presetClass="path" presetSubtype="0" repeatCount="indefinite" accel="50000" decel="50000" autoRev="1" fill="hold" grpId="1" nodeType="withEffect">
                                  <p:stCondLst>
                                    <p:cond delay="0"/>
                                  </p:stCondLst>
                                  <p:childTnLst>
                                    <p:animMotion origin="layout" path="M -2.91667E-6 0.09189 L 0.00052 0.02546 " pathEditMode="relative" rAng="0" ptsTypes="AA">
                                      <p:cBhvr>
                                        <p:cTn id="28" dur="2000" fill="hold"/>
                                        <p:tgtEl>
                                          <p:spTgt spid="29"/>
                                        </p:tgtEl>
                                        <p:attrNameLst>
                                          <p:attrName>ppt_x</p:attrName>
                                          <p:attrName>ppt_y</p:attrName>
                                        </p:attrNameLst>
                                      </p:cBhvr>
                                      <p:rCtr x="26" y="-33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23" grpId="0" animBg="1"/>
      <p:bldP spid="23" grpId="1" animBg="1"/>
      <p:bldP spid="26" grpId="0" animBg="1"/>
      <p:bldP spid="26" grpId="1" animBg="1"/>
      <p:bldP spid="27" grpId="0" animBg="1"/>
      <p:bldP spid="27" grpId="1" animBg="1"/>
      <p:bldP spid="28" grpId="0" animBg="1"/>
      <p:bldP spid="28" grpId="1" animBg="1"/>
      <p:bldP spid="29" grpId="0" animBg="1"/>
      <p:bldP spid="29"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chemeClr val="bg1">
              <a:lumMod val="95000"/>
              <a:alpha val="25295"/>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SWOT ANALYSIS  </a:t>
            </a:r>
          </a:p>
        </p:txBody>
      </p:sp>
      <p:pic>
        <p:nvPicPr>
          <p:cNvPr id="4" name="Graphic 3" descr="Search Inventory with solid fill">
            <a:extLst>
              <a:ext uri="{FF2B5EF4-FFF2-40B4-BE49-F238E27FC236}">
                <a16:creationId xmlns:a16="http://schemas.microsoft.com/office/drawing/2014/main" id="{A25CF6EC-2D7C-9743-B6E4-0327E9CE43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12626" y="202997"/>
            <a:ext cx="1966748" cy="2133263"/>
          </a:xfrm>
          <a:prstGeom prst="rect">
            <a:avLst/>
          </a:prstGeom>
        </p:spPr>
      </p:pic>
    </p:spTree>
    <p:extLst>
      <p:ext uri="{BB962C8B-B14F-4D97-AF65-F5344CB8AC3E}">
        <p14:creationId xmlns:p14="http://schemas.microsoft.com/office/powerpoint/2010/main" val="1823965807"/>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122" name="Picture 2" descr="Dubai Streetwear Shop WORHTY Opens Its Doors | HYPEBEAST">
            <a:extLst>
              <a:ext uri="{FF2B5EF4-FFF2-40B4-BE49-F238E27FC236}">
                <a16:creationId xmlns:a16="http://schemas.microsoft.com/office/drawing/2014/main" id="{2A6BAE45-8080-EE44-A003-A8052ACA0D22}"/>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86" b="7786"/>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6E01104-B537-334D-82EF-AA2A35F1F931}"/>
              </a:ext>
            </a:extLst>
          </p:cNvPr>
          <p:cNvSpPr txBox="1"/>
          <p:nvPr/>
        </p:nvSpPr>
        <p:spPr>
          <a:xfrm>
            <a:off x="2506334" y="1323719"/>
            <a:ext cx="7366568"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SWOT ANALYSIS </a:t>
            </a:r>
          </a:p>
        </p:txBody>
      </p:sp>
      <p:pic>
        <p:nvPicPr>
          <p:cNvPr id="15" name="Graphic 14" descr="Search Inventory with solid fill">
            <a:extLst>
              <a:ext uri="{FF2B5EF4-FFF2-40B4-BE49-F238E27FC236}">
                <a16:creationId xmlns:a16="http://schemas.microsoft.com/office/drawing/2014/main" id="{4CAA57E1-BF91-1148-BFCB-FF7ACAF56FA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06244" y="-109473"/>
            <a:ext cx="1966748" cy="1741231"/>
          </a:xfrm>
          <a:prstGeom prst="rect">
            <a:avLst/>
          </a:prstGeom>
        </p:spPr>
      </p:pic>
      <p:graphicFrame>
        <p:nvGraphicFramePr>
          <p:cNvPr id="7" name="Diagram 6">
            <a:extLst>
              <a:ext uri="{FF2B5EF4-FFF2-40B4-BE49-F238E27FC236}">
                <a16:creationId xmlns:a16="http://schemas.microsoft.com/office/drawing/2014/main" id="{85DA2BC5-9114-AA44-A229-2728C0BF45E4}"/>
              </a:ext>
            </a:extLst>
          </p:cNvPr>
          <p:cNvGraphicFramePr/>
          <p:nvPr>
            <p:extLst>
              <p:ext uri="{D42A27DB-BD31-4B8C-83A1-F6EECF244321}">
                <p14:modId xmlns:p14="http://schemas.microsoft.com/office/powerpoint/2010/main" val="3157204880"/>
              </p:ext>
            </p:extLst>
          </p:nvPr>
        </p:nvGraphicFramePr>
        <p:xfrm>
          <a:off x="1523451" y="2770269"/>
          <a:ext cx="8392410" cy="29343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748433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rgbClr val="FF0000">
              <a:alpha val="25295"/>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TARGET MARKET</a:t>
            </a:r>
          </a:p>
        </p:txBody>
      </p:sp>
      <p:pic>
        <p:nvPicPr>
          <p:cNvPr id="3" name="Graphic 2" descr="Target Audience with solid fill">
            <a:extLst>
              <a:ext uri="{FF2B5EF4-FFF2-40B4-BE49-F238E27FC236}">
                <a16:creationId xmlns:a16="http://schemas.microsoft.com/office/drawing/2014/main" id="{53CAE0E7-C2DB-8F45-BD04-5BD97669704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91075" y="201275"/>
            <a:ext cx="2609850" cy="2609850"/>
          </a:xfrm>
          <a:prstGeom prst="rect">
            <a:avLst/>
          </a:prstGeom>
        </p:spPr>
      </p:pic>
    </p:spTree>
    <p:extLst>
      <p:ext uri="{BB962C8B-B14F-4D97-AF65-F5344CB8AC3E}">
        <p14:creationId xmlns:p14="http://schemas.microsoft.com/office/powerpoint/2010/main" val="1067227249"/>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122" name="Picture 2" descr="Dubai Streetwear Shop WORHTY Opens Its Doors | HYPEBEAST">
            <a:extLst>
              <a:ext uri="{FF2B5EF4-FFF2-40B4-BE49-F238E27FC236}">
                <a16:creationId xmlns:a16="http://schemas.microsoft.com/office/drawing/2014/main" id="{2A6BAE45-8080-EE44-A003-A8052ACA0D22}"/>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86" b="7786"/>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6E01104-B537-334D-82EF-AA2A35F1F931}"/>
              </a:ext>
            </a:extLst>
          </p:cNvPr>
          <p:cNvSpPr txBox="1"/>
          <p:nvPr/>
        </p:nvSpPr>
        <p:spPr>
          <a:xfrm>
            <a:off x="2290118" y="1257920"/>
            <a:ext cx="7611764"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TARGET MARKET </a:t>
            </a:r>
          </a:p>
        </p:txBody>
      </p:sp>
      <p:pic>
        <p:nvPicPr>
          <p:cNvPr id="14" name="Graphic 13" descr="Target Audience with solid fill">
            <a:extLst>
              <a:ext uri="{FF2B5EF4-FFF2-40B4-BE49-F238E27FC236}">
                <a16:creationId xmlns:a16="http://schemas.microsoft.com/office/drawing/2014/main" id="{F9E18E9C-DB6D-A246-B89E-344C16CBA2E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082339" y="-218493"/>
            <a:ext cx="2027323" cy="2027323"/>
          </a:xfrm>
          <a:prstGeom prst="rect">
            <a:avLst/>
          </a:prstGeom>
        </p:spPr>
      </p:pic>
      <p:graphicFrame>
        <p:nvGraphicFramePr>
          <p:cNvPr id="9" name="Table 8">
            <a:extLst>
              <a:ext uri="{FF2B5EF4-FFF2-40B4-BE49-F238E27FC236}">
                <a16:creationId xmlns:a16="http://schemas.microsoft.com/office/drawing/2014/main" id="{CEA79548-52EE-9F4B-B6B5-32D67C2BDF39}"/>
              </a:ext>
            </a:extLst>
          </p:cNvPr>
          <p:cNvGraphicFramePr>
            <a:graphicFrameLocks noGrp="1"/>
          </p:cNvGraphicFramePr>
          <p:nvPr>
            <p:extLst>
              <p:ext uri="{D42A27DB-BD31-4B8C-83A1-F6EECF244321}">
                <p14:modId xmlns:p14="http://schemas.microsoft.com/office/powerpoint/2010/main" val="2613015909"/>
              </p:ext>
            </p:extLst>
          </p:nvPr>
        </p:nvGraphicFramePr>
        <p:xfrm>
          <a:off x="2009275" y="2525840"/>
          <a:ext cx="8334448" cy="3261352"/>
        </p:xfrm>
        <a:graphic>
          <a:graphicData uri="http://schemas.openxmlformats.org/drawingml/2006/table">
            <a:tbl>
              <a:tblPr firstRow="1" firstCol="1" bandRow="1">
                <a:tableStyleId>{21E4AEA4-8DFA-4A89-87EB-49C32662AFE0}</a:tableStyleId>
              </a:tblPr>
              <a:tblGrid>
                <a:gridCol w="1864543">
                  <a:extLst>
                    <a:ext uri="{9D8B030D-6E8A-4147-A177-3AD203B41FA5}">
                      <a16:colId xmlns:a16="http://schemas.microsoft.com/office/drawing/2014/main" val="255985068"/>
                    </a:ext>
                  </a:extLst>
                </a:gridCol>
                <a:gridCol w="1462332">
                  <a:extLst>
                    <a:ext uri="{9D8B030D-6E8A-4147-A177-3AD203B41FA5}">
                      <a16:colId xmlns:a16="http://schemas.microsoft.com/office/drawing/2014/main" val="1262272359"/>
                    </a:ext>
                  </a:extLst>
                </a:gridCol>
                <a:gridCol w="1463264">
                  <a:extLst>
                    <a:ext uri="{9D8B030D-6E8A-4147-A177-3AD203B41FA5}">
                      <a16:colId xmlns:a16="http://schemas.microsoft.com/office/drawing/2014/main" val="1854179871"/>
                    </a:ext>
                  </a:extLst>
                </a:gridCol>
                <a:gridCol w="1463264">
                  <a:extLst>
                    <a:ext uri="{9D8B030D-6E8A-4147-A177-3AD203B41FA5}">
                      <a16:colId xmlns:a16="http://schemas.microsoft.com/office/drawing/2014/main" val="589117832"/>
                    </a:ext>
                  </a:extLst>
                </a:gridCol>
                <a:gridCol w="2081045">
                  <a:extLst>
                    <a:ext uri="{9D8B030D-6E8A-4147-A177-3AD203B41FA5}">
                      <a16:colId xmlns:a16="http://schemas.microsoft.com/office/drawing/2014/main" val="2849950633"/>
                    </a:ext>
                  </a:extLst>
                </a:gridCol>
              </a:tblGrid>
              <a:tr h="571970">
                <a:tc>
                  <a:txBody>
                    <a:bodyPr/>
                    <a:lstStyle/>
                    <a:p>
                      <a:pPr>
                        <a:lnSpc>
                          <a:spcPct val="106000"/>
                        </a:lnSpc>
                        <a:spcAft>
                          <a:spcPts val="800"/>
                        </a:spcAft>
                      </a:pPr>
                      <a:r>
                        <a:rPr lang="en-GB" sz="1100" dirty="0" err="1">
                          <a:effectLst/>
                        </a:rPr>
                        <a:t>Dripstar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dirty="0">
                          <a:effectLst/>
                        </a:rPr>
                        <a:t>Demo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Phycological factors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Value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Location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extLst>
                  <a:ext uri="{0D108BD9-81ED-4DB2-BD59-A6C34878D82A}">
                    <a16:rowId xmlns:a16="http://schemas.microsoft.com/office/drawing/2014/main" val="4067489117"/>
                  </a:ext>
                </a:extLst>
              </a:tr>
              <a:tr h="571970">
                <a:tc>
                  <a:txBody>
                    <a:bodyPr/>
                    <a:lstStyle/>
                    <a:p>
                      <a:pPr>
                        <a:lnSpc>
                          <a:spcPct val="106000"/>
                        </a:lnSpc>
                        <a:spcAft>
                          <a:spcPts val="800"/>
                        </a:spcAft>
                      </a:pPr>
                      <a:r>
                        <a:rPr lang="en-GB" sz="1100">
                          <a:effectLst/>
                        </a:rPr>
                        <a:t>Age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dirty="0">
                          <a:effectLst/>
                        </a:rPr>
                        <a:t>15-30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charismatic</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creator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Central shop</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2776293461"/>
                  </a:ext>
                </a:extLst>
              </a:tr>
              <a:tr h="571970">
                <a:tc>
                  <a:txBody>
                    <a:bodyPr/>
                    <a:lstStyle/>
                    <a:p>
                      <a:pPr>
                        <a:lnSpc>
                          <a:spcPct val="106000"/>
                        </a:lnSpc>
                        <a:spcAft>
                          <a:spcPts val="800"/>
                        </a:spcAft>
                      </a:pPr>
                      <a:r>
                        <a:rPr lang="en-GB" sz="1100" dirty="0">
                          <a:effectLst/>
                        </a:rPr>
                        <a:t>Income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dirty="0">
                          <a:effectLst/>
                        </a:rPr>
                        <a:t>for all wallets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Distinctive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Innovators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City centre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1232433162"/>
                  </a:ext>
                </a:extLst>
              </a:tr>
              <a:tr h="973472">
                <a:tc>
                  <a:txBody>
                    <a:bodyPr/>
                    <a:lstStyle/>
                    <a:p>
                      <a:pPr>
                        <a:lnSpc>
                          <a:spcPct val="106000"/>
                        </a:lnSpc>
                        <a:spcAft>
                          <a:spcPts val="800"/>
                        </a:spcAft>
                      </a:pPr>
                      <a:r>
                        <a:rPr lang="en-GB" sz="1100">
                          <a:effectLst/>
                        </a:rPr>
                        <a:t>occupation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Scholar</a:t>
                      </a:r>
                    </a:p>
                    <a:p>
                      <a:pPr>
                        <a:lnSpc>
                          <a:spcPct val="106000"/>
                        </a:lnSpc>
                        <a:spcAft>
                          <a:spcPts val="800"/>
                        </a:spcAft>
                      </a:pPr>
                      <a:r>
                        <a:rPr lang="en-GB" sz="1100">
                          <a:effectLst/>
                        </a:rPr>
                        <a:t>Operative </a:t>
                      </a:r>
                    </a:p>
                    <a:p>
                      <a:pPr>
                        <a:lnSpc>
                          <a:spcPct val="106000"/>
                        </a:lnSpc>
                        <a:spcAft>
                          <a:spcPts val="800"/>
                        </a:spcAft>
                      </a:pPr>
                      <a:r>
                        <a:rPr lang="en-GB" sz="1100">
                          <a:effectLst/>
                        </a:rPr>
                        <a:t>Shoppers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Stylish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Investors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Centralized in the UK, being accessible to other Europe countries online, with forecasts to expand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1058936356"/>
                  </a:ext>
                </a:extLst>
              </a:tr>
              <a:tr h="571970">
                <a:tc>
                  <a:txBody>
                    <a:bodyPr/>
                    <a:lstStyle/>
                    <a:p>
                      <a:pPr>
                        <a:lnSpc>
                          <a:spcPct val="106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EE7CA8"/>
                    </a:solidFill>
                  </a:tcPr>
                </a:tc>
                <a:tc>
                  <a:txBody>
                    <a:bodyPr/>
                    <a:lstStyle/>
                    <a:p>
                      <a:pPr>
                        <a:lnSpc>
                          <a:spcPct val="106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a:effectLst/>
                        </a:rPr>
                        <a:t>Confident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Company growth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tc>
                  <a:txBody>
                    <a:bodyPr/>
                    <a:lstStyle/>
                    <a:p>
                      <a:pPr>
                        <a:lnSpc>
                          <a:spcPct val="106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rgbClr val="FF99D1"/>
                    </a:solidFill>
                  </a:tcPr>
                </a:tc>
                <a:extLst>
                  <a:ext uri="{0D108BD9-81ED-4DB2-BD59-A6C34878D82A}">
                    <a16:rowId xmlns:a16="http://schemas.microsoft.com/office/drawing/2014/main" val="104821855"/>
                  </a:ext>
                </a:extLst>
              </a:tr>
            </a:tbl>
          </a:graphicData>
        </a:graphic>
      </p:graphicFrame>
      <p:sp>
        <p:nvSpPr>
          <p:cNvPr id="10" name="Rectangle 4">
            <a:extLst>
              <a:ext uri="{FF2B5EF4-FFF2-40B4-BE49-F238E27FC236}">
                <a16:creationId xmlns:a16="http://schemas.microsoft.com/office/drawing/2014/main" id="{DE99539D-6F6A-254D-B9DB-36318AD55C91}"/>
              </a:ext>
            </a:extLst>
          </p:cNvPr>
          <p:cNvSpPr>
            <a:spLocks noChangeArrowheads="1"/>
          </p:cNvSpPr>
          <p:nvPr/>
        </p:nvSpPr>
        <p:spPr bwMode="auto">
          <a:xfrm>
            <a:off x="3260724" y="2525713"/>
            <a:ext cx="12404391"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1" name="Text Box 2">
            <a:extLst>
              <a:ext uri="{FF2B5EF4-FFF2-40B4-BE49-F238E27FC236}">
                <a16:creationId xmlns:a16="http://schemas.microsoft.com/office/drawing/2014/main" id="{B3341B77-8278-8245-B4EE-ABCA76F37461}"/>
              </a:ext>
            </a:extLst>
          </p:cNvPr>
          <p:cNvSpPr txBox="1">
            <a:spLocks noChangeArrowheads="1"/>
          </p:cNvSpPr>
          <p:nvPr/>
        </p:nvSpPr>
        <p:spPr bwMode="auto">
          <a:xfrm>
            <a:off x="3726937" y="5277051"/>
            <a:ext cx="470171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rgbClr val="70AD47"/>
                </a:solidFill>
                <a:effectLst/>
                <a:latin typeface="Arial" panose="020B0604020202020204" pitchFamily="34" charset="0"/>
                <a:ea typeface="Calibri" panose="020F0502020204030204" pitchFamily="34" charset="0"/>
                <a:cs typeface="Times New Roman" panose="02020603050405020304" pitchFamily="18" charset="0"/>
              </a:rPr>
              <a:t>Target market analysis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220070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chemeClr val="accent2">
              <a:alpha val="25295"/>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280076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MARKETING AND SALES PLAM</a:t>
            </a:r>
          </a:p>
        </p:txBody>
      </p:sp>
      <p:pic>
        <p:nvPicPr>
          <p:cNvPr id="4" name="Graphic 3" descr="Meeting outline">
            <a:extLst>
              <a:ext uri="{FF2B5EF4-FFF2-40B4-BE49-F238E27FC236}">
                <a16:creationId xmlns:a16="http://schemas.microsoft.com/office/drawing/2014/main" id="{2DBBEC56-7E11-694E-86B7-D49AD065EF1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0800" y="291560"/>
            <a:ext cx="2044700" cy="2044700"/>
          </a:xfrm>
          <a:prstGeom prst="rect">
            <a:avLst/>
          </a:prstGeom>
        </p:spPr>
      </p:pic>
      <p:pic>
        <p:nvPicPr>
          <p:cNvPr id="8" name="Graphic 7" descr="List with solid fill">
            <a:extLst>
              <a:ext uri="{FF2B5EF4-FFF2-40B4-BE49-F238E27FC236}">
                <a16:creationId xmlns:a16="http://schemas.microsoft.com/office/drawing/2014/main" id="{125D9AB9-A2CE-D44A-8C0D-42DF1D2240A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905500" y="609060"/>
            <a:ext cx="1727200" cy="1727200"/>
          </a:xfrm>
          <a:prstGeom prst="rect">
            <a:avLst/>
          </a:prstGeom>
        </p:spPr>
      </p:pic>
    </p:spTree>
    <p:extLst>
      <p:ext uri="{BB962C8B-B14F-4D97-AF65-F5344CB8AC3E}">
        <p14:creationId xmlns:p14="http://schemas.microsoft.com/office/powerpoint/2010/main" val="3086942266"/>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5000" b="-5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242" name="Picture 2" descr="12 Expert-Vetted Sample Business Plans to Help You Write Your Own">
            <a:extLst>
              <a:ext uri="{FF2B5EF4-FFF2-40B4-BE49-F238E27FC236}">
                <a16:creationId xmlns:a16="http://schemas.microsoft.com/office/drawing/2014/main" id="{874D163B-7912-D440-A789-F1799A04221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4788" b="4788"/>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Graphic 15" descr="List with solid fill">
            <a:extLst>
              <a:ext uri="{FF2B5EF4-FFF2-40B4-BE49-F238E27FC236}">
                <a16:creationId xmlns:a16="http://schemas.microsoft.com/office/drawing/2014/main" id="{FC6380F8-ABAE-694F-BA75-3A6372A732B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77865" y="0"/>
            <a:ext cx="1646983" cy="1489551"/>
          </a:xfrm>
          <a:prstGeom prst="rect">
            <a:avLst/>
          </a:prstGeom>
        </p:spPr>
      </p:pic>
      <p:pic>
        <p:nvPicPr>
          <p:cNvPr id="15" name="Graphic 14" descr="Meeting outline">
            <a:extLst>
              <a:ext uri="{FF2B5EF4-FFF2-40B4-BE49-F238E27FC236}">
                <a16:creationId xmlns:a16="http://schemas.microsoft.com/office/drawing/2014/main" id="{2D95B7D8-F5BF-F64F-8E4D-6E6B783D3DD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77305" y="-292100"/>
            <a:ext cx="1916331" cy="1854200"/>
          </a:xfrm>
          <a:prstGeom prst="rect">
            <a:avLst/>
          </a:prstGeom>
        </p:spPr>
      </p:pic>
      <p:sp>
        <p:nvSpPr>
          <p:cNvPr id="18" name="TextBox 17">
            <a:extLst>
              <a:ext uri="{FF2B5EF4-FFF2-40B4-BE49-F238E27FC236}">
                <a16:creationId xmlns:a16="http://schemas.microsoft.com/office/drawing/2014/main" id="{16E01104-B537-334D-82EF-AA2A35F1F931}"/>
              </a:ext>
            </a:extLst>
          </p:cNvPr>
          <p:cNvSpPr txBox="1"/>
          <p:nvPr/>
        </p:nvSpPr>
        <p:spPr>
          <a:xfrm>
            <a:off x="181977" y="1174329"/>
            <a:ext cx="11828045"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 </a:t>
            </a:r>
            <a:r>
              <a:rPr kumimoji="0" lang="en-US" sz="80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MARKETING AND SALES PLAN </a:t>
            </a:r>
            <a:endPar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endParaRPr>
          </a:p>
        </p:txBody>
      </p:sp>
      <p:sp>
        <p:nvSpPr>
          <p:cNvPr id="5" name="Rectangle 4">
            <a:extLst>
              <a:ext uri="{FF2B5EF4-FFF2-40B4-BE49-F238E27FC236}">
                <a16:creationId xmlns:a16="http://schemas.microsoft.com/office/drawing/2014/main" id="{98E7BB4B-3BCD-3147-9624-97B0A9702AEC}"/>
              </a:ext>
            </a:extLst>
          </p:cNvPr>
          <p:cNvSpPr/>
          <p:nvPr/>
        </p:nvSpPr>
        <p:spPr>
          <a:xfrm>
            <a:off x="192678" y="2470571"/>
            <a:ext cx="4217289" cy="32131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Increasement In our sales between 12:00 pm – 16:00</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Coupon </a:t>
            </a:r>
            <a:r>
              <a:rPr lang="en-US" sz="1600" b="1" dirty="0">
                <a:solidFill>
                  <a:prstClr val="white"/>
                </a:solidFill>
                <a:latin typeface="Calibri" panose="020F0502020204030204"/>
              </a:rPr>
              <a:t>members only (can get money off sometimes)</a:t>
            </a: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Gift card for students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Points </a:t>
            </a:r>
            <a:r>
              <a:rPr lang="en-US" sz="1600" b="1" dirty="0">
                <a:solidFill>
                  <a:prstClr val="white"/>
                </a:solidFill>
                <a:latin typeface="Calibri" panose="020F0502020204030204"/>
              </a:rPr>
              <a:t>to earn when you shop which equals money </a:t>
            </a: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err="1">
                <a:ln>
                  <a:noFill/>
                </a:ln>
                <a:solidFill>
                  <a:prstClr val="white"/>
                </a:solidFill>
                <a:effectLst/>
                <a:uLnTx/>
                <a:uFillTx/>
                <a:latin typeface="Calibri" panose="020F0502020204030204"/>
                <a:ea typeface="+mn-ea"/>
                <a:cs typeface="+mn-cs"/>
              </a:rPr>
              <a:t>Qr</a:t>
            </a: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 code in products alongside the music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Free shipping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Create weekly promotions schedules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white"/>
                </a:solidFill>
                <a:effectLst/>
                <a:uLnTx/>
                <a:uFillTx/>
                <a:latin typeface="Calibri" panose="020F0502020204030204"/>
                <a:ea typeface="+mn-ea"/>
                <a:cs typeface="+mn-cs"/>
              </a:rPr>
              <a:t>Use social media platforms &amp; reach out to existing/new customers.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18885FE5-96FE-7D45-BEDE-D0F690936AD8}"/>
              </a:ext>
            </a:extLst>
          </p:cNvPr>
          <p:cNvGrpSpPr/>
          <p:nvPr/>
        </p:nvGrpSpPr>
        <p:grpSpPr>
          <a:xfrm>
            <a:off x="4347599" y="2487705"/>
            <a:ext cx="7748307" cy="3934461"/>
            <a:chOff x="2032000" y="719666"/>
            <a:chExt cx="8128000" cy="5418666"/>
          </a:xfrm>
        </p:grpSpPr>
        <p:sp>
          <p:nvSpPr>
            <p:cNvPr id="8" name="Rounded Rectangle 7">
              <a:extLst>
                <a:ext uri="{FF2B5EF4-FFF2-40B4-BE49-F238E27FC236}">
                  <a16:creationId xmlns:a16="http://schemas.microsoft.com/office/drawing/2014/main" id="{914F9D5A-76FE-9341-86F7-6E2DE323BF27}"/>
                </a:ext>
              </a:extLst>
            </p:cNvPr>
            <p:cNvSpPr/>
            <p:nvPr/>
          </p:nvSpPr>
          <p:spPr>
            <a:xfrm>
              <a:off x="2032000" y="719666"/>
              <a:ext cx="8128000" cy="2438400"/>
            </a:xfrm>
            <a:prstGeom prst="roundRect">
              <a:avLst>
                <a:gd name="adj" fmla="val 1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10" name="Freeform 9">
              <a:extLst>
                <a:ext uri="{FF2B5EF4-FFF2-40B4-BE49-F238E27FC236}">
                  <a16:creationId xmlns:a16="http://schemas.microsoft.com/office/drawing/2014/main" id="{F9361FC7-9A39-594F-84A0-9F9982ADD19B}"/>
                </a:ext>
              </a:extLst>
            </p:cNvPr>
            <p:cNvSpPr/>
            <p:nvPr/>
          </p:nvSpPr>
          <p:spPr>
            <a:xfrm rot="21600000">
              <a:off x="2278077" y="3158066"/>
              <a:ext cx="1775779" cy="2980266"/>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2" tIns="142240" rIns="196852"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PRICE</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Discounts</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Credit terms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Entrance into the shop  </a:t>
              </a:r>
            </a:p>
          </p:txBody>
        </p:sp>
        <p:sp>
          <p:nvSpPr>
            <p:cNvPr id="12" name="Freeform 11">
              <a:extLst>
                <a:ext uri="{FF2B5EF4-FFF2-40B4-BE49-F238E27FC236}">
                  <a16:creationId xmlns:a16="http://schemas.microsoft.com/office/drawing/2014/main" id="{A217D831-8BA9-5C47-B30B-E29E1493CF10}"/>
                </a:ext>
              </a:extLst>
            </p:cNvPr>
            <p:cNvSpPr/>
            <p:nvPr/>
          </p:nvSpPr>
          <p:spPr>
            <a:xfrm rot="21600000">
              <a:off x="4231433" y="3158065"/>
              <a:ext cx="1775778" cy="2980267"/>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1" tIns="142241" rIns="196852"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PRODUCT</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Brand name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Design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Quality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Features </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err="1">
                  <a:ln>
                    <a:noFill/>
                  </a:ln>
                  <a:solidFill>
                    <a:prstClr val="white"/>
                  </a:solidFill>
                  <a:effectLst/>
                  <a:uLnTx/>
                  <a:uFillTx/>
                  <a:latin typeface="Calibri" panose="020F0502020204030204"/>
                  <a:ea typeface="+mn-ea"/>
                  <a:cs typeface="+mn-cs"/>
                </a:rPr>
                <a:t>Serviceas</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
          <p:nvSpPr>
            <p:cNvPr id="17" name="Freeform 16">
              <a:extLst>
                <a:ext uri="{FF2B5EF4-FFF2-40B4-BE49-F238E27FC236}">
                  <a16:creationId xmlns:a16="http://schemas.microsoft.com/office/drawing/2014/main" id="{8EE35195-8042-474B-B02D-44DE9C85A3A6}"/>
                </a:ext>
              </a:extLst>
            </p:cNvPr>
            <p:cNvSpPr/>
            <p:nvPr/>
          </p:nvSpPr>
          <p:spPr>
            <a:xfrm rot="21600000">
              <a:off x="6184788" y="3158065"/>
              <a:ext cx="1775777" cy="2980267"/>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1" tIns="142241" rIns="196851"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PLACE</a:t>
              </a:r>
            </a:p>
            <a:p>
              <a:pPr marL="342900" marR="0" lvl="0" indent="-34290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Transport </a:t>
              </a:r>
            </a:p>
            <a:p>
              <a:pPr marL="342900" marR="0" lvl="0" indent="-34290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Location  </a:t>
              </a:r>
            </a:p>
            <a:p>
              <a:pPr marL="342900" marR="0" lvl="0" indent="-34290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New clients</a:t>
              </a:r>
            </a:p>
          </p:txBody>
        </p:sp>
        <p:sp>
          <p:nvSpPr>
            <p:cNvPr id="19" name="Rounded Rectangle 18">
              <a:extLst>
                <a:ext uri="{FF2B5EF4-FFF2-40B4-BE49-F238E27FC236}">
                  <a16:creationId xmlns:a16="http://schemas.microsoft.com/office/drawing/2014/main" id="{CC91DE98-47B8-A844-B053-5318AD897E33}"/>
                </a:ext>
              </a:extLst>
            </p:cNvPr>
            <p:cNvSpPr/>
            <p:nvPr/>
          </p:nvSpPr>
          <p:spPr>
            <a:xfrm>
              <a:off x="2278078" y="1044786"/>
              <a:ext cx="7635844" cy="1788160"/>
            </a:xfrm>
            <a:prstGeom prst="roundRect">
              <a:avLst>
                <a:gd name="adj" fmla="val 1000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hueOff val="0"/>
                      <a:satOff val="0"/>
                      <a:lumOff val="0"/>
                      <a:alphaOff val="0"/>
                    </a:prstClr>
                  </a:solidFill>
                  <a:effectLst/>
                  <a:uLnTx/>
                  <a:uFillTx/>
                  <a:latin typeface="Calibri" panose="020F0502020204030204"/>
                  <a:ea typeface="+mn-ea"/>
                  <a:cs typeface="+mn-cs"/>
                </a:rPr>
                <a:t>THE 4 P’S </a:t>
              </a:r>
            </a:p>
          </p:txBody>
        </p:sp>
        <p:sp>
          <p:nvSpPr>
            <p:cNvPr id="20" name="Freeform 19">
              <a:extLst>
                <a:ext uri="{FF2B5EF4-FFF2-40B4-BE49-F238E27FC236}">
                  <a16:creationId xmlns:a16="http://schemas.microsoft.com/office/drawing/2014/main" id="{B86FF3DE-C17F-3D43-A122-7CF3F963BA2D}"/>
                </a:ext>
              </a:extLst>
            </p:cNvPr>
            <p:cNvSpPr/>
            <p:nvPr/>
          </p:nvSpPr>
          <p:spPr>
            <a:xfrm rot="21600000">
              <a:off x="8138144" y="3158066"/>
              <a:ext cx="1775778" cy="2980266"/>
            </a:xfrm>
            <a:custGeom>
              <a:avLst/>
              <a:gdLst>
                <a:gd name="connsiteX0" fmla="*/ 186457 w 1775777"/>
                <a:gd name="connsiteY0" fmla="*/ 0 h 2980266"/>
                <a:gd name="connsiteX1" fmla="*/ 1589320 w 1775777"/>
                <a:gd name="connsiteY1" fmla="*/ 0 h 2980266"/>
                <a:gd name="connsiteX2" fmla="*/ 1775777 w 1775777"/>
                <a:gd name="connsiteY2" fmla="*/ 186457 h 2980266"/>
                <a:gd name="connsiteX3" fmla="*/ 1775777 w 1775777"/>
                <a:gd name="connsiteY3" fmla="*/ 2980266 h 2980266"/>
                <a:gd name="connsiteX4" fmla="*/ 1775777 w 1775777"/>
                <a:gd name="connsiteY4" fmla="*/ 2980266 h 2980266"/>
                <a:gd name="connsiteX5" fmla="*/ 0 w 1775777"/>
                <a:gd name="connsiteY5" fmla="*/ 2980266 h 2980266"/>
                <a:gd name="connsiteX6" fmla="*/ 0 w 1775777"/>
                <a:gd name="connsiteY6" fmla="*/ 2980266 h 2980266"/>
                <a:gd name="connsiteX7" fmla="*/ 0 w 1775777"/>
                <a:gd name="connsiteY7" fmla="*/ 186457 h 2980266"/>
                <a:gd name="connsiteX8" fmla="*/ 186457 w 1775777"/>
                <a:gd name="connsiteY8" fmla="*/ 0 h 2980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5777" h="2980266">
                  <a:moveTo>
                    <a:pt x="1589319" y="2980266"/>
                  </a:moveTo>
                  <a:lnTo>
                    <a:pt x="186458" y="2980266"/>
                  </a:lnTo>
                  <a:cubicBezTo>
                    <a:pt x="83481" y="2980266"/>
                    <a:pt x="1" y="2896786"/>
                    <a:pt x="1" y="2793809"/>
                  </a:cubicBezTo>
                  <a:lnTo>
                    <a:pt x="1" y="0"/>
                  </a:lnTo>
                  <a:lnTo>
                    <a:pt x="1" y="0"/>
                  </a:lnTo>
                  <a:lnTo>
                    <a:pt x="1775776" y="0"/>
                  </a:lnTo>
                  <a:lnTo>
                    <a:pt x="1775776" y="0"/>
                  </a:lnTo>
                  <a:lnTo>
                    <a:pt x="1775776" y="2793809"/>
                  </a:lnTo>
                  <a:cubicBezTo>
                    <a:pt x="1775776" y="2896786"/>
                    <a:pt x="1692296" y="2980266"/>
                    <a:pt x="1589319" y="298026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6851" tIns="142240" rIns="196852" bIns="196851" numCol="1" spcCol="1270" anchor="t"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PROMOTION</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Advertising</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Direct marketing</a:t>
              </a:r>
            </a:p>
            <a:p>
              <a:pPr marL="285750" marR="0" lvl="0" indent="-285750"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Sales promotion </a:t>
              </a:r>
            </a:p>
            <a:p>
              <a:pPr marL="285750" marR="0" lvl="0" indent="-285750" algn="ctr" defTabSz="889000" rtl="0" eaLnBrk="1" fontAlgn="auto" latinLnBrk="0" hangingPunct="1">
                <a:lnSpc>
                  <a:spcPct val="90000"/>
                </a:lnSpc>
                <a:spcBef>
                  <a:spcPct val="0"/>
                </a:spcBef>
                <a:spcAft>
                  <a:spcPct val="350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Online supporters </a:t>
              </a:r>
            </a:p>
          </p:txBody>
        </p:sp>
      </p:grpSp>
    </p:spTree>
    <p:extLst>
      <p:ext uri="{BB962C8B-B14F-4D97-AF65-F5344CB8AC3E}">
        <p14:creationId xmlns:p14="http://schemas.microsoft.com/office/powerpoint/2010/main" val="41035187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blinds(horizontal)">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linds(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linds(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blinds(horizontal)">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blinds(horizontal)">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blinds(horizontal)">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blinds(horizontal)">
                                      <p:cBhvr>
                                        <p:cTn id="4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rgbClr val="00B0F0">
              <a:alpha val="59000"/>
            </a:srgb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r>
              <a:rPr kumimoji="0" lang="en-US" sz="8800" b="1" i="0" u="none" strike="noStrike" kern="1200" cap="none" spc="0" normalizeH="0" baseline="0" noProof="0" dirty="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FINANCIAL PLAN </a:t>
            </a:r>
          </a:p>
        </p:txBody>
      </p:sp>
      <p:pic>
        <p:nvPicPr>
          <p:cNvPr id="4" name="Graphic 3" descr="Bitcoin with solid fill">
            <a:extLst>
              <a:ext uri="{FF2B5EF4-FFF2-40B4-BE49-F238E27FC236}">
                <a16:creationId xmlns:a16="http://schemas.microsoft.com/office/drawing/2014/main" id="{E657361E-1A73-2C40-A078-A2A8366BD2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11840" y="258436"/>
            <a:ext cx="1528405" cy="2268864"/>
          </a:xfrm>
          <a:prstGeom prst="rect">
            <a:avLst/>
          </a:prstGeom>
        </p:spPr>
      </p:pic>
      <p:pic>
        <p:nvPicPr>
          <p:cNvPr id="8" name="Graphic 7" descr="Money with solid fill">
            <a:extLst>
              <a:ext uri="{FF2B5EF4-FFF2-40B4-BE49-F238E27FC236}">
                <a16:creationId xmlns:a16="http://schemas.microsoft.com/office/drawing/2014/main" id="{ED0AB215-B626-154D-857D-6441EA5D040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839600" y="52754"/>
            <a:ext cx="2783700" cy="2783700"/>
          </a:xfrm>
          <a:prstGeom prst="rect">
            <a:avLst/>
          </a:prstGeom>
        </p:spPr>
      </p:pic>
    </p:spTree>
    <p:extLst>
      <p:ext uri="{BB962C8B-B14F-4D97-AF65-F5344CB8AC3E}">
        <p14:creationId xmlns:p14="http://schemas.microsoft.com/office/powerpoint/2010/main" val="829229096"/>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98E7BB4B-3BCD-3147-9624-97B0A9702AEC}"/>
              </a:ext>
            </a:extLst>
          </p:cNvPr>
          <p:cNvSpPr/>
          <p:nvPr/>
        </p:nvSpPr>
        <p:spPr>
          <a:xfrm>
            <a:off x="192678" y="2470571"/>
            <a:ext cx="4217289" cy="32131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4338" name="Picture 2" descr="Here's When You Need A Financial Plan - And When You Don't">
            <a:extLst>
              <a:ext uri="{FF2B5EF4-FFF2-40B4-BE49-F238E27FC236}">
                <a16:creationId xmlns:a16="http://schemas.microsoft.com/office/drawing/2014/main" id="{DF8092A4-D620-C24E-B25B-0401C2463415}"/>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Graphic 15" descr="Bitcoin with solid fill">
            <a:extLst>
              <a:ext uri="{FF2B5EF4-FFF2-40B4-BE49-F238E27FC236}">
                <a16:creationId xmlns:a16="http://schemas.microsoft.com/office/drawing/2014/main" id="{7B0F15EE-31F4-BC44-BAC1-3363DC121BD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924791" y="166661"/>
            <a:ext cx="1000921" cy="1009999"/>
          </a:xfrm>
          <a:prstGeom prst="rect">
            <a:avLst/>
          </a:prstGeom>
        </p:spPr>
      </p:pic>
      <p:pic>
        <p:nvPicPr>
          <p:cNvPr id="15" name="Graphic 14" descr="Money with solid fill">
            <a:extLst>
              <a:ext uri="{FF2B5EF4-FFF2-40B4-BE49-F238E27FC236}">
                <a16:creationId xmlns:a16="http://schemas.microsoft.com/office/drawing/2014/main" id="{B7D6178B-4EE9-834D-8D69-331AB5959DE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267889" y="0"/>
            <a:ext cx="1372167" cy="1098859"/>
          </a:xfrm>
          <a:prstGeom prst="rect">
            <a:avLst/>
          </a:prstGeom>
        </p:spPr>
      </p:pic>
      <p:sp>
        <p:nvSpPr>
          <p:cNvPr id="18" name="TextBox 17">
            <a:extLst>
              <a:ext uri="{FF2B5EF4-FFF2-40B4-BE49-F238E27FC236}">
                <a16:creationId xmlns:a16="http://schemas.microsoft.com/office/drawing/2014/main" id="{16E01104-B537-334D-82EF-AA2A35F1F931}"/>
              </a:ext>
            </a:extLst>
          </p:cNvPr>
          <p:cNvSpPr txBox="1"/>
          <p:nvPr/>
        </p:nvSpPr>
        <p:spPr>
          <a:xfrm>
            <a:off x="2611558" y="-51614"/>
            <a:ext cx="7053406"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 </a:t>
            </a:r>
            <a:r>
              <a:rPr kumimoji="0" lang="en-US" sz="80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FINANCIAL PLAN  </a:t>
            </a:r>
            <a:endPar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endParaRPr>
          </a:p>
        </p:txBody>
      </p:sp>
      <p:sp>
        <p:nvSpPr>
          <p:cNvPr id="2" name="Rectangle 1">
            <a:extLst>
              <a:ext uri="{FF2B5EF4-FFF2-40B4-BE49-F238E27FC236}">
                <a16:creationId xmlns:a16="http://schemas.microsoft.com/office/drawing/2014/main" id="{A835C01E-4A01-6543-A2C6-1DC83FF3326D}"/>
              </a:ext>
            </a:extLst>
          </p:cNvPr>
          <p:cNvSpPr/>
          <p:nvPr/>
        </p:nvSpPr>
        <p:spPr>
          <a:xfrm>
            <a:off x="1593402" y="2792356"/>
            <a:ext cx="8887326" cy="214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rgbClr val="FFFFFF"/>
                </a:solidFill>
              </a:rPr>
              <a:t>I start a business with clothes from Asia. </a:t>
            </a:r>
          </a:p>
          <a:p>
            <a:pPr algn="ctr"/>
            <a:r>
              <a:rPr lang="en-GB" sz="1600" b="1" dirty="0">
                <a:solidFill>
                  <a:srgbClr val="FFFFFF"/>
                </a:solidFill>
              </a:rPr>
              <a:t>To open the business I will need around £40.000, for market store, taxes to pay, cash flow, transport, employers and to pay the space where I will rent. </a:t>
            </a:r>
          </a:p>
          <a:p>
            <a:pPr algn="ctr"/>
            <a:r>
              <a:rPr lang="en-GB" sz="1600" b="1" dirty="0">
                <a:solidFill>
                  <a:srgbClr val="FFFFFF"/>
                </a:solidFill>
              </a:rPr>
              <a:t>Depending on age and whether our employees are full &amp; part time, the estimated wage is from “350-1k” monthly. </a:t>
            </a:r>
          </a:p>
          <a:p>
            <a:pPr algn="ctr"/>
            <a:r>
              <a:rPr lang="en-GB" sz="1600" b="1" dirty="0">
                <a:solidFill>
                  <a:srgbClr val="FFFFFF"/>
                </a:solidFill>
              </a:rPr>
              <a:t>At </a:t>
            </a:r>
            <a:r>
              <a:rPr lang="en-GB" sz="1600" b="1" dirty="0" err="1">
                <a:solidFill>
                  <a:srgbClr val="FFFFFF"/>
                </a:solidFill>
              </a:rPr>
              <a:t>Dripstar</a:t>
            </a:r>
            <a:r>
              <a:rPr lang="en-GB" sz="1600" b="1" dirty="0">
                <a:solidFill>
                  <a:srgbClr val="FFFFFF"/>
                </a:solidFill>
              </a:rPr>
              <a:t> the clothes will be for all age range.</a:t>
            </a:r>
          </a:p>
          <a:p>
            <a:pPr algn="ctr"/>
            <a:r>
              <a:rPr lang="en-GB" sz="1600" b="1" dirty="0">
                <a:solidFill>
                  <a:srgbClr val="FFFFFF"/>
                </a:solidFill>
              </a:rPr>
              <a:t>Your cash flow statement is just as important as your profit and loss statement. </a:t>
            </a:r>
          </a:p>
          <a:p>
            <a:pPr algn="ctr"/>
            <a:r>
              <a:rPr lang="en-GB" sz="1600" b="1" dirty="0">
                <a:solidFill>
                  <a:srgbClr val="FFFFFF"/>
                </a:solidFill>
              </a:rPr>
              <a:t>A cash flow statement is an explanation of how mush cash your business brought it, how much cash it paid out, and what its ending cash balance was. </a:t>
            </a:r>
          </a:p>
          <a:p>
            <a:pPr algn="ctr"/>
            <a:r>
              <a:rPr lang="en-GB" sz="1600" b="1" dirty="0">
                <a:solidFill>
                  <a:srgbClr val="FFFFFF"/>
                </a:solidFill>
              </a:rPr>
              <a:t>The cash flow statement helps to understand the difference what your profit and loss statement rapports as income.</a:t>
            </a:r>
          </a:p>
          <a:p>
            <a:pPr algn="ctr"/>
            <a:r>
              <a:rPr lang="en-GB" sz="1600" b="1" dirty="0">
                <a:solidFill>
                  <a:srgbClr val="FFFFFF"/>
                </a:solidFill>
              </a:rPr>
              <a:t> Is it possible to be extremely profitable and still not have enough cash to pay your expenses and keep you business afloat. </a:t>
            </a:r>
          </a:p>
          <a:p>
            <a:pPr algn="ctr"/>
            <a:r>
              <a:rPr lang="en-GB" sz="1600" b="1" dirty="0">
                <a:solidFill>
                  <a:srgbClr val="FFFFFF"/>
                </a:solidFill>
              </a:rPr>
              <a:t>It is also unprofitable but still have enough cash on hand to keep the doors open for several months and buy yourself time to turn things around.</a:t>
            </a:r>
          </a:p>
          <a:p>
            <a:pPr algn="ctr"/>
            <a:r>
              <a:rPr lang="en-GB" sz="1600" b="1" dirty="0">
                <a:solidFill>
                  <a:srgbClr val="FFFFFF"/>
                </a:solidFill>
              </a:rPr>
              <a:t>The financial statement will go in a few different names, for example, income statement and is essentially an explanation of how the business made a profit over a certain period of time. </a:t>
            </a:r>
          </a:p>
          <a:p>
            <a:pPr algn="ctr"/>
            <a:r>
              <a:rPr lang="en-GB" sz="1600" b="1" dirty="0">
                <a:solidFill>
                  <a:srgbClr val="FFFFFF"/>
                </a:solidFill>
              </a:rPr>
              <a:t>Also there are different formats for profits and loss statements, depending on the type of business you have the structure.</a:t>
            </a:r>
          </a:p>
        </p:txBody>
      </p:sp>
    </p:spTree>
    <p:extLst>
      <p:ext uri="{BB962C8B-B14F-4D97-AF65-F5344CB8AC3E}">
        <p14:creationId xmlns:p14="http://schemas.microsoft.com/office/powerpoint/2010/main" val="27412640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9AB90F15-1671-0D4C-9FEC-3C56D5716AD7}"/>
              </a:ext>
            </a:extLst>
          </p:cNvPr>
          <p:cNvSpPr/>
          <p:nvPr/>
        </p:nvSpPr>
        <p:spPr>
          <a:xfrm>
            <a:off x="1505085" y="52755"/>
            <a:ext cx="9181830" cy="6752491"/>
          </a:xfrm>
          <a:prstGeom prst="ellipse">
            <a:avLst/>
          </a:prstGeom>
          <a:solidFill>
            <a:schemeClr val="accent6">
              <a:lumMod val="60000"/>
              <a:lumOff val="40000"/>
              <a:alpha val="59000"/>
            </a:schemeClr>
          </a:solid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BE0E6F1-0149-2D49-9A19-9D789C1E86D3}"/>
              </a:ext>
            </a:extLst>
          </p:cNvPr>
          <p:cNvSpPr txBox="1"/>
          <p:nvPr/>
        </p:nvSpPr>
        <p:spPr>
          <a:xfrm>
            <a:off x="1148364" y="2336260"/>
            <a:ext cx="9895273"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r>
              <a:rPr kumimoji="0" lang="en-US" sz="8800" b="1" i="0" u="none" strike="noStrike" kern="1200" cap="none" spc="0" normalizeH="0" baseline="0" noProof="0" dirty="0">
                <a:ln>
                  <a:no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REFERENCES  </a:t>
            </a:r>
          </a:p>
        </p:txBody>
      </p:sp>
      <p:pic>
        <p:nvPicPr>
          <p:cNvPr id="13" name="Graphic 12" descr="Tick with solid fill">
            <a:extLst>
              <a:ext uri="{FF2B5EF4-FFF2-40B4-BE49-F238E27FC236}">
                <a16:creationId xmlns:a16="http://schemas.microsoft.com/office/drawing/2014/main" id="{2930CA87-7E7C-724E-953A-686FDB549E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50372" y="219467"/>
            <a:ext cx="2291255" cy="2291255"/>
          </a:xfrm>
          <a:prstGeom prst="rect">
            <a:avLst/>
          </a:prstGeom>
        </p:spPr>
      </p:pic>
    </p:spTree>
    <p:extLst>
      <p:ext uri="{BB962C8B-B14F-4D97-AF65-F5344CB8AC3E}">
        <p14:creationId xmlns:p14="http://schemas.microsoft.com/office/powerpoint/2010/main" val="3772252398"/>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1046946-5DD3-A94C-9133-F065D4FD2E61}"/>
              </a:ext>
            </a:extLst>
          </p:cNvPr>
          <p:cNvSpPr/>
          <p:nvPr/>
        </p:nvSpPr>
        <p:spPr>
          <a:xfrm>
            <a:off x="-1615440" y="-4072890"/>
            <a:ext cx="15422880" cy="15003780"/>
          </a:xfrm>
          <a:prstGeom prst="ellipse">
            <a:avLst/>
          </a:prstGeom>
          <a:noFill/>
          <a:ln w="1270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D71EBBD-B93E-3A4C-9298-53B40E2F0FAC}"/>
              </a:ext>
            </a:extLst>
          </p:cNvPr>
          <p:cNvSpPr txBox="1"/>
          <p:nvPr/>
        </p:nvSpPr>
        <p:spPr>
          <a:xfrm>
            <a:off x="3489559" y="3298819"/>
            <a:ext cx="333746" cy="110799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prstClr val="white"/>
                </a:solidFill>
                <a:effectLst/>
                <a:uLnTx/>
                <a:uFillTx/>
                <a:latin typeface="Impact" panose="020B0806030902050204" pitchFamily="34" charset="0"/>
                <a:ea typeface="+mn-ea"/>
                <a:cs typeface="+mn-cs"/>
              </a:rPr>
              <a:t> </a:t>
            </a:r>
          </a:p>
        </p:txBody>
      </p:sp>
      <p:sp useBgFill="1">
        <p:nvSpPr>
          <p:cNvPr id="3" name="Rectangle 2">
            <a:extLst>
              <a:ext uri="{FF2B5EF4-FFF2-40B4-BE49-F238E27FC236}">
                <a16:creationId xmlns:a16="http://schemas.microsoft.com/office/drawing/2014/main" id="{96BB670E-8DFF-E747-B25C-CAFAB9E60385}"/>
              </a:ext>
            </a:extLst>
          </p:cNvPr>
          <p:cNvSpPr/>
          <p:nvPr/>
        </p:nvSpPr>
        <p:spPr>
          <a:xfrm>
            <a:off x="195683"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CD2EEB5-2B31-B34B-A62E-FABFA6616A60}"/>
              </a:ext>
            </a:extLst>
          </p:cNvPr>
          <p:cNvSpPr/>
          <p:nvPr/>
        </p:nvSpPr>
        <p:spPr>
          <a:xfrm>
            <a:off x="93548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2080D97B-E34E-934F-AFF8-0BC852B3051E}"/>
              </a:ext>
            </a:extLst>
          </p:cNvPr>
          <p:cNvSpPr/>
          <p:nvPr/>
        </p:nvSpPr>
        <p:spPr>
          <a:xfrm>
            <a:off x="1743207"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035A0831-F4A1-E64A-A882-E4C4566DC1E3}"/>
              </a:ext>
            </a:extLst>
          </p:cNvPr>
          <p:cNvSpPr/>
          <p:nvPr/>
        </p:nvSpPr>
        <p:spPr>
          <a:xfrm>
            <a:off x="11459788" y="4237121"/>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1372196F-93BD-5549-BA6E-E9D64B5478E6}"/>
              </a:ext>
            </a:extLst>
          </p:cNvPr>
          <p:cNvSpPr/>
          <p:nvPr/>
        </p:nvSpPr>
        <p:spPr>
          <a:xfrm>
            <a:off x="10617736" y="4237120"/>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567F325A-097D-D84F-AE01-CCC965D23B42}"/>
              </a:ext>
            </a:extLst>
          </p:cNvPr>
          <p:cNvSpPr/>
          <p:nvPr/>
        </p:nvSpPr>
        <p:spPr>
          <a:xfrm>
            <a:off x="9872902" y="4237119"/>
            <a:ext cx="568036" cy="26208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98E7BB4B-3BCD-3147-9624-97B0A9702AEC}"/>
              </a:ext>
            </a:extLst>
          </p:cNvPr>
          <p:cNvSpPr/>
          <p:nvPr/>
        </p:nvSpPr>
        <p:spPr>
          <a:xfrm>
            <a:off x="192678" y="2470571"/>
            <a:ext cx="4217289" cy="32131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6386" name="Picture 2" descr="HYPEBEAST Japan's List of Harajuku's Best Stores | HYPEBEAST">
            <a:extLst>
              <a:ext uri="{FF2B5EF4-FFF2-40B4-BE49-F238E27FC236}">
                <a16:creationId xmlns:a16="http://schemas.microsoft.com/office/drawing/2014/main" id="{7BD87146-9597-6C44-B598-86D4D0D62A25}"/>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50000"/>
                    </a14:imgEffect>
                  </a14:imgLayer>
                </a14:imgProps>
              </a:ext>
              <a:ext uri="{28A0092B-C50C-407E-A947-70E740481C1C}">
                <a14:useLocalDpi xmlns:a14="http://schemas.microsoft.com/office/drawing/2010/main" val="0"/>
              </a:ext>
            </a:extLst>
          </a:blip>
          <a:srcRect t="7793" b="7793"/>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6E01104-B537-334D-82EF-AA2A35F1F931}"/>
              </a:ext>
            </a:extLst>
          </p:cNvPr>
          <p:cNvSpPr txBox="1"/>
          <p:nvPr/>
        </p:nvSpPr>
        <p:spPr>
          <a:xfrm>
            <a:off x="3284969" y="968840"/>
            <a:ext cx="5622052" cy="1446550"/>
          </a:xfrm>
          <a:prstGeom prst="rect">
            <a:avLst/>
          </a:prstGeom>
          <a:noFill/>
          <a:ln>
            <a:no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 </a:t>
            </a:r>
            <a:r>
              <a:rPr kumimoji="0" lang="en-US" sz="80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rPr>
              <a:t>REFERENCES  </a:t>
            </a:r>
            <a:endParaRPr kumimoji="0" lang="en-US" sz="8800" b="1" i="0" u="none" strike="noStrike" kern="1200" cap="none" spc="0" normalizeH="0" baseline="0" noProof="0" dirty="0">
              <a:ln>
                <a:solidFill>
                  <a:prstClr val="black"/>
                </a:solidFill>
              </a:ln>
              <a:solidFill>
                <a:prstClr val="white"/>
              </a:solidFill>
              <a:effectLst>
                <a:outerShdw blurRad="63500" sx="102000" sy="102000" algn="ctr" rotWithShape="0">
                  <a:prstClr val="black">
                    <a:alpha val="40000"/>
                  </a:prstClr>
                </a:outerShdw>
              </a:effectLst>
              <a:uLnTx/>
              <a:uFillTx/>
              <a:latin typeface="Impact" panose="020B0806030902050204" pitchFamily="34" charset="0"/>
              <a:ea typeface="+mn-ea"/>
              <a:cs typeface="+mn-cs"/>
            </a:endParaRPr>
          </a:p>
        </p:txBody>
      </p:sp>
      <p:pic>
        <p:nvPicPr>
          <p:cNvPr id="17" name="Graphic 16" descr="Tick with solid fill">
            <a:extLst>
              <a:ext uri="{FF2B5EF4-FFF2-40B4-BE49-F238E27FC236}">
                <a16:creationId xmlns:a16="http://schemas.microsoft.com/office/drawing/2014/main" id="{463F39DA-9195-154B-A8F8-3234B5F4EC0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65435" y="-110359"/>
            <a:ext cx="1661121" cy="1661121"/>
          </a:xfrm>
          <a:prstGeom prst="rect">
            <a:avLst/>
          </a:prstGeom>
        </p:spPr>
      </p:pic>
      <p:sp>
        <p:nvSpPr>
          <p:cNvPr id="2" name="Rectangle 1">
            <a:extLst>
              <a:ext uri="{FF2B5EF4-FFF2-40B4-BE49-F238E27FC236}">
                <a16:creationId xmlns:a16="http://schemas.microsoft.com/office/drawing/2014/main" id="{A835C01E-4A01-6543-A2C6-1DC83FF3326D}"/>
              </a:ext>
            </a:extLst>
          </p:cNvPr>
          <p:cNvSpPr/>
          <p:nvPr/>
        </p:nvSpPr>
        <p:spPr>
          <a:xfrm>
            <a:off x="214087" y="2470569"/>
            <a:ext cx="9894224" cy="2146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cs typeface="Calibri"/>
            </a:endParaRPr>
          </a:p>
          <a:p>
            <a:r>
              <a:rPr lang="en-US" dirty="0">
                <a:cs typeface="Calibri"/>
              </a:rPr>
              <a:t>1) </a:t>
            </a:r>
            <a:r>
              <a:rPr lang="en-US" dirty="0">
                <a:ea typeface="+mn-lt"/>
                <a:cs typeface="+mn-lt"/>
              </a:rPr>
              <a:t>Parker, B., 2022. </a:t>
            </a:r>
            <a:r>
              <a:rPr lang="en-US" i="1" dirty="0">
                <a:ea typeface="+mn-lt"/>
                <a:cs typeface="+mn-lt"/>
              </a:rPr>
              <a:t>H&amp;M SWOT Analysis</a:t>
            </a:r>
            <a:r>
              <a:rPr lang="en-US" dirty="0">
                <a:ea typeface="+mn-lt"/>
                <a:cs typeface="+mn-lt"/>
              </a:rPr>
              <a:t>. [online] Business Strategy Hub. Available at: &lt;https://</a:t>
            </a:r>
            <a:r>
              <a:rPr lang="en-US" dirty="0" err="1">
                <a:ea typeface="+mn-lt"/>
                <a:cs typeface="+mn-lt"/>
              </a:rPr>
              <a:t>bstrategyhub.com</a:t>
            </a:r>
            <a:r>
              <a:rPr lang="en-US" dirty="0">
                <a:ea typeface="+mn-lt"/>
                <a:cs typeface="+mn-lt"/>
              </a:rPr>
              <a:t>/hm-swot-analysis/&gt; [Accessed 17 March 2022].</a:t>
            </a:r>
          </a:p>
          <a:p>
            <a:r>
              <a:rPr lang="en-US" dirty="0">
                <a:cs typeface="Calibri"/>
              </a:rPr>
              <a:t>2)</a:t>
            </a:r>
            <a:r>
              <a:rPr lang="en-US" dirty="0">
                <a:ea typeface="+mn-lt"/>
                <a:cs typeface="+mn-lt"/>
              </a:rPr>
              <a:t>Team, M., 2022. </a:t>
            </a:r>
            <a:r>
              <a:rPr lang="en-US" i="1" dirty="0">
                <a:ea typeface="+mn-lt"/>
                <a:cs typeface="+mn-lt"/>
              </a:rPr>
              <a:t>Primark SWOT Analysis, Competitors &amp; USP | MBA </a:t>
            </a:r>
            <a:r>
              <a:rPr lang="en-US" i="1" dirty="0" err="1">
                <a:ea typeface="+mn-lt"/>
                <a:cs typeface="+mn-lt"/>
              </a:rPr>
              <a:t>Skool</a:t>
            </a:r>
            <a:r>
              <a:rPr lang="en-US" dirty="0">
                <a:ea typeface="+mn-lt"/>
                <a:cs typeface="+mn-lt"/>
              </a:rPr>
              <a:t>. [online] MBA </a:t>
            </a:r>
            <a:r>
              <a:rPr lang="en-US" dirty="0" err="1">
                <a:ea typeface="+mn-lt"/>
                <a:cs typeface="+mn-lt"/>
              </a:rPr>
              <a:t>Skool</a:t>
            </a:r>
            <a:r>
              <a:rPr lang="en-US" dirty="0">
                <a:ea typeface="+mn-lt"/>
                <a:cs typeface="+mn-lt"/>
              </a:rPr>
              <a:t>. Available at: &lt;https://</a:t>
            </a:r>
            <a:r>
              <a:rPr lang="en-US" dirty="0" err="1">
                <a:ea typeface="+mn-lt"/>
                <a:cs typeface="+mn-lt"/>
              </a:rPr>
              <a:t>www.mbaskool.com</a:t>
            </a:r>
            <a:r>
              <a:rPr lang="en-US" dirty="0">
                <a:ea typeface="+mn-lt"/>
                <a:cs typeface="+mn-lt"/>
              </a:rPr>
              <a:t>/</a:t>
            </a:r>
            <a:r>
              <a:rPr lang="en-US" dirty="0" err="1">
                <a:ea typeface="+mn-lt"/>
                <a:cs typeface="+mn-lt"/>
              </a:rPr>
              <a:t>brandguide</a:t>
            </a:r>
            <a:r>
              <a:rPr lang="en-US" dirty="0">
                <a:ea typeface="+mn-lt"/>
                <a:cs typeface="+mn-lt"/>
              </a:rPr>
              <a:t>/lifestyle-and-retail/13753-primark.html&gt; [Accessed 17 March 2022].</a:t>
            </a:r>
          </a:p>
          <a:p>
            <a:r>
              <a:rPr lang="en-US" dirty="0">
                <a:cs typeface="Calibri"/>
              </a:rPr>
              <a:t>3)</a:t>
            </a:r>
            <a:r>
              <a:rPr lang="en-US" dirty="0">
                <a:ea typeface="+mn-lt"/>
                <a:cs typeface="+mn-lt"/>
              </a:rPr>
              <a:t>SWOT &amp; </a:t>
            </a:r>
            <a:r>
              <a:rPr lang="en-US" dirty="0" err="1">
                <a:ea typeface="+mn-lt"/>
                <a:cs typeface="+mn-lt"/>
              </a:rPr>
              <a:t>PESTLE.com</a:t>
            </a:r>
            <a:r>
              <a:rPr lang="en-US" dirty="0">
                <a:ea typeface="+mn-lt"/>
                <a:cs typeface="+mn-lt"/>
              </a:rPr>
              <a:t>. 2022. </a:t>
            </a:r>
            <a:r>
              <a:rPr lang="en-US" i="1" dirty="0">
                <a:ea typeface="+mn-lt"/>
                <a:cs typeface="+mn-lt"/>
              </a:rPr>
              <a:t>Boohoo SWOT &amp; PESTLE Analysis | SWOT &amp; PESTLE</a:t>
            </a:r>
            <a:r>
              <a:rPr lang="en-US" dirty="0">
                <a:ea typeface="+mn-lt"/>
                <a:cs typeface="+mn-lt"/>
              </a:rPr>
              <a:t>. [online] Available at: &lt;https://</a:t>
            </a:r>
            <a:r>
              <a:rPr lang="en-US" dirty="0" err="1">
                <a:ea typeface="+mn-lt"/>
                <a:cs typeface="+mn-lt"/>
              </a:rPr>
              <a:t>www.swotandpestle.com</a:t>
            </a:r>
            <a:r>
              <a:rPr lang="en-US" dirty="0">
                <a:ea typeface="+mn-lt"/>
                <a:cs typeface="+mn-lt"/>
              </a:rPr>
              <a:t>/boohoo/&gt; [Accessed 17 March 2022].</a:t>
            </a:r>
          </a:p>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p:txBody>
      </p:sp>
      <p:sp>
        <p:nvSpPr>
          <p:cNvPr id="19" name="Rectangle 3">
            <a:extLst>
              <a:ext uri="{FF2B5EF4-FFF2-40B4-BE49-F238E27FC236}">
                <a16:creationId xmlns:a16="http://schemas.microsoft.com/office/drawing/2014/main" id="{5F292D14-0614-E741-B3D9-15E9770BF96D}"/>
              </a:ext>
            </a:extLst>
          </p:cNvPr>
          <p:cNvSpPr>
            <a:spLocks noChangeArrowheads="1"/>
          </p:cNvSpPr>
          <p:nvPr/>
        </p:nvSpPr>
        <p:spPr bwMode="auto">
          <a:xfrm>
            <a:off x="214087" y="4068768"/>
            <a:ext cx="9202354"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 The 4p’s team, M. t. c., 2018 . </a:t>
            </a: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Mindtools.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b="0" i="0" u="sng"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www.mindtools.com</a:t>
            </a:r>
            <a:r>
              <a:rPr kumimoji="0" lang="en-US" altLang="en-US"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/pages/article/newSTR_94.htm</a:t>
            </a:r>
            <a:b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23 </a:t>
            </a:r>
            <a:r>
              <a:rPr kumimoji="0" lang="en-US" altLang="en-US"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july</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2017].</a:t>
            </a:r>
            <a:endParaRPr kumimoji="0" lang="en-US" altLang="en-US"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98169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224</TotalTime>
  <Words>1075</Words>
  <Application>Microsoft Macintosh PowerPoint</Application>
  <PresentationFormat>Widescreen</PresentationFormat>
  <Paragraphs>153</Paragraphs>
  <Slides>27</Slides>
  <Notes>13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DIN Condensed</vt:lpstr>
      <vt:lpstr>Forte</vt:lpstr>
      <vt:lpstr>Impact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chimesochukwu@gmail.com</dc:creator>
  <cp:lastModifiedBy>chimesochukwu@gmail.com</cp:lastModifiedBy>
  <cp:revision>5</cp:revision>
  <dcterms:created xsi:type="dcterms:W3CDTF">2022-03-19T13:11:09Z</dcterms:created>
  <dcterms:modified xsi:type="dcterms:W3CDTF">2022-03-25T13:02:38Z</dcterms:modified>
</cp:coreProperties>
</file>