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
  </p:notesMasterIdLst>
  <p:sldIdLst>
    <p:sldId id="256" r:id="rId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E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854"/>
    <p:restoredTop sz="94704"/>
  </p:normalViewPr>
  <p:slideViewPr>
    <p:cSldViewPr>
      <p:cViewPr>
        <p:scale>
          <a:sx n="140" d="100"/>
          <a:sy n="140" d="100"/>
        </p:scale>
        <p:origin x="120" y="-1304"/>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90E7A5-ADBA-7845-AB41-B40A5D586B0D}" type="datetimeFigureOut">
              <a:rPr lang="en-GB" smtClean="0"/>
              <a:t>27/05/2020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8EFD92-D2E9-A54D-BBFC-FB9AF1839F5E}" type="slidenum">
              <a:rPr lang="en-GB" smtClean="0"/>
              <a:t>‹#›</a:t>
            </a:fld>
            <a:endParaRPr lang="en-GB"/>
          </a:p>
        </p:txBody>
      </p:sp>
    </p:spTree>
    <p:extLst>
      <p:ext uri="{BB962C8B-B14F-4D97-AF65-F5344CB8AC3E}">
        <p14:creationId xmlns:p14="http://schemas.microsoft.com/office/powerpoint/2010/main" val="3408154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2982596"/>
            <a:ext cx="10881360" cy="2058035"/>
          </a:xfrm>
        </p:spPr>
        <p:txBody>
          <a:bodyPr/>
          <a:lstStyle/>
          <a:p>
            <a:r>
              <a:rPr lang="en-US"/>
              <a:t>Click to edit Master title style</a:t>
            </a:r>
            <a:endParaRPr lang="en-GB"/>
          </a:p>
        </p:txBody>
      </p:sp>
      <p:sp>
        <p:nvSpPr>
          <p:cNvPr id="3" name="Subtitle 2"/>
          <p:cNvSpPr>
            <a:spLocks noGrp="1"/>
          </p:cNvSpPr>
          <p:nvPr>
            <p:ph type="subTitle" idx="1"/>
          </p:nvPr>
        </p:nvSpPr>
        <p:spPr>
          <a:xfrm>
            <a:off x="1920240" y="5440680"/>
            <a:ext cx="8961120" cy="245364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6169661"/>
            <a:ext cx="10881360" cy="1906905"/>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1011238" y="4069399"/>
            <a:ext cx="10881360" cy="2100262"/>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95669" y="3135948"/>
            <a:ext cx="7958772"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067800" y="3135948"/>
            <a:ext cx="7958773" cy="8872220"/>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0080" y="384493"/>
            <a:ext cx="11521440" cy="16002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40080" y="2149158"/>
            <a:ext cx="5656263"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640080" y="3044825"/>
            <a:ext cx="5656263"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503036" y="2149158"/>
            <a:ext cx="5658485" cy="89566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503036" y="3044825"/>
            <a:ext cx="5658485" cy="5531803"/>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27/05/2020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27/05/2020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27/05/2020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382270"/>
            <a:ext cx="4211638" cy="162687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5005070" y="382271"/>
            <a:ext cx="7156450" cy="8194358"/>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40081" y="2009141"/>
            <a:ext cx="4211638" cy="656748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6720840"/>
            <a:ext cx="7680960" cy="793433"/>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2509203" y="857885"/>
            <a:ext cx="7680960" cy="576072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7514273"/>
            <a:ext cx="7680960" cy="1126807"/>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994959" y="537845"/>
            <a:ext cx="4031615" cy="1147032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95668" y="537845"/>
            <a:ext cx="11885930" cy="114703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384493"/>
            <a:ext cx="11521440" cy="16002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40080" y="2240281"/>
            <a:ext cx="11521440" cy="633634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40080" y="8898891"/>
            <a:ext cx="2987040" cy="511175"/>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27/05/2020</a:t>
            </a:fld>
            <a:endParaRPr lang="en-GB"/>
          </a:p>
        </p:txBody>
      </p:sp>
      <p:sp>
        <p:nvSpPr>
          <p:cNvPr id="5" name="Footer Placeholder 4"/>
          <p:cNvSpPr>
            <a:spLocks noGrp="1"/>
          </p:cNvSpPr>
          <p:nvPr>
            <p:ph type="ftr" sz="quarter" idx="3"/>
          </p:nvPr>
        </p:nvSpPr>
        <p:spPr>
          <a:xfrm>
            <a:off x="4373880" y="8898891"/>
            <a:ext cx="4053840" cy="51117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8898891"/>
            <a:ext cx="2987040" cy="511175"/>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tiff"/><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73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AFA9EC4-7B2F-B24B-84E2-DB47B97EF48D}"/>
              </a:ext>
            </a:extLst>
          </p:cNvPr>
          <p:cNvSpPr txBox="1"/>
          <p:nvPr/>
        </p:nvSpPr>
        <p:spPr>
          <a:xfrm>
            <a:off x="1984794" y="382702"/>
            <a:ext cx="9001000" cy="400110"/>
          </a:xfrm>
          <a:prstGeom prst="rect">
            <a:avLst/>
          </a:prstGeom>
          <a:noFill/>
        </p:spPr>
        <p:txBody>
          <a:bodyPr wrap="square" rtlCol="0">
            <a:spAutoFit/>
          </a:bodyPr>
          <a:lstStyle/>
          <a:p>
            <a:pPr algn="ctr"/>
            <a:r>
              <a:rPr lang="en-GB" sz="2000" b="1" dirty="0">
                <a:solidFill>
                  <a:schemeClr val="accent1"/>
                </a:solidFill>
                <a:latin typeface="Arial" panose="020B0604020202020204" pitchFamily="34" charset="0"/>
                <a:cs typeface="Arial" panose="020B0604020202020204" pitchFamily="34" charset="0"/>
              </a:rPr>
              <a:t>The Financial Risk of Brownfield Development</a:t>
            </a:r>
          </a:p>
        </p:txBody>
      </p:sp>
      <p:sp>
        <p:nvSpPr>
          <p:cNvPr id="7" name="TextBox 6">
            <a:extLst>
              <a:ext uri="{FF2B5EF4-FFF2-40B4-BE49-F238E27FC236}">
                <a16:creationId xmlns:a16="http://schemas.microsoft.com/office/drawing/2014/main" id="{40A3E98B-825C-C345-AA85-B5E3ACCCCF0F}"/>
              </a:ext>
            </a:extLst>
          </p:cNvPr>
          <p:cNvSpPr txBox="1"/>
          <p:nvPr/>
        </p:nvSpPr>
        <p:spPr>
          <a:xfrm>
            <a:off x="2698530" y="1182863"/>
            <a:ext cx="5544616" cy="830997"/>
          </a:xfrm>
          <a:prstGeom prst="rect">
            <a:avLst/>
          </a:prstGeom>
          <a:noFill/>
        </p:spPr>
        <p:txBody>
          <a:bodyPr wrap="square" rtlCol="0">
            <a:spAutoFit/>
          </a:bodyPr>
          <a:lstStyle/>
          <a:p>
            <a:r>
              <a:rPr lang="en-GB" sz="1600" b="1" dirty="0">
                <a:solidFill>
                  <a:schemeClr val="accent1"/>
                </a:solidFill>
                <a:latin typeface="Arial" panose="020B0604020202020204" pitchFamily="34" charset="0"/>
                <a:cs typeface="Arial" panose="020B0604020202020204" pitchFamily="34" charset="0"/>
              </a:rPr>
              <a:t>Nathan Daniel  - P144299</a:t>
            </a:r>
          </a:p>
          <a:p>
            <a:r>
              <a:rPr lang="en-GB" sz="1600" b="1" dirty="0">
                <a:solidFill>
                  <a:schemeClr val="accent1"/>
                </a:solidFill>
                <a:latin typeface="Arial" panose="020B0604020202020204" pitchFamily="34" charset="0"/>
                <a:cs typeface="Arial" panose="020B0604020202020204" pitchFamily="34" charset="0"/>
              </a:rPr>
              <a:t>School of Architecture, Build, Natural Environment</a:t>
            </a:r>
          </a:p>
          <a:p>
            <a:r>
              <a:rPr lang="en-GB" sz="1600" b="1" dirty="0">
                <a:solidFill>
                  <a:schemeClr val="accent1"/>
                </a:solidFill>
                <a:latin typeface="Arial" panose="020B0604020202020204" pitchFamily="34" charset="0"/>
                <a:cs typeface="Arial" panose="020B0604020202020204" pitchFamily="34" charset="0"/>
              </a:rPr>
              <a:t>BSc Quantity Surveying &amp; Commercial Management</a:t>
            </a:r>
          </a:p>
        </p:txBody>
      </p:sp>
      <p:sp>
        <p:nvSpPr>
          <p:cNvPr id="8" name="TextBox 7">
            <a:extLst>
              <a:ext uri="{FF2B5EF4-FFF2-40B4-BE49-F238E27FC236}">
                <a16:creationId xmlns:a16="http://schemas.microsoft.com/office/drawing/2014/main" id="{EA5C15FC-1ED3-9545-9DF0-6AA67541E879}"/>
              </a:ext>
            </a:extLst>
          </p:cNvPr>
          <p:cNvSpPr txBox="1"/>
          <p:nvPr/>
        </p:nvSpPr>
        <p:spPr>
          <a:xfrm>
            <a:off x="344956" y="2129892"/>
            <a:ext cx="3339092" cy="5478423"/>
          </a:xfrm>
          <a:prstGeom prst="rect">
            <a:avLst/>
          </a:prstGeom>
          <a:noFill/>
        </p:spPr>
        <p:txBody>
          <a:bodyPr wrap="square" rtlCol="0">
            <a:spAutoFit/>
          </a:bodyPr>
          <a:lstStyle/>
          <a:p>
            <a:r>
              <a:rPr lang="en-GB" sz="1200" b="1" dirty="0">
                <a:solidFill>
                  <a:schemeClr val="accent1"/>
                </a:solidFill>
                <a:latin typeface="Arial" panose="020B0604020202020204" pitchFamily="34" charset="0"/>
                <a:cs typeface="Arial" panose="020B0604020202020204" pitchFamily="34" charset="0"/>
              </a:rPr>
              <a:t>Introduction</a:t>
            </a:r>
          </a:p>
          <a:p>
            <a:pPr algn="just"/>
            <a:r>
              <a:rPr lang="en-GB" sz="1200" dirty="0">
                <a:latin typeface="Arial" panose="020B0604020202020204" pitchFamily="34" charset="0"/>
                <a:cs typeface="Arial" panose="020B0604020202020204" pitchFamily="34" charset="0"/>
              </a:rPr>
              <a:t>Following the decline of industry in the UK, the country is now scattered with Brownfield Land. Much of this land is contaminated, and the construction industry is now burdened with having to rectify this issue.</a:t>
            </a:r>
          </a:p>
          <a:p>
            <a:pPr algn="just"/>
            <a:r>
              <a:rPr lang="en-GB" sz="1200" dirty="0">
                <a:latin typeface="Arial" panose="020B0604020202020204" pitchFamily="34" charset="0"/>
                <a:cs typeface="Arial" panose="020B0604020202020204" pitchFamily="34" charset="0"/>
              </a:rPr>
              <a:t>As the country is in the midst of a housing shortage, the government are committed to tackling the issue and hope to cease the opportunity to utilise this surplus of land to assist in addressing the housing shortage. This is supported in the government publication of the Housing White Paper, where policies were introduced to speed up the planning process to unlock this land for new homes.  Easing the planning process is hoped to unlock land for at least 30,000 starter homes on Brownfield Land. </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But these policies raise concerns, as known throughout the industry Brownfield redevelopment comes with an increased financial risk and has the potential to affect the Risk v Return of any project. Therefore how can affordable homes be constructed on such land? Is this addressing the issue or are government pushing the problem on to developers?</a:t>
            </a:r>
          </a:p>
          <a:p>
            <a:endParaRPr lang="en-GB" sz="1400" dirty="0">
              <a:latin typeface="Arial" panose="020B0604020202020204" pitchFamily="34" charset="0"/>
              <a:cs typeface="Arial" panose="020B0604020202020204" pitchFamily="34" charset="0"/>
            </a:endParaRPr>
          </a:p>
        </p:txBody>
      </p:sp>
      <p:pic>
        <p:nvPicPr>
          <p:cNvPr id="5" name="Picture 4" descr="A screenshot of a cell phone&#10;&#10;Description automatically generated">
            <a:extLst>
              <a:ext uri="{FF2B5EF4-FFF2-40B4-BE49-F238E27FC236}">
                <a16:creationId xmlns:a16="http://schemas.microsoft.com/office/drawing/2014/main" id="{87FAFB90-D976-EE44-BB5E-0150A069D0FC}"/>
              </a:ext>
            </a:extLst>
          </p:cNvPr>
          <p:cNvPicPr>
            <a:picLocks noChangeAspect="1"/>
          </p:cNvPicPr>
          <p:nvPr/>
        </p:nvPicPr>
        <p:blipFill rotWithShape="1">
          <a:blip r:embed="rId2">
            <a:extLst>
              <a:ext uri="{28A0092B-C50C-407E-A947-70E740481C1C}">
                <a14:useLocalDpi xmlns:a14="http://schemas.microsoft.com/office/drawing/2010/main" val="0"/>
              </a:ext>
            </a:extLst>
          </a:blip>
          <a:srcRect b="864"/>
          <a:stretch/>
        </p:blipFill>
        <p:spPr>
          <a:xfrm>
            <a:off x="256747" y="7336800"/>
            <a:ext cx="3556317" cy="1723629"/>
          </a:xfrm>
          <a:prstGeom prst="rect">
            <a:avLst/>
          </a:prstGeom>
        </p:spPr>
      </p:pic>
      <p:pic>
        <p:nvPicPr>
          <p:cNvPr id="11" name="Picture 10" descr="Fig 1.0 - Diagram of the Research Flow">
            <a:extLst>
              <a:ext uri="{FF2B5EF4-FFF2-40B4-BE49-F238E27FC236}">
                <a16:creationId xmlns:a16="http://schemas.microsoft.com/office/drawing/2014/main" id="{8236A357-32A3-3340-9553-6BC77AB8CB95}"/>
              </a:ext>
            </a:extLst>
          </p:cNvPr>
          <p:cNvPicPr/>
          <p:nvPr/>
        </p:nvPicPr>
        <p:blipFill>
          <a:blip r:embed="rId3">
            <a:extLst>
              <a:ext uri="{28A0092B-C50C-407E-A947-70E740481C1C}">
                <a14:useLocalDpi xmlns:a14="http://schemas.microsoft.com/office/drawing/2010/main" val="0"/>
              </a:ext>
            </a:extLst>
          </a:blip>
          <a:stretch>
            <a:fillRect/>
          </a:stretch>
        </p:blipFill>
        <p:spPr>
          <a:xfrm>
            <a:off x="4236382" y="3913554"/>
            <a:ext cx="3825278" cy="2153468"/>
          </a:xfrm>
          <a:prstGeom prst="rect">
            <a:avLst/>
          </a:prstGeom>
          <a:ln w="0">
            <a:solidFill>
              <a:schemeClr val="tx1"/>
            </a:solidFill>
          </a:ln>
        </p:spPr>
      </p:pic>
      <p:pic>
        <p:nvPicPr>
          <p:cNvPr id="13" name="Picture 12">
            <a:extLst>
              <a:ext uri="{FF2B5EF4-FFF2-40B4-BE49-F238E27FC236}">
                <a16:creationId xmlns:a16="http://schemas.microsoft.com/office/drawing/2014/main" id="{8ED33868-DEB6-B94D-AC59-0D1BA696C2AA}"/>
              </a:ext>
            </a:extLst>
          </p:cNvPr>
          <p:cNvPicPr>
            <a:picLocks noChangeAspect="1"/>
          </p:cNvPicPr>
          <p:nvPr/>
        </p:nvPicPr>
        <p:blipFill>
          <a:blip r:embed="rId4"/>
          <a:stretch>
            <a:fillRect/>
          </a:stretch>
        </p:blipFill>
        <p:spPr>
          <a:xfrm>
            <a:off x="8601305" y="1259432"/>
            <a:ext cx="3848931" cy="2376264"/>
          </a:xfrm>
          <a:prstGeom prst="rect">
            <a:avLst/>
          </a:prstGeom>
        </p:spPr>
      </p:pic>
      <p:sp>
        <p:nvSpPr>
          <p:cNvPr id="18" name="TextBox 17">
            <a:extLst>
              <a:ext uri="{FF2B5EF4-FFF2-40B4-BE49-F238E27FC236}">
                <a16:creationId xmlns:a16="http://schemas.microsoft.com/office/drawing/2014/main" id="{15B0CD25-7C60-BA42-9A17-4A54582EEF62}"/>
              </a:ext>
            </a:extLst>
          </p:cNvPr>
          <p:cNvSpPr txBox="1"/>
          <p:nvPr/>
        </p:nvSpPr>
        <p:spPr>
          <a:xfrm>
            <a:off x="4236382" y="2104779"/>
            <a:ext cx="3797298" cy="1754326"/>
          </a:xfrm>
          <a:prstGeom prst="rect">
            <a:avLst/>
          </a:prstGeom>
          <a:noFill/>
        </p:spPr>
        <p:txBody>
          <a:bodyPr wrap="square" rtlCol="0">
            <a:spAutoFit/>
          </a:bodyPr>
          <a:lstStyle/>
          <a:p>
            <a:r>
              <a:rPr lang="en-GB" sz="1200" b="1" dirty="0">
                <a:solidFill>
                  <a:schemeClr val="accent1"/>
                </a:solidFill>
                <a:latin typeface="Arial" panose="020B0604020202020204" pitchFamily="34" charset="0"/>
                <a:cs typeface="Arial" panose="020B0604020202020204" pitchFamily="34" charset="0"/>
              </a:rPr>
              <a:t>Research Methodology</a:t>
            </a:r>
          </a:p>
          <a:p>
            <a:pPr algn="just"/>
            <a:r>
              <a:rPr lang="en-GB" sz="1200" dirty="0">
                <a:latin typeface="Arial" panose="020B0604020202020204" pitchFamily="34" charset="0"/>
                <a:cs typeface="Arial" panose="020B0604020202020204" pitchFamily="34" charset="0"/>
              </a:rPr>
              <a:t>The purpose of this research is set out in the Aims &amp; Objectives. To calculate the financial risk as accurate as possible, a case study approach was best suited. The focus of the research would be on the local redevelopment project of BP Oil Refinery at Llandarcy. Site investigative &amp; remediation strategies were then thoroughly analysed to gather information for the financial risk to be calculated.</a:t>
            </a:r>
            <a:endParaRPr lang="en-GB" sz="1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A8E947A4-2D16-684D-8315-D6E3868E033D}"/>
              </a:ext>
            </a:extLst>
          </p:cNvPr>
          <p:cNvSpPr txBox="1"/>
          <p:nvPr/>
        </p:nvSpPr>
        <p:spPr>
          <a:xfrm>
            <a:off x="4236382" y="6096784"/>
            <a:ext cx="3797298" cy="1938992"/>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A mock development was drawn up for the purposes of the cost analysis, 5 blocks of semi detached units made up the development, as shown below. A Cost Plan was then produced, to compare this development being constructed on Greenfield &amp; Brownfield land. This will determine the increase in cost by building on the brownfield land, by rectifying the abnormal elements. Thus in turn calculating the increase of financial risk imposed by these types of development.</a:t>
            </a:r>
            <a:endParaRPr lang="en-GB" sz="14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29C48A7F-7992-8842-9A5C-4AE175F9554B}"/>
              </a:ext>
            </a:extLst>
          </p:cNvPr>
          <p:cNvSpPr txBox="1"/>
          <p:nvPr/>
        </p:nvSpPr>
        <p:spPr>
          <a:xfrm>
            <a:off x="8561474" y="3688994"/>
            <a:ext cx="3797298" cy="3231654"/>
          </a:xfrm>
          <a:prstGeom prst="rect">
            <a:avLst/>
          </a:prstGeom>
          <a:noFill/>
        </p:spPr>
        <p:txBody>
          <a:bodyPr wrap="square" rtlCol="0">
            <a:spAutoFit/>
          </a:bodyPr>
          <a:lstStyle/>
          <a:p>
            <a:pPr algn="just"/>
            <a:r>
              <a:rPr lang="en-GB" sz="1200" b="1" dirty="0">
                <a:solidFill>
                  <a:schemeClr val="accent1"/>
                </a:solidFill>
                <a:latin typeface="Arial" panose="020B0604020202020204" pitchFamily="34" charset="0"/>
                <a:cs typeface="Arial" panose="020B0604020202020204" pitchFamily="34" charset="0"/>
              </a:rPr>
              <a:t>Analysis</a:t>
            </a:r>
          </a:p>
          <a:p>
            <a:pPr algn="just"/>
            <a:r>
              <a:rPr lang="en-GB" sz="1200" dirty="0">
                <a:latin typeface="Arial" panose="020B0604020202020204" pitchFamily="34" charset="0"/>
                <a:cs typeface="Arial" panose="020B0604020202020204" pitchFamily="34" charset="0"/>
              </a:rPr>
              <a:t>The cost analysis found that constructing this mock development on Brownfield Land would result in an increased build cost of £558,875.88. The cost of rectifying the abnormal element of works associated with developing brownfield land totals £664,138.80 which is a 97.74% increase. The volume of abnormals on brownfield land from this case study is enough for most developers to not proceed with developing due to the risk it poses.</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Based on a revenue of £1.95 Million for these 10 units the cost plan found that the Greenfield Land could yield a profit of £187,894.83 = 9.64% whereas constructing on Brownfield results in a profit drop of 28.66% giving a financial loss of £370,981.05 to the developer. </a:t>
            </a:r>
          </a:p>
        </p:txBody>
      </p:sp>
      <p:sp>
        <p:nvSpPr>
          <p:cNvPr id="21" name="TextBox 20">
            <a:extLst>
              <a:ext uri="{FF2B5EF4-FFF2-40B4-BE49-F238E27FC236}">
                <a16:creationId xmlns:a16="http://schemas.microsoft.com/office/drawing/2014/main" id="{7A71A3BC-7289-124D-9F5F-7668B6B851AD}"/>
              </a:ext>
            </a:extLst>
          </p:cNvPr>
          <p:cNvSpPr txBox="1"/>
          <p:nvPr/>
        </p:nvSpPr>
        <p:spPr>
          <a:xfrm>
            <a:off x="8510626" y="6973947"/>
            <a:ext cx="3797298" cy="2123658"/>
          </a:xfrm>
          <a:prstGeom prst="rect">
            <a:avLst/>
          </a:prstGeom>
          <a:noFill/>
        </p:spPr>
        <p:txBody>
          <a:bodyPr wrap="square" rtlCol="0">
            <a:spAutoFit/>
          </a:bodyPr>
          <a:lstStyle/>
          <a:p>
            <a:pPr algn="just"/>
            <a:r>
              <a:rPr lang="en-GB" sz="1200" b="1" dirty="0">
                <a:solidFill>
                  <a:schemeClr val="accent1"/>
                </a:solidFill>
                <a:latin typeface="Arial" panose="020B0604020202020204" pitchFamily="34" charset="0"/>
                <a:cs typeface="Arial" panose="020B0604020202020204" pitchFamily="34" charset="0"/>
              </a:rPr>
              <a:t>Conclusion</a:t>
            </a:r>
          </a:p>
          <a:p>
            <a:pPr algn="just"/>
            <a:r>
              <a:rPr lang="en-GB" sz="1200" dirty="0">
                <a:latin typeface="Arial" panose="020B0604020202020204" pitchFamily="34" charset="0"/>
                <a:cs typeface="Arial" panose="020B0604020202020204" pitchFamily="34" charset="0"/>
              </a:rPr>
              <a:t>The findings of this research highlight the true risk that can be imposed on developers by undertaking works on Brownfield Land. It is economically unviable to construct affordable homes on land parcels that require complex &amp; costly remediation to ensure their safety for the end user.  More needs to be done by the government in ensuring that developers futures are protected by introducing more clear incentives and funding to assist in utilising this land to tackle the housing shortage. </a:t>
            </a:r>
          </a:p>
        </p:txBody>
      </p:sp>
      <p:pic>
        <p:nvPicPr>
          <p:cNvPr id="9" name="Picture 8">
            <a:extLst>
              <a:ext uri="{FF2B5EF4-FFF2-40B4-BE49-F238E27FC236}">
                <a16:creationId xmlns:a16="http://schemas.microsoft.com/office/drawing/2014/main" id="{A79BB2EE-D316-0B4E-A1BD-5975F39EC1C9}"/>
              </a:ext>
            </a:extLst>
          </p:cNvPr>
          <p:cNvPicPr>
            <a:picLocks noChangeAspect="1"/>
          </p:cNvPicPr>
          <p:nvPr/>
        </p:nvPicPr>
        <p:blipFill>
          <a:blip r:embed="rId5"/>
          <a:stretch>
            <a:fillRect/>
          </a:stretch>
        </p:blipFill>
        <p:spPr>
          <a:xfrm>
            <a:off x="72942" y="229548"/>
            <a:ext cx="2241386" cy="897124"/>
          </a:xfrm>
          <a:prstGeom prst="rect">
            <a:avLst/>
          </a:prstGeom>
        </p:spPr>
      </p:pic>
      <p:cxnSp>
        <p:nvCxnSpPr>
          <p:cNvPr id="12" name="Straight Connector 11">
            <a:extLst>
              <a:ext uri="{FF2B5EF4-FFF2-40B4-BE49-F238E27FC236}">
                <a16:creationId xmlns:a16="http://schemas.microsoft.com/office/drawing/2014/main" id="{AF507223-FBA0-794F-BA74-6A271199AD58}"/>
              </a:ext>
            </a:extLst>
          </p:cNvPr>
          <p:cNvCxnSpPr>
            <a:cxnSpLocks/>
          </p:cNvCxnSpPr>
          <p:nvPr/>
        </p:nvCxnSpPr>
        <p:spPr>
          <a:xfrm>
            <a:off x="-25997" y="9273370"/>
            <a:ext cx="12827597"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4" name="Picture 23" descr="A picture containing screenshot, table&#10;&#10;Description automatically generated">
            <a:extLst>
              <a:ext uri="{FF2B5EF4-FFF2-40B4-BE49-F238E27FC236}">
                <a16:creationId xmlns:a16="http://schemas.microsoft.com/office/drawing/2014/main" id="{58A2EFDF-789D-C641-A3FD-4BEF6785EE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52528" y="8038286"/>
            <a:ext cx="4290618" cy="1144165"/>
          </a:xfrm>
          <a:prstGeom prst="rect">
            <a:avLst/>
          </a:prstGeom>
        </p:spPr>
      </p:pic>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497</TotalTime>
  <Words>582</Words>
  <Application>Microsoft Macintosh PowerPoint</Application>
  <PresentationFormat>A3 Paper (297x420 mm)</PresentationFormat>
  <Paragraphs>18</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Nathan Daniel</cp:lastModifiedBy>
  <cp:revision>23</cp:revision>
  <dcterms:created xsi:type="dcterms:W3CDTF">2014-10-01T08:15:24Z</dcterms:created>
  <dcterms:modified xsi:type="dcterms:W3CDTF">2020-05-27T13:07:30Z</dcterms:modified>
</cp:coreProperties>
</file>