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3" r:id="rId2"/>
    <p:sldMasterId id="2147483685" r:id="rId3"/>
    <p:sldMasterId id="2147483698" r:id="rId4"/>
  </p:sldMasterIdLst>
  <p:notesMasterIdLst>
    <p:notesMasterId r:id="rId26"/>
  </p:notesMasterIdLst>
  <p:sldIdLst>
    <p:sldId id="266" r:id="rId5"/>
    <p:sldId id="267" r:id="rId6"/>
    <p:sldId id="256" r:id="rId7"/>
    <p:sldId id="259" r:id="rId8"/>
    <p:sldId id="268" r:id="rId9"/>
    <p:sldId id="278" r:id="rId10"/>
    <p:sldId id="270" r:id="rId11"/>
    <p:sldId id="273" r:id="rId12"/>
    <p:sldId id="272" r:id="rId13"/>
    <p:sldId id="280" r:id="rId14"/>
    <p:sldId id="281" r:id="rId15"/>
    <p:sldId id="282" r:id="rId16"/>
    <p:sldId id="283" r:id="rId17"/>
    <p:sldId id="284" r:id="rId18"/>
    <p:sldId id="285" r:id="rId19"/>
    <p:sldId id="263" r:id="rId20"/>
    <p:sldId id="262" r:id="rId21"/>
    <p:sldId id="264" r:id="rId22"/>
    <p:sldId id="286" r:id="rId23"/>
    <p:sldId id="287" r:id="rId24"/>
    <p:sldId id="26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1" d="100"/>
          <a:sy n="101" d="100"/>
        </p:scale>
        <p:origin x="1836"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8D15BC1B-C8BE-4187-A592-CC297E4A2841}"/>
    <pc:docChg chg="modSld">
      <pc:chgData name="Yohan Mendis" userId="c590b05b-806f-48e0-8880-74553b9cb7e4" providerId="ADAL" clId="{8D15BC1B-C8BE-4187-A592-CC297E4A2841}" dt="2025-09-09T09:41:19.989" v="3" actId="20577"/>
      <pc:docMkLst>
        <pc:docMk/>
      </pc:docMkLst>
      <pc:sldChg chg="modSp mod">
        <pc:chgData name="Yohan Mendis" userId="c590b05b-806f-48e0-8880-74553b9cb7e4" providerId="ADAL" clId="{8D15BC1B-C8BE-4187-A592-CC297E4A2841}" dt="2025-09-09T09:41:19.989" v="3" actId="20577"/>
        <pc:sldMkLst>
          <pc:docMk/>
          <pc:sldMk cId="4204483782" sldId="266"/>
        </pc:sldMkLst>
        <pc:spChg chg="mod">
          <ac:chgData name="Yohan Mendis" userId="c590b05b-806f-48e0-8880-74553b9cb7e4" providerId="ADAL" clId="{8D15BC1B-C8BE-4187-A592-CC297E4A2841}" dt="2025-09-09T09:41:19.989" v="3" actId="20577"/>
          <ac:spMkLst>
            <pc:docMk/>
            <pc:sldMk cId="4204483782" sldId="266"/>
            <ac:spMk id="4" creationId="{A99F86DF-5C1A-5EE5-5796-0AB73D8244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8BC46C-DFBF-4BD4-813B-3B4A37090458}" type="datetimeFigureOut">
              <a:rPr lang="en-GB" smtClean="0"/>
              <a:t>25/01/2026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FE648D-4223-481F-B648-C0265C83CACD}" type="slidenum">
              <a:rPr lang="en-GB" smtClean="0"/>
              <a:t>‹#›</a:t>
            </a:fld>
            <a:endParaRPr lang="en-GB"/>
          </a:p>
        </p:txBody>
      </p:sp>
    </p:spTree>
    <p:extLst>
      <p:ext uri="{BB962C8B-B14F-4D97-AF65-F5344CB8AC3E}">
        <p14:creationId xmlns:p14="http://schemas.microsoft.com/office/powerpoint/2010/main" val="218038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to lecturers – This activity is to be done with minimal guidance. Students should simply explain a decision they have made and explain why they thought it involved strategic thinking. Once everyone had a chance it would a great starting point to discuss what is a strategic decision and what is not. But this reflection should be done after the completion of the next few slides.</a:t>
            </a:r>
          </a:p>
        </p:txBody>
      </p:sp>
      <p:sp>
        <p:nvSpPr>
          <p:cNvPr id="4" name="Slide Number Placeholder 3"/>
          <p:cNvSpPr>
            <a:spLocks noGrp="1"/>
          </p:cNvSpPr>
          <p:nvPr>
            <p:ph type="sldNum" sz="quarter" idx="5"/>
          </p:nvPr>
        </p:nvSpPr>
        <p:spPr/>
        <p:txBody>
          <a:bodyPr/>
          <a:lstStyle/>
          <a:p>
            <a:fld id="{E7FE648D-4223-481F-B648-C0265C83CACD}" type="slidenum">
              <a:rPr lang="en-GB" smtClean="0"/>
              <a:t>3</a:t>
            </a:fld>
            <a:endParaRPr lang="en-GB"/>
          </a:p>
        </p:txBody>
      </p:sp>
    </p:spTree>
    <p:extLst>
      <p:ext uri="{BB962C8B-B14F-4D97-AF65-F5344CB8AC3E}">
        <p14:creationId xmlns:p14="http://schemas.microsoft.com/office/powerpoint/2010/main" val="2120999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https://www.youtube.com/watch?v=_11zOZTA59U</a:t>
            </a:r>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5</a:t>
            </a:fld>
            <a:endParaRPr lang="en-GB"/>
          </a:p>
        </p:txBody>
      </p:sp>
    </p:spTree>
    <p:extLst>
      <p:ext uri="{BB962C8B-B14F-4D97-AF65-F5344CB8AC3E}">
        <p14:creationId xmlns:p14="http://schemas.microsoft.com/office/powerpoint/2010/main" val="4236810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EC8402-62A1-782C-814E-2811338DAB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31A5E8-A61C-2D86-66EE-C2FD06EB47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84813-FC7D-8C88-8425-E1052736A9E2}"/>
              </a:ext>
            </a:extLst>
          </p:cNvPr>
          <p:cNvSpPr>
            <a:spLocks noGrp="1"/>
          </p:cNvSpPr>
          <p:nvPr>
            <p:ph type="body" idx="1"/>
          </p:nvPr>
        </p:nvSpPr>
        <p:spPr/>
        <p:txBody>
          <a:bodyPr/>
          <a:lstStyle/>
          <a:p>
            <a:r>
              <a:rPr lang="en-GB" dirty="0"/>
              <a:t>The textbook is available on the digital Library and can be accessed via the reading list.</a:t>
            </a:r>
          </a:p>
          <a:p>
            <a:endParaRPr lang="en-GB" dirty="0"/>
          </a:p>
        </p:txBody>
      </p:sp>
      <p:sp>
        <p:nvSpPr>
          <p:cNvPr id="4" name="Slide Number Placeholder 3">
            <a:extLst>
              <a:ext uri="{FF2B5EF4-FFF2-40B4-BE49-F238E27FC236}">
                <a16:creationId xmlns:a16="http://schemas.microsoft.com/office/drawing/2014/main" id="{A1551E46-B413-1155-2E2B-F009F4F9319A}"/>
              </a:ext>
            </a:extLst>
          </p:cNvPr>
          <p:cNvSpPr>
            <a:spLocks noGrp="1"/>
          </p:cNvSpPr>
          <p:nvPr>
            <p:ph type="sldNum" sz="quarter" idx="5"/>
          </p:nvPr>
        </p:nvSpPr>
        <p:spPr/>
        <p:txBody>
          <a:bodyPr/>
          <a:lstStyle/>
          <a:p>
            <a:fld id="{E7FE648D-4223-481F-B648-C0265C83CACD}" type="slidenum">
              <a:rPr lang="en-GB" smtClean="0"/>
              <a:t>7</a:t>
            </a:fld>
            <a:endParaRPr lang="en-GB"/>
          </a:p>
        </p:txBody>
      </p:sp>
    </p:spTree>
    <p:extLst>
      <p:ext uri="{BB962C8B-B14F-4D97-AF65-F5344CB8AC3E}">
        <p14:creationId xmlns:p14="http://schemas.microsoft.com/office/powerpoint/2010/main" val="3143327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Lecturer Tip: Write student suggestions on the board. Group similar ideas. Prompt for things like "cheapest coffee," "unique flavours," "specific type of customer," etc</a:t>
            </a:r>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9</a:t>
            </a:fld>
            <a:endParaRPr lang="en-GB"/>
          </a:p>
        </p:txBody>
      </p:sp>
    </p:spTree>
    <p:extLst>
      <p:ext uri="{BB962C8B-B14F-4D97-AF65-F5344CB8AC3E}">
        <p14:creationId xmlns:p14="http://schemas.microsoft.com/office/powerpoint/2010/main" val="2985416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C4E2C3-242B-4B0A-26D3-3CDB753774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634B0F-13BB-B5CD-20A2-D7B5858F6A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24E5AE-EE7F-8FEC-E966-526962DD8D15}"/>
              </a:ext>
            </a:extLst>
          </p:cNvPr>
          <p:cNvSpPr>
            <a:spLocks noGrp="1"/>
          </p:cNvSpPr>
          <p:nvPr>
            <p:ph type="body" idx="1"/>
          </p:nvPr>
        </p:nvSpPr>
        <p:spPr/>
        <p:txBody>
          <a:bodyPr/>
          <a:lstStyle/>
          <a:p>
            <a:r>
              <a:rPr lang="en-GB" sz="1200" b="0" i="1" kern="1200" dirty="0">
                <a:solidFill>
                  <a:schemeClr val="tx1"/>
                </a:solidFill>
                <a:effectLst/>
                <a:latin typeface="+mn-lt"/>
                <a:ea typeface="+mn-ea"/>
                <a:cs typeface="+mn-cs"/>
              </a:rPr>
              <a:t>Lecturer Tip: </a:t>
            </a:r>
            <a:r>
              <a:rPr lang="en-GB" sz="1200" b="0" i="0" kern="1200" dirty="0">
                <a:solidFill>
                  <a:schemeClr val="tx1"/>
                </a:solidFill>
                <a:effectLst/>
                <a:latin typeface="+mn-lt"/>
                <a:ea typeface="+mn-ea"/>
                <a:cs typeface="+mn-cs"/>
              </a:rPr>
              <a:t>You often choose based on price, uniqueness, or if it caters to your specific needs. Businesses face similar choices. They can't usually be the cheapest, the most unique, AND cater to everyone at the same time. They have to make a choice."</a:t>
            </a:r>
            <a:endParaRPr lang="en-GB" dirty="0"/>
          </a:p>
        </p:txBody>
      </p:sp>
      <p:sp>
        <p:nvSpPr>
          <p:cNvPr id="4" name="Slide Number Placeholder 3">
            <a:extLst>
              <a:ext uri="{FF2B5EF4-FFF2-40B4-BE49-F238E27FC236}">
                <a16:creationId xmlns:a16="http://schemas.microsoft.com/office/drawing/2014/main" id="{4F210387-EC55-9349-47E5-CA6D19BE28CA}"/>
              </a:ext>
            </a:extLst>
          </p:cNvPr>
          <p:cNvSpPr>
            <a:spLocks noGrp="1"/>
          </p:cNvSpPr>
          <p:nvPr>
            <p:ph type="sldNum" sz="quarter" idx="5"/>
          </p:nvPr>
        </p:nvSpPr>
        <p:spPr/>
        <p:txBody>
          <a:bodyPr/>
          <a:lstStyle/>
          <a:p>
            <a:fld id="{E7FE648D-4223-481F-B648-C0265C83CACD}" type="slidenum">
              <a:rPr lang="en-GB" smtClean="0"/>
              <a:t>10</a:t>
            </a:fld>
            <a:endParaRPr lang="en-GB"/>
          </a:p>
        </p:txBody>
      </p:sp>
    </p:spTree>
    <p:extLst>
      <p:ext uri="{BB962C8B-B14F-4D97-AF65-F5344CB8AC3E}">
        <p14:creationId xmlns:p14="http://schemas.microsoft.com/office/powerpoint/2010/main" val="1044623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3A376-8C96-BFC5-2CA7-1717253F35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A26F1D-291C-8651-D483-19F06EF548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A74F6C-15B5-5943-E460-E61205459B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8188D9-6D43-EF35-DA47-DEA68B6714C3}"/>
              </a:ext>
            </a:extLst>
          </p:cNvPr>
          <p:cNvSpPr>
            <a:spLocks noGrp="1"/>
          </p:cNvSpPr>
          <p:nvPr>
            <p:ph type="sldNum" sz="quarter" idx="5"/>
          </p:nvPr>
        </p:nvSpPr>
        <p:spPr/>
        <p:txBody>
          <a:bodyPr/>
          <a:lstStyle/>
          <a:p>
            <a:fld id="{E7FE648D-4223-481F-B648-C0265C83CACD}" type="slidenum">
              <a:rPr lang="en-GB" smtClean="0"/>
              <a:t>11</a:t>
            </a:fld>
            <a:endParaRPr lang="en-GB"/>
          </a:p>
        </p:txBody>
      </p:sp>
    </p:spTree>
    <p:extLst>
      <p:ext uri="{BB962C8B-B14F-4D97-AF65-F5344CB8AC3E}">
        <p14:creationId xmlns:p14="http://schemas.microsoft.com/office/powerpoint/2010/main" val="4124173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Note: Some companies can be argued for multiple categories, especially larger ones like Amazon or supermarket chains. Encourage students to justify their primary categorisation.</a:t>
            </a:r>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17</a:t>
            </a:fld>
            <a:endParaRPr lang="en-GB"/>
          </a:p>
        </p:txBody>
      </p:sp>
    </p:spTree>
    <p:extLst>
      <p:ext uri="{BB962C8B-B14F-4D97-AF65-F5344CB8AC3E}">
        <p14:creationId xmlns:p14="http://schemas.microsoft.com/office/powerpoint/2010/main" val="4071266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1/25/2026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0424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1/25/2026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89572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1/25/2026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5108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1/25/2026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85925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1/25/2026</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2207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1/25/2026</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4071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1/25/2026</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69233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1/25/2026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73129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1/25/2026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0454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1/25/2026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26609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1/25/2026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3216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1/25/2026</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969414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4221306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3667523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103752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25/01/2026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578615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25/01/2026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3075498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25/01/2026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112941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25/01/2026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185270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25/01/2026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3403467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25/01/2026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6563681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3890602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1572511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1/25/2026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668820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1/25/2026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373705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1/25/2026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66533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1/25/2026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60780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1/25/2026</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142639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1/25/2026</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83696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1/25/2026</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077307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1/25/2026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107238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1/25/2026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914743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1/25/2026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06406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1/25/2026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61214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1/25/2026</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177065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10596780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28214756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2789389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25/01/2026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1659834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25/01/2026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56453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25/01/2026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9256366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25/01/2026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7726878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25/01/2026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10089967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25/01/2026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6954805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892047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25/01/2026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416352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3.jpe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1/25/2026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866890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25/01/2026</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97730446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1/25/2026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71792841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25/01/2026</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305278329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9F86DF-5C1A-5EE5-5796-0AB73D824481}"/>
              </a:ext>
            </a:extLst>
          </p:cNvPr>
          <p:cNvSpPr>
            <a:spLocks noGrp="1"/>
          </p:cNvSpPr>
          <p:nvPr>
            <p:ph type="ctrTitle"/>
          </p:nvPr>
        </p:nvSpPr>
        <p:spPr>
          <a:xfrm>
            <a:off x="142875" y="1988842"/>
            <a:ext cx="8791575" cy="1470025"/>
          </a:xfrm>
        </p:spPr>
        <p:txBody>
          <a:bodyPr>
            <a:noAutofit/>
          </a:bodyPr>
          <a:lstStyle/>
          <a:p>
            <a:r>
              <a:rPr lang="en-GB" altLang="en-US" sz="5400" b="1" dirty="0">
                <a:solidFill>
                  <a:schemeClr val="bg2">
                    <a:lumMod val="75000"/>
                  </a:schemeClr>
                </a:solidFill>
                <a:effectLst>
                  <a:outerShdw blurRad="38100" dist="38100" dir="2700000" algn="tl">
                    <a:srgbClr val="000000">
                      <a:alpha val="43137"/>
                    </a:srgbClr>
                  </a:outerShdw>
                </a:effectLst>
              </a:rPr>
              <a:t>Week 3 :</a:t>
            </a:r>
            <a:br>
              <a:rPr lang="en-GB" altLang="en-US" sz="5400" b="1" dirty="0">
                <a:solidFill>
                  <a:schemeClr val="bg2">
                    <a:lumMod val="75000"/>
                  </a:schemeClr>
                </a:solidFill>
                <a:effectLst>
                  <a:outerShdw blurRad="38100" dist="38100" dir="2700000" algn="tl">
                    <a:srgbClr val="000000">
                      <a:alpha val="43137"/>
                    </a:srgbClr>
                  </a:outerShdw>
                </a:effectLst>
              </a:rPr>
            </a:br>
            <a:r>
              <a:rPr lang="en-GB" altLang="en-US" sz="5400" b="1" dirty="0">
                <a:solidFill>
                  <a:schemeClr val="bg2">
                    <a:lumMod val="75000"/>
                  </a:schemeClr>
                </a:solidFill>
                <a:effectLst>
                  <a:outerShdw blurRad="38100" dist="38100" dir="2700000" algn="tl">
                    <a:srgbClr val="000000">
                      <a:alpha val="43137"/>
                    </a:srgbClr>
                  </a:outerShdw>
                </a:effectLst>
              </a:rPr>
              <a:t>Strategy Formulation and Goal Setting - 1</a:t>
            </a:r>
            <a:endParaRPr lang="en-GB" sz="5400" b="1" dirty="0">
              <a:solidFill>
                <a:schemeClr val="bg2">
                  <a:lumMod val="75000"/>
                </a:schemeClr>
              </a:solidFill>
              <a:effectLst>
                <a:outerShdw blurRad="38100" dist="38100" dir="2700000" algn="tl">
                  <a:srgbClr val="000000">
                    <a:alpha val="43137"/>
                  </a:srgbClr>
                </a:outerShdw>
              </a:effectLst>
            </a:endParaRPr>
          </a:p>
        </p:txBody>
      </p:sp>
      <p:sp>
        <p:nvSpPr>
          <p:cNvPr id="5" name="Subtitle 4">
            <a:extLst>
              <a:ext uri="{FF2B5EF4-FFF2-40B4-BE49-F238E27FC236}">
                <a16:creationId xmlns:a16="http://schemas.microsoft.com/office/drawing/2014/main" id="{2190A056-B8C1-25C4-0A88-363EF5D4982D}"/>
              </a:ext>
            </a:extLst>
          </p:cNvPr>
          <p:cNvSpPr>
            <a:spLocks noGrp="1"/>
          </p:cNvSpPr>
          <p:nvPr>
            <p:ph type="subTitle" idx="1"/>
          </p:nvPr>
        </p:nvSpPr>
        <p:spPr>
          <a:xfrm>
            <a:off x="1369368" y="4535190"/>
            <a:ext cx="6400800" cy="1027410"/>
          </a:xfrm>
        </p:spPr>
        <p:txBody>
          <a:bodyPr/>
          <a:lstStyle/>
          <a:p>
            <a:r>
              <a:rPr lang="en-GB" altLang="en-US" b="1" dirty="0">
                <a:solidFill>
                  <a:schemeClr val="tx1"/>
                </a:solidFill>
                <a:effectLst>
                  <a:outerShdw blurRad="38100" dist="38100" dir="2700000" algn="tl">
                    <a:srgbClr val="000000">
                      <a:alpha val="43137"/>
                    </a:srgbClr>
                  </a:outerShdw>
                </a:effectLst>
              </a:rPr>
              <a:t>Strategic Management for Business</a:t>
            </a:r>
          </a:p>
          <a:p>
            <a:r>
              <a:rPr lang="en-GB" altLang="en-US" b="1" dirty="0">
                <a:solidFill>
                  <a:schemeClr val="tx1"/>
                </a:solidFill>
                <a:effectLst>
                  <a:outerShdw blurRad="38100" dist="38100" dir="2700000" algn="tl">
                    <a:srgbClr val="000000">
                      <a:alpha val="43137"/>
                    </a:srgbClr>
                  </a:outerShdw>
                </a:effectLst>
              </a:rPr>
              <a:t>LCLM 6001</a:t>
            </a:r>
            <a:endParaRPr lang="en-GB" dirty="0">
              <a:solidFill>
                <a:schemeClr val="tx1"/>
              </a:solidFill>
            </a:endParaRPr>
          </a:p>
        </p:txBody>
      </p:sp>
    </p:spTree>
    <p:extLst>
      <p:ext uri="{BB962C8B-B14F-4D97-AF65-F5344CB8AC3E}">
        <p14:creationId xmlns:p14="http://schemas.microsoft.com/office/powerpoint/2010/main" val="420448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8A5DB-FDDA-4F17-DCA1-C0616939E330}"/>
              </a:ext>
            </a:extLst>
          </p:cNvPr>
          <p:cNvSpPr>
            <a:spLocks noGrp="1"/>
          </p:cNvSpPr>
          <p:nvPr>
            <p:ph type="title"/>
          </p:nvPr>
        </p:nvSpPr>
        <p:spPr/>
        <p:txBody>
          <a:bodyPr/>
          <a:lstStyle/>
          <a:p>
            <a:r>
              <a:rPr lang="en-GB" dirty="0"/>
              <a:t>Session plan</a:t>
            </a:r>
          </a:p>
        </p:txBody>
      </p:sp>
      <p:sp>
        <p:nvSpPr>
          <p:cNvPr id="3" name="Content Placeholder 2">
            <a:extLst>
              <a:ext uri="{FF2B5EF4-FFF2-40B4-BE49-F238E27FC236}">
                <a16:creationId xmlns:a16="http://schemas.microsoft.com/office/drawing/2014/main" id="{1653698A-74E5-4B1A-5659-CAECA2106177}"/>
              </a:ext>
            </a:extLst>
          </p:cNvPr>
          <p:cNvSpPr>
            <a:spLocks noGrp="1"/>
          </p:cNvSpPr>
          <p:nvPr>
            <p:ph idx="1"/>
          </p:nvPr>
        </p:nvSpPr>
        <p:spPr>
          <a:xfrm>
            <a:off x="457200" y="1536827"/>
            <a:ext cx="8229600" cy="3917032"/>
          </a:xfrm>
        </p:spPr>
        <p:txBody>
          <a:bodyPr vert="horz" lIns="91440" tIns="45720" rIns="91440" bIns="45720" rtlCol="0" anchor="t">
            <a:normAutofit/>
          </a:bodyPr>
          <a:lstStyle/>
          <a:p>
            <a:r>
              <a:rPr lang="en-GB" dirty="0"/>
              <a:t>Recap</a:t>
            </a:r>
            <a:endParaRPr lang="en-US"/>
          </a:p>
          <a:p>
            <a:r>
              <a:rPr lang="en-GB"/>
              <a:t>Define strategy formulation and its role in strategic management.</a:t>
            </a:r>
            <a:endParaRPr lang="en-GB" dirty="0"/>
          </a:p>
          <a:p>
            <a:r>
              <a:rPr lang="en-GB"/>
              <a:t>Understand the hierarchy of </a:t>
            </a:r>
            <a:r>
              <a:rPr lang="en-GB" dirty="0"/>
              <a:t>strategy.</a:t>
            </a:r>
          </a:p>
          <a:p>
            <a:r>
              <a:rPr lang="en-GB"/>
              <a:t>Develop strategic goals aligned with vision </a:t>
            </a:r>
            <a:r>
              <a:rPr lang="en-GB" dirty="0"/>
              <a:t>and mission.</a:t>
            </a:r>
          </a:p>
          <a:p>
            <a:r>
              <a:rPr lang="en-GB"/>
              <a:t>Apply strategic models to formulate </a:t>
            </a:r>
            <a:r>
              <a:rPr lang="en-GB" dirty="0"/>
              <a:t>strategies.</a:t>
            </a:r>
          </a:p>
          <a:p>
            <a:endParaRPr lang="en-GB" dirty="0"/>
          </a:p>
        </p:txBody>
      </p:sp>
    </p:spTree>
    <p:extLst>
      <p:ext uri="{BB962C8B-B14F-4D97-AF65-F5344CB8AC3E}">
        <p14:creationId xmlns:p14="http://schemas.microsoft.com/office/powerpoint/2010/main" val="306350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refresh your memory!</a:t>
            </a:r>
            <a:endParaRPr dirty="0"/>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dirty="0"/>
              <a:t>Complete the quiz on Moodle under week 3</a:t>
            </a:r>
            <a:endParaRPr dirty="0"/>
          </a:p>
          <a:p>
            <a:pPr marL="0" indent="0">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a:rPr>
              <a:t>Hierarchy of Strategy</a:t>
            </a:r>
            <a:endParaRPr lang="en-GB" sz="4400" b="1" dirty="0">
              <a:solidFill>
                <a:schemeClr val="bg2">
                  <a:lumMod val="75000"/>
                </a:schemeClr>
              </a:solidFill>
              <a:latin typeface="Amasis MT Pro Medium" panose="020406040500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6B05-7017-5E80-4109-DD3ACE19DFC6}"/>
              </a:ext>
            </a:extLst>
          </p:cNvPr>
          <p:cNvSpPr>
            <a:spLocks noGrp="1"/>
          </p:cNvSpPr>
          <p:nvPr>
            <p:ph type="title"/>
          </p:nvPr>
        </p:nvSpPr>
        <p:spPr>
          <a:xfrm>
            <a:off x="457200" y="274638"/>
            <a:ext cx="8229600" cy="1143000"/>
          </a:xfrm>
        </p:spPr>
        <p:txBody>
          <a:bodyPr anchor="ctr">
            <a:normAutofit/>
          </a:bodyPr>
          <a:lstStyle/>
          <a:p>
            <a:r>
              <a:rPr lang="en-GB" dirty="0"/>
              <a:t>What are the </a:t>
            </a:r>
            <a:r>
              <a:rPr lang="en-GB"/>
              <a:t>Levels of Strategy</a:t>
            </a:r>
            <a:r>
              <a:rPr lang="en-GB" dirty="0"/>
              <a:t>?</a:t>
            </a:r>
          </a:p>
        </p:txBody>
      </p:sp>
      <p:pic>
        <p:nvPicPr>
          <p:cNvPr id="4" name="Picture 3" descr="A diagram of a business strategy&#10;&#10;AI-generated content may be incorrect.">
            <a:extLst>
              <a:ext uri="{FF2B5EF4-FFF2-40B4-BE49-F238E27FC236}">
                <a16:creationId xmlns:a16="http://schemas.microsoft.com/office/drawing/2014/main" id="{10AFBA19-F6ED-16E3-0EFF-22C60876C6A3}"/>
              </a:ext>
            </a:extLst>
          </p:cNvPr>
          <p:cNvPicPr>
            <a:picLocks noChangeAspect="1"/>
          </p:cNvPicPr>
          <p:nvPr/>
        </p:nvPicPr>
        <p:blipFill>
          <a:blip r:embed="rId3"/>
          <a:stretch>
            <a:fillRect/>
          </a:stretch>
        </p:blipFill>
        <p:spPr>
          <a:xfrm>
            <a:off x="318386" y="1099549"/>
            <a:ext cx="8516675" cy="5655146"/>
          </a:xfrm>
          <a:prstGeom prst="rect">
            <a:avLst/>
          </a:prstGeom>
          <a:noFill/>
        </p:spPr>
      </p:pic>
    </p:spTree>
    <p:extLst>
      <p:ext uri="{BB962C8B-B14F-4D97-AF65-F5344CB8AC3E}">
        <p14:creationId xmlns:p14="http://schemas.microsoft.com/office/powerpoint/2010/main" val="626781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rticle content">
            <a:extLst>
              <a:ext uri="{FF2B5EF4-FFF2-40B4-BE49-F238E27FC236}">
                <a16:creationId xmlns:a16="http://schemas.microsoft.com/office/drawing/2014/main" id="{599B21AA-8A04-02A5-AC90-64DEE2D5D000}"/>
              </a:ext>
            </a:extLst>
          </p:cNvPr>
          <p:cNvPicPr>
            <a:picLocks noGrp="1" noChangeAspect="1"/>
          </p:cNvPicPr>
          <p:nvPr>
            <p:ph idx="1"/>
          </p:nvPr>
        </p:nvPicPr>
        <p:blipFill>
          <a:blip r:embed="rId2"/>
          <a:stretch>
            <a:fillRect/>
          </a:stretch>
        </p:blipFill>
        <p:spPr>
          <a:xfrm>
            <a:off x="90488" y="388164"/>
            <a:ext cx="8963025" cy="5288184"/>
          </a:xfrm>
          <a:prstGeom prst="rect">
            <a:avLst/>
          </a:prstGeom>
          <a:noFill/>
        </p:spPr>
      </p:pic>
    </p:spTree>
    <p:extLst>
      <p:ext uri="{BB962C8B-B14F-4D97-AF65-F5344CB8AC3E}">
        <p14:creationId xmlns:p14="http://schemas.microsoft.com/office/powerpoint/2010/main" val="2803672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93740-3DC6-3F60-344C-8C45BF6C24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6B2181-B93B-47CB-1A11-6F9423E181F1}"/>
              </a:ext>
            </a:extLst>
          </p:cNvPr>
          <p:cNvSpPr>
            <a:spLocks noGrp="1"/>
          </p:cNvSpPr>
          <p:nvPr>
            <p:ph type="title"/>
          </p:nvPr>
        </p:nvSpPr>
        <p:spPr/>
        <p:txBody>
          <a:bodyPr>
            <a:normAutofit/>
          </a:bodyPr>
          <a:lstStyle/>
          <a:p>
            <a:r>
              <a:rPr lang="en-GB" dirty="0"/>
              <a:t>Activity: </a:t>
            </a:r>
            <a:r>
              <a:rPr lang="en-GB" dirty="0">
                <a:solidFill>
                  <a:srgbClr val="000000"/>
                </a:solidFill>
              </a:rPr>
              <a:t>Strategic Planning in Practice: A Case Study of Tesco plc</a:t>
            </a:r>
            <a:endParaRPr lang="en-US" dirty="0">
              <a:solidFill>
                <a:srgbClr val="000000"/>
              </a:solidFill>
            </a:endParaRPr>
          </a:p>
        </p:txBody>
      </p:sp>
      <p:sp>
        <p:nvSpPr>
          <p:cNvPr id="3" name="Content Placeholder 2">
            <a:extLst>
              <a:ext uri="{FF2B5EF4-FFF2-40B4-BE49-F238E27FC236}">
                <a16:creationId xmlns:a16="http://schemas.microsoft.com/office/drawing/2014/main" id="{68F5D760-373F-2C3A-7C77-A3138B82FB3D}"/>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r>
              <a:rPr lang="en-GB"/>
              <a:t>Complete activity on Tesco available on </a:t>
            </a:r>
            <a:r>
              <a:rPr lang="en-GB" dirty="0"/>
              <a:t>Moodle</a:t>
            </a:r>
            <a:endParaRPr lang="en-US" sz="2800" dirty="0">
              <a:cs typeface="Arial" panose="020B0604020202020204" pitchFamily="34" charset="0"/>
            </a:endParaRPr>
          </a:p>
          <a:p>
            <a:pPr marL="0" indent="0">
              <a:buNone/>
            </a:pPr>
            <a:endParaRPr lang="en-GB" dirty="0"/>
          </a:p>
          <a:p>
            <a:pPr marL="0" indent="0">
              <a:buNone/>
            </a:pPr>
            <a:r>
              <a:rPr lang="en-GB" dirty="0"/>
              <a:t>Discuss your answers with the class.</a:t>
            </a:r>
          </a:p>
          <a:p>
            <a:pPr marL="0" indent="0">
              <a:buNone/>
            </a:pPr>
            <a:endParaRPr lang="en-GB" dirty="0"/>
          </a:p>
          <a:p>
            <a:pPr marL="0" indent="0">
              <a:buNone/>
            </a:pPr>
            <a:endParaRPr lang="en-GB" dirty="0"/>
          </a:p>
          <a:p>
            <a:pPr marL="0" indent="0">
              <a:buNone/>
            </a:pPr>
            <a:r>
              <a:rPr lang="en-GB"/>
              <a:t>(15 Minutes)</a:t>
            </a:r>
          </a:p>
        </p:txBody>
      </p:sp>
    </p:spTree>
    <p:extLst>
      <p:ext uri="{BB962C8B-B14F-4D97-AF65-F5344CB8AC3E}">
        <p14:creationId xmlns:p14="http://schemas.microsoft.com/office/powerpoint/2010/main" val="3125035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30B74-1AB8-F586-BB85-9F6CE61E1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C86051-D4D0-FADF-9DEC-90DC58A5C615}"/>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a:rPr>
              <a:t>Theories related to corporate strategy</a:t>
            </a:r>
            <a:endParaRPr lang="en-GB"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1297631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295F9-E121-9F4F-760D-09DCB733EAC4}"/>
              </a:ext>
            </a:extLst>
          </p:cNvPr>
          <p:cNvSpPr>
            <a:spLocks noGrp="1"/>
          </p:cNvSpPr>
          <p:nvPr>
            <p:ph type="title"/>
          </p:nvPr>
        </p:nvSpPr>
        <p:spPr/>
        <p:txBody>
          <a:bodyPr anchor="ctr">
            <a:normAutofit/>
          </a:bodyPr>
          <a:lstStyle/>
          <a:p>
            <a:r>
              <a:rPr lang="en-GB" dirty="0"/>
              <a:t>Porter’s Generic strategy – Setting the scene</a:t>
            </a:r>
          </a:p>
        </p:txBody>
      </p:sp>
      <p:sp>
        <p:nvSpPr>
          <p:cNvPr id="3" name="Content Placeholder 2">
            <a:extLst>
              <a:ext uri="{FF2B5EF4-FFF2-40B4-BE49-F238E27FC236}">
                <a16:creationId xmlns:a16="http://schemas.microsoft.com/office/drawing/2014/main" id="{CFB70978-F171-E882-AE73-F430ACE7BCBF}"/>
              </a:ext>
            </a:extLst>
          </p:cNvPr>
          <p:cNvSpPr>
            <a:spLocks noGrp="1"/>
          </p:cNvSpPr>
          <p:nvPr>
            <p:ph idx="1"/>
          </p:nvPr>
        </p:nvSpPr>
        <p:spPr/>
        <p:txBody>
          <a:bodyPr/>
          <a:lstStyle/>
          <a:p>
            <a:pPr marL="0" indent="0">
              <a:buNone/>
            </a:pPr>
            <a:r>
              <a:rPr lang="en-GB" dirty="0"/>
              <a:t>Brainstorm -</a:t>
            </a:r>
          </a:p>
          <a:p>
            <a:pPr marL="0" indent="0">
              <a:buNone/>
            </a:pPr>
            <a:endParaRPr lang="en-GB" dirty="0"/>
          </a:p>
          <a:p>
            <a:pPr marL="0" indent="0">
              <a:buNone/>
            </a:pPr>
            <a:r>
              <a:rPr lang="en-GB" dirty="0"/>
              <a:t>Imagine you're starting a new coffee shop. What are some of the ways you could try to stand out and attract customers?"</a:t>
            </a:r>
          </a:p>
        </p:txBody>
      </p:sp>
    </p:spTree>
    <p:extLst>
      <p:ext uri="{BB962C8B-B14F-4D97-AF65-F5344CB8AC3E}">
        <p14:creationId xmlns:p14="http://schemas.microsoft.com/office/powerpoint/2010/main" val="4236176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731DD-80FE-8A51-C7BC-EC21D7BB66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2D1313-438E-784E-3408-8EFEEA8E6E87}"/>
              </a:ext>
            </a:extLst>
          </p:cNvPr>
          <p:cNvSpPr>
            <a:spLocks noGrp="1"/>
          </p:cNvSpPr>
          <p:nvPr>
            <p:ph type="title"/>
          </p:nvPr>
        </p:nvSpPr>
        <p:spPr/>
        <p:txBody>
          <a:bodyPr anchor="ctr">
            <a:normAutofit/>
          </a:bodyPr>
          <a:lstStyle/>
          <a:p>
            <a:r>
              <a:rPr lang="en-GB" dirty="0"/>
              <a:t>Porter’s Generic strategy – Setting the scene</a:t>
            </a:r>
          </a:p>
        </p:txBody>
      </p:sp>
      <p:sp>
        <p:nvSpPr>
          <p:cNvPr id="3" name="Content Placeholder 2">
            <a:extLst>
              <a:ext uri="{FF2B5EF4-FFF2-40B4-BE49-F238E27FC236}">
                <a16:creationId xmlns:a16="http://schemas.microsoft.com/office/drawing/2014/main" id="{0FB9D9A7-DE6B-B7C3-D639-AF152C86612A}"/>
              </a:ext>
            </a:extLst>
          </p:cNvPr>
          <p:cNvSpPr>
            <a:spLocks noGrp="1"/>
          </p:cNvSpPr>
          <p:nvPr>
            <p:ph idx="1"/>
          </p:nvPr>
        </p:nvSpPr>
        <p:spPr/>
        <p:txBody>
          <a:bodyPr/>
          <a:lstStyle/>
          <a:p>
            <a:pPr marL="0" indent="0">
              <a:buNone/>
            </a:pPr>
            <a:r>
              <a:rPr lang="en-GB" b="1" dirty="0"/>
              <a:t>"Strategy Dilemma"</a:t>
            </a:r>
            <a:r>
              <a:rPr lang="en-GB" dirty="0"/>
              <a:t> -</a:t>
            </a:r>
          </a:p>
          <a:p>
            <a:pPr marL="0" indent="0">
              <a:buNone/>
            </a:pPr>
            <a:endParaRPr lang="en-GB" dirty="0"/>
          </a:p>
          <a:p>
            <a:pPr marL="0" indent="0">
              <a:buNone/>
            </a:pPr>
            <a:r>
              <a:rPr lang="en-GB" dirty="0"/>
              <a:t>Think about shopping for clothes. When you go shopping, what are some of the main reasons you might choose one shop over another?</a:t>
            </a:r>
          </a:p>
        </p:txBody>
      </p:sp>
    </p:spTree>
    <p:extLst>
      <p:ext uri="{BB962C8B-B14F-4D97-AF65-F5344CB8AC3E}">
        <p14:creationId xmlns:p14="http://schemas.microsoft.com/office/powerpoint/2010/main" val="147572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FF3AB-5602-2ED5-CF67-6E177A6051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3713DB-84E2-B92E-6556-D505B0C6C890}"/>
              </a:ext>
            </a:extLst>
          </p:cNvPr>
          <p:cNvSpPr>
            <a:spLocks noGrp="1"/>
          </p:cNvSpPr>
          <p:nvPr>
            <p:ph type="title"/>
          </p:nvPr>
        </p:nvSpPr>
        <p:spPr>
          <a:xfrm>
            <a:off x="457200" y="274638"/>
            <a:ext cx="8229600" cy="1143000"/>
          </a:xfrm>
        </p:spPr>
        <p:txBody>
          <a:bodyPr anchor="ctr">
            <a:normAutofit/>
          </a:bodyPr>
          <a:lstStyle/>
          <a:p>
            <a:r>
              <a:rPr lang="en-GB" dirty="0"/>
              <a:t>Porter’s Generic strategy</a:t>
            </a:r>
          </a:p>
        </p:txBody>
      </p:sp>
      <p:pic>
        <p:nvPicPr>
          <p:cNvPr id="1030" name="Picture 6">
            <a:extLst>
              <a:ext uri="{FF2B5EF4-FFF2-40B4-BE49-F238E27FC236}">
                <a16:creationId xmlns:a16="http://schemas.microsoft.com/office/drawing/2014/main" id="{E79888B7-224C-A025-4565-AC24ABDF2B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90638"/>
            <a:ext cx="9144000" cy="4276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0000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AE817-8E57-A23D-2852-C151F0022F61}"/>
              </a:ext>
            </a:extLst>
          </p:cNvPr>
          <p:cNvSpPr>
            <a:spLocks noGrp="1"/>
          </p:cNvSpPr>
          <p:nvPr>
            <p:ph type="title"/>
          </p:nvPr>
        </p:nvSpPr>
        <p:spPr/>
        <p:txBody>
          <a:bodyPr/>
          <a:lstStyle/>
          <a:p>
            <a:r>
              <a:rPr lang="en-GB" dirty="0"/>
              <a:t>Porter’s generic strategy</a:t>
            </a:r>
          </a:p>
        </p:txBody>
      </p:sp>
      <p:sp>
        <p:nvSpPr>
          <p:cNvPr id="3" name="Content Placeholder 2">
            <a:extLst>
              <a:ext uri="{FF2B5EF4-FFF2-40B4-BE49-F238E27FC236}">
                <a16:creationId xmlns:a16="http://schemas.microsoft.com/office/drawing/2014/main" id="{D8FEE1F3-6FF7-C821-C5BE-7B858CE11649}"/>
              </a:ext>
            </a:extLst>
          </p:cNvPr>
          <p:cNvSpPr>
            <a:spLocks noGrp="1"/>
          </p:cNvSpPr>
          <p:nvPr>
            <p:ph idx="1"/>
          </p:nvPr>
        </p:nvSpPr>
        <p:spPr/>
        <p:txBody>
          <a:bodyPr>
            <a:normAutofit lnSpcReduction="10000"/>
          </a:bodyPr>
          <a:lstStyle/>
          <a:p>
            <a:pPr marL="0" indent="0">
              <a:buNone/>
            </a:pPr>
            <a:r>
              <a:rPr lang="en-GB" dirty="0"/>
              <a:t>1 – Cost Leadership</a:t>
            </a:r>
          </a:p>
          <a:p>
            <a:pPr marL="0" indent="0">
              <a:buNone/>
            </a:pPr>
            <a:r>
              <a:rPr lang="en-GB" dirty="0"/>
              <a:t>Aim -&gt;produce its goods or services at the lowest possible cost. This allows them to either sell at a lower price than competitors (and still make a profit) or sell at the same price but earn a higher profit margin.</a:t>
            </a:r>
          </a:p>
          <a:p>
            <a:pPr marL="0" indent="0">
              <a:buNone/>
            </a:pPr>
            <a:endParaRPr lang="en-GB" dirty="0"/>
          </a:p>
          <a:p>
            <a:pPr marL="0" indent="0">
              <a:buNone/>
            </a:pPr>
            <a:r>
              <a:rPr lang="en-GB" dirty="0"/>
              <a:t>Discuss -</a:t>
            </a:r>
          </a:p>
          <a:p>
            <a:pPr marL="0" indent="0">
              <a:buNone/>
            </a:pPr>
            <a:r>
              <a:rPr lang="en-GB" dirty="0"/>
              <a:t>Who are the UK retailers famous for cheaper price? How do they do it?</a:t>
            </a:r>
          </a:p>
          <a:p>
            <a:pPr marL="0" indent="0">
              <a:buNone/>
            </a:pPr>
            <a:r>
              <a:rPr lang="en-GB" dirty="0"/>
              <a:t>What are the dangers of being a “cost leader”?</a:t>
            </a:r>
          </a:p>
        </p:txBody>
      </p:sp>
    </p:spTree>
    <p:extLst>
      <p:ext uri="{BB962C8B-B14F-4D97-AF65-F5344CB8AC3E}">
        <p14:creationId xmlns:p14="http://schemas.microsoft.com/office/powerpoint/2010/main" val="651496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2B48A-44E6-0575-A691-3DA877608D5F}"/>
              </a:ext>
            </a:extLst>
          </p:cNvPr>
          <p:cNvSpPr>
            <a:spLocks noGrp="1"/>
          </p:cNvSpPr>
          <p:nvPr>
            <p:ph type="title"/>
          </p:nvPr>
        </p:nvSpPr>
        <p:spPr/>
        <p:txBody>
          <a:bodyPr/>
          <a:lstStyle/>
          <a:p>
            <a:r>
              <a:rPr lang="en-GB" dirty="0"/>
              <a:t>Porter’s generic strategy</a:t>
            </a:r>
          </a:p>
        </p:txBody>
      </p:sp>
      <p:sp>
        <p:nvSpPr>
          <p:cNvPr id="3" name="Content Placeholder 2">
            <a:extLst>
              <a:ext uri="{FF2B5EF4-FFF2-40B4-BE49-F238E27FC236}">
                <a16:creationId xmlns:a16="http://schemas.microsoft.com/office/drawing/2014/main" id="{3EC2CD74-1A4C-0EB6-A77D-4DF4E75CCBE6}"/>
              </a:ext>
            </a:extLst>
          </p:cNvPr>
          <p:cNvSpPr>
            <a:spLocks noGrp="1"/>
          </p:cNvSpPr>
          <p:nvPr>
            <p:ph idx="1"/>
          </p:nvPr>
        </p:nvSpPr>
        <p:spPr/>
        <p:txBody>
          <a:bodyPr/>
          <a:lstStyle/>
          <a:p>
            <a:pPr marL="0" indent="0">
              <a:buNone/>
            </a:pPr>
            <a:r>
              <a:rPr lang="en-GB" dirty="0"/>
              <a:t>2- Differentiation</a:t>
            </a:r>
          </a:p>
          <a:p>
            <a:pPr marL="0" indent="0">
              <a:buNone/>
            </a:pPr>
            <a:r>
              <a:rPr lang="en-GB" dirty="0"/>
              <a:t>Aim - &gt;Making the product or service stand out from the competition in a way that customers value and are willing to pay a premium for.</a:t>
            </a:r>
          </a:p>
          <a:p>
            <a:pPr marL="0" indent="0">
              <a:buNone/>
            </a:pPr>
            <a:endParaRPr lang="en-GB" dirty="0"/>
          </a:p>
          <a:p>
            <a:pPr marL="0" indent="0">
              <a:buNone/>
            </a:pPr>
            <a:r>
              <a:rPr lang="en-GB" dirty="0"/>
              <a:t>Discuss – </a:t>
            </a:r>
          </a:p>
          <a:p>
            <a:pPr marL="0" indent="0">
              <a:buNone/>
            </a:pPr>
            <a:r>
              <a:rPr lang="en-GB" dirty="0"/>
              <a:t>Can you think of any examples?</a:t>
            </a:r>
          </a:p>
          <a:p>
            <a:pPr marL="0" indent="0">
              <a:buNone/>
            </a:pPr>
            <a:r>
              <a:rPr lang="en-GB" dirty="0"/>
              <a:t>What could be the challenges of adopting this strategy?</a:t>
            </a:r>
          </a:p>
        </p:txBody>
      </p:sp>
    </p:spTree>
    <p:extLst>
      <p:ext uri="{BB962C8B-B14F-4D97-AF65-F5344CB8AC3E}">
        <p14:creationId xmlns:p14="http://schemas.microsoft.com/office/powerpoint/2010/main" val="2390941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F1508-BB9A-4A0D-E666-965CAE8EDAEE}"/>
              </a:ext>
            </a:extLst>
          </p:cNvPr>
          <p:cNvSpPr>
            <a:spLocks noGrp="1"/>
          </p:cNvSpPr>
          <p:nvPr>
            <p:ph type="title"/>
          </p:nvPr>
        </p:nvSpPr>
        <p:spPr/>
        <p:txBody>
          <a:bodyPr/>
          <a:lstStyle/>
          <a:p>
            <a:r>
              <a:rPr lang="en-GB" dirty="0"/>
              <a:t>Porter’s generic strategy</a:t>
            </a:r>
          </a:p>
        </p:txBody>
      </p:sp>
      <p:sp>
        <p:nvSpPr>
          <p:cNvPr id="3" name="Content Placeholder 2">
            <a:extLst>
              <a:ext uri="{FF2B5EF4-FFF2-40B4-BE49-F238E27FC236}">
                <a16:creationId xmlns:a16="http://schemas.microsoft.com/office/drawing/2014/main" id="{E96CC9F7-8448-BB0A-7EFF-4EF3EC6163D9}"/>
              </a:ext>
            </a:extLst>
          </p:cNvPr>
          <p:cNvSpPr>
            <a:spLocks noGrp="1"/>
          </p:cNvSpPr>
          <p:nvPr>
            <p:ph idx="1"/>
          </p:nvPr>
        </p:nvSpPr>
        <p:spPr/>
        <p:txBody>
          <a:bodyPr/>
          <a:lstStyle/>
          <a:p>
            <a:pPr marL="0" indent="0">
              <a:buNone/>
            </a:pPr>
            <a:r>
              <a:rPr lang="en-GB" dirty="0"/>
              <a:t>3 – Focus (Niche)</a:t>
            </a:r>
          </a:p>
          <a:p>
            <a:pPr marL="0" indent="0">
              <a:buNone/>
            </a:pPr>
            <a:r>
              <a:rPr lang="en-GB" dirty="0"/>
              <a:t>Aim - &gt; targets a particular group of customers, a specific geographic market, or a particular product or service line.</a:t>
            </a:r>
          </a:p>
          <a:p>
            <a:pPr marL="0" indent="0">
              <a:buNone/>
            </a:pPr>
            <a:r>
              <a:rPr lang="en-GB" i="1" dirty="0"/>
              <a:t>Differentiation Focus – Eg </a:t>
            </a:r>
            <a:r>
              <a:rPr lang="en-GB" b="1" dirty="0"/>
              <a:t>Mountain Equipment</a:t>
            </a:r>
            <a:endParaRPr lang="en-GB" dirty="0"/>
          </a:p>
          <a:p>
            <a:pPr marL="0" indent="0">
              <a:buNone/>
            </a:pPr>
            <a:r>
              <a:rPr lang="en-GB" i="1" dirty="0"/>
              <a:t>Cost Focus- Eg </a:t>
            </a:r>
            <a:r>
              <a:rPr lang="en-GB" b="1" dirty="0"/>
              <a:t>Ryanair</a:t>
            </a:r>
          </a:p>
          <a:p>
            <a:pPr marL="0" indent="0">
              <a:buNone/>
            </a:pPr>
            <a:endParaRPr lang="en-GB" b="1" dirty="0"/>
          </a:p>
          <a:p>
            <a:pPr marL="0" indent="0">
              <a:buNone/>
            </a:pPr>
            <a:r>
              <a:rPr lang="en-GB" dirty="0"/>
              <a:t>Discuss – </a:t>
            </a:r>
          </a:p>
          <a:p>
            <a:pPr marL="0" indent="0">
              <a:buNone/>
            </a:pPr>
            <a:r>
              <a:rPr lang="en-GB" dirty="0"/>
              <a:t>What might be the challenges of a focus strategy?</a:t>
            </a:r>
          </a:p>
        </p:txBody>
      </p:sp>
    </p:spTree>
    <p:extLst>
      <p:ext uri="{BB962C8B-B14F-4D97-AF65-F5344CB8AC3E}">
        <p14:creationId xmlns:p14="http://schemas.microsoft.com/office/powerpoint/2010/main" val="425928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0606-513F-30A0-E1AD-77205F69CF4B}"/>
              </a:ext>
            </a:extLst>
          </p:cNvPr>
          <p:cNvSpPr>
            <a:spLocks noGrp="1"/>
          </p:cNvSpPr>
          <p:nvPr>
            <p:ph type="title"/>
          </p:nvPr>
        </p:nvSpPr>
        <p:spPr/>
        <p:txBody>
          <a:bodyPr/>
          <a:lstStyle/>
          <a:p>
            <a:r>
              <a:rPr lang="en-GB" dirty="0"/>
              <a:t>Stuck in the middle?</a:t>
            </a:r>
          </a:p>
        </p:txBody>
      </p:sp>
      <p:sp>
        <p:nvSpPr>
          <p:cNvPr id="3" name="Content Placeholder 2">
            <a:extLst>
              <a:ext uri="{FF2B5EF4-FFF2-40B4-BE49-F238E27FC236}">
                <a16:creationId xmlns:a16="http://schemas.microsoft.com/office/drawing/2014/main" id="{B872C1AD-58B3-4D82-3F4F-D3D699434FDF}"/>
              </a:ext>
            </a:extLst>
          </p:cNvPr>
          <p:cNvSpPr>
            <a:spLocks noGrp="1"/>
          </p:cNvSpPr>
          <p:nvPr>
            <p:ph idx="1"/>
          </p:nvPr>
        </p:nvSpPr>
        <p:spPr/>
        <p:txBody>
          <a:bodyPr/>
          <a:lstStyle/>
          <a:p>
            <a:pPr marL="0" indent="0">
              <a:buNone/>
            </a:pPr>
            <a:r>
              <a:rPr lang="en-GB" dirty="0"/>
              <a:t>What do you think that means?</a:t>
            </a:r>
          </a:p>
          <a:p>
            <a:pPr marL="0" indent="0">
              <a:buNone/>
            </a:pPr>
            <a:endParaRPr lang="en-GB" dirty="0"/>
          </a:p>
          <a:p>
            <a:pPr marL="0" indent="0">
              <a:buNone/>
            </a:pPr>
            <a:endParaRPr lang="en-GB" dirty="0"/>
          </a:p>
          <a:p>
            <a:pPr marL="0" indent="0">
              <a:buNone/>
            </a:pPr>
            <a:endParaRPr lang="en-GB" dirty="0"/>
          </a:p>
          <a:p>
            <a:pPr marL="0" indent="0">
              <a:buNone/>
            </a:pPr>
            <a:r>
              <a:rPr lang="en-GB" dirty="0"/>
              <a:t>What are the dangers?</a:t>
            </a:r>
          </a:p>
        </p:txBody>
      </p:sp>
    </p:spTree>
    <p:extLst>
      <p:ext uri="{BB962C8B-B14F-4D97-AF65-F5344CB8AC3E}">
        <p14:creationId xmlns:p14="http://schemas.microsoft.com/office/powerpoint/2010/main" val="866904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Break Time</a:t>
            </a:r>
          </a:p>
        </p:txBody>
      </p:sp>
      <p:sp>
        <p:nvSpPr>
          <p:cNvPr id="3" name="Content Placeholder 2"/>
          <p:cNvSpPr>
            <a:spLocks noGrp="1"/>
          </p:cNvSpPr>
          <p:nvPr>
            <p:ph idx="1"/>
          </p:nvPr>
        </p:nvSpPr>
        <p:spPr/>
        <p:txBody>
          <a:bodyPr/>
          <a:lstStyle/>
          <a:p>
            <a:r>
              <a:t>Take a 30-minute break.</a:t>
            </a:r>
          </a:p>
          <a:p>
            <a:r>
              <a:t>Stretch, grab a snack, and recharge for the second half of the session.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Brand Battleground: Pick Your Strategy!</a:t>
            </a:r>
            <a:endParaRPr dirty="0"/>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endParaRPr lang="en-GB" dirty="0"/>
          </a:p>
          <a:p>
            <a:pPr marL="0" indent="0">
              <a:buNone/>
            </a:pPr>
            <a:r>
              <a:rPr lang="en-GB" dirty="0"/>
              <a:t>Complete the activity on Moodle</a:t>
            </a:r>
          </a:p>
          <a:p>
            <a:pPr marL="0" indent="0">
              <a:buNone/>
            </a:pPr>
            <a:endParaRPr lang="en-GB" dirty="0"/>
          </a:p>
          <a:p>
            <a:pPr marL="0" indent="0">
              <a:buNone/>
            </a:pPr>
            <a:endParaRPr lang="en-GB" dirty="0"/>
          </a:p>
          <a:p>
            <a:pPr marL="0" indent="0">
              <a:buNone/>
            </a:pPr>
            <a:r>
              <a:rPr lang="en-GB" dirty="0"/>
              <a:t>Discuss your answers</a:t>
            </a:r>
          </a:p>
          <a:p>
            <a:pPr marL="0" indent="0">
              <a:buNone/>
            </a:pPr>
            <a:endParaRPr lang="en-GB" dirty="0"/>
          </a:p>
          <a:p>
            <a:pPr marL="0" indent="0">
              <a:buNone/>
            </a:pPr>
            <a:endParaRPr lang="en-GB" dirty="0"/>
          </a:p>
          <a:p>
            <a:pPr marL="0" indent="0">
              <a:buNone/>
            </a:pPr>
            <a:r>
              <a:rPr lang="en-GB" dirty="0"/>
              <a:t>(10 Minutes)</a:t>
            </a: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Activity: Strategic Selfie</a:t>
            </a:r>
          </a:p>
        </p:txBody>
      </p:sp>
      <p:sp>
        <p:nvSpPr>
          <p:cNvPr id="3" name="Content Placeholder 2"/>
          <p:cNvSpPr>
            <a:spLocks noGrp="1"/>
          </p:cNvSpPr>
          <p:nvPr>
            <p:ph idx="1"/>
          </p:nvPr>
        </p:nvSpPr>
        <p:spPr/>
        <p:txBody>
          <a:bodyPr vert="horz" lIns="91440" tIns="45720" rIns="91440" bIns="45720" rtlCol="0" anchor="t">
            <a:normAutofit/>
          </a:bodyPr>
          <a:lstStyle/>
          <a:p>
            <a:r>
              <a:rPr dirty="0"/>
              <a:t>Write down one strategic insight you learned and one question you still have</a:t>
            </a:r>
            <a:r>
              <a:rPr lang="en-US" dirty="0"/>
              <a:t> from todays lesson</a:t>
            </a:r>
            <a:r>
              <a:rPr dirty="0"/>
              <a:t>.</a:t>
            </a:r>
          </a:p>
          <a:p>
            <a:r>
              <a:rPr dirty="0"/>
              <a:t>Share in pairs or small groups.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394D3-CBE0-84D9-03B1-0B4959794E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30107B-91C7-F8DB-BB87-15A27B50E5FB}"/>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a:rPr>
              <a:t>Assessment component 1 discussion</a:t>
            </a:r>
            <a:endParaRPr lang="en-GB"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2516917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35756-76E0-91AA-AE95-E6C383894BE5}"/>
              </a:ext>
            </a:extLst>
          </p:cNvPr>
          <p:cNvSpPr>
            <a:spLocks noGrp="1"/>
          </p:cNvSpPr>
          <p:nvPr>
            <p:ph type="title"/>
          </p:nvPr>
        </p:nvSpPr>
        <p:spPr/>
        <p:txBody>
          <a:bodyPr>
            <a:normAutofit fontScale="90000"/>
          </a:bodyPr>
          <a:lstStyle/>
          <a:p>
            <a:r>
              <a:rPr lang="en-GB" dirty="0"/>
              <a:t>For the remainder of the session follow the instructions by your lecturer and complete the following tasks.</a:t>
            </a:r>
          </a:p>
        </p:txBody>
      </p:sp>
      <p:sp>
        <p:nvSpPr>
          <p:cNvPr id="3" name="Content Placeholder 2">
            <a:extLst>
              <a:ext uri="{FF2B5EF4-FFF2-40B4-BE49-F238E27FC236}">
                <a16:creationId xmlns:a16="http://schemas.microsoft.com/office/drawing/2014/main" id="{5F059842-E737-03C2-BC7C-F964737AF908}"/>
              </a:ext>
            </a:extLst>
          </p:cNvPr>
          <p:cNvSpPr>
            <a:spLocks noGrp="1"/>
          </p:cNvSpPr>
          <p:nvPr>
            <p:ph idx="1"/>
          </p:nvPr>
        </p:nvSpPr>
        <p:spPr/>
        <p:txBody>
          <a:bodyPr>
            <a:normAutofit fontScale="92500" lnSpcReduction="10000"/>
          </a:bodyPr>
          <a:lstStyle/>
          <a:p>
            <a:r>
              <a:rPr lang="en-GB" dirty="0"/>
              <a:t>Research about the Business organisation related to assessment component 1.</a:t>
            </a:r>
          </a:p>
          <a:p>
            <a:endParaRPr lang="en-GB" dirty="0"/>
          </a:p>
          <a:p>
            <a:r>
              <a:rPr lang="en-GB" dirty="0"/>
              <a:t>1 minute challenge!</a:t>
            </a:r>
          </a:p>
          <a:p>
            <a:pPr marL="714375" indent="-714375">
              <a:buNone/>
            </a:pPr>
            <a:r>
              <a:rPr lang="en-GB" dirty="0"/>
              <a:t>	Can you speak for one minute about your organisation(should not read from any notes)? Explain to the class key information about the organisation. You will also need to explain the products/services they offer and any other appropriate details.</a:t>
            </a:r>
          </a:p>
          <a:p>
            <a:pPr marL="714375" indent="-714375">
              <a:buNone/>
            </a:pPr>
            <a:endParaRPr lang="en-GB" dirty="0"/>
          </a:p>
          <a:p>
            <a:r>
              <a:rPr lang="en-GB" dirty="0"/>
              <a:t>Identify the vision and mission of your chosen organisation.</a:t>
            </a:r>
          </a:p>
          <a:p>
            <a:endParaRPr lang="en-GB" dirty="0"/>
          </a:p>
        </p:txBody>
      </p:sp>
    </p:spTree>
    <p:extLst>
      <p:ext uri="{BB962C8B-B14F-4D97-AF65-F5344CB8AC3E}">
        <p14:creationId xmlns:p14="http://schemas.microsoft.com/office/powerpoint/2010/main" val="3959376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Wrap-Up &amp; What's Next</a:t>
            </a:r>
          </a:p>
        </p:txBody>
      </p:sp>
      <p:sp>
        <p:nvSpPr>
          <p:cNvPr id="3" name="Content Placeholder 2"/>
          <p:cNvSpPr>
            <a:spLocks noGrp="1"/>
          </p:cNvSpPr>
          <p:nvPr>
            <p:ph idx="1"/>
          </p:nvPr>
        </p:nvSpPr>
        <p:spPr/>
        <p:txBody>
          <a:bodyPr/>
          <a:lstStyle/>
          <a:p>
            <a:r>
              <a:rPr dirty="0"/>
              <a:t>- Summary of today's session</a:t>
            </a:r>
            <a:endParaRPr lang="en-GB" dirty="0"/>
          </a:p>
          <a:p>
            <a:pPr marL="0" indent="0">
              <a:buNone/>
            </a:pPr>
            <a:endParaRPr dirty="0"/>
          </a:p>
          <a:p>
            <a:r>
              <a:rPr dirty="0"/>
              <a:t>- </a:t>
            </a:r>
            <a:r>
              <a:rPr lang="en-GB" b="1" dirty="0"/>
              <a:t>Next Week: </a:t>
            </a:r>
            <a:r>
              <a:rPr lang="en-GB" dirty="0"/>
              <a:t>Strategy formulation and goal setting II</a:t>
            </a:r>
            <a:endParaRPr dirty="0"/>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2.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2EE9309-6D76-4DE7-A47D-578E74FED4FE}">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Template>
  <TotalTime>2087</TotalTime>
  <Words>798</Words>
  <Application>Microsoft Office PowerPoint</Application>
  <PresentationFormat>On-screen Show (4:3)</PresentationFormat>
  <Paragraphs>103</Paragraphs>
  <Slides>21</Slides>
  <Notes>7</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21</vt:i4>
      </vt:variant>
    </vt:vector>
  </HeadingPairs>
  <TitlesOfParts>
    <vt:vector size="29" baseType="lpstr">
      <vt:lpstr>Amasis MT Pro Medium</vt:lpstr>
      <vt:lpstr>Aptos</vt:lpstr>
      <vt:lpstr>Arial</vt:lpstr>
      <vt:lpstr>Myriad Pro</vt:lpstr>
      <vt:lpstr>UWTSD</vt:lpstr>
      <vt:lpstr>2_20140311PresentationUWTSDTemplate</vt:lpstr>
      <vt:lpstr>1_UWTSD</vt:lpstr>
      <vt:lpstr>3_20140311PresentationUWTSDTemplate</vt:lpstr>
      <vt:lpstr>Week 3 : Strategy Formulation and Goal Setting - 1</vt:lpstr>
      <vt:lpstr>Session plan</vt:lpstr>
      <vt:lpstr>Let’s refresh your memory!</vt:lpstr>
      <vt:lpstr>Hierarchy of Strategy</vt:lpstr>
      <vt:lpstr>What are the Levels of Strategy?</vt:lpstr>
      <vt:lpstr>PowerPoint Presentation</vt:lpstr>
      <vt:lpstr>Activity: Strategic Planning in Practice: A Case Study of Tesco plc</vt:lpstr>
      <vt:lpstr>Theories related to corporate strategy</vt:lpstr>
      <vt:lpstr>Porter’s Generic strategy – Setting the scene</vt:lpstr>
      <vt:lpstr>Porter’s Generic strategy – Setting the scene</vt:lpstr>
      <vt:lpstr>Porter’s Generic strategy</vt:lpstr>
      <vt:lpstr>Porter’s generic strategy</vt:lpstr>
      <vt:lpstr>Porter’s generic strategy</vt:lpstr>
      <vt:lpstr>Porter’s generic strategy</vt:lpstr>
      <vt:lpstr>Stuck in the middle?</vt:lpstr>
      <vt:lpstr>Break Time</vt:lpstr>
      <vt:lpstr>Brand Battleground: Pick Your Strategy!</vt:lpstr>
      <vt:lpstr>Activity: Strategic Selfie</vt:lpstr>
      <vt:lpstr>Assessment component 1 discussion</vt:lpstr>
      <vt:lpstr>For the remainder of the session follow the instructions by your lecturer and complete the following tasks.</vt:lpstr>
      <vt:lpstr>Wrap-Up &amp; What's Next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Yohan Mendis</cp:lastModifiedBy>
  <cp:revision>64</cp:revision>
  <dcterms:created xsi:type="dcterms:W3CDTF">2013-01-27T09:14:16Z</dcterms:created>
  <dcterms:modified xsi:type="dcterms:W3CDTF">2026-01-25T20:22:20Z</dcterms:modified>
  <cp:category/>
</cp:coreProperties>
</file>