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7"/>
  </p:notesMasterIdLst>
  <p:sldIdLst>
    <p:sldId id="621" r:id="rId4"/>
    <p:sldId id="309" r:id="rId5"/>
    <p:sldId id="641" r:id="rId6"/>
    <p:sldId id="658" r:id="rId7"/>
    <p:sldId id="661" r:id="rId8"/>
    <p:sldId id="662" r:id="rId9"/>
    <p:sldId id="659" r:id="rId10"/>
    <p:sldId id="660" r:id="rId11"/>
    <p:sldId id="339" r:id="rId12"/>
    <p:sldId id="331" r:id="rId13"/>
    <p:sldId id="656" r:id="rId14"/>
    <p:sldId id="657" r:id="rId15"/>
    <p:sldId id="655"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28" autoAdjust="0"/>
    <p:restoredTop sz="93760" autoAdjust="0"/>
  </p:normalViewPr>
  <p:slideViewPr>
    <p:cSldViewPr>
      <p:cViewPr varScale="1">
        <p:scale>
          <a:sx n="100" d="100"/>
          <a:sy n="100" d="100"/>
        </p:scale>
        <p:origin x="360"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13/06/2024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13/06/2024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13/06/2024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13/06/2024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13/06/2024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13/06/2024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13/06/2024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13/06/2024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13/06/2024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13/06/2024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13/06/2024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13/06/2024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13/06/2024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13/06/2024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13/06/2024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13/06/2024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13/06/2024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13/06/2024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13/06/2024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13/06/2024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13/06/2024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13/06/2024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13/06/2024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hyperlink" Target="https://www.eapfoundation.com/writing/style/" TargetMode="External"/><Relationship Id="rId2" Type="http://schemas.openxmlformats.org/officeDocument/2006/relationships/hyperlink" Target="https://students.unimelb.edu.au/academic-skills/resources/reading,-writing-and-referencing/writing-effectively/academic-style#:~:text=or%20logical%20argumentation.-,Formality,information%20that%20completes%20the%20message." TargetMode="External"/><Relationship Id="rId1" Type="http://schemas.openxmlformats.org/officeDocument/2006/relationships/slideLayout" Target="../slideLayouts/slideLayout24.xml"/><Relationship Id="rId4" Type="http://schemas.openxmlformats.org/officeDocument/2006/relationships/hyperlink" Target="https://academic-englishuk.com/academic-sty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Academic Style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13/06/2024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683568" y="1340768"/>
            <a:ext cx="7632848" cy="1200329"/>
          </a:xfrm>
          <a:prstGeom prst="rect">
            <a:avLst/>
          </a:prstGeom>
          <a:noFill/>
        </p:spPr>
        <p:txBody>
          <a:bodyPr wrap="square" rtlCol="0">
            <a:spAutoFit/>
          </a:bodyPr>
          <a:lstStyle/>
          <a:p>
            <a:pPr marL="571500" indent="-571500">
              <a:buFont typeface="Arial" panose="020B0604020202020204" pitchFamily="34" charset="0"/>
              <a:buChar char="•"/>
            </a:pPr>
            <a:r>
              <a:rPr lang="en-GB" sz="3600" dirty="0"/>
              <a:t>To understand and recognise the main features of academic style</a:t>
            </a:r>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58817"/>
            <a:ext cx="8229600" cy="796950"/>
          </a:xfrm>
        </p:spPr>
        <p:txBody>
          <a:bodyPr/>
          <a:lstStyle/>
          <a:p>
            <a:r>
              <a:rPr lang="en-US" sz="3200" b="1" dirty="0"/>
              <a:t>Academic Style: What is it?</a:t>
            </a:r>
            <a:endParaRPr lang="en-GB" sz="4000" b="1" dirty="0"/>
          </a:p>
        </p:txBody>
      </p:sp>
      <p:sp>
        <p:nvSpPr>
          <p:cNvPr id="5" name="Content Placeholder 2">
            <a:extLst>
              <a:ext uri="{FF2B5EF4-FFF2-40B4-BE49-F238E27FC236}">
                <a16:creationId xmlns:a16="http://schemas.microsoft.com/office/drawing/2014/main" id="{BF906ABA-23B8-1A77-F96C-6EFEB9228950}"/>
              </a:ext>
            </a:extLst>
          </p:cNvPr>
          <p:cNvSpPr txBox="1">
            <a:spLocks/>
          </p:cNvSpPr>
          <p:nvPr/>
        </p:nvSpPr>
        <p:spPr bwMode="auto">
          <a:xfrm>
            <a:off x="446184" y="764704"/>
            <a:ext cx="7939740" cy="4926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Segoe UI" panose="020B0502040204020203" pitchFamily="34" charset="0"/>
                <a:ea typeface="Aptos" panose="020B0004020202020204" pitchFamily="34" charset="0"/>
              </a:rPr>
              <a:t>Often more </a:t>
            </a:r>
            <a:r>
              <a:rPr lang="en-GB" sz="2400" b="1" dirty="0">
                <a:solidFill>
                  <a:schemeClr val="tx2">
                    <a:lumMod val="60000"/>
                    <a:lumOff val="40000"/>
                  </a:schemeClr>
                </a:solidFill>
                <a:latin typeface="Segoe UI" panose="020B0502040204020203" pitchFamily="34" charset="0"/>
                <a:ea typeface="Aptos" panose="020B0004020202020204" pitchFamily="34" charset="0"/>
              </a:rPr>
              <a:t>formal</a:t>
            </a:r>
            <a:r>
              <a:rPr lang="en-GB" sz="2400" dirty="0">
                <a:latin typeface="Segoe UI" panose="020B0502040204020203" pitchFamily="34" charset="0"/>
                <a:ea typeface="Aptos" panose="020B0004020202020204" pitchFamily="34" charset="0"/>
              </a:rPr>
              <a:t> than other contexts</a:t>
            </a:r>
          </a:p>
          <a:p>
            <a:pPr marL="0" indent="0">
              <a:buNone/>
            </a:pPr>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ea typeface="Aptos" panose="020B0004020202020204" pitchFamily="34" charset="0"/>
              </a:rPr>
              <a:t>Ideas must be expressed </a:t>
            </a:r>
            <a:r>
              <a:rPr lang="en-GB" sz="2400" b="1" dirty="0">
                <a:solidFill>
                  <a:schemeClr val="tx2">
                    <a:lumMod val="60000"/>
                    <a:lumOff val="40000"/>
                  </a:schemeClr>
                </a:solidFill>
                <a:latin typeface="Segoe UI" panose="020B0502040204020203" pitchFamily="34" charset="0"/>
                <a:ea typeface="Aptos" panose="020B0004020202020204" pitchFamily="34" charset="0"/>
              </a:rPr>
              <a:t>clearly</a:t>
            </a:r>
          </a:p>
          <a:p>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rPr>
              <a:t>Every sentence should have a </a:t>
            </a:r>
            <a:r>
              <a:rPr lang="en-GB" sz="2400" b="1" dirty="0">
                <a:solidFill>
                  <a:schemeClr val="tx2">
                    <a:lumMod val="60000"/>
                    <a:lumOff val="40000"/>
                  </a:schemeClr>
                </a:solidFill>
                <a:latin typeface="Segoe UI" panose="020B0502040204020203" pitchFamily="34" charset="0"/>
              </a:rPr>
              <a:t>specific purpose</a:t>
            </a:r>
          </a:p>
          <a:p>
            <a:endParaRPr lang="en-GB" sz="1000" dirty="0">
              <a:latin typeface="Segoe UI" panose="020B0502040204020203" pitchFamily="34" charset="0"/>
            </a:endParaRPr>
          </a:p>
          <a:p>
            <a:r>
              <a:rPr lang="en-GB" sz="2400" dirty="0">
                <a:latin typeface="Segoe UI" panose="020B0502040204020203" pitchFamily="34" charset="0"/>
              </a:rPr>
              <a:t>Ideas must usually be supported by </a:t>
            </a:r>
            <a:r>
              <a:rPr lang="en-GB" sz="2400" b="1" dirty="0">
                <a:solidFill>
                  <a:schemeClr val="tx2">
                    <a:lumMod val="60000"/>
                    <a:lumOff val="40000"/>
                  </a:schemeClr>
                </a:solidFill>
                <a:latin typeface="Segoe UI" panose="020B0502040204020203" pitchFamily="34" charset="0"/>
              </a:rPr>
              <a:t>evidence</a:t>
            </a:r>
            <a:r>
              <a:rPr lang="en-GB" sz="2400" dirty="0">
                <a:latin typeface="Segoe UI" panose="020B0502040204020203" pitchFamily="34" charset="0"/>
              </a:rPr>
              <a:t> or theory</a:t>
            </a:r>
          </a:p>
          <a:p>
            <a:endParaRPr lang="en-GB" sz="1000" dirty="0">
              <a:latin typeface="Segoe UI" panose="020B0502040204020203" pitchFamily="34" charset="0"/>
            </a:endParaRPr>
          </a:p>
          <a:p>
            <a:r>
              <a:rPr lang="en-GB" sz="2400" dirty="0">
                <a:latin typeface="Segoe UI" panose="020B0502040204020203" pitchFamily="34" charset="0"/>
              </a:rPr>
              <a:t>Personal opinion or experience usually </a:t>
            </a:r>
            <a:r>
              <a:rPr lang="en-GB" sz="2400" b="1" dirty="0">
                <a:latin typeface="Segoe UI" panose="020B0502040204020203" pitchFamily="34" charset="0"/>
              </a:rPr>
              <a:t>does not </a:t>
            </a:r>
            <a:r>
              <a:rPr lang="en-GB" sz="2400" dirty="0">
                <a:latin typeface="Segoe UI" panose="020B0502040204020203" pitchFamily="34" charset="0"/>
              </a:rPr>
              <a:t>have a place in academic writing</a:t>
            </a:r>
          </a:p>
          <a:p>
            <a:pPr marL="0" indent="0">
              <a:buNone/>
            </a:pPr>
            <a:endParaRPr lang="en-GB" sz="1000" dirty="0">
              <a:latin typeface="Segoe UI" panose="020B0502040204020203" pitchFamily="34" charset="0"/>
            </a:endParaRPr>
          </a:p>
          <a:p>
            <a:endParaRPr lang="en-GB" sz="2400" dirty="0">
              <a:latin typeface="Segoe UI" panose="020B0502040204020203" pitchFamily="34" charset="0"/>
            </a:endParaRPr>
          </a:p>
          <a:p>
            <a:endParaRPr lang="en-GB" sz="2400" dirty="0">
              <a:solidFill>
                <a:srgbClr val="374151"/>
              </a:solidFill>
              <a:latin typeface="Segoe UI" panose="020B0502040204020203" pitchFamily="34" charset="0"/>
            </a:endParaRPr>
          </a:p>
          <a:p>
            <a:endParaRPr lang="en-US" sz="2400" dirty="0"/>
          </a:p>
        </p:txBody>
      </p:sp>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5FB8-75D2-8426-21AA-0CBF48C99FF0}"/>
              </a:ext>
            </a:extLst>
          </p:cNvPr>
          <p:cNvSpPr>
            <a:spLocks noGrp="1"/>
          </p:cNvSpPr>
          <p:nvPr>
            <p:ph type="title"/>
          </p:nvPr>
        </p:nvSpPr>
        <p:spPr>
          <a:xfrm>
            <a:off x="436640" y="114299"/>
            <a:ext cx="8229600" cy="778098"/>
          </a:xfrm>
        </p:spPr>
        <p:txBody>
          <a:bodyPr/>
          <a:lstStyle/>
          <a:p>
            <a:r>
              <a:rPr lang="en-US" sz="2800" b="1" dirty="0">
                <a:solidFill>
                  <a:srgbClr val="173AFF"/>
                </a:solidFill>
              </a:rPr>
              <a:t>Activity 1, Academic Style Worksheet</a:t>
            </a:r>
          </a:p>
        </p:txBody>
      </p:sp>
      <p:sp>
        <p:nvSpPr>
          <p:cNvPr id="4" name="Date Placeholder 3">
            <a:extLst>
              <a:ext uri="{FF2B5EF4-FFF2-40B4-BE49-F238E27FC236}">
                <a16:creationId xmlns:a16="http://schemas.microsoft.com/office/drawing/2014/main" id="{5AE137D8-D5F7-C24F-3E0E-801E35FCD61A}"/>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
        <p:nvSpPr>
          <p:cNvPr id="7" name="Content Placeholder 6">
            <a:extLst>
              <a:ext uri="{FF2B5EF4-FFF2-40B4-BE49-F238E27FC236}">
                <a16:creationId xmlns:a16="http://schemas.microsoft.com/office/drawing/2014/main" id="{52F06F88-96D3-D6DB-A266-0A0C64D36DDB}"/>
              </a:ext>
            </a:extLst>
          </p:cNvPr>
          <p:cNvSpPr>
            <a:spLocks noGrp="1"/>
          </p:cNvSpPr>
          <p:nvPr>
            <p:ph idx="1"/>
          </p:nvPr>
        </p:nvSpPr>
        <p:spPr>
          <a:xfrm>
            <a:off x="436640" y="1268760"/>
            <a:ext cx="8229600" cy="3916363"/>
          </a:xfrm>
        </p:spPr>
        <p:txBody>
          <a:bodyPr/>
          <a:lstStyle/>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With your partner, have a look at the two texts. </a:t>
            </a:r>
          </a:p>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Which one do you think is:</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W</a:t>
            </a:r>
            <a:r>
              <a:rPr lang="en-GB" sz="2800" kern="100" dirty="0">
                <a:solidFill>
                  <a:srgbClr val="000000"/>
                </a:solidFill>
                <a:effectLst/>
                <a:ea typeface="Aptos" panose="020B0004020202020204" pitchFamily="34" charset="0"/>
                <a:cs typeface="Times New Roman" panose="02020603050405020304" pitchFamily="18" charset="0"/>
              </a:rPr>
              <a:t>ritten in an academic style? Why do you think so? </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M</a:t>
            </a:r>
            <a:r>
              <a:rPr lang="en-GB" sz="2800" kern="100" dirty="0">
                <a:solidFill>
                  <a:srgbClr val="000000"/>
                </a:solidFill>
                <a:effectLst/>
                <a:ea typeface="Aptos" panose="020B0004020202020204" pitchFamily="34" charset="0"/>
                <a:cs typeface="Times New Roman" panose="02020603050405020304" pitchFamily="18" charset="0"/>
              </a:rPr>
              <a:t>ore convincing?  </a:t>
            </a:r>
          </a:p>
          <a:p>
            <a:pPr marL="0" indent="0">
              <a:buNone/>
            </a:pPr>
            <a:r>
              <a:rPr lang="en-GB" sz="2800" kern="100" dirty="0">
                <a:solidFill>
                  <a:srgbClr val="000000"/>
                </a:solidFill>
                <a:ea typeface="Aptos" panose="020B0004020202020204" pitchFamily="34" charset="0"/>
                <a:cs typeface="Times New Roman" panose="02020603050405020304" pitchFamily="18" charset="0"/>
              </a:rPr>
              <a:t> Take </a:t>
            </a:r>
            <a:r>
              <a:rPr lang="en-GB" sz="2800" kern="100" dirty="0">
                <a:solidFill>
                  <a:srgbClr val="000000"/>
                </a:solidFill>
                <a:effectLst/>
                <a:ea typeface="Aptos" panose="020B0004020202020204" pitchFamily="34" charset="0"/>
                <a:cs typeface="Times New Roman" panose="02020603050405020304" pitchFamily="18" charset="0"/>
              </a:rPr>
              <a:t>5 minutes to </a:t>
            </a:r>
            <a:r>
              <a:rPr lang="en-GB" sz="2800" u="sng" kern="100" dirty="0">
                <a:solidFill>
                  <a:srgbClr val="000000"/>
                </a:solidFill>
                <a:effectLst/>
                <a:ea typeface="Aptos" panose="020B0004020202020204" pitchFamily="34" charset="0"/>
                <a:cs typeface="Times New Roman" panose="02020603050405020304" pitchFamily="18" charset="0"/>
              </a:rPr>
              <a:t>skim</a:t>
            </a:r>
            <a:r>
              <a:rPr lang="en-GB" sz="2800" kern="100" dirty="0">
                <a:solidFill>
                  <a:srgbClr val="000000"/>
                </a:solidFill>
                <a:effectLst/>
                <a:ea typeface="Aptos" panose="020B0004020202020204" pitchFamily="34" charset="0"/>
                <a:cs typeface="Times New Roman" panose="02020603050405020304" pitchFamily="18" charset="0"/>
              </a:rPr>
              <a:t> the texts (you do not need to read and understand every word!) and discuss your thoughts with your partner. </a:t>
            </a:r>
            <a:endParaRPr lang="en-GB" sz="2800" kern="100" dirty="0">
              <a:effectLst/>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5181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795-7223-1E3F-F287-14376CA70540}"/>
              </a:ext>
            </a:extLst>
          </p:cNvPr>
          <p:cNvSpPr>
            <a:spLocks noGrp="1"/>
          </p:cNvSpPr>
          <p:nvPr>
            <p:ph type="title"/>
          </p:nvPr>
        </p:nvSpPr>
        <p:spPr>
          <a:xfrm>
            <a:off x="457200" y="-172851"/>
            <a:ext cx="8229600" cy="1143000"/>
          </a:xfrm>
        </p:spPr>
        <p:txBody>
          <a:bodyPr/>
          <a:lstStyle/>
          <a:p>
            <a:r>
              <a:rPr lang="en-US" sz="3600" b="1" dirty="0"/>
              <a:t>Before moving on….</a:t>
            </a:r>
          </a:p>
        </p:txBody>
      </p:sp>
      <p:sp>
        <p:nvSpPr>
          <p:cNvPr id="3" name="Content Placeholder 2">
            <a:extLst>
              <a:ext uri="{FF2B5EF4-FFF2-40B4-BE49-F238E27FC236}">
                <a16:creationId xmlns:a16="http://schemas.microsoft.com/office/drawing/2014/main" id="{79F71D9B-616D-EAD6-2399-4B701843A46B}"/>
              </a:ext>
            </a:extLst>
          </p:cNvPr>
          <p:cNvSpPr>
            <a:spLocks noGrp="1"/>
          </p:cNvSpPr>
          <p:nvPr>
            <p:ph idx="1"/>
          </p:nvPr>
        </p:nvSpPr>
        <p:spPr>
          <a:xfrm>
            <a:off x="451904" y="836712"/>
            <a:ext cx="8229600" cy="3916363"/>
          </a:xfrm>
        </p:spPr>
        <p:txBody>
          <a:bodyPr/>
          <a:lstStyle/>
          <a:p>
            <a:pPr marL="0" indent="0">
              <a:buNone/>
            </a:pPr>
            <a:r>
              <a:rPr lang="en-US" dirty="0"/>
              <a:t>Look at the first paragraph (Text A), again. </a:t>
            </a:r>
          </a:p>
          <a:p>
            <a:r>
              <a:rPr lang="en-GB" sz="3200" dirty="0">
                <a:ea typeface="Aptos" panose="020B0004020202020204" pitchFamily="34" charset="0"/>
                <a:cs typeface="Times New Roman" panose="02020603050405020304" pitchFamily="18" charset="0"/>
              </a:rPr>
              <a:t>There are </a:t>
            </a:r>
            <a:r>
              <a:rPr lang="en-GB" sz="3200" b="1" dirty="0">
                <a:ea typeface="Aptos" panose="020B0004020202020204" pitchFamily="34" charset="0"/>
                <a:cs typeface="Times New Roman" panose="02020603050405020304" pitchFamily="18" charset="0"/>
              </a:rPr>
              <a:t>two </a:t>
            </a:r>
            <a:r>
              <a:rPr lang="en-GB" sz="3200" dirty="0">
                <a:ea typeface="Aptos" panose="020B0004020202020204" pitchFamily="34" charset="0"/>
                <a:cs typeface="Times New Roman" panose="02020603050405020304" pitchFamily="18" charset="0"/>
              </a:rPr>
              <a:t>things Text A did which are </a:t>
            </a:r>
            <a:r>
              <a:rPr lang="en-GB" sz="3200" b="1" i="1" dirty="0">
                <a:ea typeface="Aptos" panose="020B0004020202020204" pitchFamily="34" charset="0"/>
                <a:cs typeface="Times New Roman" panose="02020603050405020304" pitchFamily="18" charset="0"/>
              </a:rPr>
              <a:t>right</a:t>
            </a:r>
            <a:r>
              <a:rPr lang="en-GB" sz="3200" dirty="0">
                <a:ea typeface="Aptos" panose="020B0004020202020204" pitchFamily="34" charset="0"/>
                <a:cs typeface="Times New Roman" panose="02020603050405020304" pitchFamily="18" charset="0"/>
              </a:rPr>
              <a:t> for academic style, even if there are mistakes. Can you think what they are? Discuss with each other.</a:t>
            </a:r>
          </a:p>
          <a:p>
            <a:pPr marL="0" indent="0">
              <a:buNone/>
            </a:pPr>
            <a:r>
              <a:rPr lang="en-GB" sz="3200" b="1" dirty="0">
                <a:ea typeface="Aptos" panose="020B0004020202020204" pitchFamily="34" charset="0"/>
                <a:cs typeface="Times New Roman" panose="02020603050405020304" pitchFamily="18" charset="0"/>
              </a:rPr>
              <a:t>1)Provides evidence (though use of first names is not correct!)</a:t>
            </a:r>
          </a:p>
          <a:p>
            <a:pPr marL="0" indent="0">
              <a:buNone/>
            </a:pPr>
            <a:r>
              <a:rPr lang="en-GB" sz="3200" b="1" dirty="0">
                <a:ea typeface="Aptos" panose="020B0004020202020204" pitchFamily="34" charset="0"/>
                <a:cs typeface="Times New Roman" panose="02020603050405020304" pitchFamily="18" charset="0"/>
              </a:rPr>
              <a:t>2) Attempts a TEEL/PEEL paragraph structure (</a:t>
            </a:r>
            <a:r>
              <a:rPr lang="en-GB" sz="3200" b="1" dirty="0">
                <a:solidFill>
                  <a:srgbClr val="7030A0"/>
                </a:solidFill>
                <a:ea typeface="Aptos" panose="020B0004020202020204" pitchFamily="34" charset="0"/>
                <a:cs typeface="Times New Roman" panose="02020603050405020304" pitchFamily="18" charset="0"/>
              </a:rPr>
              <a:t>more on this later</a:t>
            </a:r>
            <a:r>
              <a:rPr lang="en-GB" sz="3200" b="1" dirty="0">
                <a:ea typeface="Aptos" panose="020B0004020202020204" pitchFamily="34" charset="0"/>
                <a:cs typeface="Times New Roman" panose="02020603050405020304" pitchFamily="18" charset="0"/>
              </a:rPr>
              <a:t>!)</a:t>
            </a:r>
          </a:p>
          <a:p>
            <a:pPr marL="0" indent="0">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E4A208B4-482D-0EA7-8F2E-4BA5BCB74C3E}"/>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Tree>
    <p:extLst>
      <p:ext uri="{BB962C8B-B14F-4D97-AF65-F5344CB8AC3E}">
        <p14:creationId xmlns:p14="http://schemas.microsoft.com/office/powerpoint/2010/main" val="10621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A01-3344-33BD-36AE-1C681C891EFB}"/>
              </a:ext>
            </a:extLst>
          </p:cNvPr>
          <p:cNvSpPr>
            <a:spLocks noGrp="1"/>
          </p:cNvSpPr>
          <p:nvPr>
            <p:ph type="title"/>
          </p:nvPr>
        </p:nvSpPr>
        <p:spPr>
          <a:xfrm>
            <a:off x="457200" y="-94694"/>
            <a:ext cx="8229600" cy="1143000"/>
          </a:xfrm>
        </p:spPr>
        <p:txBody>
          <a:bodyPr/>
          <a:lstStyle/>
          <a:p>
            <a:r>
              <a:rPr lang="en-US" sz="3400" b="1" dirty="0">
                <a:solidFill>
                  <a:srgbClr val="173AFF"/>
                </a:solidFill>
              </a:rPr>
              <a:t>Activity 2, Worksheet</a:t>
            </a:r>
          </a:p>
        </p:txBody>
      </p:sp>
      <p:sp>
        <p:nvSpPr>
          <p:cNvPr id="3" name="Content Placeholder 2">
            <a:extLst>
              <a:ext uri="{FF2B5EF4-FFF2-40B4-BE49-F238E27FC236}">
                <a16:creationId xmlns:a16="http://schemas.microsoft.com/office/drawing/2014/main" id="{941E766B-D74E-C561-B48E-4EA976213B31}"/>
              </a:ext>
            </a:extLst>
          </p:cNvPr>
          <p:cNvSpPr>
            <a:spLocks noGrp="1"/>
          </p:cNvSpPr>
          <p:nvPr>
            <p:ph idx="1"/>
          </p:nvPr>
        </p:nvSpPr>
        <p:spPr>
          <a:xfrm>
            <a:off x="250824" y="836712"/>
            <a:ext cx="8569647" cy="3916363"/>
          </a:xfrm>
        </p:spPr>
        <p:txBody>
          <a:bodyPr/>
          <a:lstStyle/>
          <a:p>
            <a:pPr marL="0" indent="0">
              <a:buNone/>
            </a:pPr>
            <a:r>
              <a:rPr lang="en-GB" sz="2800" b="1" kern="100" dirty="0">
                <a:effectLst/>
                <a:ea typeface="Aptos" panose="020B0004020202020204" pitchFamily="34" charset="0"/>
                <a:cs typeface="Times New Roman" panose="02020603050405020304" pitchFamily="18" charset="0"/>
              </a:rPr>
              <a:t>Try to highlight/find:</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non-academic language</a:t>
            </a:r>
            <a:r>
              <a:rPr lang="en-GB" sz="2400" kern="100" dirty="0">
                <a:effectLst/>
                <a:ea typeface="Aptos" panose="020B0004020202020204" pitchFamily="34" charset="0"/>
                <a:cs typeface="Times New Roman" panose="02020603050405020304" pitchFamily="18" charset="0"/>
              </a:rPr>
              <a:t> in text A </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academic language </a:t>
            </a:r>
            <a:r>
              <a:rPr lang="en-GB" sz="2400" kern="100" dirty="0">
                <a:effectLst/>
                <a:ea typeface="Aptos" panose="020B0004020202020204" pitchFamily="34" charset="0"/>
                <a:cs typeface="Times New Roman" panose="02020603050405020304" pitchFamily="18" charset="0"/>
              </a:rPr>
              <a:t>in text 2 (though you may wish to find more!). </a:t>
            </a:r>
          </a:p>
          <a:p>
            <a:pPr marL="0" indent="0">
              <a:buNone/>
            </a:pPr>
            <a:r>
              <a:rPr lang="en-GB" sz="2400" dirty="0">
                <a:ea typeface="Aptos" panose="020B0004020202020204" pitchFamily="34" charset="0"/>
                <a:cs typeface="Times New Roman" panose="02020603050405020304" pitchFamily="18" charset="0"/>
              </a:rPr>
              <a:t>EXAMPLE: Text A</a:t>
            </a:r>
          </a:p>
          <a:p>
            <a:pPr marL="0" indent="0">
              <a:buNone/>
            </a:pPr>
            <a:r>
              <a:rPr lang="en-GB" sz="2400" i="1" dirty="0">
                <a:ea typeface="Aptos" panose="020B0004020202020204" pitchFamily="34" charset="0"/>
                <a:cs typeface="Times New Roman" panose="02020603050405020304" pitchFamily="18" charset="0"/>
              </a:rPr>
              <a:t>So </a:t>
            </a:r>
            <a:r>
              <a:rPr lang="en-GB" sz="2400" i="1" dirty="0">
                <a:highlight>
                  <a:srgbClr val="FFFF00"/>
                </a:highlight>
                <a:ea typeface="Aptos" panose="020B0004020202020204" pitchFamily="34" charset="0"/>
                <a:cs typeface="Times New Roman" panose="02020603050405020304" pitchFamily="18" charset="0"/>
              </a:rPr>
              <a:t>I think </a:t>
            </a:r>
            <a:r>
              <a:rPr lang="en-GB" sz="2400" i="1" dirty="0">
                <a:ea typeface="Aptos" panose="020B0004020202020204" pitchFamily="34" charset="0"/>
                <a:cs typeface="Times New Roman" panose="02020603050405020304" pitchFamily="18" charset="0"/>
              </a:rPr>
              <a:t>the NHS is definitely ineffective for everyone</a:t>
            </a:r>
            <a:endParaRPr lang="en-GB" sz="2400" dirty="0">
              <a:ea typeface="Aptos" panose="020B0004020202020204" pitchFamily="34" charset="0"/>
              <a:cs typeface="Times New Roman" panose="02020603050405020304" pitchFamily="18" charset="0"/>
            </a:endParaRPr>
          </a:p>
          <a:p>
            <a:pPr marL="0" indent="0">
              <a:buNone/>
            </a:pPr>
            <a:r>
              <a:rPr lang="en-GB" sz="2400" dirty="0">
                <a:effectLst/>
                <a:ea typeface="Aptos" panose="020B0004020202020204" pitchFamily="34" charset="0"/>
                <a:cs typeface="Times New Roman" panose="02020603050405020304" pitchFamily="18" charset="0"/>
              </a:rPr>
              <a:t>EXAMPLE: Text 2</a:t>
            </a:r>
          </a:p>
          <a:p>
            <a:pPr marL="0" indent="0">
              <a:buNone/>
            </a:pPr>
            <a:r>
              <a:rPr lang="en-GB" sz="2400" i="1" dirty="0">
                <a:effectLst/>
                <a:highlight>
                  <a:srgbClr val="00FF00"/>
                </a:highlight>
                <a:ea typeface="Aptos" panose="020B0004020202020204" pitchFamily="34" charset="0"/>
                <a:cs typeface="Times New Roman" panose="02020603050405020304" pitchFamily="18" charset="0"/>
              </a:rPr>
              <a:t>This suggests </a:t>
            </a:r>
            <a:r>
              <a:rPr lang="en-GB" sz="2400" i="1" dirty="0">
                <a:effectLst/>
                <a:ea typeface="Aptos" panose="020B0004020202020204" pitchFamily="34" charset="0"/>
                <a:cs typeface="Times New Roman" panose="02020603050405020304" pitchFamily="18" charset="0"/>
              </a:rPr>
              <a:t>that the NHS might not operate as efficiently as it could for many of its users</a:t>
            </a:r>
            <a:endParaRPr lang="en-GB" sz="2400" b="1" dirty="0">
              <a:cs typeface="Times New Roman" panose="02020603050405020304" pitchFamily="18" charset="0"/>
            </a:endParaRPr>
          </a:p>
          <a:p>
            <a:pPr defTabSz="457200" eaLnBrk="1" fontAlgn="auto" hangingPunct="1">
              <a:spcBef>
                <a:spcPts val="1000"/>
              </a:spcBef>
              <a:spcAft>
                <a:spcPts val="0"/>
              </a:spcAft>
              <a:buClr>
                <a:srgbClr val="90C226"/>
              </a:buClr>
              <a:buSzPct val="80000"/>
              <a:defRPr/>
            </a:pPr>
            <a:r>
              <a:rPr kumimoji="0" lang="en-GB" sz="2800" b="0" i="0" u="none" strike="noStrike" kern="1200" cap="none" spc="0" normalizeH="0" baseline="0" noProof="0" dirty="0">
                <a:ln>
                  <a:noFill/>
                </a:ln>
                <a:effectLst/>
                <a:uLnTx/>
                <a:uFillTx/>
                <a:ea typeface="Aptos" panose="020B0004020202020204" pitchFamily="34" charset="0"/>
                <a:cs typeface="Times New Roman" panose="02020603050405020304" pitchFamily="18" charset="0"/>
              </a:rPr>
              <a:t>Text 1 uses personal pronouns, while Text 2 instead uses the phrase ‘this suggests’</a:t>
            </a:r>
          </a:p>
          <a:p>
            <a:pPr>
              <a:buFontTx/>
              <a:buChar char="-"/>
            </a:pPr>
            <a:endParaRPr lang="en-GB" sz="2800" kern="100" dirty="0">
              <a:effectLst/>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ED87E894-5B25-A1AE-4CA3-EF30C5EA5AC3}"/>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Tree>
    <p:extLst>
      <p:ext uri="{BB962C8B-B14F-4D97-AF65-F5344CB8AC3E}">
        <p14:creationId xmlns:p14="http://schemas.microsoft.com/office/powerpoint/2010/main" val="290646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8FE2-2F5B-A134-20DB-1531A2B3A555}"/>
              </a:ext>
            </a:extLst>
          </p:cNvPr>
          <p:cNvSpPr>
            <a:spLocks noGrp="1"/>
          </p:cNvSpPr>
          <p:nvPr>
            <p:ph type="title"/>
          </p:nvPr>
        </p:nvSpPr>
        <p:spPr>
          <a:xfrm>
            <a:off x="456852" y="142156"/>
            <a:ext cx="8229600" cy="1143000"/>
          </a:xfrm>
        </p:spPr>
        <p:txBody>
          <a:bodyPr/>
          <a:lstStyle/>
          <a:p>
            <a:r>
              <a:rPr lang="en-US" b="1" dirty="0">
                <a:solidFill>
                  <a:srgbClr val="173AFF"/>
                </a:solidFill>
              </a:rPr>
              <a:t>Activity 2, </a:t>
            </a:r>
            <a:r>
              <a:rPr lang="en-US" b="1" dirty="0">
                <a:solidFill>
                  <a:srgbClr val="FF0000"/>
                </a:solidFill>
              </a:rPr>
              <a:t>Possible Answers</a:t>
            </a:r>
            <a:br>
              <a:rPr lang="en-US" b="1" dirty="0">
                <a:solidFill>
                  <a:srgbClr val="173AFF"/>
                </a:solidFill>
              </a:rPr>
            </a:br>
            <a:r>
              <a:rPr lang="en-US" b="1" dirty="0"/>
              <a:t>Text A</a:t>
            </a:r>
          </a:p>
        </p:txBody>
      </p:sp>
      <p:sp>
        <p:nvSpPr>
          <p:cNvPr id="3" name="Content Placeholder 2">
            <a:extLst>
              <a:ext uri="{FF2B5EF4-FFF2-40B4-BE49-F238E27FC236}">
                <a16:creationId xmlns:a16="http://schemas.microsoft.com/office/drawing/2014/main" id="{8F97D74F-0713-BBE5-77AC-0A3E30309E78}"/>
              </a:ext>
            </a:extLst>
          </p:cNvPr>
          <p:cNvSpPr>
            <a:spLocks noGrp="1"/>
          </p:cNvSpPr>
          <p:nvPr>
            <p:ph idx="1"/>
          </p:nvPr>
        </p:nvSpPr>
        <p:spPr>
          <a:xfrm>
            <a:off x="245497" y="1333785"/>
            <a:ext cx="8641655" cy="4190430"/>
          </a:xfrm>
        </p:spPr>
        <p:txBody>
          <a:bodyPr/>
          <a:lstStyle/>
          <a:p>
            <a:pPr marL="0" indent="0">
              <a:buNone/>
            </a:pPr>
            <a:r>
              <a:rPr lang="en-GB" sz="2000" dirty="0">
                <a:effectLst/>
                <a:highlight>
                  <a:srgbClr val="FFFF00"/>
                </a:highlight>
                <a:latin typeface="Aptos" panose="020B0004020202020204" pitchFamily="34" charset="0"/>
                <a:ea typeface="Times New Roman" panose="02020603050405020304" pitchFamily="18" charset="0"/>
              </a:rPr>
              <a:t>Everyone </a:t>
            </a:r>
            <a:r>
              <a:rPr lang="en-GB" sz="2000" dirty="0">
                <a:effectLst/>
                <a:latin typeface="Aptos" panose="020B0004020202020204" pitchFamily="34" charset="0"/>
                <a:ea typeface="Times New Roman" panose="02020603050405020304" pitchFamily="18" charset="0"/>
              </a:rPr>
              <a:t>thinks the NHS </a:t>
            </a:r>
            <a:r>
              <a:rPr lang="en-GB" sz="2000" dirty="0">
                <a:effectLst/>
                <a:highlight>
                  <a:srgbClr val="FFFF00"/>
                </a:highlight>
                <a:latin typeface="Aptos" panose="020B0004020202020204" pitchFamily="34" charset="0"/>
                <a:ea typeface="Times New Roman" panose="02020603050405020304" pitchFamily="18" charset="0"/>
              </a:rPr>
              <a:t>shouldn’t</a:t>
            </a:r>
            <a:r>
              <a:rPr lang="en-GB" sz="2000" dirty="0">
                <a:effectLst/>
                <a:latin typeface="Aptos" panose="020B0004020202020204" pitchFamily="34" charset="0"/>
                <a:ea typeface="Times New Roman" panose="02020603050405020304" pitchFamily="18" charset="0"/>
              </a:rPr>
              <a:t> be free anymore and should be </a:t>
            </a:r>
            <a:r>
              <a:rPr lang="en-GB" sz="2000" dirty="0">
                <a:effectLst/>
                <a:highlight>
                  <a:srgbClr val="FFFF00"/>
                </a:highlight>
                <a:latin typeface="Aptos" panose="020B0004020202020204" pitchFamily="34" charset="0"/>
                <a:ea typeface="Times New Roman" panose="02020603050405020304" pitchFamily="18" charset="0"/>
              </a:rPr>
              <a:t>broken up </a:t>
            </a:r>
            <a:r>
              <a:rPr lang="en-GB" sz="2000" dirty="0">
                <a:effectLst/>
                <a:latin typeface="Aptos" panose="020B0004020202020204" pitchFamily="34" charset="0"/>
                <a:ea typeface="Times New Roman" panose="02020603050405020304" pitchFamily="18" charset="0"/>
              </a:rPr>
              <a:t>because </a:t>
            </a:r>
            <a:r>
              <a:rPr lang="en-GB" sz="2000" dirty="0">
                <a:effectLst/>
                <a:highlight>
                  <a:srgbClr val="FFFF00"/>
                </a:highlight>
                <a:latin typeface="Aptos" panose="020B0004020202020204" pitchFamily="34" charset="0"/>
                <a:ea typeface="Times New Roman" panose="02020603050405020304" pitchFamily="18" charset="0"/>
              </a:rPr>
              <a:t>it’</a:t>
            </a:r>
            <a:r>
              <a:rPr lang="en-GB" sz="2000" dirty="0">
                <a:effectLst/>
                <a:latin typeface="Aptos" panose="020B0004020202020204" pitchFamily="34" charset="0"/>
                <a:ea typeface="Times New Roman" panose="02020603050405020304" pitchFamily="18" charset="0"/>
              </a:rPr>
              <a:t>s a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system which stops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who uses it from receiving the healthcare they need and does </a:t>
            </a:r>
            <a:r>
              <a:rPr lang="en-GB" sz="2000" dirty="0">
                <a:effectLst/>
                <a:highlight>
                  <a:srgbClr val="FFFF00"/>
                </a:highlight>
                <a:latin typeface="Aptos" panose="020B0004020202020204" pitchFamily="34" charset="0"/>
                <a:ea typeface="Times New Roman" panose="02020603050405020304" pitchFamily="18" charset="0"/>
              </a:rPr>
              <a:t>things</a:t>
            </a:r>
            <a:r>
              <a:rPr lang="en-GB" sz="2000" dirty="0">
                <a:effectLst/>
                <a:latin typeface="Aptos" panose="020B0004020202020204" pitchFamily="34" charset="0"/>
                <a:ea typeface="Times New Roman" panose="02020603050405020304" pitchFamily="18" charset="0"/>
              </a:rPr>
              <a:t> to its staff which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Simon Brown</a:t>
            </a:r>
            <a:r>
              <a:rPr lang="en-GB" sz="2000" dirty="0">
                <a:effectLst/>
                <a:latin typeface="Aptos" panose="020B0004020202020204" pitchFamily="34" charset="0"/>
                <a:ea typeface="Times New Roman" panose="02020603050405020304" pitchFamily="18" charset="0"/>
              </a:rPr>
              <a:t> (2023) says that the NHS is “an ineffective tax drain on citizens” (p.23). </a:t>
            </a:r>
            <a:r>
              <a:rPr lang="en-GB" sz="2000" dirty="0">
                <a:effectLst/>
                <a:highlight>
                  <a:srgbClr val="FFFF00"/>
                </a:highlight>
                <a:latin typeface="Aptos" panose="020B0004020202020204" pitchFamily="34" charset="0"/>
                <a:ea typeface="Times New Roman" panose="02020603050405020304" pitchFamily="18" charset="0"/>
              </a:rPr>
              <a:t>I agree</a:t>
            </a:r>
            <a:r>
              <a:rPr lang="en-GB" sz="2000" dirty="0">
                <a:effectLst/>
                <a:latin typeface="Aptos" panose="020B0004020202020204" pitchFamily="34" charset="0"/>
                <a:ea typeface="Times New Roman" panose="02020603050405020304" pitchFamily="18" charset="0"/>
              </a:rPr>
              <a:t> with Simon and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a:t>
            </a:r>
            <a:r>
              <a:rPr lang="en-GB" sz="2000" dirty="0">
                <a:effectLst/>
                <a:highlight>
                  <a:srgbClr val="FFFF00"/>
                </a:highlight>
                <a:latin typeface="Aptos" panose="020B0004020202020204" pitchFamily="34" charset="0"/>
                <a:ea typeface="Times New Roman" panose="02020603050405020304" pitchFamily="18" charset="0"/>
              </a:rPr>
              <a:t>isn’t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very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because </a:t>
            </a:r>
            <a:r>
              <a:rPr lang="en-GB" sz="2000" dirty="0">
                <a:effectLst/>
                <a:highlight>
                  <a:srgbClr val="FFFF00"/>
                </a:highlight>
                <a:latin typeface="Aptos" panose="020B0004020202020204" pitchFamily="34" charset="0"/>
                <a:ea typeface="Times New Roman" panose="02020603050405020304" pitchFamily="18" charset="0"/>
              </a:rPr>
              <a:t>I have</a:t>
            </a:r>
            <a:r>
              <a:rPr lang="en-GB" sz="2000" dirty="0">
                <a:effectLst/>
                <a:latin typeface="Aptos" panose="020B0004020202020204" pitchFamily="34" charset="0"/>
                <a:ea typeface="Times New Roman" panose="02020603050405020304" pitchFamily="18" charset="0"/>
              </a:rPr>
              <a:t> been waiting for an appointment for many months now, </a:t>
            </a:r>
            <a:r>
              <a:rPr lang="en-GB" sz="2000" dirty="0">
                <a:effectLst/>
                <a:highlight>
                  <a:srgbClr val="FFFF00"/>
                </a:highlight>
                <a:latin typeface="Aptos" panose="020B0004020202020204" pitchFamily="34" charset="0"/>
                <a:ea typeface="Times New Roman" panose="02020603050405020304" pitchFamily="18" charset="0"/>
              </a:rPr>
              <a:t>how is this okay?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is </a:t>
            </a:r>
            <a:r>
              <a:rPr lang="en-GB" sz="2000" dirty="0">
                <a:effectLst/>
                <a:highlight>
                  <a:srgbClr val="FFFF00"/>
                </a:highlight>
                <a:latin typeface="Aptos" panose="020B0004020202020204" pitchFamily="34" charset="0"/>
                <a:ea typeface="Times New Roman" panose="02020603050405020304" pitchFamily="18" charset="0"/>
              </a:rPr>
              <a:t>definitely </a:t>
            </a:r>
            <a:r>
              <a:rPr lang="en-GB" sz="2000" dirty="0">
                <a:effectLst/>
                <a:latin typeface="Aptos" panose="020B0004020202020204" pitchFamily="34" charset="0"/>
                <a:ea typeface="Times New Roman" panose="02020603050405020304" pitchFamily="18" charset="0"/>
              </a:rPr>
              <a:t>ineffective for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that the NHS is </a:t>
            </a:r>
            <a:r>
              <a:rPr lang="en-GB" sz="2000" dirty="0">
                <a:effectLst/>
                <a:highlight>
                  <a:srgbClr val="FFFF00"/>
                </a:highlight>
                <a:latin typeface="Aptos" panose="020B0004020202020204" pitchFamily="34" charset="0"/>
                <a:ea typeface="Times New Roman" panose="02020603050405020304" pitchFamily="18" charset="0"/>
              </a:rPr>
              <a:t>disgusting</a:t>
            </a:r>
            <a:r>
              <a:rPr lang="en-GB" sz="2000" dirty="0">
                <a:effectLst/>
                <a:latin typeface="Aptos" panose="020B0004020202020204" pitchFamily="34" charset="0"/>
                <a:ea typeface="Times New Roman" panose="02020603050405020304" pitchFamily="18" charset="0"/>
              </a:rPr>
              <a:t> for the way it treats its doctors and nurses, </a:t>
            </a:r>
            <a:r>
              <a:rPr lang="en-GB" sz="2000" dirty="0">
                <a:effectLst/>
                <a:highlight>
                  <a:srgbClr val="FFFF00"/>
                </a:highlight>
                <a:latin typeface="Aptos" panose="020B0004020202020204" pitchFamily="34" charset="0"/>
                <a:ea typeface="Times New Roman" panose="02020603050405020304" pitchFamily="18" charset="0"/>
              </a:rPr>
              <a:t>like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all</a:t>
            </a:r>
            <a:r>
              <a:rPr lang="en-GB" sz="2000" dirty="0">
                <a:effectLst/>
                <a:latin typeface="Aptos" panose="020B0004020202020204" pitchFamily="34" charset="0"/>
                <a:ea typeface="Times New Roman" panose="02020603050405020304" pitchFamily="18" charset="0"/>
              </a:rPr>
              <a:t> the staff have to work too much and they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paid enough. </a:t>
            </a:r>
            <a:r>
              <a:rPr lang="en-GB" sz="2000" dirty="0">
                <a:effectLst/>
                <a:highlight>
                  <a:srgbClr val="FFFF00"/>
                </a:highlight>
                <a:latin typeface="Aptos" panose="020B0004020202020204" pitchFamily="34" charset="0"/>
                <a:ea typeface="Times New Roman" panose="02020603050405020304" pitchFamily="18" charset="0"/>
              </a:rPr>
              <a:t>Annabelle</a:t>
            </a:r>
            <a:r>
              <a:rPr lang="en-GB" sz="2000" dirty="0">
                <a:effectLst/>
                <a:latin typeface="Aptos" panose="020B0004020202020204" pitchFamily="34" charset="0"/>
                <a:ea typeface="Times New Roman" panose="02020603050405020304" pitchFamily="18" charset="0"/>
              </a:rPr>
              <a:t> (2022) agrees </a:t>
            </a:r>
            <a:r>
              <a:rPr lang="en-GB" sz="2000" dirty="0">
                <a:effectLst/>
                <a:highlight>
                  <a:srgbClr val="FFFF00"/>
                </a:highlight>
                <a:latin typeface="Aptos" panose="020B0004020202020204" pitchFamily="34" charset="0"/>
                <a:ea typeface="Times New Roman" panose="02020603050405020304" pitchFamily="18" charset="0"/>
              </a:rPr>
              <a:t>with me</a:t>
            </a:r>
            <a:r>
              <a:rPr lang="en-GB" sz="2000" dirty="0">
                <a:effectLst/>
                <a:latin typeface="Aptos" panose="020B0004020202020204" pitchFamily="34" charset="0"/>
                <a:ea typeface="Times New Roman" panose="02020603050405020304" pitchFamily="18" charset="0"/>
              </a:rPr>
              <a:t>, as she writes in her article that the NHS has failed to give its staff a raise for several years,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believe </a:t>
            </a:r>
            <a:r>
              <a:rPr lang="en-GB" sz="2000" dirty="0">
                <a:effectLst/>
                <a:latin typeface="Aptos" panose="020B0004020202020204" pitchFamily="34" charset="0"/>
                <a:ea typeface="Times New Roman" panose="02020603050405020304" pitchFamily="18" charset="0"/>
              </a:rPr>
              <a:t>that the NHS is not a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healthcare system because </a:t>
            </a:r>
            <a:r>
              <a:rPr lang="en-GB" sz="2000" dirty="0">
                <a:effectLst/>
                <a:highlight>
                  <a:srgbClr val="FFFF00"/>
                </a:highlight>
                <a:latin typeface="Aptos" panose="020B0004020202020204" pitchFamily="34" charset="0"/>
                <a:ea typeface="Times New Roman" panose="02020603050405020304" pitchFamily="18" charset="0"/>
              </a:rPr>
              <a:t>it’s</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to staff and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can’t</a:t>
            </a:r>
            <a:r>
              <a:rPr lang="en-GB" sz="2000" dirty="0">
                <a:effectLst/>
                <a:latin typeface="Aptos" panose="020B0004020202020204" pitchFamily="34" charset="0"/>
                <a:ea typeface="Times New Roman" panose="02020603050405020304" pitchFamily="18" charset="0"/>
              </a:rPr>
              <a:t> get healthcare when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need it.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should switch to a healthcare system which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have to </a:t>
            </a:r>
            <a:r>
              <a:rPr lang="en-GB" sz="2000" dirty="0">
                <a:effectLst/>
                <a:highlight>
                  <a:srgbClr val="FFFF00"/>
                </a:highlight>
                <a:latin typeface="Aptos" panose="020B0004020202020204" pitchFamily="34" charset="0"/>
                <a:ea typeface="Times New Roman" panose="02020603050405020304" pitchFamily="18" charset="0"/>
              </a:rPr>
              <a:t>pay for </a:t>
            </a:r>
            <a:r>
              <a:rPr lang="en-GB" sz="2000" dirty="0">
                <a:effectLst/>
                <a:latin typeface="Aptos" panose="020B0004020202020204" pitchFamily="34" charset="0"/>
                <a:ea typeface="Times New Roman" panose="02020603050405020304" pitchFamily="18" charset="0"/>
              </a:rPr>
              <a:t>to make </a:t>
            </a:r>
            <a:r>
              <a:rPr lang="en-GB" sz="2000" dirty="0">
                <a:effectLst/>
                <a:highlight>
                  <a:srgbClr val="FFFF00"/>
                </a:highlight>
                <a:latin typeface="Aptos" panose="020B0004020202020204" pitchFamily="34" charset="0"/>
                <a:ea typeface="Times New Roman" panose="02020603050405020304" pitchFamily="18" charset="0"/>
              </a:rPr>
              <a:t>our</a:t>
            </a:r>
            <a:r>
              <a:rPr lang="en-GB" sz="2000" dirty="0">
                <a:effectLst/>
                <a:latin typeface="Aptos" panose="020B0004020202020204" pitchFamily="34" charset="0"/>
                <a:ea typeface="Times New Roman" panose="02020603050405020304" pitchFamily="18" charset="0"/>
              </a:rPr>
              <a:t> healthcare system </a:t>
            </a:r>
            <a:r>
              <a:rPr lang="en-GB" sz="2000" dirty="0">
                <a:effectLst/>
                <a:highlight>
                  <a:srgbClr val="FFFF00"/>
                </a:highlight>
                <a:latin typeface="Aptos" panose="020B0004020202020204" pitchFamily="34" charset="0"/>
                <a:ea typeface="Times New Roman" panose="02020603050405020304" pitchFamily="18" charset="0"/>
              </a:rPr>
              <a:t>better</a:t>
            </a:r>
            <a:r>
              <a:rPr lang="en-GB" sz="2000" dirty="0">
                <a:effectLst/>
                <a:latin typeface="Aptos" panose="020B00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07D0275A-8776-FA21-CC31-BEDAEEA612BC}"/>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Tree>
    <p:extLst>
      <p:ext uri="{BB962C8B-B14F-4D97-AF65-F5344CB8AC3E}">
        <p14:creationId xmlns:p14="http://schemas.microsoft.com/office/powerpoint/2010/main" val="89094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B1D5-F625-45A0-3094-3FF4FEB74FFB}"/>
              </a:ext>
            </a:extLst>
          </p:cNvPr>
          <p:cNvSpPr>
            <a:spLocks noGrp="1"/>
          </p:cNvSpPr>
          <p:nvPr>
            <p:ph type="title"/>
          </p:nvPr>
        </p:nvSpPr>
        <p:spPr>
          <a:xfrm>
            <a:off x="457200" y="14891"/>
            <a:ext cx="8229600" cy="1143000"/>
          </a:xfrm>
        </p:spPr>
        <p:txBody>
          <a:bodyPr/>
          <a:lstStyle/>
          <a:p>
            <a:r>
              <a:rPr lang="en-US" sz="3600" b="1" dirty="0">
                <a:solidFill>
                  <a:srgbClr val="173AFF"/>
                </a:solidFill>
              </a:rPr>
              <a:t>Activity 2, </a:t>
            </a:r>
            <a:r>
              <a:rPr lang="en-US" sz="3600" b="1" dirty="0">
                <a:solidFill>
                  <a:srgbClr val="FF0000"/>
                </a:solidFill>
              </a:rPr>
              <a:t>Possible Answers</a:t>
            </a:r>
            <a:br>
              <a:rPr lang="en-US" sz="3600" b="1" dirty="0"/>
            </a:br>
            <a:r>
              <a:rPr lang="en-US" sz="3600" b="1" dirty="0"/>
              <a:t>Text B</a:t>
            </a:r>
          </a:p>
        </p:txBody>
      </p:sp>
      <p:sp>
        <p:nvSpPr>
          <p:cNvPr id="3" name="Content Placeholder 2">
            <a:extLst>
              <a:ext uri="{FF2B5EF4-FFF2-40B4-BE49-F238E27FC236}">
                <a16:creationId xmlns:a16="http://schemas.microsoft.com/office/drawing/2014/main" id="{27EC55F0-7BEF-20FA-301F-F3A5FE2D0466}"/>
              </a:ext>
            </a:extLst>
          </p:cNvPr>
          <p:cNvSpPr>
            <a:spLocks noGrp="1"/>
          </p:cNvSpPr>
          <p:nvPr>
            <p:ph idx="1"/>
          </p:nvPr>
        </p:nvSpPr>
        <p:spPr>
          <a:xfrm>
            <a:off x="107504" y="1052736"/>
            <a:ext cx="8712967" cy="3916363"/>
          </a:xfrm>
        </p:spPr>
        <p:txBody>
          <a:bodyPr/>
          <a:lstStyle/>
          <a:p>
            <a:pPr marL="0" indent="0" algn="just">
              <a:buNone/>
            </a:pP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It is often argued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should not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be free due to its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ineffective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operation and its treatment of both patients and staff. It prevents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from receiving the healthcare they need,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 addition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to the fact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who work for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are often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treated poorly.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(2023)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claims</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the NHS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“an ineffective tax drain on citizens” (p.23),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which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partially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supported by the long wait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 users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of the NHS must face for vital hospital appointments and treatment (McCarthy, 2021). This suggests 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might not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operate as efficiently as it could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of its users.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Furthermore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Smith (2022) writes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has not given most of its staff a raise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several</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years, which demonstrates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doctors and nurses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possibly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not treated fairly.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For example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often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required to work an excessive number of hours, and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argue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 2023; Smith, 2022</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this work is not properly compensated. Therefore, due to its failure to treat its staff well, as well as the difficulty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users have when trying to access its services, the NHS should no longer be free. Instead, users should be billed for healthcare services as and when they access them to make the system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effective and efficient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7BAB4EFF-B568-3B13-F659-6FAEB49D918E}"/>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Tree>
    <p:extLst>
      <p:ext uri="{BB962C8B-B14F-4D97-AF65-F5344CB8AC3E}">
        <p14:creationId xmlns:p14="http://schemas.microsoft.com/office/powerpoint/2010/main" val="2317783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dirty="0"/>
              <a:t>Academic Style: Do’s!</a:t>
            </a:r>
          </a:p>
        </p:txBody>
      </p:sp>
      <p:sp>
        <p:nvSpPr>
          <p:cNvPr id="3" name="Content Placeholder 2">
            <a:extLst>
              <a:ext uri="{FF2B5EF4-FFF2-40B4-BE49-F238E27FC236}">
                <a16:creationId xmlns:a16="http://schemas.microsoft.com/office/drawing/2014/main" id="{7F88075B-36E3-A251-FF9B-781A37BE5DE2}"/>
              </a:ext>
            </a:extLst>
          </p:cNvPr>
          <p:cNvSpPr>
            <a:spLocks noGrp="1"/>
          </p:cNvSpPr>
          <p:nvPr>
            <p:ph idx="1"/>
          </p:nvPr>
        </p:nvSpPr>
        <p:spPr>
          <a:xfrm>
            <a:off x="199170" y="743350"/>
            <a:ext cx="8596668" cy="5726574"/>
          </a:xfrm>
        </p:spPr>
        <p:txBody>
          <a:bodyPr>
            <a:no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a:t>
            </a:r>
            <a:endParaRPr lang="en-GB" sz="2800" kern="100" dirty="0">
              <a:solidFill>
                <a:srgbClr val="C00000"/>
              </a:solidFill>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Be specific! </a:t>
            </a:r>
            <a:r>
              <a:rPr lang="en-GB" sz="2000" kern="100" dirty="0">
                <a:effectLst/>
                <a:ea typeface="Aptos" panose="020B0004020202020204" pitchFamily="34" charset="0"/>
                <a:cs typeface="Times New Roman" panose="02020603050405020304" pitchFamily="18" charset="0"/>
              </a:rPr>
              <a:t>Instead of using ‘things’ or ‘stuff’ either say which ‘stuff’ or ‘things’ you are referring to, or use more formal words such as ‘problems’, ‘events’, ‘factors’, etc. </a:t>
            </a:r>
          </a:p>
          <a:p>
            <a:pPr marL="0" indent="0">
              <a:buNone/>
            </a:pPr>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cautious or ‘hedging’ language</a:t>
            </a:r>
            <a:r>
              <a:rPr lang="en-GB" sz="2000" kern="100" dirty="0">
                <a:effectLst/>
                <a:ea typeface="Aptos" panose="020B0004020202020204" pitchFamily="34" charset="0"/>
                <a:cs typeface="Times New Roman" panose="02020603050405020304" pitchFamily="18" charset="0"/>
              </a:rPr>
              <a:t>. Cautious language (e.g. “this </a:t>
            </a:r>
            <a:r>
              <a:rPr lang="en-GB" sz="2000" b="1" i="1" kern="100" dirty="0">
                <a:effectLst/>
                <a:ea typeface="Aptos" panose="020B0004020202020204" pitchFamily="34" charset="0"/>
                <a:cs typeface="Times New Roman" panose="02020603050405020304" pitchFamily="18" charset="0"/>
              </a:rPr>
              <a:t>suggests</a:t>
            </a:r>
            <a:r>
              <a:rPr lang="en-GB" sz="2000" kern="100" dirty="0">
                <a:effectLst/>
                <a:ea typeface="Aptos" panose="020B0004020202020204" pitchFamily="34" charset="0"/>
                <a:cs typeface="Times New Roman" panose="02020603050405020304" pitchFamily="18" charset="0"/>
              </a:rPr>
              <a:t> that the NHS </a:t>
            </a:r>
            <a:r>
              <a:rPr lang="en-GB" sz="2000" b="1" i="1" kern="100" dirty="0">
                <a:effectLst/>
                <a:ea typeface="Aptos" panose="020B0004020202020204" pitchFamily="34" charset="0"/>
                <a:cs typeface="Times New Roman" panose="02020603050405020304" pitchFamily="18" charset="0"/>
              </a:rPr>
              <a:t>might</a:t>
            </a:r>
            <a:r>
              <a:rPr lang="en-GB" sz="2000" kern="100" dirty="0">
                <a:effectLst/>
                <a:ea typeface="Aptos" panose="020B0004020202020204" pitchFamily="34" charset="0"/>
                <a:cs typeface="Times New Roman" panose="02020603050405020304" pitchFamily="18" charset="0"/>
              </a:rPr>
              <a:t> not operate as efficiently as it could for </a:t>
            </a:r>
            <a:r>
              <a:rPr lang="en-GB" sz="2000" b="1" i="1" kern="100" dirty="0">
                <a:effectLst/>
                <a:ea typeface="Aptos" panose="020B0004020202020204" pitchFamily="34" charset="0"/>
                <a:cs typeface="Times New Roman" panose="02020603050405020304" pitchFamily="18" charset="0"/>
              </a:rPr>
              <a:t>many of its users</a:t>
            </a:r>
            <a:r>
              <a:rPr lang="en-GB" sz="2000" kern="100" dirty="0">
                <a:effectLst/>
                <a:ea typeface="Aptos" panose="020B0004020202020204" pitchFamily="34" charset="0"/>
                <a:cs typeface="Times New Roman" panose="02020603050405020304" pitchFamily="18" charset="0"/>
              </a:rPr>
              <a:t> .”) is often used in academic writing. </a:t>
            </a:r>
          </a:p>
          <a:p>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Try to be as objective </a:t>
            </a:r>
            <a:r>
              <a:rPr lang="en-GB" sz="2000" kern="100" dirty="0">
                <a:effectLst/>
                <a:ea typeface="Aptos" panose="020B0004020202020204" pitchFamily="34" charset="0"/>
                <a:cs typeface="Times New Roman" panose="02020603050405020304" pitchFamily="18" charset="0"/>
              </a:rPr>
              <a:t>(not influenced by personal feelings or opinions in considering and representing facts) </a:t>
            </a:r>
            <a:r>
              <a:rPr lang="en-GB" sz="2000" b="1" kern="100" dirty="0">
                <a:effectLst/>
                <a:ea typeface="Aptos" panose="020B0004020202020204" pitchFamily="34" charset="0"/>
                <a:cs typeface="Times New Roman" panose="02020603050405020304" pitchFamily="18" charset="0"/>
              </a:rPr>
              <a:t>as possible </a:t>
            </a:r>
            <a:r>
              <a:rPr lang="en-GB" sz="2000" kern="100" dirty="0">
                <a:effectLst/>
                <a:ea typeface="Aptos" panose="020B0004020202020204" pitchFamily="34" charset="0"/>
                <a:cs typeface="Times New Roman" panose="02020603050405020304" pitchFamily="18" charset="0"/>
              </a:rPr>
              <a:t>to show the strength of your argument. </a:t>
            </a:r>
          </a:p>
          <a:p>
            <a:pPr marL="0" indent="0">
              <a:buNone/>
            </a:pPr>
            <a:r>
              <a:rPr lang="en-GB" sz="1000" kern="100" dirty="0">
                <a:effectLst/>
                <a:ea typeface="Aptos" panose="020B0004020202020204" pitchFamily="34" charset="0"/>
                <a:cs typeface="Times New Roman" panose="02020603050405020304" pitchFamily="18" charset="0"/>
              </a:rPr>
              <a:t> </a:t>
            </a: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evidence</a:t>
            </a:r>
            <a:r>
              <a:rPr lang="en-GB" sz="2000" kern="100" dirty="0">
                <a:effectLst/>
                <a:ea typeface="Aptos" panose="020B0004020202020204" pitchFamily="34" charset="0"/>
                <a:cs typeface="Times New Roman" panose="02020603050405020304" pitchFamily="18" charset="0"/>
              </a:rPr>
              <a:t> to support your points and display the strength of your arguments.</a:t>
            </a:r>
          </a:p>
          <a:p>
            <a:pPr marL="0" indent="0">
              <a:buNone/>
            </a:pPr>
            <a:endParaRPr lang="en-GB" sz="20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3" name="Content Placeholder 2">
            <a:extLst>
              <a:ext uri="{FF2B5EF4-FFF2-40B4-BE49-F238E27FC236}">
                <a16:creationId xmlns:a16="http://schemas.microsoft.com/office/drawing/2014/main" id="{30F588E2-B891-D274-95DA-FBDC21DA1CBF}"/>
              </a:ext>
            </a:extLst>
          </p:cNvPr>
          <p:cNvSpPr txBox="1">
            <a:spLocks/>
          </p:cNvSpPr>
          <p:nvPr/>
        </p:nvSpPr>
        <p:spPr bwMode="auto">
          <a:xfrm>
            <a:off x="298597" y="660115"/>
            <a:ext cx="8546806"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800" b="1" u="sng" kern="100" dirty="0">
                <a:solidFill>
                  <a:srgbClr val="C00000"/>
                </a:solidFill>
                <a:ea typeface="Aptos" panose="020B0004020202020204" pitchFamily="34" charset="0"/>
                <a:cs typeface="Times New Roman" panose="02020603050405020304" pitchFamily="18" charset="0"/>
              </a:rPr>
              <a:t>DON’T:</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generalisations. </a:t>
            </a:r>
            <a:r>
              <a:rPr lang="en-GB" sz="2000" kern="100" dirty="0">
                <a:ea typeface="Aptos" panose="020B0004020202020204" pitchFamily="34" charset="0"/>
                <a:cs typeface="Times New Roman" panose="02020603050405020304" pitchFamily="18" charset="0"/>
              </a:rPr>
              <a:t>Avoid using words such as ‘everyone’ ‘everything’, ‘no one’, ‘nothing’, ‘always’ or ‘never’. For example, instead of ‘everyone’, we could say ‘many people’ or ‘a large majority of people’. </a:t>
            </a:r>
          </a:p>
          <a:p>
            <a:pPr marL="0" indent="0">
              <a:buFont typeface="Arial" panose="020B0604020202020204" pitchFamily="34" charset="0"/>
              <a:buNone/>
            </a:pPr>
            <a:r>
              <a:rPr lang="en-GB" sz="2000" kern="100" dirty="0">
                <a:ea typeface="Aptos" panose="020B0004020202020204" pitchFamily="34" charset="0"/>
                <a:cs typeface="Times New Roman" panose="02020603050405020304" pitchFamily="18" charset="0"/>
              </a:rPr>
              <a:t> </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personal pronouns </a:t>
            </a:r>
            <a:r>
              <a:rPr lang="en-GB" sz="2000" kern="100" dirty="0">
                <a:ea typeface="Aptos" panose="020B0004020202020204" pitchFamily="34" charset="0"/>
                <a:cs typeface="Times New Roman" panose="02020603050405020304" pitchFamily="18" charset="0"/>
              </a:rPr>
              <a:t>like ‘I’, ‘we’, ‘our’, ‘you’ </a:t>
            </a:r>
            <a:r>
              <a:rPr lang="en-GB" sz="2000" b="1" i="1" kern="100" dirty="0">
                <a:ea typeface="Aptos" panose="020B0004020202020204" pitchFamily="34" charset="0"/>
                <a:cs typeface="Times New Roman" panose="02020603050405020304" pitchFamily="18" charset="0"/>
              </a:rPr>
              <a:t>unless in reflective writing or advised otherwise by your lecturer/tutor. </a:t>
            </a:r>
            <a:r>
              <a:rPr lang="en-GB" sz="2000" i="1" kern="100" dirty="0">
                <a:ea typeface="Aptos" panose="020B0004020202020204" pitchFamily="34" charset="0"/>
                <a:cs typeface="Times New Roman" panose="02020603050405020304" pitchFamily="18" charset="0"/>
              </a:rPr>
              <a:t> </a:t>
            </a:r>
          </a:p>
          <a:p>
            <a:pPr marL="0" indent="0">
              <a:buFont typeface="Arial" panose="020B0604020202020204" pitchFamily="34" charset="0"/>
              <a:buNone/>
            </a:pPr>
            <a:endParaRPr lang="en-GB" sz="2000" i="1" kern="100" dirty="0">
              <a:ea typeface="Aptos" panose="020B0004020202020204" pitchFamily="34" charset="0"/>
              <a:cs typeface="Times New Roman" panose="02020603050405020304" pitchFamily="18" charset="0"/>
            </a:endParaRPr>
          </a:p>
          <a:p>
            <a:pPr marL="0" indent="0">
              <a:buNone/>
            </a:pPr>
            <a:r>
              <a:rPr lang="en-GB" sz="2000" b="1" kern="100" dirty="0">
                <a:ea typeface="Aptos" panose="020B0004020202020204" pitchFamily="34" charset="0"/>
                <a:cs typeface="Times New Roman" panose="02020603050405020304" pitchFamily="18" charset="0"/>
              </a:rPr>
              <a:t>X Use subjective or emotive language </a:t>
            </a:r>
            <a:r>
              <a:rPr lang="en-GB" sz="2000" kern="100" dirty="0">
                <a:ea typeface="Aptos" panose="020B0004020202020204" pitchFamily="34" charset="0"/>
                <a:cs typeface="Times New Roman" panose="02020603050405020304" pitchFamily="18" charset="0"/>
              </a:rPr>
              <a:t>(e.g. language which is based on personal opinions and feelings rather than on facts) such as ‘good’ ‘bad’ ‘disgusting’ ‘fantastic’. Emotive language suggests you may not be writing as objectively as you could. When you say something is ‘bad’ or ‘disgusting’ do you mean it’s inefficient/ineffective/expensive?  </a:t>
            </a:r>
          </a:p>
          <a:p>
            <a:endParaRPr lang="en-US" sz="2000" dirty="0"/>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4" name="Title 1">
            <a:extLst>
              <a:ext uri="{FF2B5EF4-FFF2-40B4-BE49-F238E27FC236}">
                <a16:creationId xmlns:a16="http://schemas.microsoft.com/office/drawing/2014/main" id="{54848FD0-0460-36D0-89B7-8DAE5DEFC8A8}"/>
              </a:ext>
            </a:extLst>
          </p:cNvPr>
          <p:cNvSpPr>
            <a:spLocks noGrp="1"/>
          </p:cNvSpPr>
          <p:nvPr>
            <p:ph idx="1"/>
          </p:nvPr>
        </p:nvSpPr>
        <p:spPr>
          <a:xfrm>
            <a:off x="273844" y="477043"/>
            <a:ext cx="8596312" cy="5903913"/>
          </a:xfrm>
        </p:spPr>
        <p:txBody>
          <a:bodyPr>
            <a:norm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DON’T:</a:t>
            </a:r>
          </a:p>
          <a:p>
            <a:endParaRPr lang="en-GB" sz="1000" b="1" kern="100" dirty="0">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the words ‘think’ and ‘believe’. </a:t>
            </a:r>
            <a:r>
              <a:rPr lang="en-GB" sz="2200" kern="100" dirty="0">
                <a:effectLst/>
                <a:ea typeface="Aptos" panose="020B0004020202020204" pitchFamily="34" charset="0"/>
                <a:cs typeface="Times New Roman" panose="02020603050405020304" pitchFamily="18" charset="0"/>
              </a:rPr>
              <a:t>Instead, use words such as ‘argues that’, ‘makes the point that’ ‘suggests that’, ‘demonstrates that’.</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contractions or abbreviations </a:t>
            </a:r>
            <a:r>
              <a:rPr lang="en-GB" sz="2200" kern="100" dirty="0">
                <a:effectLst/>
                <a:ea typeface="Aptos" panose="020B0004020202020204" pitchFamily="34" charset="0"/>
                <a:cs typeface="Times New Roman" panose="02020603050405020304" pitchFamily="18" charset="0"/>
              </a:rPr>
              <a:t>like ‘shouldn’t’, ‘it’s’, ‘etc.’. Use the full form of these (e.g. should not, it is). For abbreviations like ‘etc’ in academic writing it is better to be specific about what the items in a list are, rather than leave it unfinished. Provide specific examples if you can. </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Begin sentences with ‘And’, ‘so’, ‘because’. </a:t>
            </a:r>
            <a:r>
              <a:rPr lang="en-GB" sz="2200" kern="100" dirty="0">
                <a:effectLst/>
                <a:ea typeface="Aptos" panose="020B0004020202020204" pitchFamily="34" charset="0"/>
                <a:cs typeface="Times New Roman" panose="02020603050405020304" pitchFamily="18" charset="0"/>
              </a:rPr>
              <a:t>This is considered informal. Use words like ‘However’, ‘In addition’, ‘For this reason’ or </a:t>
            </a:r>
            <a:r>
              <a:rPr lang="en-GB" sz="2100" kern="100" dirty="0">
                <a:effectLst/>
                <a:ea typeface="Aptos" panose="020B0004020202020204" pitchFamily="34" charset="0"/>
                <a:cs typeface="Times New Roman" panose="02020603050405020304" pitchFamily="18" charset="0"/>
              </a:rPr>
              <a:t>‘Therefore’ at the beginning of a sentence, instead. Avoid using ‘like’ to provide an example as well! Instead, use ‘such as’ or even ‘for example’</a:t>
            </a:r>
          </a:p>
          <a:p>
            <a:pPr marL="0" indent="0">
              <a:buNone/>
            </a:pPr>
            <a:endParaRPr lang="en-GB" sz="24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11720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5" name="Content Placeholder 2">
            <a:extLst>
              <a:ext uri="{FF2B5EF4-FFF2-40B4-BE49-F238E27FC236}">
                <a16:creationId xmlns:a16="http://schemas.microsoft.com/office/drawing/2014/main" id="{DAF461A0-39E7-3D5D-F299-B4FB9F310082}"/>
              </a:ext>
            </a:extLst>
          </p:cNvPr>
          <p:cNvSpPr>
            <a:spLocks noGrp="1"/>
          </p:cNvSpPr>
          <p:nvPr>
            <p:ph idx="1"/>
          </p:nvPr>
        </p:nvSpPr>
        <p:spPr>
          <a:xfrm>
            <a:off x="273666" y="681859"/>
            <a:ext cx="8596668" cy="3880773"/>
          </a:xfrm>
        </p:spPr>
        <p:txBody>
          <a:bodyPr>
            <a:noAutofit/>
          </a:bodyPr>
          <a:lstStyle/>
          <a:p>
            <a:pPr marL="0" indent="0">
              <a:buNone/>
            </a:pPr>
            <a:r>
              <a:rPr lang="en-US" sz="2800" b="1" u="sng" dirty="0">
                <a:solidFill>
                  <a:srgbClr val="C00000"/>
                </a:solidFill>
              </a:rPr>
              <a:t>DON’T:</a:t>
            </a:r>
          </a:p>
          <a:p>
            <a:pPr marL="0" indent="0">
              <a:buNone/>
            </a:pPr>
            <a:endParaRPr lang="en-US" sz="1000" b="1" u="sng" dirty="0"/>
          </a:p>
          <a:p>
            <a:pPr marL="0" indent="0">
              <a:buNone/>
            </a:pPr>
            <a:r>
              <a:rPr lang="en-GB" sz="2400" b="1" kern="100" dirty="0">
                <a:effectLst/>
                <a:ea typeface="Aptos" panose="020B0004020202020204" pitchFamily="34" charset="0"/>
                <a:cs typeface="Times New Roman" panose="02020603050405020304" pitchFamily="18" charset="0"/>
              </a:rPr>
              <a:t>X</a:t>
            </a:r>
            <a:r>
              <a:rPr lang="en-GB" sz="2400" b="1" kern="100" dirty="0">
                <a:ea typeface="Aptos" panose="020B0004020202020204" pitchFamily="34" charset="0"/>
                <a:cs typeface="Times New Roman" panose="02020603050405020304" pitchFamily="18" charset="0"/>
              </a:rPr>
              <a:t> </a:t>
            </a:r>
            <a:r>
              <a:rPr lang="en-GB" sz="2400" b="1" kern="100" dirty="0">
                <a:effectLst/>
                <a:ea typeface="Aptos" panose="020B0004020202020204" pitchFamily="34" charset="0"/>
                <a:cs typeface="Times New Roman" panose="02020603050405020304" pitchFamily="18" charset="0"/>
              </a:rPr>
              <a:t>Use verbs with ‘get’ and other two-part (phrasal) verbs</a:t>
            </a:r>
            <a:r>
              <a:rPr lang="en-GB" sz="2400" kern="100" dirty="0">
                <a:effectLst/>
                <a:ea typeface="Aptos" panose="020B0004020202020204" pitchFamily="34" charset="0"/>
                <a:cs typeface="Times New Roman" panose="02020603050405020304" pitchFamily="18" charset="0"/>
              </a:rPr>
              <a:t>, if there is a one-word alternative</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e.g. ‘broken up’</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could be ‘dismantled’, ‘put up with’ could be ‘tolerate’</a:t>
            </a:r>
          </a:p>
          <a:p>
            <a:pPr marL="0" indent="0">
              <a:buNone/>
            </a:pPr>
            <a:r>
              <a:rPr lang="en-GB" sz="1000" kern="100" dirty="0">
                <a:effectLst/>
                <a:ea typeface="Aptos" panose="020B0004020202020204" pitchFamily="34" charset="0"/>
                <a:cs typeface="Times New Roman" panose="02020603050405020304" pitchFamily="18" charset="0"/>
              </a:rPr>
              <a:t> </a:t>
            </a:r>
          </a:p>
          <a:p>
            <a:pPr marL="0" indent="0">
              <a:buNone/>
            </a:pPr>
            <a:r>
              <a:rPr lang="en-GB" sz="2400" b="1" kern="100" dirty="0">
                <a:effectLst/>
                <a:ea typeface="Aptos" panose="020B0004020202020204" pitchFamily="34" charset="0"/>
                <a:cs typeface="Times New Roman" panose="02020603050405020304" pitchFamily="18" charset="0"/>
              </a:rPr>
              <a:t>X Use first names</a:t>
            </a:r>
            <a:r>
              <a:rPr lang="en-GB" sz="2400" kern="100" dirty="0">
                <a:effectLst/>
                <a:ea typeface="Aptos" panose="020B0004020202020204" pitchFamily="34" charset="0"/>
                <a:cs typeface="Times New Roman" panose="02020603050405020304" pitchFamily="18" charset="0"/>
              </a:rPr>
              <a:t>. In academic writing, last names (or family names) are used to refer to sources and/or people.</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400" b="1" kern="100" dirty="0">
                <a:effectLst/>
                <a:ea typeface="Aptos" panose="020B0004020202020204" pitchFamily="34" charset="0"/>
                <a:cs typeface="Times New Roman" panose="02020603050405020304" pitchFamily="18" charset="0"/>
              </a:rPr>
              <a:t>X Use rhetorical questions</a:t>
            </a:r>
            <a:r>
              <a:rPr lang="en-GB" sz="2400" b="1" kern="100" dirty="0">
                <a:ea typeface="Aptos" panose="020B0004020202020204" pitchFamily="34" charset="0"/>
                <a:cs typeface="Times New Roman" panose="02020603050405020304" pitchFamily="18" charset="0"/>
              </a:rPr>
              <a:t>, </a:t>
            </a:r>
            <a:r>
              <a:rPr lang="en-GB" sz="2400" kern="100" dirty="0">
                <a:ea typeface="Aptos" panose="020B0004020202020204" pitchFamily="34" charset="0"/>
                <a:cs typeface="Times New Roman" panose="02020603050405020304" pitchFamily="18" charset="0"/>
              </a:rPr>
              <a:t>like “how is this okay?”. </a:t>
            </a:r>
            <a:r>
              <a:rPr lang="en-GB" sz="2400" kern="100" dirty="0">
                <a:effectLst/>
                <a:ea typeface="Aptos" panose="020B0004020202020204" pitchFamily="34" charset="0"/>
                <a:cs typeface="Times New Roman" panose="02020603050405020304" pitchFamily="18" charset="0"/>
              </a:rPr>
              <a:t>Sometimes these are effective in presentations as a ‘hook’ for the listeners but in writing, these questions are used in place of careful argument, and it is better to provide a clear argument instead</a:t>
            </a:r>
            <a:r>
              <a:rPr lang="en-GB" sz="2000" kern="100" dirty="0">
                <a:effectLst/>
                <a:ea typeface="Aptos" panose="020B0004020202020204" pitchFamily="34" charset="0"/>
                <a:cs typeface="Times New Roman" panose="02020603050405020304" pitchFamily="18" charset="0"/>
              </a:rPr>
              <a:t>. </a:t>
            </a:r>
          </a:p>
          <a:p>
            <a:endParaRPr lang="en-GB" sz="2000" kern="100" dirty="0">
              <a:effectLst/>
              <a:ea typeface="Aptos" panose="020B0004020202020204" pitchFamily="34" charset="0"/>
              <a:cs typeface="Times New Roman" panose="02020603050405020304" pitchFamily="18" charset="0"/>
            </a:endParaRPr>
          </a:p>
          <a:p>
            <a:endParaRPr lang="en-US" sz="2000" b="1" u="sng" dirty="0"/>
          </a:p>
        </p:txBody>
      </p:sp>
    </p:spTree>
    <p:extLst>
      <p:ext uri="{BB962C8B-B14F-4D97-AF65-F5344CB8AC3E}">
        <p14:creationId xmlns:p14="http://schemas.microsoft.com/office/powerpoint/2010/main" val="19311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404E-50D7-A8D7-8A72-AC86823E48FE}"/>
              </a:ext>
            </a:extLst>
          </p:cNvPr>
          <p:cNvSpPr>
            <a:spLocks noGrp="1"/>
          </p:cNvSpPr>
          <p:nvPr>
            <p:ph type="title"/>
          </p:nvPr>
        </p:nvSpPr>
        <p:spPr>
          <a:xfrm>
            <a:off x="472104" y="-222334"/>
            <a:ext cx="8229600" cy="1143000"/>
          </a:xfrm>
        </p:spPr>
        <p:txBody>
          <a:bodyPr/>
          <a:lstStyle/>
          <a:p>
            <a:r>
              <a:rPr lang="en-US" b="1" dirty="0"/>
              <a:t>Extra Information</a:t>
            </a:r>
          </a:p>
        </p:txBody>
      </p:sp>
      <p:sp>
        <p:nvSpPr>
          <p:cNvPr id="4" name="Date Placeholder 3">
            <a:extLst>
              <a:ext uri="{FF2B5EF4-FFF2-40B4-BE49-F238E27FC236}">
                <a16:creationId xmlns:a16="http://schemas.microsoft.com/office/drawing/2014/main" id="{01DF064D-1681-B0F7-A758-4B823E9DFD35}"/>
              </a:ext>
            </a:extLst>
          </p:cNvPr>
          <p:cNvSpPr>
            <a:spLocks noGrp="1"/>
          </p:cNvSpPr>
          <p:nvPr>
            <p:ph type="dt" sz="half" idx="10"/>
          </p:nvPr>
        </p:nvSpPr>
        <p:spPr/>
        <p:txBody>
          <a:bodyPr/>
          <a:lstStyle/>
          <a:p>
            <a:pPr>
              <a:defRPr/>
            </a:pPr>
            <a:fld id="{CDF502AA-C8CB-4132-B592-CA60B7C38ACE}" type="datetime1">
              <a:rPr lang="en-GB" smtClean="0"/>
              <a:pPr>
                <a:defRPr/>
              </a:pPr>
              <a:t>13/06/2024</a:t>
            </a:fld>
            <a:endParaRPr lang="en-GB"/>
          </a:p>
        </p:txBody>
      </p:sp>
      <p:sp>
        <p:nvSpPr>
          <p:cNvPr id="5" name="Content Placeholder 2">
            <a:extLst>
              <a:ext uri="{FF2B5EF4-FFF2-40B4-BE49-F238E27FC236}">
                <a16:creationId xmlns:a16="http://schemas.microsoft.com/office/drawing/2014/main" id="{2A492B89-83C6-E233-612D-C9FB2371A8FD}"/>
              </a:ext>
            </a:extLst>
          </p:cNvPr>
          <p:cNvSpPr>
            <a:spLocks noGrp="1"/>
          </p:cNvSpPr>
          <p:nvPr>
            <p:ph idx="1"/>
          </p:nvPr>
        </p:nvSpPr>
        <p:spPr>
          <a:xfrm>
            <a:off x="250825" y="764704"/>
            <a:ext cx="8569647" cy="3916363"/>
          </a:xfrm>
        </p:spPr>
        <p:txBody>
          <a:bodyPr/>
          <a:lstStyle/>
          <a:p>
            <a:r>
              <a:rPr lang="en-GB" sz="2600" dirty="0"/>
              <a:t>You can find more information through these websites:</a:t>
            </a:r>
          </a:p>
          <a:p>
            <a:pPr marL="0" indent="0">
              <a:buNone/>
            </a:pPr>
            <a:r>
              <a:rPr lang="en-GB" sz="2600" dirty="0"/>
              <a:t>​</a:t>
            </a:r>
            <a:endParaRPr lang="en-GB" sz="2000" dirty="0"/>
          </a:p>
          <a:p>
            <a:pPr marL="0" indent="0">
              <a:buNone/>
            </a:pPr>
            <a:r>
              <a:rPr lang="en-GB" sz="2000" dirty="0">
                <a:hlinkClick r:id="rId2"/>
              </a:rPr>
              <a:t>https://students.unimelb.edu.au/academic-skills/resources/reading,-writing-and-referencing/writing-effectively/academic-style - :~:text=or logical argumentation.-,Formality,information that completes the message.</a:t>
            </a:r>
            <a:endParaRPr lang="en-GB" sz="2000" dirty="0"/>
          </a:p>
          <a:p>
            <a:pPr marL="0" indent="0">
              <a:buNone/>
            </a:pPr>
            <a:endParaRPr lang="en-GB" sz="2000" dirty="0"/>
          </a:p>
          <a:p>
            <a:pPr marL="0" indent="0">
              <a:buNone/>
            </a:pPr>
            <a:r>
              <a:rPr lang="en-GB" sz="2000" dirty="0">
                <a:hlinkClick r:id="rId3"/>
              </a:rPr>
              <a:t>https://www.eapfoundation.com/writing/style/</a:t>
            </a:r>
            <a:r>
              <a:rPr lang="en-GB" sz="2000" dirty="0"/>
              <a:t> </a:t>
            </a:r>
          </a:p>
          <a:p>
            <a:pPr marL="0" indent="0">
              <a:buNone/>
            </a:pPr>
            <a:endParaRPr lang="en-GB" sz="2000" dirty="0"/>
          </a:p>
          <a:p>
            <a:pPr marL="0" indent="0">
              <a:buNone/>
            </a:pPr>
            <a:r>
              <a:rPr lang="en-GB" sz="2000" dirty="0">
                <a:hlinkClick r:id="rId4"/>
              </a:rPr>
              <a:t>https://academic-englishuk.com/academic-style/</a:t>
            </a:r>
            <a:r>
              <a:rPr lang="en-GB" sz="2000" dirty="0"/>
              <a:t> </a:t>
            </a:r>
          </a:p>
        </p:txBody>
      </p:sp>
    </p:spTree>
    <p:extLst>
      <p:ext uri="{BB962C8B-B14F-4D97-AF65-F5344CB8AC3E}">
        <p14:creationId xmlns:p14="http://schemas.microsoft.com/office/powerpoint/2010/main" val="338295514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1498</Words>
  <Application>Microsoft Office PowerPoint</Application>
  <PresentationFormat>On-screen Show (4:3)</PresentationFormat>
  <Paragraphs>90</Paragraphs>
  <Slides>13</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13</vt:i4>
      </vt:variant>
    </vt:vector>
  </HeadingPairs>
  <TitlesOfParts>
    <vt:vector size="22" baseType="lpstr">
      <vt:lpstr>Myriad Pro</vt:lpstr>
      <vt:lpstr>Aptos</vt:lpstr>
      <vt:lpstr>Arial</vt:lpstr>
      <vt:lpstr>Calibri</vt:lpstr>
      <vt:lpstr>Segoe UI</vt:lpstr>
      <vt:lpstr>Times New Roman</vt:lpstr>
      <vt:lpstr>1_20140311PresentationUWTSDTemplate</vt:lpstr>
      <vt:lpstr>20140311PresentationUWTSDTemplate</vt:lpstr>
      <vt:lpstr>2_20140311PresentationUWTSDTemplate</vt:lpstr>
      <vt:lpstr> LCHS4001  Academic and Employability Skills  </vt:lpstr>
      <vt:lpstr>Aims</vt:lpstr>
      <vt:lpstr>Academic Style: What is it?</vt:lpstr>
      <vt:lpstr>Activity 1, Academic Style Worksheet</vt:lpstr>
      <vt:lpstr>Before moving on….</vt:lpstr>
      <vt:lpstr>Activity 2, Worksheet</vt:lpstr>
      <vt:lpstr>Activity 2, Possible Answers Text A</vt:lpstr>
      <vt:lpstr>Activity 2, Possible Answers Text B</vt:lpstr>
      <vt:lpstr>Academic Style: Do’s!</vt:lpstr>
      <vt:lpstr>Academic Style: Don’ts!</vt:lpstr>
      <vt:lpstr>Academic Style: Don’ts!</vt:lpstr>
      <vt:lpstr>Academic Style: Don’ts!</vt:lpstr>
      <vt:lpstr>Extra Information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393</cp:revision>
  <dcterms:created xsi:type="dcterms:W3CDTF">2012-10-20T16:04:33Z</dcterms:created>
  <dcterms:modified xsi:type="dcterms:W3CDTF">2024-06-13T13:42:45Z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