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18288000" cy="10287000"/>
  <p:notesSz cx="6858000" cy="9144000"/>
  <p:embeddedFontLst>
    <p:embeddedFont>
      <p:font typeface="Bobby Jones" panose="020B0604020202020204" charset="0"/>
      <p:regular r:id="rId16"/>
    </p:embeddedFont>
    <p:embeddedFont>
      <p:font typeface="Poppins" panose="00000500000000000000" pitchFamily="2"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8707" autoAdjust="0"/>
  </p:normalViewPr>
  <p:slideViewPr>
    <p:cSldViewPr>
      <p:cViewPr varScale="1">
        <p:scale>
          <a:sx n="66" d="100"/>
          <a:sy n="66" d="100"/>
        </p:scale>
        <p:origin x="101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3" d="100"/>
          <a:sy n="53" d="100"/>
        </p:scale>
        <p:origin x="2820"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C56997-9A37-490C-BFD6-D5C20FE19574}" type="datetimeFigureOut">
              <a:rPr lang="en-IN" smtClean="0"/>
              <a:t>18-02-2026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D11331-2BBA-4F38-919B-8DF9955DA0F3}" type="slidenum">
              <a:rPr lang="en-IN" smtClean="0"/>
              <a:t>‹#›</a:t>
            </a:fld>
            <a:endParaRPr lang="en-IN"/>
          </a:p>
        </p:txBody>
      </p:sp>
    </p:spTree>
    <p:extLst>
      <p:ext uri="{BB962C8B-B14F-4D97-AF65-F5344CB8AC3E}">
        <p14:creationId xmlns:p14="http://schemas.microsoft.com/office/powerpoint/2010/main" val="4273363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IN" sz="1200" dirty="0"/>
              <a:t>I have prepared the presentation based on the second option, “Sustainability in terms of Food waste and its efficacy” with its relevance to the hotel and hospitality sector of the UK. I found that researching sustainability in the hospitality sector through reflecting on food waste is necessary. In the current period, food waste is one of the biggest issues, which directly affects the economy and environment of the UK. Food waste contributes to greenhouse gas emissions and resource depletion that affects the sustainability goals of the industry. These reasons make this research significance for understanding the facts with the secondary research process. </a:t>
            </a:r>
          </a:p>
        </p:txBody>
      </p:sp>
      <p:sp>
        <p:nvSpPr>
          <p:cNvPr id="4" name="Slide Number Placeholder 3"/>
          <p:cNvSpPr>
            <a:spLocks noGrp="1"/>
          </p:cNvSpPr>
          <p:nvPr>
            <p:ph type="sldNum" sz="quarter" idx="10"/>
          </p:nvPr>
        </p:nvSpPr>
        <p:spPr/>
        <p:txBody>
          <a:bodyPr/>
          <a:lstStyle/>
          <a:p>
            <a:fld id="{D1D11331-2BBA-4F38-919B-8DF9955DA0F3}" type="slidenum">
              <a:rPr lang="en-IN" smtClean="0"/>
              <a:t>2</a:t>
            </a:fld>
            <a:endParaRPr lang="en-IN"/>
          </a:p>
        </p:txBody>
      </p:sp>
    </p:spTree>
    <p:extLst>
      <p:ext uri="{BB962C8B-B14F-4D97-AF65-F5344CB8AC3E}">
        <p14:creationId xmlns:p14="http://schemas.microsoft.com/office/powerpoint/2010/main" val="2527623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IN" sz="1200" dirty="0"/>
              <a:t>I have found that the hospitality sector is the major contributor to the economic development of the UK, as it employs millions of people in different job roles. The market value of the sector is expected to reach $63.8 billion roughly in 2026. In the current period, food waste is the major hurdle of this sector that affects financial aspects. It is understood that the main sources of waste in this sector are preparation, spoilage, and customer plates. Financially, it results in a 6% loss of total sales for restaurants. Over-preparation, spoilage, and the large portions lead to plate waste and the inefficient inventory. </a:t>
            </a:r>
          </a:p>
        </p:txBody>
      </p:sp>
      <p:sp>
        <p:nvSpPr>
          <p:cNvPr id="4" name="Slide Number Placeholder 3"/>
          <p:cNvSpPr>
            <a:spLocks noGrp="1"/>
          </p:cNvSpPr>
          <p:nvPr>
            <p:ph type="sldNum" sz="quarter" idx="10"/>
          </p:nvPr>
        </p:nvSpPr>
        <p:spPr/>
        <p:txBody>
          <a:bodyPr/>
          <a:lstStyle/>
          <a:p>
            <a:fld id="{D1D11331-2BBA-4F38-919B-8DF9955DA0F3}" type="slidenum">
              <a:rPr lang="en-IN" smtClean="0"/>
              <a:t>3</a:t>
            </a:fld>
            <a:endParaRPr lang="en-IN"/>
          </a:p>
        </p:txBody>
      </p:sp>
    </p:spTree>
    <p:extLst>
      <p:ext uri="{BB962C8B-B14F-4D97-AF65-F5344CB8AC3E}">
        <p14:creationId xmlns:p14="http://schemas.microsoft.com/office/powerpoint/2010/main" val="3947150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IN" sz="1200" dirty="0"/>
              <a:t>I have found that the theory of Social practice is helpful for understanding the factors food waste in the UK hospitality sector and their impacts. Social norms, cultural values, and perceptions of luxury, such as fine dining catch the attention of the customers, while they forget about the consequences of their deeds. This theory suggests that employee knowledge, training, and skills are necessary for understanding these behaviours and provide interventions to prevent waste in the hospitality industry. I have also found that the </a:t>
            </a:r>
            <a:r>
              <a:rPr lang="en-IN" sz="1200" dirty="0" err="1"/>
              <a:t>theiry</a:t>
            </a:r>
            <a:r>
              <a:rPr lang="en-IN" sz="1200" dirty="0"/>
              <a:t> suggests shifting the narrative from “abundance equals quality” to "responsible and high quality portions” through tourist education. </a:t>
            </a:r>
          </a:p>
          <a:p>
            <a:pPr algn="just"/>
            <a:endParaRPr lang="en-IN" dirty="0"/>
          </a:p>
        </p:txBody>
      </p:sp>
      <p:sp>
        <p:nvSpPr>
          <p:cNvPr id="4" name="Slide Number Placeholder 3"/>
          <p:cNvSpPr>
            <a:spLocks noGrp="1"/>
          </p:cNvSpPr>
          <p:nvPr>
            <p:ph type="sldNum" sz="quarter" idx="10"/>
          </p:nvPr>
        </p:nvSpPr>
        <p:spPr/>
        <p:txBody>
          <a:bodyPr/>
          <a:lstStyle/>
          <a:p>
            <a:fld id="{D1D11331-2BBA-4F38-919B-8DF9955DA0F3}" type="slidenum">
              <a:rPr lang="en-IN" smtClean="0"/>
              <a:t>4</a:t>
            </a:fld>
            <a:endParaRPr lang="en-IN"/>
          </a:p>
        </p:txBody>
      </p:sp>
    </p:spTree>
    <p:extLst>
      <p:ext uri="{BB962C8B-B14F-4D97-AF65-F5344CB8AC3E}">
        <p14:creationId xmlns:p14="http://schemas.microsoft.com/office/powerpoint/2010/main" val="21529811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dirty="0"/>
              <a:t>I have found that food waste in the hospitality and hotel industry causes significant economic losses, accounting for 20 to 60% of purchased food, being discarded. This increases operational expenses for disposal, reduced profit margins, and potential damage to brand reputation. I have noticed some direct financial losses. Hotels face substantial issues, which are often overlooked, such as costs of purchasing, storing, and preparing food, which is never consumed. This increased operational expense for disposal reduces the profit margins and hampers the brand reputation. </a:t>
            </a:r>
            <a:endParaRPr lang="en-IN" sz="1200" dirty="0"/>
          </a:p>
        </p:txBody>
      </p:sp>
      <p:sp>
        <p:nvSpPr>
          <p:cNvPr id="4" name="Slide Number Placeholder 3"/>
          <p:cNvSpPr>
            <a:spLocks noGrp="1"/>
          </p:cNvSpPr>
          <p:nvPr>
            <p:ph type="sldNum" sz="quarter" idx="10"/>
          </p:nvPr>
        </p:nvSpPr>
        <p:spPr/>
        <p:txBody>
          <a:bodyPr/>
          <a:lstStyle/>
          <a:p>
            <a:fld id="{D1D11331-2BBA-4F38-919B-8DF9955DA0F3}" type="slidenum">
              <a:rPr lang="en-IN" smtClean="0"/>
              <a:t>5</a:t>
            </a:fld>
            <a:endParaRPr lang="en-IN"/>
          </a:p>
        </p:txBody>
      </p:sp>
    </p:spTree>
    <p:extLst>
      <p:ext uri="{BB962C8B-B14F-4D97-AF65-F5344CB8AC3E}">
        <p14:creationId xmlns:p14="http://schemas.microsoft.com/office/powerpoint/2010/main" val="2122318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dirty="0"/>
              <a:t>I have found that wasting edible food, while people go hungry highlights the social inequality. In this case, </a:t>
            </a:r>
            <a:r>
              <a:rPr lang="en-GB" dirty="0" err="1"/>
              <a:t>Alsuwaidi</a:t>
            </a:r>
            <a:r>
              <a:rPr lang="en-GB" dirty="0"/>
              <a:t>, Eid, and </a:t>
            </a:r>
            <a:r>
              <a:rPr lang="en-GB" dirty="0" err="1"/>
              <a:t>Agag</a:t>
            </a:r>
            <a:r>
              <a:rPr lang="en-GB" dirty="0"/>
              <a:t> (2022) defined that failure to act responsibly can alienate environmentally conscious people. At the same time, it increases ethical tensions. In this case, technology, such as data analytics, smart inventory systems, and digital feedback in apps are the solutions for the effective waste management systems in the hotels and </a:t>
            </a:r>
            <a:r>
              <a:rPr lang="en-GB" dirty="0" err="1"/>
              <a:t>restaurants.On</a:t>
            </a:r>
            <a:r>
              <a:rPr lang="en-GB" dirty="0"/>
              <a:t> the other hand, guest engagement, process improvement, and circular economy can help the hospitality sector to manage their waste. Therefore, adopting the strategies, such as food donation and composting can help in establishing a circular economy. </a:t>
            </a:r>
            <a:endParaRPr lang="en-IN" dirty="0"/>
          </a:p>
        </p:txBody>
      </p:sp>
      <p:sp>
        <p:nvSpPr>
          <p:cNvPr id="4" name="Slide Number Placeholder 3"/>
          <p:cNvSpPr>
            <a:spLocks noGrp="1"/>
          </p:cNvSpPr>
          <p:nvPr>
            <p:ph type="sldNum" sz="quarter" idx="10"/>
          </p:nvPr>
        </p:nvSpPr>
        <p:spPr/>
        <p:txBody>
          <a:bodyPr/>
          <a:lstStyle/>
          <a:p>
            <a:fld id="{D1D11331-2BBA-4F38-919B-8DF9955DA0F3}" type="slidenum">
              <a:rPr lang="en-IN" smtClean="0"/>
              <a:t>6</a:t>
            </a:fld>
            <a:endParaRPr lang="en-IN"/>
          </a:p>
        </p:txBody>
      </p:sp>
    </p:spTree>
    <p:extLst>
      <p:ext uri="{BB962C8B-B14F-4D97-AF65-F5344CB8AC3E}">
        <p14:creationId xmlns:p14="http://schemas.microsoft.com/office/powerpoint/2010/main" val="1049331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According to the PESTEL analysis, it is understood that the government rules and regulations allow the organisations with new legislation. It is mandatory for the tourism and hospitality organisations for waste reporting and separation. Therefore, the limited financial resources restrict the investment in better storage. The higher staff turnover leads to poor, inconsistent, and negligent practices in food handling, which results in food waste in the UK. As per the social factor, I have understood that the customer behaviour and expectations are very important. High expectations of the customers for a wide menu variety and constant food availability have the consequences in overproduction as well as food waste. </a:t>
            </a:r>
            <a:endParaRPr lang="en-IN" sz="1200" kern="1200" dirty="0">
              <a:solidFill>
                <a:schemeClr val="tx1"/>
              </a:solidFill>
              <a:effectLst/>
              <a:latin typeface="+mn-lt"/>
              <a:ea typeface="+mn-ea"/>
              <a:cs typeface="+mn-cs"/>
            </a:endParaRPr>
          </a:p>
          <a:p>
            <a:pPr algn="just"/>
            <a:endParaRPr lang="en-IN" dirty="0"/>
          </a:p>
        </p:txBody>
      </p:sp>
      <p:sp>
        <p:nvSpPr>
          <p:cNvPr id="4" name="Slide Number Placeholder 3"/>
          <p:cNvSpPr>
            <a:spLocks noGrp="1"/>
          </p:cNvSpPr>
          <p:nvPr>
            <p:ph type="sldNum" sz="quarter" idx="10"/>
          </p:nvPr>
        </p:nvSpPr>
        <p:spPr/>
        <p:txBody>
          <a:bodyPr/>
          <a:lstStyle/>
          <a:p>
            <a:fld id="{D1D11331-2BBA-4F38-919B-8DF9955DA0F3}" type="slidenum">
              <a:rPr lang="en-IN" smtClean="0"/>
              <a:t>7</a:t>
            </a:fld>
            <a:endParaRPr lang="en-IN"/>
          </a:p>
        </p:txBody>
      </p:sp>
    </p:spTree>
    <p:extLst>
      <p:ext uri="{BB962C8B-B14F-4D97-AF65-F5344CB8AC3E}">
        <p14:creationId xmlns:p14="http://schemas.microsoft.com/office/powerpoint/2010/main" val="180897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dirty="0"/>
              <a:t>A major amount of waste is generated in the UK hospitality sector due to the changing habits and expectations of the UK people. In this case, the government of the UK promotes Mandatory waste reporting and separation and Net zero 2030 and sustainability targets for the hospitality sector to manage the waste. On the other hand, food waste in this sector elevates the pollution rate as well as climate concerns.  </a:t>
            </a:r>
            <a:endParaRPr lang="en-IN" sz="1200" dirty="0"/>
          </a:p>
          <a:p>
            <a:pPr algn="just"/>
            <a:endParaRPr lang="en-IN" dirty="0"/>
          </a:p>
        </p:txBody>
      </p:sp>
      <p:sp>
        <p:nvSpPr>
          <p:cNvPr id="4" name="Slide Number Placeholder 3"/>
          <p:cNvSpPr>
            <a:spLocks noGrp="1"/>
          </p:cNvSpPr>
          <p:nvPr>
            <p:ph type="sldNum" sz="quarter" idx="10"/>
          </p:nvPr>
        </p:nvSpPr>
        <p:spPr/>
        <p:txBody>
          <a:bodyPr/>
          <a:lstStyle/>
          <a:p>
            <a:fld id="{D1D11331-2BBA-4F38-919B-8DF9955DA0F3}" type="slidenum">
              <a:rPr lang="en-IN" smtClean="0"/>
              <a:t>9</a:t>
            </a:fld>
            <a:endParaRPr lang="en-IN"/>
          </a:p>
        </p:txBody>
      </p:sp>
    </p:spTree>
    <p:extLst>
      <p:ext uri="{BB962C8B-B14F-4D97-AF65-F5344CB8AC3E}">
        <p14:creationId xmlns:p14="http://schemas.microsoft.com/office/powerpoint/2010/main" val="3633881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dirty="0"/>
              <a:t>Waste auditing in the restaurants and hospitality sector can assist in tracking the waste and measuring the, based on preparation, plate, and spillage. On the other hand, The organisation, like </a:t>
            </a:r>
            <a:r>
              <a:rPr lang="en-GB" dirty="0" err="1"/>
              <a:t>Novotel</a:t>
            </a:r>
            <a:r>
              <a:rPr lang="en-GB" dirty="0"/>
              <a:t> Birmingham Airport can  adopt the FIFO system for more frequent orders and minimise the over production. </a:t>
            </a:r>
            <a:endParaRPr lang="en-IN" dirty="0"/>
          </a:p>
          <a:p>
            <a:pPr algn="just"/>
            <a:endParaRPr lang="en-IN" dirty="0"/>
          </a:p>
        </p:txBody>
      </p:sp>
      <p:sp>
        <p:nvSpPr>
          <p:cNvPr id="4" name="Slide Number Placeholder 3"/>
          <p:cNvSpPr>
            <a:spLocks noGrp="1"/>
          </p:cNvSpPr>
          <p:nvPr>
            <p:ph type="sldNum" sz="quarter" idx="10"/>
          </p:nvPr>
        </p:nvSpPr>
        <p:spPr/>
        <p:txBody>
          <a:bodyPr/>
          <a:lstStyle/>
          <a:p>
            <a:fld id="{D1D11331-2BBA-4F38-919B-8DF9955DA0F3}" type="slidenum">
              <a:rPr lang="en-IN" smtClean="0"/>
              <a:t>10</a:t>
            </a:fld>
            <a:endParaRPr lang="en-IN"/>
          </a:p>
        </p:txBody>
      </p:sp>
    </p:spTree>
    <p:extLst>
      <p:ext uri="{BB962C8B-B14F-4D97-AF65-F5344CB8AC3E}">
        <p14:creationId xmlns:p14="http://schemas.microsoft.com/office/powerpoint/2010/main" val="4054090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dirty="0"/>
              <a:t>I have also found that staff engagement through incentivising employees can help in following waste-reduction policies. In this case, the organisations can implement strict and separate waste segregation, and partnering with local charities and using apps can help in redistributing edible surplus. Therefore, offering smaller portions and simplification of menus can help in reducing ingredient variety and using daily specials to utilise ingredients.  </a:t>
            </a:r>
            <a:endParaRPr lang="en-IN" sz="1200" dirty="0"/>
          </a:p>
          <a:p>
            <a:pPr algn="just"/>
            <a:endParaRPr lang="en-IN" dirty="0"/>
          </a:p>
        </p:txBody>
      </p:sp>
      <p:sp>
        <p:nvSpPr>
          <p:cNvPr id="4" name="Slide Number Placeholder 3"/>
          <p:cNvSpPr>
            <a:spLocks noGrp="1"/>
          </p:cNvSpPr>
          <p:nvPr>
            <p:ph type="sldNum" sz="quarter" idx="10"/>
          </p:nvPr>
        </p:nvSpPr>
        <p:spPr/>
        <p:txBody>
          <a:bodyPr/>
          <a:lstStyle/>
          <a:p>
            <a:fld id="{D1D11331-2BBA-4F38-919B-8DF9955DA0F3}" type="slidenum">
              <a:rPr lang="en-IN" smtClean="0"/>
              <a:t>11</a:t>
            </a:fld>
            <a:endParaRPr lang="en-IN"/>
          </a:p>
        </p:txBody>
      </p:sp>
    </p:spTree>
    <p:extLst>
      <p:ext uri="{BB962C8B-B14F-4D97-AF65-F5344CB8AC3E}">
        <p14:creationId xmlns:p14="http://schemas.microsoft.com/office/powerpoint/2010/main" val="1040501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5.png"/><Relationship Id="rId3" Type="http://schemas.openxmlformats.org/officeDocument/2006/relationships/image" Target="../media/image9.png"/><Relationship Id="rId7" Type="http://schemas.openxmlformats.org/officeDocument/2006/relationships/image" Target="../media/image5.png"/><Relationship Id="rId12" Type="http://schemas.openxmlformats.org/officeDocument/2006/relationships/image" Target="../media/image8.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2.svg"/><Relationship Id="rId11" Type="http://schemas.openxmlformats.org/officeDocument/2006/relationships/image" Target="../media/image7.png"/><Relationship Id="rId5" Type="http://schemas.openxmlformats.org/officeDocument/2006/relationships/image" Target="../media/image11.png"/><Relationship Id="rId15" Type="http://schemas.openxmlformats.org/officeDocument/2006/relationships/image" Target="../media/image17.png"/><Relationship Id="rId10" Type="http://schemas.openxmlformats.org/officeDocument/2006/relationships/image" Target="../media/image14.svg"/><Relationship Id="rId4" Type="http://schemas.openxmlformats.org/officeDocument/2006/relationships/image" Target="../media/image10.svg"/><Relationship Id="rId9" Type="http://schemas.openxmlformats.org/officeDocument/2006/relationships/image" Target="../media/image13.png"/><Relationship Id="rId14" Type="http://schemas.openxmlformats.org/officeDocument/2006/relationships/image" Target="../media/image16.svg"/></Relationships>
</file>

<file path=ppt/slides/_rels/slide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23.svg"/><Relationship Id="rId4" Type="http://schemas.openxmlformats.org/officeDocument/2006/relationships/image" Target="../media/image19.svg"/><Relationship Id="rId9" Type="http://schemas.openxmlformats.org/officeDocument/2006/relationships/image" Target="../media/image22.png"/></Relationships>
</file>

<file path=ppt/slides/_rels/slide4.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28.png"/><Relationship Id="rId3" Type="http://schemas.openxmlformats.org/officeDocument/2006/relationships/image" Target="../media/image24.png"/><Relationship Id="rId7" Type="http://schemas.openxmlformats.org/officeDocument/2006/relationships/image" Target="../media/image5.png"/><Relationship Id="rId12" Type="http://schemas.openxmlformats.org/officeDocument/2006/relationships/image" Target="../media/image27.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6.svg"/><Relationship Id="rId11" Type="http://schemas.openxmlformats.org/officeDocument/2006/relationships/image" Target="../media/image26.png"/><Relationship Id="rId5" Type="http://schemas.openxmlformats.org/officeDocument/2006/relationships/image" Target="../media/image15.png"/><Relationship Id="rId10" Type="http://schemas.openxmlformats.org/officeDocument/2006/relationships/image" Target="../media/image4.svg"/><Relationship Id="rId4" Type="http://schemas.openxmlformats.org/officeDocument/2006/relationships/image" Target="../media/image25.svg"/><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29.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6.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33.png"/><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8.svg"/><Relationship Id="rId4" Type="http://schemas.openxmlformats.org/officeDocument/2006/relationships/image" Target="../media/image34.sv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24.png"/><Relationship Id="rId7"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10.svg"/><Relationship Id="rId4" Type="http://schemas.openxmlformats.org/officeDocument/2006/relationships/image" Target="../media/image25.svg"/><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37.png"/><Relationship Id="rId7" Type="http://schemas.openxmlformats.org/officeDocument/2006/relationships/image" Target="../media/image3.png"/><Relationship Id="rId12" Type="http://schemas.openxmlformats.org/officeDocument/2006/relationships/image" Target="../media/image14.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13.png"/><Relationship Id="rId5" Type="http://schemas.openxmlformats.org/officeDocument/2006/relationships/image" Target="../media/image5.png"/><Relationship Id="rId10" Type="http://schemas.openxmlformats.org/officeDocument/2006/relationships/image" Target="../media/image40.svg"/><Relationship Id="rId4" Type="http://schemas.openxmlformats.org/officeDocument/2006/relationships/image" Target="../media/image38.svg"/><Relationship Id="rId9" Type="http://schemas.openxmlformats.org/officeDocument/2006/relationships/image" Target="../media/image39.png"/></Relationships>
</file>

<file path=ppt/slides/_rels/slide11.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9.png"/><Relationship Id="rId7"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27.svg"/><Relationship Id="rId4" Type="http://schemas.openxmlformats.org/officeDocument/2006/relationships/image" Target="../media/image10.svg"/><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hyperlink" Target="https://www.emerald.com/insight/content/doi/10.1108/IJCTHR-01-2021-0019/full/pdf" TargetMode="External"/><Relationship Id="rId7" Type="http://schemas.openxmlformats.org/officeDocument/2006/relationships/hyperlink" Target="https://research.manchester.ac.uk/files/263914786/AAM_Attached_standard_file_1_copy.pdf" TargetMode="External"/><Relationship Id="rId2" Type="http://schemas.openxmlformats.org/officeDocument/2006/relationships/hyperlink" Target="https://irep.ntu.ac.uk/id/eprint/46441/1/1552549_Agag.pdf" TargetMode="External"/><Relationship Id="rId1" Type="http://schemas.openxmlformats.org/officeDocument/2006/relationships/slideLayout" Target="../slideLayouts/slideLayout7.xml"/><Relationship Id="rId6" Type="http://schemas.openxmlformats.org/officeDocument/2006/relationships/hyperlink" Target="https://www.researchgate.net/profile/Komal-Munir-2/publication/356770488_Sustainable_food_waste_management_strategies_by_applying_practice_theory_in_hospitality_and_food_services-_a_systematic_literature_review/links/683e9fbfc33afe388ac9c246/Sustainable-food-waste-management-strategies-by-applying-practice-theory-in-hospitality-and-food-services-a-systematic-literature-review.pdf" TargetMode="External"/><Relationship Id="rId5" Type="http://schemas.openxmlformats.org/officeDocument/2006/relationships/hyperlink" Target="https://link.springer.com/article/10.1007/s11356-022-19984-4" TargetMode="External"/><Relationship Id="rId4" Type="http://schemas.openxmlformats.org/officeDocument/2006/relationships/hyperlink" Target="https://www.tandfonline.com/doi/pdf/10.1080/23311886.2022.2026556"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1.svg"/><Relationship Id="rId3" Type="http://schemas.openxmlformats.org/officeDocument/2006/relationships/image" Target="../media/image42.svg"/><Relationship Id="rId7" Type="http://schemas.openxmlformats.org/officeDocument/2006/relationships/image" Target="../media/image44.svg"/><Relationship Id="rId12" Type="http://schemas.openxmlformats.org/officeDocument/2006/relationships/image" Target="../media/image20.pn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3.png"/><Relationship Id="rId11" Type="http://schemas.openxmlformats.org/officeDocument/2006/relationships/image" Target="../media/image6.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25.sv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0B0"/>
        </a:solidFill>
        <a:effectLst/>
      </p:bgPr>
    </p:bg>
    <p:spTree>
      <p:nvGrpSpPr>
        <p:cNvPr id="1" name=""/>
        <p:cNvGrpSpPr/>
        <p:nvPr/>
      </p:nvGrpSpPr>
      <p:grpSpPr>
        <a:xfrm>
          <a:off x="0" y="0"/>
          <a:ext cx="0" cy="0"/>
          <a:chOff x="0" y="0"/>
          <a:chExt cx="0" cy="0"/>
        </a:xfrm>
      </p:grpSpPr>
      <p:grpSp>
        <p:nvGrpSpPr>
          <p:cNvPr id="2" name="Group 2"/>
          <p:cNvGrpSpPr/>
          <p:nvPr/>
        </p:nvGrpSpPr>
        <p:grpSpPr>
          <a:xfrm rot="185916">
            <a:off x="9969" y="8350084"/>
            <a:ext cx="17448377" cy="1209684"/>
            <a:chOff x="0" y="0"/>
            <a:chExt cx="5311484" cy="754846"/>
          </a:xfrm>
        </p:grpSpPr>
        <p:sp>
          <p:nvSpPr>
            <p:cNvPr id="3" name="Freeform 3"/>
            <p:cNvSpPr/>
            <p:nvPr/>
          </p:nvSpPr>
          <p:spPr>
            <a:xfrm>
              <a:off x="0" y="0"/>
              <a:ext cx="5311484" cy="754846"/>
            </a:xfrm>
            <a:custGeom>
              <a:avLst/>
              <a:gdLst/>
              <a:ahLst/>
              <a:cxnLst/>
              <a:rect l="l" t="t" r="r" b="b"/>
              <a:pathLst>
                <a:path w="5311484" h="754846">
                  <a:moveTo>
                    <a:pt x="0" y="0"/>
                  </a:moveTo>
                  <a:lnTo>
                    <a:pt x="5311484" y="0"/>
                  </a:lnTo>
                  <a:lnTo>
                    <a:pt x="5311484" y="754846"/>
                  </a:lnTo>
                  <a:lnTo>
                    <a:pt x="0" y="754846"/>
                  </a:lnTo>
                  <a:close/>
                </a:path>
              </a:pathLst>
            </a:custGeom>
            <a:solidFill>
              <a:srgbClr val="D9C790"/>
            </a:solidFill>
          </p:spPr>
          <p:txBody>
            <a:bodyPr/>
            <a:lstStyle/>
            <a:p>
              <a:endParaRPr lang="en-GB"/>
            </a:p>
          </p:txBody>
        </p:sp>
        <p:sp>
          <p:nvSpPr>
            <p:cNvPr id="4" name="TextBox 4"/>
            <p:cNvSpPr txBox="1"/>
            <p:nvPr/>
          </p:nvSpPr>
          <p:spPr>
            <a:xfrm>
              <a:off x="0" y="-47625"/>
              <a:ext cx="5311484" cy="802471"/>
            </a:xfrm>
            <a:prstGeom prst="rect">
              <a:avLst/>
            </a:prstGeom>
          </p:spPr>
          <p:txBody>
            <a:bodyPr lIns="50800" tIns="50800" rIns="50800" bIns="50800" rtlCol="0" anchor="ctr"/>
            <a:lstStyle/>
            <a:p>
              <a:pPr algn="ctr">
                <a:lnSpc>
                  <a:spcPts val="2800"/>
                </a:lnSpc>
              </a:pPr>
              <a:endParaRPr/>
            </a:p>
          </p:txBody>
        </p:sp>
      </p:grpSp>
      <p:sp>
        <p:nvSpPr>
          <p:cNvPr id="5" name="Freeform 5"/>
          <p:cNvSpPr/>
          <p:nvPr/>
        </p:nvSpPr>
        <p:spPr>
          <a:xfrm flipH="1">
            <a:off x="10407179" y="85207"/>
            <a:ext cx="7349011" cy="9623705"/>
          </a:xfrm>
          <a:custGeom>
            <a:avLst/>
            <a:gdLst/>
            <a:ahLst/>
            <a:cxnLst/>
            <a:rect l="l" t="t" r="r" b="b"/>
            <a:pathLst>
              <a:path w="7349011" h="9623705">
                <a:moveTo>
                  <a:pt x="7349011" y="0"/>
                </a:moveTo>
                <a:lnTo>
                  <a:pt x="0" y="0"/>
                </a:lnTo>
                <a:lnTo>
                  <a:pt x="0" y="9623705"/>
                </a:lnTo>
                <a:lnTo>
                  <a:pt x="7349011" y="9623705"/>
                </a:lnTo>
                <a:lnTo>
                  <a:pt x="7349011"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TextBox 6"/>
          <p:cNvSpPr txBox="1"/>
          <p:nvPr/>
        </p:nvSpPr>
        <p:spPr>
          <a:xfrm>
            <a:off x="726138" y="662796"/>
            <a:ext cx="12235073" cy="1661993"/>
          </a:xfrm>
          <a:prstGeom prst="rect">
            <a:avLst/>
          </a:prstGeom>
        </p:spPr>
        <p:txBody>
          <a:bodyPr lIns="0" tIns="0" rIns="0" bIns="0" rtlCol="0" anchor="t">
            <a:spAutoFit/>
          </a:bodyPr>
          <a:lstStyle/>
          <a:p>
            <a:r>
              <a:rPr lang="en-IN" sz="5400" b="1" dirty="0">
                <a:solidFill>
                  <a:srgbClr val="003300"/>
                </a:solidFill>
              </a:rPr>
              <a:t>Contemporary Themes in the Hotel and Hospitality Sector</a:t>
            </a:r>
            <a:endParaRPr lang="en-IN" sz="5400" dirty="0">
              <a:solidFill>
                <a:srgbClr val="003300"/>
              </a:solidFill>
            </a:endParaRPr>
          </a:p>
        </p:txBody>
      </p:sp>
      <p:sp>
        <p:nvSpPr>
          <p:cNvPr id="7" name="TextBox 7"/>
          <p:cNvSpPr txBox="1"/>
          <p:nvPr/>
        </p:nvSpPr>
        <p:spPr>
          <a:xfrm>
            <a:off x="726138" y="5206117"/>
            <a:ext cx="8769375" cy="1107996"/>
          </a:xfrm>
          <a:prstGeom prst="rect">
            <a:avLst/>
          </a:prstGeom>
        </p:spPr>
        <p:txBody>
          <a:bodyPr lIns="0" tIns="0" rIns="0" bIns="0" rtlCol="0" anchor="t">
            <a:spAutoFit/>
          </a:bodyPr>
          <a:lstStyle/>
          <a:p>
            <a:r>
              <a:rPr lang="en-IN" sz="3600" b="1" dirty="0"/>
              <a:t>Student Name: Alexandru Matei </a:t>
            </a:r>
            <a:endParaRPr lang="en-IN" sz="3600" dirty="0"/>
          </a:p>
          <a:p>
            <a:r>
              <a:rPr lang="en-IN" sz="3600" b="1" dirty="0"/>
              <a:t>Student ID</a:t>
            </a:r>
            <a:r>
              <a:rPr lang="en-IN" sz="3600" b="1"/>
              <a:t>: 2126985</a:t>
            </a:r>
            <a:endParaRPr lang="en-US" sz="3600" dirty="0">
              <a:solidFill>
                <a:srgbClr val="DC4528"/>
              </a:solidFill>
              <a:latin typeface="Poppins"/>
              <a:ea typeface="Poppins"/>
              <a:cs typeface="Poppins"/>
              <a:sym typeface="Poppins"/>
            </a:endParaRPr>
          </a:p>
        </p:txBody>
      </p:sp>
      <p:sp>
        <p:nvSpPr>
          <p:cNvPr id="8" name="Freeform 8"/>
          <p:cNvSpPr/>
          <p:nvPr/>
        </p:nvSpPr>
        <p:spPr>
          <a:xfrm>
            <a:off x="186417" y="7471660"/>
            <a:ext cx="2781310" cy="2558805"/>
          </a:xfrm>
          <a:custGeom>
            <a:avLst/>
            <a:gdLst/>
            <a:ahLst/>
            <a:cxnLst/>
            <a:rect l="l" t="t" r="r" b="b"/>
            <a:pathLst>
              <a:path w="2781310" h="2558805">
                <a:moveTo>
                  <a:pt x="0" y="0"/>
                </a:moveTo>
                <a:lnTo>
                  <a:pt x="2781310" y="0"/>
                </a:lnTo>
                <a:lnTo>
                  <a:pt x="2781310" y="2558805"/>
                </a:lnTo>
                <a:lnTo>
                  <a:pt x="0" y="255880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rot="-5274452">
            <a:off x="3800192" y="7261864"/>
            <a:ext cx="1033786" cy="2170161"/>
          </a:xfrm>
          <a:custGeom>
            <a:avLst/>
            <a:gdLst/>
            <a:ahLst/>
            <a:cxnLst/>
            <a:rect l="l" t="t" r="r" b="b"/>
            <a:pathLst>
              <a:path w="1033786" h="2170161">
                <a:moveTo>
                  <a:pt x="0" y="0"/>
                </a:moveTo>
                <a:lnTo>
                  <a:pt x="1033786" y="0"/>
                </a:lnTo>
                <a:lnTo>
                  <a:pt x="1033786" y="2170161"/>
                </a:lnTo>
                <a:lnTo>
                  <a:pt x="0" y="217016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Freeform 10"/>
          <p:cNvSpPr/>
          <p:nvPr/>
        </p:nvSpPr>
        <p:spPr>
          <a:xfrm>
            <a:off x="6307610" y="8211008"/>
            <a:ext cx="1072131" cy="1384207"/>
          </a:xfrm>
          <a:custGeom>
            <a:avLst/>
            <a:gdLst/>
            <a:ahLst/>
            <a:cxnLst/>
            <a:rect l="l" t="t" r="r" b="b"/>
            <a:pathLst>
              <a:path w="1072131" h="1384207">
                <a:moveTo>
                  <a:pt x="0" y="0"/>
                </a:moveTo>
                <a:lnTo>
                  <a:pt x="1072131" y="0"/>
                </a:lnTo>
                <a:lnTo>
                  <a:pt x="1072131" y="1384207"/>
                </a:lnTo>
                <a:lnTo>
                  <a:pt x="0" y="13842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1" name="Rectangle 10"/>
          <p:cNvSpPr/>
          <p:nvPr/>
        </p:nvSpPr>
        <p:spPr>
          <a:xfrm>
            <a:off x="687822" y="3163804"/>
            <a:ext cx="11999262" cy="1323439"/>
          </a:xfrm>
          <a:prstGeom prst="rect">
            <a:avLst/>
          </a:prstGeom>
        </p:spPr>
        <p:txBody>
          <a:bodyPr wrap="square">
            <a:spAutoFit/>
          </a:bodyPr>
          <a:lstStyle/>
          <a:p>
            <a:pPr algn="ctr"/>
            <a:r>
              <a:rPr lang="en-IN" sz="4000" b="1" dirty="0"/>
              <a:t>Assessment Component 2: Conference presentation</a:t>
            </a:r>
            <a:endParaRPr lang="en-IN" sz="4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636971" y="2991722"/>
            <a:ext cx="9878629" cy="3904378"/>
            <a:chOff x="0" y="0"/>
            <a:chExt cx="2233532" cy="232353"/>
          </a:xfrm>
        </p:grpSpPr>
        <p:sp>
          <p:nvSpPr>
            <p:cNvPr id="6" name="Freeform 6"/>
            <p:cNvSpPr/>
            <p:nvPr/>
          </p:nvSpPr>
          <p:spPr>
            <a:xfrm>
              <a:off x="0" y="0"/>
              <a:ext cx="2233532" cy="232353"/>
            </a:xfrm>
            <a:custGeom>
              <a:avLst/>
              <a:gdLst/>
              <a:ahLst/>
              <a:cxnLst/>
              <a:rect l="l" t="t" r="r" b="b"/>
              <a:pathLst>
                <a:path w="2233532" h="232353">
                  <a:moveTo>
                    <a:pt x="46559" y="0"/>
                  </a:moveTo>
                  <a:lnTo>
                    <a:pt x="2186974" y="0"/>
                  </a:lnTo>
                  <a:cubicBezTo>
                    <a:pt x="2199322" y="0"/>
                    <a:pt x="2211164" y="4905"/>
                    <a:pt x="2219896" y="13637"/>
                  </a:cubicBezTo>
                  <a:cubicBezTo>
                    <a:pt x="2228627" y="22368"/>
                    <a:pt x="2233532" y="34211"/>
                    <a:pt x="2233532" y="46559"/>
                  </a:cubicBezTo>
                  <a:lnTo>
                    <a:pt x="2233532" y="185794"/>
                  </a:lnTo>
                  <a:cubicBezTo>
                    <a:pt x="2233532" y="198142"/>
                    <a:pt x="2228627" y="209985"/>
                    <a:pt x="2219896" y="218716"/>
                  </a:cubicBezTo>
                  <a:cubicBezTo>
                    <a:pt x="2211164" y="227447"/>
                    <a:pt x="2199322" y="232353"/>
                    <a:pt x="2186974" y="232353"/>
                  </a:cubicBezTo>
                  <a:lnTo>
                    <a:pt x="46559" y="232353"/>
                  </a:lnTo>
                  <a:cubicBezTo>
                    <a:pt x="20845" y="232353"/>
                    <a:pt x="0" y="211508"/>
                    <a:pt x="0" y="185794"/>
                  </a:cubicBezTo>
                  <a:lnTo>
                    <a:pt x="0" y="46559"/>
                  </a:lnTo>
                  <a:cubicBezTo>
                    <a:pt x="0" y="34211"/>
                    <a:pt x="4905" y="22368"/>
                    <a:pt x="13637" y="13637"/>
                  </a:cubicBezTo>
                  <a:cubicBezTo>
                    <a:pt x="22368" y="4905"/>
                    <a:pt x="34211" y="0"/>
                    <a:pt x="46559" y="0"/>
                  </a:cubicBezTo>
                  <a:close/>
                </a:path>
              </a:pathLst>
            </a:custGeom>
            <a:solidFill>
              <a:srgbClr val="FEC960"/>
            </a:solidFill>
          </p:spPr>
          <p:txBody>
            <a:bodyPr/>
            <a:lstStyle/>
            <a:p>
              <a:endParaRPr lang="en-GB"/>
            </a:p>
          </p:txBody>
        </p:sp>
        <p:sp>
          <p:nvSpPr>
            <p:cNvPr id="7" name="TextBox 7"/>
            <p:cNvSpPr txBox="1"/>
            <p:nvPr/>
          </p:nvSpPr>
          <p:spPr>
            <a:xfrm>
              <a:off x="0" y="-47625"/>
              <a:ext cx="2233532" cy="279978"/>
            </a:xfrm>
            <a:prstGeom prst="rect">
              <a:avLst/>
            </a:prstGeom>
          </p:spPr>
          <p:txBody>
            <a:bodyPr lIns="50800" tIns="50800" rIns="50800" bIns="50800" rtlCol="0" anchor="ctr"/>
            <a:lstStyle/>
            <a:p>
              <a:pPr algn="ctr">
                <a:lnSpc>
                  <a:spcPts val="2800"/>
                </a:lnSpc>
              </a:pPr>
              <a:endParaRPr/>
            </a:p>
          </p:txBody>
        </p:sp>
      </p:grpSp>
      <p:sp>
        <p:nvSpPr>
          <p:cNvPr id="26" name="Freeform 26"/>
          <p:cNvSpPr/>
          <p:nvPr/>
        </p:nvSpPr>
        <p:spPr>
          <a:xfrm>
            <a:off x="792" y="7613842"/>
            <a:ext cx="3201499" cy="2732135"/>
          </a:xfrm>
          <a:custGeom>
            <a:avLst/>
            <a:gdLst/>
            <a:ahLst/>
            <a:cxnLst/>
            <a:rect l="l" t="t" r="r" b="b"/>
            <a:pathLst>
              <a:path w="4131862" h="3375704">
                <a:moveTo>
                  <a:pt x="0" y="0"/>
                </a:moveTo>
                <a:lnTo>
                  <a:pt x="4131862" y="0"/>
                </a:lnTo>
                <a:lnTo>
                  <a:pt x="4131862" y="3375704"/>
                </a:lnTo>
                <a:lnTo>
                  <a:pt x="0" y="337570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27"/>
          <p:cNvSpPr/>
          <p:nvPr/>
        </p:nvSpPr>
        <p:spPr>
          <a:xfrm>
            <a:off x="14999023" y="69373"/>
            <a:ext cx="3063831" cy="2447149"/>
          </a:xfrm>
          <a:custGeom>
            <a:avLst/>
            <a:gdLst/>
            <a:ahLst/>
            <a:cxnLst/>
            <a:rect l="l" t="t" r="r" b="b"/>
            <a:pathLst>
              <a:path w="3063831" h="2447149">
                <a:moveTo>
                  <a:pt x="0" y="0"/>
                </a:moveTo>
                <a:lnTo>
                  <a:pt x="3063831" y="0"/>
                </a:lnTo>
                <a:lnTo>
                  <a:pt x="3063831" y="2447149"/>
                </a:lnTo>
                <a:lnTo>
                  <a:pt x="0" y="244714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8" name="Freeform 28"/>
          <p:cNvSpPr/>
          <p:nvPr/>
        </p:nvSpPr>
        <p:spPr>
          <a:xfrm rot="-5274452">
            <a:off x="12863004" y="892894"/>
            <a:ext cx="1145046" cy="2403722"/>
          </a:xfrm>
          <a:custGeom>
            <a:avLst/>
            <a:gdLst/>
            <a:ahLst/>
            <a:cxnLst/>
            <a:rect l="l" t="t" r="r" b="b"/>
            <a:pathLst>
              <a:path w="1145046" h="2403722">
                <a:moveTo>
                  <a:pt x="0" y="0"/>
                </a:moveTo>
                <a:lnTo>
                  <a:pt x="1145046" y="0"/>
                </a:lnTo>
                <a:lnTo>
                  <a:pt x="1145046" y="2403722"/>
                </a:lnTo>
                <a:lnTo>
                  <a:pt x="0" y="240372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0" name="Freeform 30"/>
          <p:cNvSpPr/>
          <p:nvPr/>
        </p:nvSpPr>
        <p:spPr>
          <a:xfrm>
            <a:off x="2782753" y="7587208"/>
            <a:ext cx="839075" cy="1044098"/>
          </a:xfrm>
          <a:custGeom>
            <a:avLst/>
            <a:gdLst/>
            <a:ahLst/>
            <a:cxnLst/>
            <a:rect l="l" t="t" r="r" b="b"/>
            <a:pathLst>
              <a:path w="839075" h="1044098">
                <a:moveTo>
                  <a:pt x="0" y="0"/>
                </a:moveTo>
                <a:lnTo>
                  <a:pt x="839075" y="0"/>
                </a:lnTo>
                <a:lnTo>
                  <a:pt x="839075" y="1044098"/>
                </a:lnTo>
                <a:lnTo>
                  <a:pt x="0" y="104409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31" name="Freeform 31"/>
          <p:cNvSpPr/>
          <p:nvPr/>
        </p:nvSpPr>
        <p:spPr>
          <a:xfrm>
            <a:off x="8497610" y="8460575"/>
            <a:ext cx="1314664" cy="1697336"/>
          </a:xfrm>
          <a:custGeom>
            <a:avLst/>
            <a:gdLst/>
            <a:ahLst/>
            <a:cxnLst/>
            <a:rect l="l" t="t" r="r" b="b"/>
            <a:pathLst>
              <a:path w="1314664" h="1697336">
                <a:moveTo>
                  <a:pt x="0" y="0"/>
                </a:moveTo>
                <a:lnTo>
                  <a:pt x="1314664" y="0"/>
                </a:lnTo>
                <a:lnTo>
                  <a:pt x="1314664" y="1697336"/>
                </a:lnTo>
                <a:lnTo>
                  <a:pt x="0" y="169733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32" name="Freeform 32"/>
          <p:cNvSpPr/>
          <p:nvPr/>
        </p:nvSpPr>
        <p:spPr>
          <a:xfrm rot="5698116">
            <a:off x="5419868" y="6544285"/>
            <a:ext cx="1279702" cy="2957295"/>
          </a:xfrm>
          <a:custGeom>
            <a:avLst/>
            <a:gdLst/>
            <a:ahLst/>
            <a:cxnLst/>
            <a:rect l="l" t="t" r="r" b="b"/>
            <a:pathLst>
              <a:path w="1279702" h="2957295">
                <a:moveTo>
                  <a:pt x="0" y="0"/>
                </a:moveTo>
                <a:lnTo>
                  <a:pt x="1279702" y="0"/>
                </a:lnTo>
                <a:lnTo>
                  <a:pt x="1279702" y="2957295"/>
                </a:lnTo>
                <a:lnTo>
                  <a:pt x="0" y="295729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33" name="TextBox 33"/>
          <p:cNvSpPr txBox="1"/>
          <p:nvPr/>
        </p:nvSpPr>
        <p:spPr>
          <a:xfrm>
            <a:off x="1028700" y="1452614"/>
            <a:ext cx="9264474" cy="1102866"/>
          </a:xfrm>
          <a:prstGeom prst="rect">
            <a:avLst/>
          </a:prstGeom>
        </p:spPr>
        <p:txBody>
          <a:bodyPr lIns="0" tIns="0" rIns="0" bIns="0" rtlCol="0" anchor="t">
            <a:spAutoFit/>
          </a:bodyPr>
          <a:lstStyle/>
          <a:p>
            <a:pPr>
              <a:lnSpc>
                <a:spcPts val="9984"/>
              </a:lnSpc>
            </a:pPr>
            <a:r>
              <a:rPr lang="en-IN" sz="4800" b="1" dirty="0"/>
              <a:t>Introduction</a:t>
            </a:r>
            <a:endParaRPr lang="en-US" sz="4800" dirty="0">
              <a:solidFill>
                <a:srgbClr val="000000"/>
              </a:solidFill>
              <a:latin typeface="Bobby Jones"/>
              <a:ea typeface="Bobby Jones"/>
              <a:cs typeface="Bobby Jones"/>
              <a:sym typeface="Bobby Jones"/>
            </a:endParaRPr>
          </a:p>
        </p:txBody>
      </p:sp>
      <p:sp>
        <p:nvSpPr>
          <p:cNvPr id="35" name="TextBox 35"/>
          <p:cNvSpPr txBox="1"/>
          <p:nvPr/>
        </p:nvSpPr>
        <p:spPr>
          <a:xfrm>
            <a:off x="1044971" y="3284440"/>
            <a:ext cx="9248203" cy="3323987"/>
          </a:xfrm>
          <a:prstGeom prst="rect">
            <a:avLst/>
          </a:prstGeom>
        </p:spPr>
        <p:txBody>
          <a:bodyPr wrap="square" lIns="0" tIns="0" rIns="0" bIns="0" rtlCol="0" anchor="t">
            <a:spAutoFit/>
          </a:bodyPr>
          <a:lstStyle/>
          <a:p>
            <a:pPr algn="just"/>
            <a:r>
              <a:rPr lang="en-IN" sz="2400" dirty="0"/>
              <a:t>Sustainability in food waste refers to managing the entire food cycle to minimise loss and boosting resource efficiency. </a:t>
            </a:r>
          </a:p>
          <a:p>
            <a:pPr algn="just"/>
            <a:endParaRPr lang="en-IN" sz="2400" dirty="0"/>
          </a:p>
          <a:p>
            <a:pPr algn="just"/>
            <a:r>
              <a:rPr lang="en-IN" sz="2400" dirty="0"/>
              <a:t>Cutting greenhouse gases supports food security, equity, and economic savings with efficiency. </a:t>
            </a:r>
          </a:p>
          <a:p>
            <a:pPr algn="just"/>
            <a:endParaRPr lang="en-IN" sz="2400" dirty="0"/>
          </a:p>
          <a:p>
            <a:pPr algn="just"/>
            <a:r>
              <a:rPr lang="en-IN" sz="2400" dirty="0"/>
              <a:t>In the hotels and hospitality industry, food waste sustainability offers huge economic savings and boost social responsibility through donations.  </a:t>
            </a:r>
          </a:p>
        </p:txBody>
      </p:sp>
      <p:pic>
        <p:nvPicPr>
          <p:cNvPr id="42" name="image1.png"/>
          <p:cNvPicPr/>
          <p:nvPr/>
        </p:nvPicPr>
        <p:blipFill>
          <a:blip r:embed="rId15"/>
          <a:srcRect/>
          <a:stretch>
            <a:fillRect/>
          </a:stretch>
        </p:blipFill>
        <p:spPr>
          <a:xfrm>
            <a:off x="10923600" y="2991722"/>
            <a:ext cx="6700371" cy="4622120"/>
          </a:xfrm>
          <a:prstGeom prst="rect">
            <a:avLst/>
          </a:prstGeom>
          <a:ln w="12700">
            <a:solidFill>
              <a:srgbClr val="000000"/>
            </a:solidFill>
            <a:prstDash val="solid"/>
          </a:ln>
        </p:spPr>
      </p:pic>
      <p:sp>
        <p:nvSpPr>
          <p:cNvPr id="43" name="Rectangle 42"/>
          <p:cNvSpPr/>
          <p:nvPr/>
        </p:nvSpPr>
        <p:spPr>
          <a:xfrm>
            <a:off x="11759185" y="7792099"/>
            <a:ext cx="5029200" cy="461665"/>
          </a:xfrm>
          <a:prstGeom prst="rect">
            <a:avLst/>
          </a:prstGeom>
        </p:spPr>
        <p:txBody>
          <a:bodyPr wrap="square">
            <a:spAutoFit/>
          </a:bodyPr>
          <a:lstStyle/>
          <a:p>
            <a:pPr algn="ctr">
              <a:spcAft>
                <a:spcPts val="0"/>
              </a:spcAft>
            </a:pPr>
            <a:r>
              <a:rPr lang="en-IN" sz="2400" b="1" dirty="0">
                <a:latin typeface="+mj-lt"/>
                <a:ea typeface="Times New Roman" panose="02020603050405020304" pitchFamily="18" charset="0"/>
              </a:rPr>
              <a:t> </a:t>
            </a:r>
            <a:r>
              <a:rPr lang="en-IN" sz="2400" dirty="0">
                <a:latin typeface="+mj-lt"/>
                <a:ea typeface="Times New Roman" panose="02020603050405020304" pitchFamily="18" charset="0"/>
              </a:rPr>
              <a:t>(Source: Malik et al., 2024)</a:t>
            </a:r>
            <a:endParaRPr lang="en-IN" sz="2400" dirty="0">
              <a:effectLst/>
              <a:latin typeface="+mj-lt"/>
              <a:ea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D824C"/>
        </a:solidFill>
        <a:effectLst/>
      </p:bgPr>
    </p:bg>
    <p:spTree>
      <p:nvGrpSpPr>
        <p:cNvPr id="1" name=""/>
        <p:cNvGrpSpPr/>
        <p:nvPr/>
      </p:nvGrpSpPr>
      <p:grpSpPr>
        <a:xfrm>
          <a:off x="0" y="0"/>
          <a:ext cx="0" cy="0"/>
          <a:chOff x="0" y="0"/>
          <a:chExt cx="0" cy="0"/>
        </a:xfrm>
      </p:grpSpPr>
      <p:grpSp>
        <p:nvGrpSpPr>
          <p:cNvPr id="2" name="Group 2"/>
          <p:cNvGrpSpPr/>
          <p:nvPr/>
        </p:nvGrpSpPr>
        <p:grpSpPr>
          <a:xfrm>
            <a:off x="-1" y="7664254"/>
            <a:ext cx="18288001" cy="2622746"/>
            <a:chOff x="0" y="0"/>
            <a:chExt cx="5043446" cy="935952"/>
          </a:xfrm>
        </p:grpSpPr>
        <p:sp>
          <p:nvSpPr>
            <p:cNvPr id="3" name="Freeform 3"/>
            <p:cNvSpPr/>
            <p:nvPr/>
          </p:nvSpPr>
          <p:spPr>
            <a:xfrm>
              <a:off x="0" y="0"/>
              <a:ext cx="5043446" cy="935952"/>
            </a:xfrm>
            <a:custGeom>
              <a:avLst/>
              <a:gdLst/>
              <a:ahLst/>
              <a:cxnLst/>
              <a:rect l="l" t="t" r="r" b="b"/>
              <a:pathLst>
                <a:path w="5043446" h="935952">
                  <a:moveTo>
                    <a:pt x="0" y="0"/>
                  </a:moveTo>
                  <a:lnTo>
                    <a:pt x="5043446" y="0"/>
                  </a:lnTo>
                  <a:lnTo>
                    <a:pt x="5043446" y="935952"/>
                  </a:lnTo>
                  <a:lnTo>
                    <a:pt x="0" y="935952"/>
                  </a:lnTo>
                  <a:close/>
                </a:path>
              </a:pathLst>
            </a:custGeom>
            <a:solidFill>
              <a:srgbClr val="2F7241"/>
            </a:solidFill>
          </p:spPr>
          <p:txBody>
            <a:bodyPr/>
            <a:lstStyle/>
            <a:p>
              <a:endParaRPr lang="en-GB"/>
            </a:p>
          </p:txBody>
        </p:sp>
        <p:sp>
          <p:nvSpPr>
            <p:cNvPr id="4" name="TextBox 4"/>
            <p:cNvSpPr txBox="1"/>
            <p:nvPr/>
          </p:nvSpPr>
          <p:spPr>
            <a:xfrm>
              <a:off x="0" y="-47625"/>
              <a:ext cx="5043446" cy="983577"/>
            </a:xfrm>
            <a:prstGeom prst="rect">
              <a:avLst/>
            </a:prstGeom>
          </p:spPr>
          <p:txBody>
            <a:bodyPr lIns="50800" tIns="50800" rIns="50800" bIns="50800" rtlCol="0" anchor="ctr"/>
            <a:lstStyle/>
            <a:p>
              <a:pPr algn="ctr">
                <a:lnSpc>
                  <a:spcPts val="2800"/>
                </a:lnSpc>
              </a:pPr>
              <a:endParaRPr/>
            </a:p>
          </p:txBody>
        </p:sp>
      </p:grpSp>
      <p:sp>
        <p:nvSpPr>
          <p:cNvPr id="5" name="Freeform 5"/>
          <p:cNvSpPr/>
          <p:nvPr/>
        </p:nvSpPr>
        <p:spPr>
          <a:xfrm flipH="1">
            <a:off x="11258112" y="243929"/>
            <a:ext cx="7029886" cy="10043071"/>
          </a:xfrm>
          <a:custGeom>
            <a:avLst/>
            <a:gdLst/>
            <a:ahLst/>
            <a:cxnLst/>
            <a:rect l="l" t="t" r="r" b="b"/>
            <a:pathLst>
              <a:path w="8326619" h="10043071">
                <a:moveTo>
                  <a:pt x="8326619" y="0"/>
                </a:moveTo>
                <a:lnTo>
                  <a:pt x="0" y="0"/>
                </a:lnTo>
                <a:lnTo>
                  <a:pt x="0" y="10043071"/>
                </a:lnTo>
                <a:lnTo>
                  <a:pt x="8326619" y="10043071"/>
                </a:lnTo>
                <a:lnTo>
                  <a:pt x="832661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TextBox 6"/>
          <p:cNvSpPr txBox="1"/>
          <p:nvPr/>
        </p:nvSpPr>
        <p:spPr>
          <a:xfrm>
            <a:off x="1028700" y="960552"/>
            <a:ext cx="10726101" cy="738664"/>
          </a:xfrm>
          <a:prstGeom prst="rect">
            <a:avLst/>
          </a:prstGeom>
        </p:spPr>
        <p:txBody>
          <a:bodyPr lIns="0" tIns="0" rIns="0" bIns="0" rtlCol="0" anchor="t">
            <a:spAutoFit/>
          </a:bodyPr>
          <a:lstStyle/>
          <a:p>
            <a:r>
              <a:rPr lang="en-IN" sz="4800" b="1" dirty="0">
                <a:solidFill>
                  <a:srgbClr val="FFFF00"/>
                </a:solidFill>
              </a:rPr>
              <a:t>Introduction</a:t>
            </a:r>
            <a:endParaRPr lang="en-IN" sz="4800" dirty="0">
              <a:solidFill>
                <a:srgbClr val="FFFF00"/>
              </a:solidFill>
            </a:endParaRPr>
          </a:p>
        </p:txBody>
      </p:sp>
      <p:sp>
        <p:nvSpPr>
          <p:cNvPr id="7" name="TextBox 7"/>
          <p:cNvSpPr txBox="1"/>
          <p:nvPr/>
        </p:nvSpPr>
        <p:spPr>
          <a:xfrm>
            <a:off x="1028700" y="2293514"/>
            <a:ext cx="9621098" cy="4062651"/>
          </a:xfrm>
          <a:prstGeom prst="rect">
            <a:avLst/>
          </a:prstGeom>
        </p:spPr>
        <p:txBody>
          <a:bodyPr lIns="0" tIns="0" rIns="0" bIns="0" rtlCol="0" anchor="t">
            <a:spAutoFit/>
          </a:bodyPr>
          <a:lstStyle/>
          <a:p>
            <a:pPr algn="just"/>
            <a:r>
              <a:rPr lang="en-IN" sz="2400" dirty="0">
                <a:solidFill>
                  <a:schemeClr val="bg1"/>
                </a:solidFill>
              </a:rPr>
              <a:t>The UK hospitality sector is the employer and economic contributor. </a:t>
            </a:r>
          </a:p>
          <a:p>
            <a:pPr algn="just"/>
            <a:endParaRPr lang="en-IN" sz="2400" dirty="0">
              <a:solidFill>
                <a:schemeClr val="bg1"/>
              </a:solidFill>
            </a:endParaRPr>
          </a:p>
          <a:p>
            <a:pPr algn="just"/>
            <a:r>
              <a:rPr lang="en-IN" sz="2400" dirty="0">
                <a:solidFill>
                  <a:schemeClr val="bg1"/>
                </a:solidFill>
              </a:rPr>
              <a:t>This sector includes more than 176,000 businesses and offers millions of jobs (Research and markets, 2020). </a:t>
            </a:r>
          </a:p>
          <a:p>
            <a:pPr algn="just"/>
            <a:endParaRPr lang="en-IN" sz="2400" dirty="0">
              <a:solidFill>
                <a:schemeClr val="bg1"/>
              </a:solidFill>
            </a:endParaRPr>
          </a:p>
          <a:p>
            <a:pPr algn="just"/>
            <a:r>
              <a:rPr lang="en-IN" sz="2400" dirty="0">
                <a:solidFill>
                  <a:schemeClr val="bg1"/>
                </a:solidFill>
              </a:rPr>
              <a:t>The hospitality sector contributed £93 billion as revenue in 2022 (Murray, 2026). </a:t>
            </a:r>
          </a:p>
          <a:p>
            <a:pPr algn="just"/>
            <a:endParaRPr lang="en-IN" sz="2400" dirty="0">
              <a:solidFill>
                <a:schemeClr val="bg1"/>
              </a:solidFill>
            </a:endParaRPr>
          </a:p>
          <a:p>
            <a:pPr algn="just"/>
            <a:r>
              <a:rPr lang="en-IN" sz="2400" dirty="0">
                <a:solidFill>
                  <a:schemeClr val="bg1"/>
                </a:solidFill>
              </a:rPr>
              <a:t>However, the sector generates 1.1 million tonnes of food wastes, costing over £3.2 billion (WRAP - The Waste and Resources Action Programme, 2020).  </a:t>
            </a:r>
          </a:p>
        </p:txBody>
      </p:sp>
      <p:sp>
        <p:nvSpPr>
          <p:cNvPr id="8" name="Freeform 8"/>
          <p:cNvSpPr/>
          <p:nvPr/>
        </p:nvSpPr>
        <p:spPr>
          <a:xfrm>
            <a:off x="80036" y="7728195"/>
            <a:ext cx="2781310" cy="2558805"/>
          </a:xfrm>
          <a:custGeom>
            <a:avLst/>
            <a:gdLst/>
            <a:ahLst/>
            <a:cxnLst/>
            <a:rect l="l" t="t" r="r" b="b"/>
            <a:pathLst>
              <a:path w="2781310" h="2558805">
                <a:moveTo>
                  <a:pt x="0" y="0"/>
                </a:moveTo>
                <a:lnTo>
                  <a:pt x="2781310" y="0"/>
                </a:lnTo>
                <a:lnTo>
                  <a:pt x="2781310" y="2558805"/>
                </a:lnTo>
                <a:lnTo>
                  <a:pt x="0" y="255880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a:off x="3469661" y="7147582"/>
            <a:ext cx="1792690" cy="1753576"/>
          </a:xfrm>
          <a:custGeom>
            <a:avLst/>
            <a:gdLst/>
            <a:ahLst/>
            <a:cxnLst/>
            <a:rect l="l" t="t" r="r" b="b"/>
            <a:pathLst>
              <a:path w="1792690" h="1753576">
                <a:moveTo>
                  <a:pt x="0" y="0"/>
                </a:moveTo>
                <a:lnTo>
                  <a:pt x="1792690" y="0"/>
                </a:lnTo>
                <a:lnTo>
                  <a:pt x="1792690" y="1753576"/>
                </a:lnTo>
                <a:lnTo>
                  <a:pt x="0" y="175357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Freeform 10"/>
          <p:cNvSpPr/>
          <p:nvPr/>
        </p:nvSpPr>
        <p:spPr>
          <a:xfrm>
            <a:off x="7647661" y="7728195"/>
            <a:ext cx="1944692" cy="2558805"/>
          </a:xfrm>
          <a:custGeom>
            <a:avLst/>
            <a:gdLst/>
            <a:ahLst/>
            <a:cxnLst/>
            <a:rect l="l" t="t" r="r" b="b"/>
            <a:pathLst>
              <a:path w="1944692" h="2558805">
                <a:moveTo>
                  <a:pt x="0" y="0"/>
                </a:moveTo>
                <a:lnTo>
                  <a:pt x="1944692" y="0"/>
                </a:lnTo>
                <a:lnTo>
                  <a:pt x="1944692" y="2558805"/>
                </a:lnTo>
                <a:lnTo>
                  <a:pt x="0" y="255880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rot="-3936176">
            <a:off x="14244406" y="911642"/>
            <a:ext cx="4537457" cy="2767849"/>
          </a:xfrm>
          <a:custGeom>
            <a:avLst/>
            <a:gdLst/>
            <a:ahLst/>
            <a:cxnLst/>
            <a:rect l="l" t="t" r="r" b="b"/>
            <a:pathLst>
              <a:path w="4537457" h="2767849">
                <a:moveTo>
                  <a:pt x="0" y="0"/>
                </a:moveTo>
                <a:lnTo>
                  <a:pt x="4537456" y="0"/>
                </a:lnTo>
                <a:lnTo>
                  <a:pt x="4537456" y="2767848"/>
                </a:lnTo>
                <a:lnTo>
                  <a:pt x="0" y="276784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8249554" y="3231496"/>
            <a:ext cx="6528059" cy="738664"/>
          </a:xfrm>
          <a:prstGeom prst="rect">
            <a:avLst/>
          </a:prstGeom>
        </p:spPr>
        <p:txBody>
          <a:bodyPr wrap="square" lIns="0" tIns="0" rIns="0" bIns="0" rtlCol="0" anchor="t">
            <a:spAutoFit/>
          </a:bodyPr>
          <a:lstStyle/>
          <a:p>
            <a:r>
              <a:rPr lang="en-IN" sz="4800" b="1" dirty="0"/>
              <a:t>Literature Review</a:t>
            </a:r>
            <a:endParaRPr lang="en-IN" sz="4800" dirty="0"/>
          </a:p>
        </p:txBody>
      </p:sp>
      <p:sp>
        <p:nvSpPr>
          <p:cNvPr id="8" name="TextBox 8"/>
          <p:cNvSpPr txBox="1"/>
          <p:nvPr/>
        </p:nvSpPr>
        <p:spPr>
          <a:xfrm>
            <a:off x="8215505" y="4729992"/>
            <a:ext cx="8246770" cy="3693319"/>
          </a:xfrm>
          <a:prstGeom prst="rect">
            <a:avLst/>
          </a:prstGeom>
        </p:spPr>
        <p:txBody>
          <a:bodyPr lIns="0" tIns="0" rIns="0" bIns="0" rtlCol="0" anchor="t">
            <a:spAutoFit/>
          </a:bodyPr>
          <a:lstStyle/>
          <a:p>
            <a:pPr algn="just"/>
            <a:r>
              <a:rPr lang="en-IN" sz="2400" dirty="0"/>
              <a:t>The </a:t>
            </a:r>
            <a:r>
              <a:rPr lang="en-IN" sz="2400" i="1" dirty="0"/>
              <a:t>Social Practice Theory</a:t>
            </a:r>
            <a:r>
              <a:rPr lang="en-IN" sz="2400" dirty="0"/>
              <a:t> helps in understanding the habits and perceptions, which drive behaviour of tourists for generating waste (‌</a:t>
            </a:r>
            <a:r>
              <a:rPr lang="en-IN" sz="2400" dirty="0" err="1"/>
              <a:t>Munir</a:t>
            </a:r>
            <a:r>
              <a:rPr lang="en-IN" sz="2400" dirty="0"/>
              <a:t>, 2022).  </a:t>
            </a:r>
          </a:p>
          <a:p>
            <a:pPr algn="just"/>
            <a:endParaRPr lang="en-IN" sz="2400" dirty="0"/>
          </a:p>
          <a:p>
            <a:pPr algn="just"/>
            <a:r>
              <a:rPr lang="en-IN" sz="2400" dirty="0"/>
              <a:t>The theory offers the idea of food waste, which remains high despite known solutions. </a:t>
            </a:r>
          </a:p>
          <a:p>
            <a:pPr algn="just"/>
            <a:endParaRPr lang="en-IN" sz="2400" dirty="0"/>
          </a:p>
          <a:p>
            <a:pPr algn="just"/>
            <a:r>
              <a:rPr lang="en-IN" sz="2400" dirty="0"/>
              <a:t>The physical infrastructure, such as buffet table, fridge size, and type of plates are the main materials or reasons for waste (</a:t>
            </a:r>
            <a:r>
              <a:rPr lang="en-IN" sz="2400" dirty="0" err="1"/>
              <a:t>Počinková</a:t>
            </a:r>
            <a:r>
              <a:rPr lang="en-IN" sz="2400" i="1" dirty="0"/>
              <a:t> et al.,</a:t>
            </a:r>
            <a:r>
              <a:rPr lang="en-IN" sz="2400" dirty="0"/>
              <a:t> 2023). </a:t>
            </a:r>
          </a:p>
        </p:txBody>
      </p:sp>
      <p:sp>
        <p:nvSpPr>
          <p:cNvPr id="10" name="Freeform 10"/>
          <p:cNvSpPr/>
          <p:nvPr/>
        </p:nvSpPr>
        <p:spPr>
          <a:xfrm rot="5698116">
            <a:off x="1256714" y="722886"/>
            <a:ext cx="1058906" cy="2447052"/>
          </a:xfrm>
          <a:custGeom>
            <a:avLst/>
            <a:gdLst/>
            <a:ahLst/>
            <a:cxnLst/>
            <a:rect l="l" t="t" r="r" b="b"/>
            <a:pathLst>
              <a:path w="1058906" h="2447052">
                <a:moveTo>
                  <a:pt x="0" y="0"/>
                </a:moveTo>
                <a:lnTo>
                  <a:pt x="1058906" y="0"/>
                </a:lnTo>
                <a:lnTo>
                  <a:pt x="1058906" y="2447052"/>
                </a:lnTo>
                <a:lnTo>
                  <a:pt x="0" y="244705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 name="Freeform 11"/>
          <p:cNvSpPr/>
          <p:nvPr/>
        </p:nvSpPr>
        <p:spPr>
          <a:xfrm rot="-2092491">
            <a:off x="5107246" y="404039"/>
            <a:ext cx="1029102" cy="2160329"/>
          </a:xfrm>
          <a:custGeom>
            <a:avLst/>
            <a:gdLst/>
            <a:ahLst/>
            <a:cxnLst/>
            <a:rect l="l" t="t" r="r" b="b"/>
            <a:pathLst>
              <a:path w="1029102" h="2160329">
                <a:moveTo>
                  <a:pt x="0" y="0"/>
                </a:moveTo>
                <a:lnTo>
                  <a:pt x="1029102" y="0"/>
                </a:lnTo>
                <a:lnTo>
                  <a:pt x="1029102" y="2160329"/>
                </a:lnTo>
                <a:lnTo>
                  <a:pt x="0" y="216032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Freeform 13"/>
          <p:cNvSpPr/>
          <p:nvPr/>
        </p:nvSpPr>
        <p:spPr>
          <a:xfrm>
            <a:off x="8215505" y="163562"/>
            <a:ext cx="2508807" cy="2308102"/>
          </a:xfrm>
          <a:custGeom>
            <a:avLst/>
            <a:gdLst/>
            <a:ahLst/>
            <a:cxnLst/>
            <a:rect l="l" t="t" r="r" b="b"/>
            <a:pathLst>
              <a:path w="2508807" h="2308102">
                <a:moveTo>
                  <a:pt x="0" y="0"/>
                </a:moveTo>
                <a:lnTo>
                  <a:pt x="2508807" y="0"/>
                </a:lnTo>
                <a:lnTo>
                  <a:pt x="2508807" y="2308102"/>
                </a:lnTo>
                <a:lnTo>
                  <a:pt x="0" y="230810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4" name="Freeform 14"/>
          <p:cNvSpPr/>
          <p:nvPr/>
        </p:nvSpPr>
        <p:spPr>
          <a:xfrm rot="-150128">
            <a:off x="12855000" y="955379"/>
            <a:ext cx="1900432" cy="1057650"/>
          </a:xfrm>
          <a:custGeom>
            <a:avLst/>
            <a:gdLst/>
            <a:ahLst/>
            <a:cxnLst/>
            <a:rect l="l" t="t" r="r" b="b"/>
            <a:pathLst>
              <a:path w="1900432" h="1057650">
                <a:moveTo>
                  <a:pt x="0" y="0"/>
                </a:moveTo>
                <a:lnTo>
                  <a:pt x="1900432" y="0"/>
                </a:lnTo>
                <a:lnTo>
                  <a:pt x="1900432" y="1057650"/>
                </a:lnTo>
                <a:lnTo>
                  <a:pt x="0" y="105765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pic>
        <p:nvPicPr>
          <p:cNvPr id="15" name="Picture 14"/>
          <p:cNvPicPr>
            <a:picLocks noChangeAspect="1"/>
          </p:cNvPicPr>
          <p:nvPr/>
        </p:nvPicPr>
        <p:blipFill>
          <a:blip r:embed="rId13"/>
          <a:stretch>
            <a:fillRect/>
          </a:stretch>
        </p:blipFill>
        <p:spPr>
          <a:xfrm>
            <a:off x="1119875" y="3231496"/>
            <a:ext cx="5334000" cy="5334000"/>
          </a:xfrm>
          <a:prstGeom prst="rect">
            <a:avLst/>
          </a:prstGeom>
          <a:ln>
            <a:solidFill>
              <a:schemeClr val="tx1"/>
            </a:solid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D824C"/>
        </a:solidFill>
        <a:effectLst/>
      </p:bgPr>
    </p:bg>
    <p:spTree>
      <p:nvGrpSpPr>
        <p:cNvPr id="1" name=""/>
        <p:cNvGrpSpPr/>
        <p:nvPr/>
      </p:nvGrpSpPr>
      <p:grpSpPr>
        <a:xfrm>
          <a:off x="0" y="0"/>
          <a:ext cx="0" cy="0"/>
          <a:chOff x="0" y="0"/>
          <a:chExt cx="0" cy="0"/>
        </a:xfrm>
      </p:grpSpPr>
      <p:grpSp>
        <p:nvGrpSpPr>
          <p:cNvPr id="2" name="Group 2"/>
          <p:cNvGrpSpPr/>
          <p:nvPr/>
        </p:nvGrpSpPr>
        <p:grpSpPr>
          <a:xfrm>
            <a:off x="1238872" y="3364426"/>
            <a:ext cx="1859101" cy="1770228"/>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GB"/>
            </a:p>
          </p:txBody>
        </p:sp>
        <p:sp>
          <p:nvSpPr>
            <p:cNvPr id="4" name="TextBox 4"/>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8" name="Group 8"/>
          <p:cNvGrpSpPr/>
          <p:nvPr/>
        </p:nvGrpSpPr>
        <p:grpSpPr>
          <a:xfrm>
            <a:off x="1238449" y="5567834"/>
            <a:ext cx="1859101" cy="1770228"/>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GB"/>
            </a:p>
          </p:txBody>
        </p:sp>
        <p:sp>
          <p:nvSpPr>
            <p:cNvPr id="10" name="TextBox 10"/>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grpSp>
        <p:nvGrpSpPr>
          <p:cNvPr id="11" name="Group 11"/>
          <p:cNvGrpSpPr/>
          <p:nvPr/>
        </p:nvGrpSpPr>
        <p:grpSpPr>
          <a:xfrm>
            <a:off x="3496585" y="3426661"/>
            <a:ext cx="12581614" cy="1707993"/>
            <a:chOff x="0" y="0"/>
            <a:chExt cx="1045006" cy="319284"/>
          </a:xfrm>
        </p:grpSpPr>
        <p:sp>
          <p:nvSpPr>
            <p:cNvPr id="12" name="Freeform 12"/>
            <p:cNvSpPr/>
            <p:nvPr/>
          </p:nvSpPr>
          <p:spPr>
            <a:xfrm>
              <a:off x="0" y="0"/>
              <a:ext cx="1045006" cy="319284"/>
            </a:xfrm>
            <a:custGeom>
              <a:avLst/>
              <a:gdLst/>
              <a:ahLst/>
              <a:cxnLst/>
              <a:rect l="l" t="t" r="r" b="b"/>
              <a:pathLst>
                <a:path w="1045006" h="319284">
                  <a:moveTo>
                    <a:pt x="99512" y="0"/>
                  </a:moveTo>
                  <a:lnTo>
                    <a:pt x="945494" y="0"/>
                  </a:lnTo>
                  <a:cubicBezTo>
                    <a:pt x="971886" y="0"/>
                    <a:pt x="997197" y="10484"/>
                    <a:pt x="1015860" y="29146"/>
                  </a:cubicBezTo>
                  <a:cubicBezTo>
                    <a:pt x="1034522" y="47808"/>
                    <a:pt x="1045006" y="73120"/>
                    <a:pt x="1045006" y="99512"/>
                  </a:cubicBezTo>
                  <a:lnTo>
                    <a:pt x="1045006" y="219772"/>
                  </a:lnTo>
                  <a:cubicBezTo>
                    <a:pt x="1045006" y="246164"/>
                    <a:pt x="1034522" y="271475"/>
                    <a:pt x="1015860" y="290137"/>
                  </a:cubicBezTo>
                  <a:cubicBezTo>
                    <a:pt x="997197" y="308800"/>
                    <a:pt x="971886" y="319284"/>
                    <a:pt x="945494" y="319284"/>
                  </a:cubicBezTo>
                  <a:lnTo>
                    <a:pt x="99512" y="319284"/>
                  </a:lnTo>
                  <a:cubicBezTo>
                    <a:pt x="73120" y="319284"/>
                    <a:pt x="47808" y="308800"/>
                    <a:pt x="29146" y="290137"/>
                  </a:cubicBezTo>
                  <a:cubicBezTo>
                    <a:pt x="10484" y="271475"/>
                    <a:pt x="0" y="246164"/>
                    <a:pt x="0" y="219772"/>
                  </a:cubicBezTo>
                  <a:lnTo>
                    <a:pt x="0" y="99512"/>
                  </a:lnTo>
                  <a:cubicBezTo>
                    <a:pt x="0" y="73120"/>
                    <a:pt x="10484" y="47808"/>
                    <a:pt x="29146" y="29146"/>
                  </a:cubicBezTo>
                  <a:cubicBezTo>
                    <a:pt x="47808" y="10484"/>
                    <a:pt x="73120" y="0"/>
                    <a:pt x="99512" y="0"/>
                  </a:cubicBezTo>
                  <a:close/>
                </a:path>
              </a:pathLst>
            </a:custGeom>
            <a:solidFill>
              <a:srgbClr val="FEC960"/>
            </a:solidFill>
          </p:spPr>
          <p:txBody>
            <a:bodyPr/>
            <a:lstStyle/>
            <a:p>
              <a:endParaRPr lang="en-GB"/>
            </a:p>
          </p:txBody>
        </p:sp>
        <p:sp>
          <p:nvSpPr>
            <p:cNvPr id="13" name="TextBox 13"/>
            <p:cNvSpPr txBox="1"/>
            <p:nvPr/>
          </p:nvSpPr>
          <p:spPr>
            <a:xfrm>
              <a:off x="0" y="-47625"/>
              <a:ext cx="1045006" cy="366909"/>
            </a:xfrm>
            <a:prstGeom prst="rect">
              <a:avLst/>
            </a:prstGeom>
          </p:spPr>
          <p:txBody>
            <a:bodyPr lIns="50800" tIns="50800" rIns="50800" bIns="50800" rtlCol="0" anchor="ctr"/>
            <a:lstStyle/>
            <a:p>
              <a:pPr algn="ctr">
                <a:lnSpc>
                  <a:spcPts val="2800"/>
                </a:lnSpc>
              </a:pPr>
              <a:endParaRPr/>
            </a:p>
          </p:txBody>
        </p:sp>
      </p:grpSp>
      <p:grpSp>
        <p:nvGrpSpPr>
          <p:cNvPr id="14" name="Group 14"/>
          <p:cNvGrpSpPr/>
          <p:nvPr/>
        </p:nvGrpSpPr>
        <p:grpSpPr>
          <a:xfrm>
            <a:off x="3496585" y="5757595"/>
            <a:ext cx="12581613" cy="1626654"/>
            <a:chOff x="0" y="0"/>
            <a:chExt cx="1045006" cy="319284"/>
          </a:xfrm>
        </p:grpSpPr>
        <p:sp>
          <p:nvSpPr>
            <p:cNvPr id="15" name="Freeform 15"/>
            <p:cNvSpPr/>
            <p:nvPr/>
          </p:nvSpPr>
          <p:spPr>
            <a:xfrm>
              <a:off x="0" y="0"/>
              <a:ext cx="1045006" cy="319284"/>
            </a:xfrm>
            <a:custGeom>
              <a:avLst/>
              <a:gdLst/>
              <a:ahLst/>
              <a:cxnLst/>
              <a:rect l="l" t="t" r="r" b="b"/>
              <a:pathLst>
                <a:path w="1045006" h="319284">
                  <a:moveTo>
                    <a:pt x="99512" y="0"/>
                  </a:moveTo>
                  <a:lnTo>
                    <a:pt x="945494" y="0"/>
                  </a:lnTo>
                  <a:cubicBezTo>
                    <a:pt x="971886" y="0"/>
                    <a:pt x="997197" y="10484"/>
                    <a:pt x="1015860" y="29146"/>
                  </a:cubicBezTo>
                  <a:cubicBezTo>
                    <a:pt x="1034522" y="47808"/>
                    <a:pt x="1045006" y="73120"/>
                    <a:pt x="1045006" y="99512"/>
                  </a:cubicBezTo>
                  <a:lnTo>
                    <a:pt x="1045006" y="219772"/>
                  </a:lnTo>
                  <a:cubicBezTo>
                    <a:pt x="1045006" y="246164"/>
                    <a:pt x="1034522" y="271475"/>
                    <a:pt x="1015860" y="290137"/>
                  </a:cubicBezTo>
                  <a:cubicBezTo>
                    <a:pt x="997197" y="308800"/>
                    <a:pt x="971886" y="319284"/>
                    <a:pt x="945494" y="319284"/>
                  </a:cubicBezTo>
                  <a:lnTo>
                    <a:pt x="99512" y="319284"/>
                  </a:lnTo>
                  <a:cubicBezTo>
                    <a:pt x="73120" y="319284"/>
                    <a:pt x="47808" y="308800"/>
                    <a:pt x="29146" y="290137"/>
                  </a:cubicBezTo>
                  <a:cubicBezTo>
                    <a:pt x="10484" y="271475"/>
                    <a:pt x="0" y="246164"/>
                    <a:pt x="0" y="219772"/>
                  </a:cubicBezTo>
                  <a:lnTo>
                    <a:pt x="0" y="99512"/>
                  </a:lnTo>
                  <a:cubicBezTo>
                    <a:pt x="0" y="73120"/>
                    <a:pt x="10484" y="47808"/>
                    <a:pt x="29146" y="29146"/>
                  </a:cubicBezTo>
                  <a:cubicBezTo>
                    <a:pt x="47808" y="10484"/>
                    <a:pt x="73120" y="0"/>
                    <a:pt x="99512" y="0"/>
                  </a:cubicBezTo>
                  <a:close/>
                </a:path>
              </a:pathLst>
            </a:custGeom>
            <a:solidFill>
              <a:srgbClr val="FEC960"/>
            </a:solidFill>
          </p:spPr>
          <p:txBody>
            <a:bodyPr/>
            <a:lstStyle/>
            <a:p>
              <a:endParaRPr lang="en-GB"/>
            </a:p>
          </p:txBody>
        </p:sp>
        <p:sp>
          <p:nvSpPr>
            <p:cNvPr id="16" name="TextBox 16"/>
            <p:cNvSpPr txBox="1"/>
            <p:nvPr/>
          </p:nvSpPr>
          <p:spPr>
            <a:xfrm>
              <a:off x="0" y="-47625"/>
              <a:ext cx="1045006" cy="366909"/>
            </a:xfrm>
            <a:prstGeom prst="rect">
              <a:avLst/>
            </a:prstGeom>
          </p:spPr>
          <p:txBody>
            <a:bodyPr lIns="50800" tIns="50800" rIns="50800" bIns="50800" rtlCol="0" anchor="ctr"/>
            <a:lstStyle/>
            <a:p>
              <a:pPr algn="ctr">
                <a:lnSpc>
                  <a:spcPts val="2800"/>
                </a:lnSpc>
              </a:pPr>
              <a:endParaRPr/>
            </a:p>
          </p:txBody>
        </p:sp>
      </p:grpSp>
      <p:sp>
        <p:nvSpPr>
          <p:cNvPr id="29" name="Freeform 29"/>
          <p:cNvSpPr/>
          <p:nvPr/>
        </p:nvSpPr>
        <p:spPr>
          <a:xfrm>
            <a:off x="1647066" y="6067545"/>
            <a:ext cx="921572" cy="902331"/>
          </a:xfrm>
          <a:custGeom>
            <a:avLst/>
            <a:gdLst/>
            <a:ahLst/>
            <a:cxnLst/>
            <a:rect l="l" t="t" r="r" b="b"/>
            <a:pathLst>
              <a:path w="1154095" h="1186731">
                <a:moveTo>
                  <a:pt x="0" y="0"/>
                </a:moveTo>
                <a:lnTo>
                  <a:pt x="1154095" y="0"/>
                </a:lnTo>
                <a:lnTo>
                  <a:pt x="1154095" y="1186730"/>
                </a:lnTo>
                <a:lnTo>
                  <a:pt x="0" y="118673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2" name="Freeform 32"/>
          <p:cNvSpPr/>
          <p:nvPr/>
        </p:nvSpPr>
        <p:spPr>
          <a:xfrm>
            <a:off x="1633013" y="3928150"/>
            <a:ext cx="1069975" cy="686434"/>
          </a:xfrm>
          <a:custGeom>
            <a:avLst/>
            <a:gdLst/>
            <a:ahLst/>
            <a:cxnLst/>
            <a:rect l="l" t="t" r="r" b="b"/>
            <a:pathLst>
              <a:path w="1339942" h="902786">
                <a:moveTo>
                  <a:pt x="0" y="0"/>
                </a:moveTo>
                <a:lnTo>
                  <a:pt x="1339942" y="0"/>
                </a:lnTo>
                <a:lnTo>
                  <a:pt x="1339942" y="902786"/>
                </a:lnTo>
                <a:lnTo>
                  <a:pt x="0" y="9027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3" name="Freeform 33"/>
          <p:cNvSpPr/>
          <p:nvPr/>
        </p:nvSpPr>
        <p:spPr>
          <a:xfrm>
            <a:off x="15543362" y="97477"/>
            <a:ext cx="2711932" cy="2166080"/>
          </a:xfrm>
          <a:custGeom>
            <a:avLst/>
            <a:gdLst/>
            <a:ahLst/>
            <a:cxnLst/>
            <a:rect l="l" t="t" r="r" b="b"/>
            <a:pathLst>
              <a:path w="2711932" h="2166080">
                <a:moveTo>
                  <a:pt x="0" y="0"/>
                </a:moveTo>
                <a:lnTo>
                  <a:pt x="2711931" y="0"/>
                </a:lnTo>
                <a:lnTo>
                  <a:pt x="2711931" y="2166080"/>
                </a:lnTo>
                <a:lnTo>
                  <a:pt x="0" y="21660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4" name="TextBox 34"/>
          <p:cNvSpPr txBox="1"/>
          <p:nvPr/>
        </p:nvSpPr>
        <p:spPr>
          <a:xfrm>
            <a:off x="1185871" y="766292"/>
            <a:ext cx="14552762" cy="1477328"/>
          </a:xfrm>
          <a:prstGeom prst="rect">
            <a:avLst/>
          </a:prstGeom>
        </p:spPr>
        <p:txBody>
          <a:bodyPr lIns="0" tIns="0" rIns="0" bIns="0" rtlCol="0" anchor="t">
            <a:spAutoFit/>
          </a:bodyPr>
          <a:lstStyle/>
          <a:p>
            <a:r>
              <a:rPr lang="en-GB" sz="9600" b="1" dirty="0">
                <a:solidFill>
                  <a:srgbClr val="FFC000"/>
                </a:solidFill>
              </a:rPr>
              <a:t>Literature Review</a:t>
            </a:r>
            <a:endParaRPr lang="en-IN" sz="9600" dirty="0">
              <a:solidFill>
                <a:srgbClr val="FFC000"/>
              </a:solidFill>
            </a:endParaRPr>
          </a:p>
        </p:txBody>
      </p:sp>
      <p:sp>
        <p:nvSpPr>
          <p:cNvPr id="35" name="TextBox 35"/>
          <p:cNvSpPr txBox="1"/>
          <p:nvPr/>
        </p:nvSpPr>
        <p:spPr>
          <a:xfrm>
            <a:off x="4050473" y="3932564"/>
            <a:ext cx="11492889" cy="738664"/>
          </a:xfrm>
          <a:prstGeom prst="rect">
            <a:avLst/>
          </a:prstGeom>
        </p:spPr>
        <p:txBody>
          <a:bodyPr wrap="square" lIns="0" tIns="0" rIns="0" bIns="0" rtlCol="0" anchor="t">
            <a:spAutoFit/>
          </a:bodyPr>
          <a:lstStyle/>
          <a:p>
            <a:pPr algn="just"/>
            <a:r>
              <a:rPr lang="en-GB" sz="2400" dirty="0" err="1"/>
              <a:t>Amicarelli</a:t>
            </a:r>
            <a:r>
              <a:rPr lang="en-GB" sz="2400" dirty="0"/>
              <a:t> </a:t>
            </a:r>
            <a:r>
              <a:rPr lang="en-GB" sz="2400" i="1" dirty="0"/>
              <a:t>et al.</a:t>
            </a:r>
            <a:r>
              <a:rPr lang="en-GB" sz="2400" dirty="0"/>
              <a:t> (2022) stated that inaccurate forecasting of the number of guests and their nationality contributes to the food waste. </a:t>
            </a:r>
            <a:endParaRPr lang="en-IN" sz="2400" dirty="0"/>
          </a:p>
        </p:txBody>
      </p:sp>
      <p:sp>
        <p:nvSpPr>
          <p:cNvPr id="36" name="TextBox 36"/>
          <p:cNvSpPr txBox="1"/>
          <p:nvPr/>
        </p:nvSpPr>
        <p:spPr>
          <a:xfrm>
            <a:off x="4050473" y="6140035"/>
            <a:ext cx="11561952" cy="738664"/>
          </a:xfrm>
          <a:prstGeom prst="rect">
            <a:avLst/>
          </a:prstGeom>
        </p:spPr>
        <p:txBody>
          <a:bodyPr wrap="square" lIns="0" tIns="0" rIns="0" bIns="0" rtlCol="0" anchor="t">
            <a:spAutoFit/>
          </a:bodyPr>
          <a:lstStyle/>
          <a:p>
            <a:pPr algn="just"/>
            <a:r>
              <a:rPr lang="en-GB" sz="2400" dirty="0"/>
              <a:t>Wastes food referees to wasted money on procurement, preparation, and labour, which directly affects profitability. </a:t>
            </a:r>
            <a:endParaRPr lang="en-IN" sz="2400" dirty="0"/>
          </a:p>
        </p:txBody>
      </p:sp>
      <p:grpSp>
        <p:nvGrpSpPr>
          <p:cNvPr id="40" name="Group 14"/>
          <p:cNvGrpSpPr/>
          <p:nvPr/>
        </p:nvGrpSpPr>
        <p:grpSpPr>
          <a:xfrm>
            <a:off x="3477535" y="8007190"/>
            <a:ext cx="12581613" cy="1626654"/>
            <a:chOff x="0" y="0"/>
            <a:chExt cx="1045006" cy="319284"/>
          </a:xfrm>
        </p:grpSpPr>
        <p:sp>
          <p:nvSpPr>
            <p:cNvPr id="41" name="Freeform 15"/>
            <p:cNvSpPr/>
            <p:nvPr/>
          </p:nvSpPr>
          <p:spPr>
            <a:xfrm>
              <a:off x="0" y="0"/>
              <a:ext cx="1045006" cy="319284"/>
            </a:xfrm>
            <a:custGeom>
              <a:avLst/>
              <a:gdLst/>
              <a:ahLst/>
              <a:cxnLst/>
              <a:rect l="l" t="t" r="r" b="b"/>
              <a:pathLst>
                <a:path w="1045006" h="319284">
                  <a:moveTo>
                    <a:pt x="99512" y="0"/>
                  </a:moveTo>
                  <a:lnTo>
                    <a:pt x="945494" y="0"/>
                  </a:lnTo>
                  <a:cubicBezTo>
                    <a:pt x="971886" y="0"/>
                    <a:pt x="997197" y="10484"/>
                    <a:pt x="1015860" y="29146"/>
                  </a:cubicBezTo>
                  <a:cubicBezTo>
                    <a:pt x="1034522" y="47808"/>
                    <a:pt x="1045006" y="73120"/>
                    <a:pt x="1045006" y="99512"/>
                  </a:cubicBezTo>
                  <a:lnTo>
                    <a:pt x="1045006" y="219772"/>
                  </a:lnTo>
                  <a:cubicBezTo>
                    <a:pt x="1045006" y="246164"/>
                    <a:pt x="1034522" y="271475"/>
                    <a:pt x="1015860" y="290137"/>
                  </a:cubicBezTo>
                  <a:cubicBezTo>
                    <a:pt x="997197" y="308800"/>
                    <a:pt x="971886" y="319284"/>
                    <a:pt x="945494" y="319284"/>
                  </a:cubicBezTo>
                  <a:lnTo>
                    <a:pt x="99512" y="319284"/>
                  </a:lnTo>
                  <a:cubicBezTo>
                    <a:pt x="73120" y="319284"/>
                    <a:pt x="47808" y="308800"/>
                    <a:pt x="29146" y="290137"/>
                  </a:cubicBezTo>
                  <a:cubicBezTo>
                    <a:pt x="10484" y="271475"/>
                    <a:pt x="0" y="246164"/>
                    <a:pt x="0" y="219772"/>
                  </a:cubicBezTo>
                  <a:lnTo>
                    <a:pt x="0" y="99512"/>
                  </a:lnTo>
                  <a:cubicBezTo>
                    <a:pt x="0" y="73120"/>
                    <a:pt x="10484" y="47808"/>
                    <a:pt x="29146" y="29146"/>
                  </a:cubicBezTo>
                  <a:cubicBezTo>
                    <a:pt x="47808" y="10484"/>
                    <a:pt x="73120" y="0"/>
                    <a:pt x="99512" y="0"/>
                  </a:cubicBezTo>
                  <a:close/>
                </a:path>
              </a:pathLst>
            </a:custGeom>
            <a:solidFill>
              <a:srgbClr val="FEC960"/>
            </a:solidFill>
          </p:spPr>
          <p:txBody>
            <a:bodyPr/>
            <a:lstStyle/>
            <a:p>
              <a:endParaRPr lang="en-GB"/>
            </a:p>
          </p:txBody>
        </p:sp>
        <p:sp>
          <p:nvSpPr>
            <p:cNvPr id="42" name="TextBox 16"/>
            <p:cNvSpPr txBox="1"/>
            <p:nvPr/>
          </p:nvSpPr>
          <p:spPr>
            <a:xfrm>
              <a:off x="0" y="-47625"/>
              <a:ext cx="1045006" cy="366909"/>
            </a:xfrm>
            <a:prstGeom prst="rect">
              <a:avLst/>
            </a:prstGeom>
          </p:spPr>
          <p:txBody>
            <a:bodyPr lIns="50800" tIns="50800" rIns="50800" bIns="50800" rtlCol="0" anchor="ctr"/>
            <a:lstStyle/>
            <a:p>
              <a:pPr algn="ctr">
                <a:lnSpc>
                  <a:spcPts val="2800"/>
                </a:lnSpc>
              </a:pPr>
              <a:endParaRPr/>
            </a:p>
          </p:txBody>
        </p:sp>
      </p:grpSp>
      <p:grpSp>
        <p:nvGrpSpPr>
          <p:cNvPr id="43" name="Group 2"/>
          <p:cNvGrpSpPr/>
          <p:nvPr/>
        </p:nvGrpSpPr>
        <p:grpSpPr>
          <a:xfrm>
            <a:off x="1166822" y="7797626"/>
            <a:ext cx="1859101" cy="1770228"/>
            <a:chOff x="0" y="0"/>
            <a:chExt cx="812800" cy="812800"/>
          </a:xfrm>
        </p:grpSpPr>
        <p:sp>
          <p:nvSpPr>
            <p:cNvPr id="44"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GB"/>
            </a:p>
          </p:txBody>
        </p:sp>
        <p:sp>
          <p:nvSpPr>
            <p:cNvPr id="45" name="TextBox 4"/>
            <p:cNvSpPr txBox="1"/>
            <p:nvPr/>
          </p:nvSpPr>
          <p:spPr>
            <a:xfrm>
              <a:off x="76200" y="28575"/>
              <a:ext cx="660400" cy="708025"/>
            </a:xfrm>
            <a:prstGeom prst="rect">
              <a:avLst/>
            </a:prstGeom>
          </p:spPr>
          <p:txBody>
            <a:bodyPr lIns="50800" tIns="50800" rIns="50800" bIns="50800" rtlCol="0" anchor="ctr"/>
            <a:lstStyle/>
            <a:p>
              <a:pPr algn="ctr">
                <a:lnSpc>
                  <a:spcPts val="2800"/>
                </a:lnSpc>
              </a:pPr>
              <a:endParaRPr/>
            </a:p>
          </p:txBody>
        </p:sp>
      </p:grpSp>
      <p:sp>
        <p:nvSpPr>
          <p:cNvPr id="46" name="Freeform 32"/>
          <p:cNvSpPr/>
          <p:nvPr/>
        </p:nvSpPr>
        <p:spPr>
          <a:xfrm>
            <a:off x="1560963" y="8361350"/>
            <a:ext cx="1069975" cy="686434"/>
          </a:xfrm>
          <a:custGeom>
            <a:avLst/>
            <a:gdLst/>
            <a:ahLst/>
            <a:cxnLst/>
            <a:rect l="l" t="t" r="r" b="b"/>
            <a:pathLst>
              <a:path w="1339942" h="902786">
                <a:moveTo>
                  <a:pt x="0" y="0"/>
                </a:moveTo>
                <a:lnTo>
                  <a:pt x="1339942" y="0"/>
                </a:lnTo>
                <a:lnTo>
                  <a:pt x="1339942" y="902786"/>
                </a:lnTo>
                <a:lnTo>
                  <a:pt x="0" y="90278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7" name="Rectangle 46"/>
          <p:cNvSpPr/>
          <p:nvPr/>
        </p:nvSpPr>
        <p:spPr>
          <a:xfrm>
            <a:off x="4168825" y="8405018"/>
            <a:ext cx="11374537" cy="830997"/>
          </a:xfrm>
          <a:prstGeom prst="rect">
            <a:avLst/>
          </a:prstGeom>
        </p:spPr>
        <p:txBody>
          <a:bodyPr wrap="square">
            <a:spAutoFit/>
          </a:bodyPr>
          <a:lstStyle/>
          <a:p>
            <a:pPr algn="just"/>
            <a:r>
              <a:rPr lang="en-GB" sz="2400" dirty="0"/>
              <a:t>On the other hand, </a:t>
            </a:r>
            <a:r>
              <a:rPr lang="en-GB" sz="2400" dirty="0" err="1"/>
              <a:t>Demetriou</a:t>
            </a:r>
            <a:r>
              <a:rPr lang="en-GB" sz="2400" dirty="0"/>
              <a:t> (2022) suggested that investing in waste reduction often yields significant financial returns. </a:t>
            </a:r>
            <a:endParaRPr lang="en-IN"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19175" y="3225052"/>
            <a:ext cx="10038717" cy="5423647"/>
            <a:chOff x="0" y="0"/>
            <a:chExt cx="2643942" cy="873124"/>
          </a:xfrm>
        </p:grpSpPr>
        <p:sp>
          <p:nvSpPr>
            <p:cNvPr id="3" name="Freeform 3"/>
            <p:cNvSpPr/>
            <p:nvPr/>
          </p:nvSpPr>
          <p:spPr>
            <a:xfrm>
              <a:off x="0" y="0"/>
              <a:ext cx="2643942" cy="873124"/>
            </a:xfrm>
            <a:custGeom>
              <a:avLst/>
              <a:gdLst/>
              <a:ahLst/>
              <a:cxnLst/>
              <a:rect l="l" t="t" r="r" b="b"/>
              <a:pathLst>
                <a:path w="2643942" h="873124">
                  <a:moveTo>
                    <a:pt x="39332" y="0"/>
                  </a:moveTo>
                  <a:lnTo>
                    <a:pt x="2604610" y="0"/>
                  </a:lnTo>
                  <a:cubicBezTo>
                    <a:pt x="2615042" y="0"/>
                    <a:pt x="2625046" y="4144"/>
                    <a:pt x="2632422" y="11520"/>
                  </a:cubicBezTo>
                  <a:cubicBezTo>
                    <a:pt x="2639798" y="18896"/>
                    <a:pt x="2643942" y="28900"/>
                    <a:pt x="2643942" y="39332"/>
                  </a:cubicBezTo>
                  <a:lnTo>
                    <a:pt x="2643942" y="833792"/>
                  </a:lnTo>
                  <a:cubicBezTo>
                    <a:pt x="2643942" y="855514"/>
                    <a:pt x="2626333" y="873124"/>
                    <a:pt x="2604610" y="873124"/>
                  </a:cubicBezTo>
                  <a:lnTo>
                    <a:pt x="39332" y="873124"/>
                  </a:lnTo>
                  <a:cubicBezTo>
                    <a:pt x="17609" y="873124"/>
                    <a:pt x="0" y="855514"/>
                    <a:pt x="0" y="833792"/>
                  </a:cubicBezTo>
                  <a:lnTo>
                    <a:pt x="0" y="39332"/>
                  </a:lnTo>
                  <a:cubicBezTo>
                    <a:pt x="0" y="17609"/>
                    <a:pt x="17609" y="0"/>
                    <a:pt x="39332" y="0"/>
                  </a:cubicBezTo>
                  <a:close/>
                </a:path>
              </a:pathLst>
            </a:custGeom>
            <a:solidFill>
              <a:srgbClr val="FEC960"/>
            </a:solidFill>
          </p:spPr>
          <p:txBody>
            <a:bodyPr/>
            <a:lstStyle/>
            <a:p>
              <a:endParaRPr lang="en-GB"/>
            </a:p>
          </p:txBody>
        </p:sp>
        <p:sp>
          <p:nvSpPr>
            <p:cNvPr id="4" name="TextBox 4"/>
            <p:cNvSpPr txBox="1"/>
            <p:nvPr/>
          </p:nvSpPr>
          <p:spPr>
            <a:xfrm>
              <a:off x="0" y="-47625"/>
              <a:ext cx="2643942" cy="920749"/>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1295400" y="1162049"/>
            <a:ext cx="9762492" cy="738664"/>
          </a:xfrm>
          <a:prstGeom prst="rect">
            <a:avLst/>
          </a:prstGeom>
        </p:spPr>
        <p:txBody>
          <a:bodyPr wrap="square" lIns="0" tIns="0" rIns="0" bIns="0" rtlCol="0" anchor="t">
            <a:spAutoFit/>
          </a:bodyPr>
          <a:lstStyle/>
          <a:p>
            <a:r>
              <a:rPr lang="en-GB" sz="4800" b="1" dirty="0"/>
              <a:t>Literature Review</a:t>
            </a:r>
            <a:endParaRPr lang="en-IN" sz="4800" dirty="0"/>
          </a:p>
        </p:txBody>
      </p:sp>
      <p:sp>
        <p:nvSpPr>
          <p:cNvPr id="7" name="TextBox 7"/>
          <p:cNvSpPr txBox="1"/>
          <p:nvPr/>
        </p:nvSpPr>
        <p:spPr>
          <a:xfrm>
            <a:off x="1560699" y="4311629"/>
            <a:ext cx="8955668" cy="2954655"/>
          </a:xfrm>
          <a:prstGeom prst="rect">
            <a:avLst/>
          </a:prstGeom>
        </p:spPr>
        <p:txBody>
          <a:bodyPr lIns="0" tIns="0" rIns="0" bIns="0" rtlCol="0" anchor="t">
            <a:spAutoFit/>
          </a:bodyPr>
          <a:lstStyle/>
          <a:p>
            <a:pPr algn="just"/>
            <a:r>
              <a:rPr lang="en-GB" sz="2400" dirty="0" err="1"/>
              <a:t>Kasavan</a:t>
            </a:r>
            <a:r>
              <a:rPr lang="en-GB" sz="2400" dirty="0"/>
              <a:t> stated that wasted foods contribute to methane and CO2 emissions in landfills by exacerbating climate change. </a:t>
            </a:r>
          </a:p>
          <a:p>
            <a:pPr algn="just"/>
            <a:endParaRPr lang="en-IN" sz="2400" dirty="0"/>
          </a:p>
          <a:p>
            <a:pPr algn="just"/>
            <a:r>
              <a:rPr lang="en-GB" sz="2400" dirty="0"/>
              <a:t>Wasted food represents wasted land, fertilisers, and water in production, transport, and processing. </a:t>
            </a:r>
          </a:p>
          <a:p>
            <a:pPr algn="just"/>
            <a:endParaRPr lang="en-IN" sz="2400" dirty="0"/>
          </a:p>
          <a:p>
            <a:pPr algn="just"/>
            <a:r>
              <a:rPr lang="en-GB" sz="2400" dirty="0"/>
              <a:t>Customers increasingly expect responsible practices, while high waste damages the reputation of a hotel. </a:t>
            </a:r>
            <a:endParaRPr lang="en-IN" sz="2400" dirty="0"/>
          </a:p>
        </p:txBody>
      </p:sp>
      <p:sp>
        <p:nvSpPr>
          <p:cNvPr id="8" name="Freeform 8"/>
          <p:cNvSpPr/>
          <p:nvPr/>
        </p:nvSpPr>
        <p:spPr>
          <a:xfrm>
            <a:off x="12314999" y="4882624"/>
            <a:ext cx="6001576" cy="5436210"/>
          </a:xfrm>
          <a:custGeom>
            <a:avLst/>
            <a:gdLst/>
            <a:ahLst/>
            <a:cxnLst/>
            <a:rect l="l" t="t" r="r" b="b"/>
            <a:pathLst>
              <a:path w="6001576" h="5436210">
                <a:moveTo>
                  <a:pt x="0" y="0"/>
                </a:moveTo>
                <a:lnTo>
                  <a:pt x="6001576" y="0"/>
                </a:lnTo>
                <a:lnTo>
                  <a:pt x="6001576" y="5436210"/>
                </a:lnTo>
                <a:lnTo>
                  <a:pt x="0" y="54362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rot="-150128">
            <a:off x="14199624" y="3001036"/>
            <a:ext cx="2604297" cy="1449373"/>
          </a:xfrm>
          <a:custGeom>
            <a:avLst/>
            <a:gdLst/>
            <a:ahLst/>
            <a:cxnLst/>
            <a:rect l="l" t="t" r="r" b="b"/>
            <a:pathLst>
              <a:path w="2604297" h="1449373">
                <a:moveTo>
                  <a:pt x="0" y="0"/>
                </a:moveTo>
                <a:lnTo>
                  <a:pt x="2604297" y="0"/>
                </a:lnTo>
                <a:lnTo>
                  <a:pt x="2604297" y="1449373"/>
                </a:lnTo>
                <a:lnTo>
                  <a:pt x="0" y="14493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a:off x="15298202" y="251978"/>
            <a:ext cx="2781310" cy="2558805"/>
          </a:xfrm>
          <a:custGeom>
            <a:avLst/>
            <a:gdLst/>
            <a:ahLst/>
            <a:cxnLst/>
            <a:rect l="l" t="t" r="r" b="b"/>
            <a:pathLst>
              <a:path w="2781310" h="2558805">
                <a:moveTo>
                  <a:pt x="0" y="0"/>
                </a:moveTo>
                <a:lnTo>
                  <a:pt x="2781310" y="0"/>
                </a:lnTo>
                <a:lnTo>
                  <a:pt x="2781310" y="2558805"/>
                </a:lnTo>
                <a:lnTo>
                  <a:pt x="0" y="255880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1" name="Freeform 11"/>
          <p:cNvSpPr/>
          <p:nvPr/>
        </p:nvSpPr>
        <p:spPr>
          <a:xfrm>
            <a:off x="13048475" y="1028700"/>
            <a:ext cx="1120753" cy="1446982"/>
          </a:xfrm>
          <a:custGeom>
            <a:avLst/>
            <a:gdLst/>
            <a:ahLst/>
            <a:cxnLst/>
            <a:rect l="l" t="t" r="r" b="b"/>
            <a:pathLst>
              <a:path w="1120753" h="1446982">
                <a:moveTo>
                  <a:pt x="0" y="0"/>
                </a:moveTo>
                <a:lnTo>
                  <a:pt x="1120753" y="0"/>
                </a:lnTo>
                <a:lnTo>
                  <a:pt x="1120753" y="1446982"/>
                </a:lnTo>
                <a:lnTo>
                  <a:pt x="0" y="144698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D824C"/>
        </a:solidFill>
        <a:effectLst/>
      </p:bgPr>
    </p:bg>
    <p:spTree>
      <p:nvGrpSpPr>
        <p:cNvPr id="1" name=""/>
        <p:cNvGrpSpPr/>
        <p:nvPr/>
      </p:nvGrpSpPr>
      <p:grpSpPr>
        <a:xfrm>
          <a:off x="0" y="0"/>
          <a:ext cx="0" cy="0"/>
          <a:chOff x="0" y="0"/>
          <a:chExt cx="0" cy="0"/>
        </a:xfrm>
      </p:grpSpPr>
      <p:sp>
        <p:nvSpPr>
          <p:cNvPr id="9" name="TextBox 9"/>
          <p:cNvSpPr txBox="1"/>
          <p:nvPr/>
        </p:nvSpPr>
        <p:spPr>
          <a:xfrm>
            <a:off x="7315200" y="-14654"/>
            <a:ext cx="3086100" cy="1102866"/>
          </a:xfrm>
          <a:prstGeom prst="rect">
            <a:avLst/>
          </a:prstGeom>
        </p:spPr>
        <p:txBody>
          <a:bodyPr wrap="square" lIns="0" tIns="0" rIns="0" bIns="0" rtlCol="0" anchor="t">
            <a:spAutoFit/>
          </a:bodyPr>
          <a:lstStyle/>
          <a:p>
            <a:pPr algn="ctr">
              <a:lnSpc>
                <a:spcPts val="9984"/>
              </a:lnSpc>
            </a:pPr>
            <a:r>
              <a:rPr lang="en-GB" sz="4800" b="1" dirty="0">
                <a:solidFill>
                  <a:srgbClr val="FFC000"/>
                </a:solidFill>
              </a:rPr>
              <a:t>Method</a:t>
            </a:r>
            <a:endParaRPr lang="en-US" sz="4800" dirty="0">
              <a:solidFill>
                <a:srgbClr val="FFC000"/>
              </a:solidFill>
              <a:latin typeface="Bobby Jones"/>
              <a:ea typeface="Bobby Jones"/>
              <a:cs typeface="Bobby Jones"/>
              <a:sym typeface="Bobby Jones"/>
            </a:endParaRPr>
          </a:p>
        </p:txBody>
      </p:sp>
      <p:graphicFrame>
        <p:nvGraphicFramePr>
          <p:cNvPr id="17" name="Table 16"/>
          <p:cNvGraphicFramePr>
            <a:graphicFrameLocks noGrp="1"/>
          </p:cNvGraphicFramePr>
          <p:nvPr>
            <p:extLst>
              <p:ext uri="{D42A27DB-BD31-4B8C-83A1-F6EECF244321}">
                <p14:modId xmlns:p14="http://schemas.microsoft.com/office/powerpoint/2010/main" val="338586967"/>
              </p:ext>
            </p:extLst>
          </p:nvPr>
        </p:nvGraphicFramePr>
        <p:xfrm>
          <a:off x="1676400" y="1790700"/>
          <a:ext cx="15240000" cy="6543040"/>
        </p:xfrm>
        <a:graphic>
          <a:graphicData uri="http://schemas.openxmlformats.org/drawingml/2006/table">
            <a:tbl>
              <a:tblPr>
                <a:tableStyleId>{5C22544A-7EE6-4342-B048-85BDC9FD1C3A}</a:tableStyleId>
              </a:tblPr>
              <a:tblGrid>
                <a:gridCol w="3505200">
                  <a:extLst>
                    <a:ext uri="{9D8B030D-6E8A-4147-A177-3AD203B41FA5}">
                      <a16:colId xmlns:a16="http://schemas.microsoft.com/office/drawing/2014/main" val="20000"/>
                    </a:ext>
                  </a:extLst>
                </a:gridCol>
                <a:gridCol w="5334000">
                  <a:extLst>
                    <a:ext uri="{9D8B030D-6E8A-4147-A177-3AD203B41FA5}">
                      <a16:colId xmlns:a16="http://schemas.microsoft.com/office/drawing/2014/main" val="20001"/>
                    </a:ext>
                  </a:extLst>
                </a:gridCol>
                <a:gridCol w="6400800">
                  <a:extLst>
                    <a:ext uri="{9D8B030D-6E8A-4147-A177-3AD203B41FA5}">
                      <a16:colId xmlns:a16="http://schemas.microsoft.com/office/drawing/2014/main" val="20002"/>
                    </a:ext>
                  </a:extLst>
                </a:gridCol>
              </a:tblGrid>
              <a:tr h="0">
                <a:tc>
                  <a:txBody>
                    <a:bodyPr/>
                    <a:lstStyle/>
                    <a:p>
                      <a:pPr algn="ctr">
                        <a:lnSpc>
                          <a:spcPct val="150000"/>
                        </a:lnSpc>
                        <a:spcAft>
                          <a:spcPts val="0"/>
                        </a:spcAft>
                      </a:pPr>
                      <a:r>
                        <a:rPr lang="en-GB" sz="2400" b="1" dirty="0">
                          <a:solidFill>
                            <a:schemeClr val="bg1"/>
                          </a:solidFill>
                        </a:rPr>
                        <a:t>Factors </a:t>
                      </a:r>
                      <a:endParaRPr lang="en-IN" sz="2400" b="1" dirty="0">
                        <a:solidFill>
                          <a:schemeClr val="bg1"/>
                        </a:solidFill>
                      </a:endParaRPr>
                    </a:p>
                  </a:txBody>
                  <a:tcPr marL="63500" marR="63500" marT="63500" marB="63500">
                    <a:solidFill>
                      <a:schemeClr val="accent5">
                        <a:lumMod val="75000"/>
                      </a:schemeClr>
                    </a:solidFill>
                  </a:tcPr>
                </a:tc>
                <a:tc>
                  <a:txBody>
                    <a:bodyPr/>
                    <a:lstStyle/>
                    <a:p>
                      <a:pPr algn="ctr">
                        <a:lnSpc>
                          <a:spcPct val="150000"/>
                        </a:lnSpc>
                        <a:spcAft>
                          <a:spcPts val="0"/>
                        </a:spcAft>
                      </a:pPr>
                      <a:r>
                        <a:rPr lang="en-GB" sz="2400" b="1" dirty="0">
                          <a:solidFill>
                            <a:schemeClr val="bg1"/>
                          </a:solidFill>
                        </a:rPr>
                        <a:t>Description </a:t>
                      </a:r>
                      <a:endParaRPr lang="en-IN" sz="2400" b="1" dirty="0">
                        <a:solidFill>
                          <a:schemeClr val="bg1"/>
                        </a:solidFill>
                      </a:endParaRPr>
                    </a:p>
                  </a:txBody>
                  <a:tcPr marL="63500" marR="63500" marT="63500" marB="63500">
                    <a:solidFill>
                      <a:schemeClr val="accent5">
                        <a:lumMod val="75000"/>
                      </a:schemeClr>
                    </a:solidFill>
                  </a:tcPr>
                </a:tc>
                <a:tc>
                  <a:txBody>
                    <a:bodyPr/>
                    <a:lstStyle/>
                    <a:p>
                      <a:pPr algn="ctr">
                        <a:lnSpc>
                          <a:spcPct val="150000"/>
                        </a:lnSpc>
                        <a:spcAft>
                          <a:spcPts val="0"/>
                        </a:spcAft>
                      </a:pPr>
                      <a:r>
                        <a:rPr lang="en-GB" sz="2400" b="1" dirty="0">
                          <a:solidFill>
                            <a:schemeClr val="bg1"/>
                          </a:solidFill>
                        </a:rPr>
                        <a:t>Impacts </a:t>
                      </a:r>
                      <a:endParaRPr lang="en-IN" sz="2400" b="1" dirty="0">
                        <a:solidFill>
                          <a:schemeClr val="bg1"/>
                        </a:solidFill>
                      </a:endParaRPr>
                    </a:p>
                  </a:txBody>
                  <a:tcPr marL="63500" marR="63500" marT="63500" marB="63500">
                    <a:solidFill>
                      <a:schemeClr val="accent5">
                        <a:lumMod val="75000"/>
                      </a:schemeClr>
                    </a:solidFill>
                  </a:tcPr>
                </a:tc>
                <a:extLst>
                  <a:ext uri="{0D108BD9-81ED-4DB2-BD59-A6C34878D82A}">
                    <a16:rowId xmlns:a16="http://schemas.microsoft.com/office/drawing/2014/main" val="10000"/>
                  </a:ext>
                </a:extLst>
              </a:tr>
              <a:tr h="0">
                <a:tc>
                  <a:txBody>
                    <a:bodyPr/>
                    <a:lstStyle/>
                    <a:p>
                      <a:pPr algn="just">
                        <a:lnSpc>
                          <a:spcPct val="150000"/>
                        </a:lnSpc>
                        <a:spcAft>
                          <a:spcPts val="0"/>
                        </a:spcAft>
                      </a:pPr>
                      <a:r>
                        <a:rPr lang="en-GB" sz="2400" dirty="0"/>
                        <a:t>Political </a:t>
                      </a:r>
                      <a:endParaRPr lang="en-IN" sz="2400" dirty="0"/>
                    </a:p>
                  </a:txBody>
                  <a:tcPr marL="63500" marR="63500" marT="63500" marB="63500">
                    <a:solidFill>
                      <a:schemeClr val="accent6">
                        <a:lumMod val="20000"/>
                        <a:lumOff val="80000"/>
                      </a:schemeClr>
                    </a:solidFill>
                  </a:tcPr>
                </a:tc>
                <a:tc>
                  <a:txBody>
                    <a:bodyPr/>
                    <a:lstStyle/>
                    <a:p>
                      <a:pPr algn="just">
                        <a:lnSpc>
                          <a:spcPct val="150000"/>
                        </a:lnSpc>
                        <a:spcAft>
                          <a:spcPts val="0"/>
                        </a:spcAft>
                      </a:pPr>
                      <a:r>
                        <a:rPr lang="en-GB" sz="2400" dirty="0"/>
                        <a:t>Government strategies </a:t>
                      </a:r>
                      <a:endParaRPr lang="en-IN" sz="2400" dirty="0"/>
                    </a:p>
                  </a:txBody>
                  <a:tcPr marL="63500" marR="63500" marT="63500" marB="63500">
                    <a:solidFill>
                      <a:schemeClr val="accent6">
                        <a:lumMod val="20000"/>
                        <a:lumOff val="80000"/>
                      </a:schemeClr>
                    </a:solidFill>
                  </a:tcPr>
                </a:tc>
                <a:tc>
                  <a:txBody>
                    <a:bodyPr/>
                    <a:lstStyle/>
                    <a:p>
                      <a:pPr algn="just">
                        <a:lnSpc>
                          <a:spcPct val="150000"/>
                        </a:lnSpc>
                        <a:spcAft>
                          <a:spcPts val="0"/>
                        </a:spcAft>
                      </a:pPr>
                      <a:r>
                        <a:rPr lang="en-GB" sz="2400"/>
                        <a:t>Mandatory waste reporting and separation, Net zero 2030 and sustainability targets (Malik et al., 2024)</a:t>
                      </a:r>
                      <a:endParaRPr lang="en-IN" sz="2400"/>
                    </a:p>
                  </a:txBody>
                  <a:tcPr marL="63500" marR="63500" marT="63500" marB="63500">
                    <a:solidFill>
                      <a:schemeClr val="accent6">
                        <a:lumMod val="20000"/>
                        <a:lumOff val="80000"/>
                      </a:schemeClr>
                    </a:solidFill>
                  </a:tcPr>
                </a:tc>
                <a:extLst>
                  <a:ext uri="{0D108BD9-81ED-4DB2-BD59-A6C34878D82A}">
                    <a16:rowId xmlns:a16="http://schemas.microsoft.com/office/drawing/2014/main" val="10001"/>
                  </a:ext>
                </a:extLst>
              </a:tr>
              <a:tr h="0">
                <a:tc>
                  <a:txBody>
                    <a:bodyPr/>
                    <a:lstStyle/>
                    <a:p>
                      <a:pPr algn="just">
                        <a:lnSpc>
                          <a:spcPct val="150000"/>
                        </a:lnSpc>
                        <a:spcAft>
                          <a:spcPts val="0"/>
                        </a:spcAft>
                      </a:pPr>
                      <a:r>
                        <a:rPr lang="en-GB" sz="2400"/>
                        <a:t>Economic </a:t>
                      </a:r>
                      <a:endParaRPr lang="en-IN" sz="2400"/>
                    </a:p>
                  </a:txBody>
                  <a:tcPr marL="63500" marR="63500" marT="63500" marB="63500">
                    <a:solidFill>
                      <a:schemeClr val="accent6">
                        <a:lumMod val="20000"/>
                        <a:lumOff val="80000"/>
                      </a:schemeClr>
                    </a:solidFill>
                  </a:tcPr>
                </a:tc>
                <a:tc>
                  <a:txBody>
                    <a:bodyPr/>
                    <a:lstStyle/>
                    <a:p>
                      <a:pPr algn="just">
                        <a:lnSpc>
                          <a:spcPct val="150000"/>
                        </a:lnSpc>
                        <a:spcAft>
                          <a:spcPts val="0"/>
                        </a:spcAft>
                      </a:pPr>
                      <a:r>
                        <a:rPr lang="en-GB" sz="2400" dirty="0"/>
                        <a:t>Cost management and staffing </a:t>
                      </a:r>
                      <a:endParaRPr lang="en-IN" sz="2400" dirty="0"/>
                    </a:p>
                  </a:txBody>
                  <a:tcPr marL="63500" marR="63500" marT="63500" marB="63500">
                    <a:solidFill>
                      <a:schemeClr val="accent6">
                        <a:lumMod val="20000"/>
                        <a:lumOff val="80000"/>
                      </a:schemeClr>
                    </a:solidFill>
                  </a:tcPr>
                </a:tc>
                <a:tc>
                  <a:txBody>
                    <a:bodyPr/>
                    <a:lstStyle/>
                    <a:p>
                      <a:pPr algn="just">
                        <a:lnSpc>
                          <a:spcPct val="150000"/>
                        </a:lnSpc>
                        <a:spcAft>
                          <a:spcPts val="0"/>
                        </a:spcAft>
                      </a:pPr>
                      <a:r>
                        <a:rPr lang="en-GB" sz="2400" dirty="0"/>
                        <a:t>The limited financial resources restrict investment in better storage and technology for managing stock efficiently (Malik et al., 2024). </a:t>
                      </a:r>
                      <a:endParaRPr lang="en-IN" sz="2400" dirty="0"/>
                    </a:p>
                  </a:txBody>
                  <a:tcPr marL="63500" marR="63500" marT="63500" marB="63500">
                    <a:solidFill>
                      <a:schemeClr val="accent6">
                        <a:lumMod val="20000"/>
                        <a:lumOff val="80000"/>
                      </a:schemeClr>
                    </a:solidFill>
                  </a:tcPr>
                </a:tc>
                <a:extLst>
                  <a:ext uri="{0D108BD9-81ED-4DB2-BD59-A6C34878D82A}">
                    <a16:rowId xmlns:a16="http://schemas.microsoft.com/office/drawing/2014/main" val="10002"/>
                  </a:ext>
                </a:extLst>
              </a:tr>
              <a:tr h="0">
                <a:tc>
                  <a:txBody>
                    <a:bodyPr/>
                    <a:lstStyle/>
                    <a:p>
                      <a:pPr algn="just">
                        <a:lnSpc>
                          <a:spcPct val="150000"/>
                        </a:lnSpc>
                        <a:spcAft>
                          <a:spcPts val="0"/>
                        </a:spcAft>
                      </a:pPr>
                      <a:r>
                        <a:rPr lang="en-GB" sz="2400"/>
                        <a:t>Social </a:t>
                      </a:r>
                      <a:endParaRPr lang="en-IN" sz="2400"/>
                    </a:p>
                  </a:txBody>
                  <a:tcPr marL="63500" marR="63500" marT="63500" marB="63500">
                    <a:solidFill>
                      <a:schemeClr val="accent6">
                        <a:lumMod val="20000"/>
                        <a:lumOff val="80000"/>
                      </a:schemeClr>
                    </a:solidFill>
                  </a:tcPr>
                </a:tc>
                <a:tc>
                  <a:txBody>
                    <a:bodyPr/>
                    <a:lstStyle/>
                    <a:p>
                      <a:pPr algn="just">
                        <a:lnSpc>
                          <a:spcPct val="150000"/>
                        </a:lnSpc>
                        <a:spcAft>
                          <a:spcPts val="0"/>
                        </a:spcAft>
                      </a:pPr>
                      <a:r>
                        <a:rPr lang="en-GB" sz="2400" dirty="0"/>
                        <a:t>Customer behaviour and expectations </a:t>
                      </a:r>
                      <a:endParaRPr lang="en-IN" sz="2400" dirty="0"/>
                    </a:p>
                  </a:txBody>
                  <a:tcPr marL="63500" marR="63500" marT="63500" marB="63500">
                    <a:solidFill>
                      <a:schemeClr val="accent6">
                        <a:lumMod val="20000"/>
                        <a:lumOff val="80000"/>
                      </a:schemeClr>
                    </a:solidFill>
                  </a:tcPr>
                </a:tc>
                <a:tc>
                  <a:txBody>
                    <a:bodyPr/>
                    <a:lstStyle/>
                    <a:p>
                      <a:pPr algn="just">
                        <a:lnSpc>
                          <a:spcPct val="150000"/>
                        </a:lnSpc>
                        <a:spcAft>
                          <a:spcPts val="0"/>
                        </a:spcAft>
                      </a:pPr>
                      <a:r>
                        <a:rPr lang="en-GB" sz="2400" dirty="0"/>
                        <a:t>UK people expect larger portion sizes, which leads to significant plate waste (</a:t>
                      </a:r>
                      <a:r>
                        <a:rPr lang="en-GB" sz="2400" dirty="0" err="1"/>
                        <a:t>Chkoniya</a:t>
                      </a:r>
                      <a:r>
                        <a:rPr lang="en-GB" sz="2400" dirty="0"/>
                        <a:t>, 2021).</a:t>
                      </a:r>
                      <a:endParaRPr lang="en-IN" sz="2400" dirty="0"/>
                    </a:p>
                  </a:txBody>
                  <a:tcPr marL="63500" marR="63500" marT="63500" marB="63500">
                    <a:solidFill>
                      <a:schemeClr val="accent6">
                        <a:lumMod val="20000"/>
                        <a:lumOff val="80000"/>
                      </a:scheme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2895600" y="342900"/>
            <a:ext cx="12457879" cy="1102866"/>
          </a:xfrm>
          <a:prstGeom prst="rect">
            <a:avLst/>
          </a:prstGeom>
        </p:spPr>
        <p:txBody>
          <a:bodyPr lIns="0" tIns="0" rIns="0" bIns="0" rtlCol="0" anchor="t">
            <a:spAutoFit/>
          </a:bodyPr>
          <a:lstStyle/>
          <a:p>
            <a:pPr algn="ctr">
              <a:lnSpc>
                <a:spcPts val="9984"/>
              </a:lnSpc>
            </a:pPr>
            <a:r>
              <a:rPr lang="en-GB" sz="4800" b="1" dirty="0">
                <a:solidFill>
                  <a:srgbClr val="003300"/>
                </a:solidFill>
              </a:rPr>
              <a:t>Method</a:t>
            </a:r>
            <a:endParaRPr lang="en-US" sz="4800" dirty="0">
              <a:solidFill>
                <a:srgbClr val="003300"/>
              </a:solidFill>
              <a:latin typeface="Bobby Jones"/>
              <a:ea typeface="Bobby Jones"/>
              <a:cs typeface="Bobby Jones"/>
              <a:sym typeface="Bobby Jones"/>
            </a:endParaRPr>
          </a:p>
        </p:txBody>
      </p:sp>
      <p:graphicFrame>
        <p:nvGraphicFramePr>
          <p:cNvPr id="14" name="Table 13"/>
          <p:cNvGraphicFramePr>
            <a:graphicFrameLocks noGrp="1"/>
          </p:cNvGraphicFramePr>
          <p:nvPr>
            <p:extLst>
              <p:ext uri="{D42A27DB-BD31-4B8C-83A1-F6EECF244321}">
                <p14:modId xmlns:p14="http://schemas.microsoft.com/office/powerpoint/2010/main" val="271882713"/>
              </p:ext>
            </p:extLst>
          </p:nvPr>
        </p:nvGraphicFramePr>
        <p:xfrm>
          <a:off x="971139" y="2019300"/>
          <a:ext cx="16306800" cy="7091680"/>
        </p:xfrm>
        <a:graphic>
          <a:graphicData uri="http://schemas.openxmlformats.org/drawingml/2006/table">
            <a:tbl>
              <a:tblPr>
                <a:tableStyleId>{5C22544A-7EE6-4342-B048-85BDC9FD1C3A}</a:tableStyleId>
              </a:tblPr>
              <a:tblGrid>
                <a:gridCol w="3886200">
                  <a:extLst>
                    <a:ext uri="{9D8B030D-6E8A-4147-A177-3AD203B41FA5}">
                      <a16:colId xmlns:a16="http://schemas.microsoft.com/office/drawing/2014/main" val="20000"/>
                    </a:ext>
                  </a:extLst>
                </a:gridCol>
                <a:gridCol w="5486400">
                  <a:extLst>
                    <a:ext uri="{9D8B030D-6E8A-4147-A177-3AD203B41FA5}">
                      <a16:colId xmlns:a16="http://schemas.microsoft.com/office/drawing/2014/main" val="20001"/>
                    </a:ext>
                  </a:extLst>
                </a:gridCol>
                <a:gridCol w="6934200">
                  <a:extLst>
                    <a:ext uri="{9D8B030D-6E8A-4147-A177-3AD203B41FA5}">
                      <a16:colId xmlns:a16="http://schemas.microsoft.com/office/drawing/2014/main" val="20002"/>
                    </a:ext>
                  </a:extLst>
                </a:gridCol>
              </a:tblGrid>
              <a:tr h="0">
                <a:tc>
                  <a:txBody>
                    <a:bodyPr/>
                    <a:lstStyle/>
                    <a:p>
                      <a:pPr algn="ctr">
                        <a:lnSpc>
                          <a:spcPct val="150000"/>
                        </a:lnSpc>
                        <a:spcAft>
                          <a:spcPts val="0"/>
                        </a:spcAft>
                      </a:pPr>
                      <a:r>
                        <a:rPr lang="en-GB" sz="2400" dirty="0">
                          <a:solidFill>
                            <a:schemeClr val="bg1"/>
                          </a:solidFill>
                        </a:rPr>
                        <a:t>Factors </a:t>
                      </a:r>
                      <a:endParaRPr lang="en-IN" sz="2400" dirty="0">
                        <a:solidFill>
                          <a:schemeClr val="bg1"/>
                        </a:solidFill>
                      </a:endParaRPr>
                    </a:p>
                  </a:txBody>
                  <a:tcPr marL="63500" marR="63500" marT="63500" marB="63500">
                    <a:solidFill>
                      <a:srgbClr val="003300"/>
                    </a:solidFill>
                  </a:tcPr>
                </a:tc>
                <a:tc>
                  <a:txBody>
                    <a:bodyPr/>
                    <a:lstStyle/>
                    <a:p>
                      <a:pPr algn="ctr">
                        <a:lnSpc>
                          <a:spcPct val="150000"/>
                        </a:lnSpc>
                        <a:spcAft>
                          <a:spcPts val="0"/>
                        </a:spcAft>
                      </a:pPr>
                      <a:r>
                        <a:rPr lang="en-GB" sz="2400" dirty="0">
                          <a:solidFill>
                            <a:schemeClr val="bg1"/>
                          </a:solidFill>
                        </a:rPr>
                        <a:t>Description </a:t>
                      </a:r>
                      <a:endParaRPr lang="en-IN" sz="2400" dirty="0">
                        <a:solidFill>
                          <a:schemeClr val="bg1"/>
                        </a:solidFill>
                      </a:endParaRPr>
                    </a:p>
                  </a:txBody>
                  <a:tcPr marL="63500" marR="63500" marT="63500" marB="63500">
                    <a:solidFill>
                      <a:srgbClr val="003300"/>
                    </a:solidFill>
                  </a:tcPr>
                </a:tc>
                <a:tc>
                  <a:txBody>
                    <a:bodyPr/>
                    <a:lstStyle/>
                    <a:p>
                      <a:pPr algn="ctr">
                        <a:lnSpc>
                          <a:spcPct val="150000"/>
                        </a:lnSpc>
                        <a:spcAft>
                          <a:spcPts val="0"/>
                        </a:spcAft>
                      </a:pPr>
                      <a:r>
                        <a:rPr lang="en-GB" sz="2400" dirty="0">
                          <a:solidFill>
                            <a:schemeClr val="bg1"/>
                          </a:solidFill>
                        </a:rPr>
                        <a:t>Impacts </a:t>
                      </a:r>
                      <a:endParaRPr lang="en-IN" sz="2400" dirty="0">
                        <a:solidFill>
                          <a:schemeClr val="bg1"/>
                        </a:solidFill>
                      </a:endParaRPr>
                    </a:p>
                  </a:txBody>
                  <a:tcPr marL="63500" marR="63500" marT="63500" marB="63500">
                    <a:solidFill>
                      <a:srgbClr val="003300"/>
                    </a:solidFill>
                  </a:tcPr>
                </a:tc>
                <a:extLst>
                  <a:ext uri="{0D108BD9-81ED-4DB2-BD59-A6C34878D82A}">
                    <a16:rowId xmlns:a16="http://schemas.microsoft.com/office/drawing/2014/main" val="10000"/>
                  </a:ext>
                </a:extLst>
              </a:tr>
              <a:tr h="0">
                <a:tc>
                  <a:txBody>
                    <a:bodyPr/>
                    <a:lstStyle/>
                    <a:p>
                      <a:pPr algn="just">
                        <a:lnSpc>
                          <a:spcPct val="150000"/>
                        </a:lnSpc>
                        <a:spcAft>
                          <a:spcPts val="0"/>
                        </a:spcAft>
                      </a:pPr>
                      <a:r>
                        <a:rPr lang="en-GB" sz="2400" dirty="0"/>
                        <a:t>Technological </a:t>
                      </a:r>
                      <a:endParaRPr lang="en-IN" sz="2400" dirty="0"/>
                    </a:p>
                  </a:txBody>
                  <a:tcPr marL="63500" marR="63500" marT="63500" marB="63500">
                    <a:solidFill>
                      <a:schemeClr val="accent3">
                        <a:lumMod val="60000"/>
                        <a:lumOff val="40000"/>
                      </a:schemeClr>
                    </a:solidFill>
                  </a:tcPr>
                </a:tc>
                <a:tc>
                  <a:txBody>
                    <a:bodyPr/>
                    <a:lstStyle/>
                    <a:p>
                      <a:pPr algn="just">
                        <a:lnSpc>
                          <a:spcPct val="150000"/>
                        </a:lnSpc>
                        <a:spcAft>
                          <a:spcPts val="0"/>
                        </a:spcAft>
                      </a:pPr>
                      <a:r>
                        <a:rPr lang="en-GB" sz="2400" dirty="0"/>
                        <a:t>AI and smart analytics </a:t>
                      </a:r>
                      <a:endParaRPr lang="en-IN" sz="2400" dirty="0"/>
                    </a:p>
                  </a:txBody>
                  <a:tcPr marL="63500" marR="63500" marT="63500" marB="63500">
                    <a:solidFill>
                      <a:schemeClr val="accent3">
                        <a:lumMod val="60000"/>
                        <a:lumOff val="40000"/>
                      </a:schemeClr>
                    </a:solidFill>
                  </a:tcPr>
                </a:tc>
                <a:tc>
                  <a:txBody>
                    <a:bodyPr/>
                    <a:lstStyle/>
                    <a:p>
                      <a:pPr algn="just">
                        <a:lnSpc>
                          <a:spcPct val="150000"/>
                        </a:lnSpc>
                        <a:spcAft>
                          <a:spcPts val="0"/>
                        </a:spcAft>
                      </a:pPr>
                      <a:r>
                        <a:rPr lang="en-GB" sz="2400" dirty="0"/>
                        <a:t>Identification of thrown-away food and providing data for cut waste (‌Tribe, 2009)</a:t>
                      </a:r>
                      <a:endParaRPr lang="en-IN" sz="2400" dirty="0"/>
                    </a:p>
                  </a:txBody>
                  <a:tcPr marL="63500" marR="63500" marT="63500" marB="63500">
                    <a:solidFill>
                      <a:schemeClr val="accent3">
                        <a:lumMod val="60000"/>
                        <a:lumOff val="40000"/>
                      </a:schemeClr>
                    </a:solidFill>
                  </a:tcPr>
                </a:tc>
                <a:extLst>
                  <a:ext uri="{0D108BD9-81ED-4DB2-BD59-A6C34878D82A}">
                    <a16:rowId xmlns:a16="http://schemas.microsoft.com/office/drawing/2014/main" val="10001"/>
                  </a:ext>
                </a:extLst>
              </a:tr>
              <a:tr h="0">
                <a:tc>
                  <a:txBody>
                    <a:bodyPr/>
                    <a:lstStyle/>
                    <a:p>
                      <a:pPr algn="just">
                        <a:lnSpc>
                          <a:spcPct val="150000"/>
                        </a:lnSpc>
                        <a:spcAft>
                          <a:spcPts val="0"/>
                        </a:spcAft>
                      </a:pPr>
                      <a:r>
                        <a:rPr lang="en-GB" sz="2400" dirty="0"/>
                        <a:t>Environmental </a:t>
                      </a:r>
                      <a:endParaRPr lang="en-IN" sz="2400" dirty="0"/>
                    </a:p>
                  </a:txBody>
                  <a:tcPr marL="63500" marR="63500" marT="63500" marB="63500">
                    <a:solidFill>
                      <a:schemeClr val="accent3">
                        <a:lumMod val="60000"/>
                        <a:lumOff val="40000"/>
                      </a:schemeClr>
                    </a:solidFill>
                  </a:tcPr>
                </a:tc>
                <a:tc>
                  <a:txBody>
                    <a:bodyPr/>
                    <a:lstStyle/>
                    <a:p>
                      <a:pPr algn="just">
                        <a:lnSpc>
                          <a:spcPct val="150000"/>
                        </a:lnSpc>
                        <a:spcAft>
                          <a:spcPts val="0"/>
                        </a:spcAft>
                      </a:pPr>
                      <a:r>
                        <a:rPr lang="en-GB" sz="2400" dirty="0"/>
                        <a:t>Climate change and resource </a:t>
                      </a:r>
                      <a:endParaRPr lang="en-IN" sz="2400" dirty="0"/>
                    </a:p>
                  </a:txBody>
                  <a:tcPr marL="63500" marR="63500" marT="63500" marB="63500">
                    <a:solidFill>
                      <a:schemeClr val="accent3">
                        <a:lumMod val="60000"/>
                        <a:lumOff val="40000"/>
                      </a:schemeClr>
                    </a:solidFill>
                  </a:tcPr>
                </a:tc>
                <a:tc>
                  <a:txBody>
                    <a:bodyPr/>
                    <a:lstStyle/>
                    <a:p>
                      <a:pPr algn="just">
                        <a:lnSpc>
                          <a:spcPct val="150000"/>
                        </a:lnSpc>
                        <a:spcAft>
                          <a:spcPts val="0"/>
                        </a:spcAft>
                      </a:pPr>
                      <a:r>
                        <a:rPr lang="en-GB" sz="2400" dirty="0"/>
                        <a:t>Food waste in the hospitality industry drives climate change through producing methane in landfills and wasting their energy, resources, and water (Costa and Costa, 2022). </a:t>
                      </a:r>
                      <a:endParaRPr lang="en-IN" sz="2400" dirty="0"/>
                    </a:p>
                  </a:txBody>
                  <a:tcPr marL="63500" marR="63500" marT="63500" marB="63500">
                    <a:solidFill>
                      <a:schemeClr val="accent3">
                        <a:lumMod val="60000"/>
                        <a:lumOff val="40000"/>
                      </a:schemeClr>
                    </a:solidFill>
                  </a:tcPr>
                </a:tc>
                <a:extLst>
                  <a:ext uri="{0D108BD9-81ED-4DB2-BD59-A6C34878D82A}">
                    <a16:rowId xmlns:a16="http://schemas.microsoft.com/office/drawing/2014/main" val="10002"/>
                  </a:ext>
                </a:extLst>
              </a:tr>
              <a:tr h="0">
                <a:tc>
                  <a:txBody>
                    <a:bodyPr/>
                    <a:lstStyle/>
                    <a:p>
                      <a:pPr algn="just">
                        <a:lnSpc>
                          <a:spcPct val="150000"/>
                        </a:lnSpc>
                        <a:spcAft>
                          <a:spcPts val="0"/>
                        </a:spcAft>
                      </a:pPr>
                      <a:r>
                        <a:rPr lang="en-GB" sz="2400"/>
                        <a:t>Legal </a:t>
                      </a:r>
                      <a:endParaRPr lang="en-IN" sz="2400"/>
                    </a:p>
                  </a:txBody>
                  <a:tcPr marL="63500" marR="63500" marT="63500" marB="63500">
                    <a:solidFill>
                      <a:schemeClr val="accent3">
                        <a:lumMod val="60000"/>
                        <a:lumOff val="40000"/>
                      </a:schemeClr>
                    </a:solidFill>
                  </a:tcPr>
                </a:tc>
                <a:tc>
                  <a:txBody>
                    <a:bodyPr/>
                    <a:lstStyle/>
                    <a:p>
                      <a:pPr algn="just">
                        <a:lnSpc>
                          <a:spcPct val="150000"/>
                        </a:lnSpc>
                        <a:spcAft>
                          <a:spcPts val="0"/>
                        </a:spcAft>
                      </a:pPr>
                      <a:r>
                        <a:rPr lang="en-GB" sz="2400" dirty="0"/>
                        <a:t>Environment Act 2021</a:t>
                      </a:r>
                      <a:endParaRPr lang="en-IN" sz="2400" dirty="0"/>
                    </a:p>
                  </a:txBody>
                  <a:tcPr marL="63500" marR="63500" marT="63500" marB="63500">
                    <a:solidFill>
                      <a:schemeClr val="accent3">
                        <a:lumMod val="60000"/>
                        <a:lumOff val="40000"/>
                      </a:schemeClr>
                    </a:solidFill>
                  </a:tcPr>
                </a:tc>
                <a:tc>
                  <a:txBody>
                    <a:bodyPr/>
                    <a:lstStyle/>
                    <a:p>
                      <a:pPr algn="just">
                        <a:lnSpc>
                          <a:spcPct val="150000"/>
                        </a:lnSpc>
                        <a:spcAft>
                          <a:spcPts val="0"/>
                        </a:spcAft>
                      </a:pPr>
                      <a:r>
                        <a:rPr lang="en-GB" sz="2400" dirty="0"/>
                        <a:t>This affects the industry through the "simpler recycling” reforms, which requires all the businesses with 10 and full-time equivalent employees for separating food waste from general waste (Alexander M. </a:t>
                      </a:r>
                      <a:r>
                        <a:rPr lang="en-GB" sz="2400" dirty="0" err="1"/>
                        <a:t>Danzer</a:t>
                      </a:r>
                      <a:r>
                        <a:rPr lang="en-GB" sz="2400" dirty="0"/>
                        <a:t>, 2025). </a:t>
                      </a:r>
                      <a:endParaRPr lang="en-IN" sz="2400" dirty="0"/>
                    </a:p>
                  </a:txBody>
                  <a:tcPr marL="63500" marR="63500" marT="63500" marB="63500">
                    <a:solidFill>
                      <a:schemeClr val="accent3">
                        <a:lumMod val="60000"/>
                        <a:lumOff val="40000"/>
                      </a:schemeClr>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D824C"/>
        </a:solidFill>
        <a:effectLst/>
      </p:bgPr>
    </p:bg>
    <p:spTree>
      <p:nvGrpSpPr>
        <p:cNvPr id="1" name=""/>
        <p:cNvGrpSpPr/>
        <p:nvPr/>
      </p:nvGrpSpPr>
      <p:grpSpPr>
        <a:xfrm>
          <a:off x="0" y="0"/>
          <a:ext cx="0" cy="0"/>
          <a:chOff x="0" y="0"/>
          <a:chExt cx="0" cy="0"/>
        </a:xfrm>
      </p:grpSpPr>
      <p:sp>
        <p:nvSpPr>
          <p:cNvPr id="2" name="TextBox 2"/>
          <p:cNvSpPr txBox="1"/>
          <p:nvPr/>
        </p:nvSpPr>
        <p:spPr>
          <a:xfrm>
            <a:off x="3886200" y="2148504"/>
            <a:ext cx="10265498" cy="738664"/>
          </a:xfrm>
          <a:prstGeom prst="rect">
            <a:avLst/>
          </a:prstGeom>
        </p:spPr>
        <p:txBody>
          <a:bodyPr lIns="0" tIns="0" rIns="0" bIns="0" rtlCol="0" anchor="t">
            <a:spAutoFit/>
          </a:bodyPr>
          <a:lstStyle/>
          <a:p>
            <a:pPr algn="ctr"/>
            <a:r>
              <a:rPr lang="en-GB" sz="4800" b="1" dirty="0">
                <a:solidFill>
                  <a:srgbClr val="FFC000"/>
                </a:solidFill>
              </a:rPr>
              <a:t>Conclusion</a:t>
            </a:r>
            <a:endParaRPr lang="en-IN" sz="4800" dirty="0">
              <a:solidFill>
                <a:srgbClr val="FFC000"/>
              </a:solidFill>
            </a:endParaRPr>
          </a:p>
        </p:txBody>
      </p:sp>
      <p:sp>
        <p:nvSpPr>
          <p:cNvPr id="6" name="TextBox 6"/>
          <p:cNvSpPr txBox="1"/>
          <p:nvPr/>
        </p:nvSpPr>
        <p:spPr>
          <a:xfrm>
            <a:off x="838200" y="4308663"/>
            <a:ext cx="16154399" cy="1846659"/>
          </a:xfrm>
          <a:prstGeom prst="rect">
            <a:avLst/>
          </a:prstGeom>
        </p:spPr>
        <p:txBody>
          <a:bodyPr wrap="square" lIns="0" tIns="0" rIns="0" bIns="0" rtlCol="0" anchor="t">
            <a:spAutoFit/>
          </a:bodyPr>
          <a:lstStyle/>
          <a:p>
            <a:pPr algn="just"/>
            <a:r>
              <a:rPr lang="en-GB" sz="2400" dirty="0">
                <a:solidFill>
                  <a:schemeClr val="bg1"/>
                </a:solidFill>
              </a:rPr>
              <a:t>According to the presentation, it can be concluded that food waste is connected with sustainability. </a:t>
            </a:r>
          </a:p>
          <a:p>
            <a:pPr algn="just"/>
            <a:endParaRPr lang="en-GB" sz="2400" dirty="0">
              <a:solidFill>
                <a:schemeClr val="bg1"/>
              </a:solidFill>
            </a:endParaRPr>
          </a:p>
          <a:p>
            <a:pPr algn="just"/>
            <a:endParaRPr lang="en-IN" sz="2400" dirty="0">
              <a:solidFill>
                <a:schemeClr val="bg1"/>
              </a:solidFill>
            </a:endParaRPr>
          </a:p>
          <a:p>
            <a:pPr algn="just"/>
            <a:r>
              <a:rPr lang="en-GB" sz="2400" dirty="0">
                <a:solidFill>
                  <a:schemeClr val="bg1"/>
                </a:solidFill>
              </a:rPr>
              <a:t>The UK hospitality sector faces major issues related to food waste, which influences environmental, economic, and social aspects. </a:t>
            </a:r>
            <a:endParaRPr lang="en-IN" sz="2400" dirty="0">
              <a:solidFill>
                <a:schemeClr val="bg1"/>
              </a:solidFill>
            </a:endParaRPr>
          </a:p>
        </p:txBody>
      </p:sp>
      <p:sp>
        <p:nvSpPr>
          <p:cNvPr id="8" name="Freeform 8"/>
          <p:cNvSpPr/>
          <p:nvPr/>
        </p:nvSpPr>
        <p:spPr>
          <a:xfrm flipH="1">
            <a:off x="427078" y="6972300"/>
            <a:ext cx="4752169" cy="2898823"/>
          </a:xfrm>
          <a:custGeom>
            <a:avLst/>
            <a:gdLst/>
            <a:ahLst/>
            <a:cxnLst/>
            <a:rect l="l" t="t" r="r" b="b"/>
            <a:pathLst>
              <a:path w="4752169" h="2898823">
                <a:moveTo>
                  <a:pt x="4752169" y="0"/>
                </a:moveTo>
                <a:lnTo>
                  <a:pt x="0" y="0"/>
                </a:lnTo>
                <a:lnTo>
                  <a:pt x="0" y="2898824"/>
                </a:lnTo>
                <a:lnTo>
                  <a:pt x="4752169" y="2898824"/>
                </a:lnTo>
                <a:lnTo>
                  <a:pt x="4752169"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rot="789550">
            <a:off x="1045020" y="823792"/>
            <a:ext cx="1827904" cy="760359"/>
          </a:xfrm>
          <a:custGeom>
            <a:avLst/>
            <a:gdLst/>
            <a:ahLst/>
            <a:cxnLst/>
            <a:rect l="l" t="t" r="r" b="b"/>
            <a:pathLst>
              <a:path w="1827904" h="760359">
                <a:moveTo>
                  <a:pt x="0" y="0"/>
                </a:moveTo>
                <a:lnTo>
                  <a:pt x="1827904" y="0"/>
                </a:lnTo>
                <a:lnTo>
                  <a:pt x="1827904" y="760359"/>
                </a:lnTo>
                <a:lnTo>
                  <a:pt x="0" y="760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flipV="1">
            <a:off x="15463031" y="7647385"/>
            <a:ext cx="2244076" cy="2195114"/>
          </a:xfrm>
          <a:custGeom>
            <a:avLst/>
            <a:gdLst/>
            <a:ahLst/>
            <a:cxnLst/>
            <a:rect l="l" t="t" r="r" b="b"/>
            <a:pathLst>
              <a:path w="2244076" h="2195114">
                <a:moveTo>
                  <a:pt x="0" y="2195115"/>
                </a:moveTo>
                <a:lnTo>
                  <a:pt x="2244076" y="2195115"/>
                </a:lnTo>
                <a:lnTo>
                  <a:pt x="2244076" y="0"/>
                </a:lnTo>
                <a:lnTo>
                  <a:pt x="0" y="0"/>
                </a:lnTo>
                <a:lnTo>
                  <a:pt x="0" y="2195115"/>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1" name="Freeform 11"/>
          <p:cNvSpPr/>
          <p:nvPr/>
        </p:nvSpPr>
        <p:spPr>
          <a:xfrm flipH="1">
            <a:off x="15463031" y="195486"/>
            <a:ext cx="2468771" cy="2016970"/>
          </a:xfrm>
          <a:custGeom>
            <a:avLst/>
            <a:gdLst/>
            <a:ahLst/>
            <a:cxnLst/>
            <a:rect l="l" t="t" r="r" b="b"/>
            <a:pathLst>
              <a:path w="2468771" h="2016970">
                <a:moveTo>
                  <a:pt x="2468771" y="0"/>
                </a:moveTo>
                <a:lnTo>
                  <a:pt x="0" y="0"/>
                </a:lnTo>
                <a:lnTo>
                  <a:pt x="0" y="2016970"/>
                </a:lnTo>
                <a:lnTo>
                  <a:pt x="2468771" y="2016970"/>
                </a:lnTo>
                <a:lnTo>
                  <a:pt x="2468771"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05882" y="3485818"/>
            <a:ext cx="9351079" cy="3865252"/>
            <a:chOff x="0" y="0"/>
            <a:chExt cx="2462836" cy="1018009"/>
          </a:xfrm>
        </p:grpSpPr>
        <p:sp>
          <p:nvSpPr>
            <p:cNvPr id="3" name="Freeform 3"/>
            <p:cNvSpPr/>
            <p:nvPr/>
          </p:nvSpPr>
          <p:spPr>
            <a:xfrm>
              <a:off x="0" y="0"/>
              <a:ext cx="2462836" cy="1018009"/>
            </a:xfrm>
            <a:custGeom>
              <a:avLst/>
              <a:gdLst/>
              <a:ahLst/>
              <a:cxnLst/>
              <a:rect l="l" t="t" r="r" b="b"/>
              <a:pathLst>
                <a:path w="2462836" h="1018009">
                  <a:moveTo>
                    <a:pt x="42224" y="0"/>
                  </a:moveTo>
                  <a:lnTo>
                    <a:pt x="2420612" y="0"/>
                  </a:lnTo>
                  <a:cubicBezTo>
                    <a:pt x="2431810" y="0"/>
                    <a:pt x="2442550" y="4449"/>
                    <a:pt x="2450468" y="12367"/>
                  </a:cubicBezTo>
                  <a:cubicBezTo>
                    <a:pt x="2458387" y="20286"/>
                    <a:pt x="2462836" y="31025"/>
                    <a:pt x="2462836" y="42224"/>
                  </a:cubicBezTo>
                  <a:lnTo>
                    <a:pt x="2462836" y="975785"/>
                  </a:lnTo>
                  <a:cubicBezTo>
                    <a:pt x="2462836" y="999105"/>
                    <a:pt x="2443931" y="1018009"/>
                    <a:pt x="2420612" y="1018009"/>
                  </a:cubicBezTo>
                  <a:lnTo>
                    <a:pt x="42224" y="1018009"/>
                  </a:lnTo>
                  <a:cubicBezTo>
                    <a:pt x="18904" y="1018009"/>
                    <a:pt x="0" y="999105"/>
                    <a:pt x="0" y="975785"/>
                  </a:cubicBezTo>
                  <a:lnTo>
                    <a:pt x="0" y="42224"/>
                  </a:lnTo>
                  <a:cubicBezTo>
                    <a:pt x="0" y="18904"/>
                    <a:pt x="18904" y="0"/>
                    <a:pt x="42224" y="0"/>
                  </a:cubicBezTo>
                  <a:close/>
                </a:path>
              </a:pathLst>
            </a:custGeom>
            <a:solidFill>
              <a:srgbClr val="FEC960"/>
            </a:solidFill>
          </p:spPr>
          <p:txBody>
            <a:bodyPr/>
            <a:lstStyle/>
            <a:p>
              <a:endParaRPr lang="en-GB"/>
            </a:p>
          </p:txBody>
        </p:sp>
        <p:sp>
          <p:nvSpPr>
            <p:cNvPr id="4" name="TextBox 4"/>
            <p:cNvSpPr txBox="1"/>
            <p:nvPr/>
          </p:nvSpPr>
          <p:spPr>
            <a:xfrm>
              <a:off x="0" y="-47625"/>
              <a:ext cx="2462836" cy="1065634"/>
            </a:xfrm>
            <a:prstGeom prst="rect">
              <a:avLst/>
            </a:prstGeom>
          </p:spPr>
          <p:txBody>
            <a:bodyPr lIns="50800" tIns="50800" rIns="50800" bIns="50800" rtlCol="0" anchor="ctr"/>
            <a:lstStyle/>
            <a:p>
              <a:pPr algn="ctr">
                <a:lnSpc>
                  <a:spcPts val="2800"/>
                </a:lnSpc>
              </a:pPr>
              <a:endParaRPr/>
            </a:p>
          </p:txBody>
        </p:sp>
      </p:grpSp>
      <p:sp>
        <p:nvSpPr>
          <p:cNvPr id="5" name="Freeform 5"/>
          <p:cNvSpPr/>
          <p:nvPr/>
        </p:nvSpPr>
        <p:spPr>
          <a:xfrm>
            <a:off x="11430000" y="3684041"/>
            <a:ext cx="5261737" cy="6488689"/>
          </a:xfrm>
          <a:custGeom>
            <a:avLst/>
            <a:gdLst/>
            <a:ahLst/>
            <a:cxnLst/>
            <a:rect l="l" t="t" r="r" b="b"/>
            <a:pathLst>
              <a:path w="5261737" h="6488689">
                <a:moveTo>
                  <a:pt x="0" y="0"/>
                </a:moveTo>
                <a:lnTo>
                  <a:pt x="5261737" y="0"/>
                </a:lnTo>
                <a:lnTo>
                  <a:pt x="5261737" y="6488689"/>
                </a:lnTo>
                <a:lnTo>
                  <a:pt x="0" y="648868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TextBox 6"/>
          <p:cNvSpPr txBox="1"/>
          <p:nvPr/>
        </p:nvSpPr>
        <p:spPr>
          <a:xfrm>
            <a:off x="1028700" y="1732779"/>
            <a:ext cx="11247635" cy="738664"/>
          </a:xfrm>
          <a:prstGeom prst="rect">
            <a:avLst/>
          </a:prstGeom>
        </p:spPr>
        <p:txBody>
          <a:bodyPr lIns="0" tIns="0" rIns="0" bIns="0" rtlCol="0" anchor="t">
            <a:spAutoFit/>
          </a:bodyPr>
          <a:lstStyle/>
          <a:p>
            <a:r>
              <a:rPr lang="en-GB" sz="4800" b="1" dirty="0"/>
              <a:t>Recommendations</a:t>
            </a:r>
            <a:endParaRPr lang="en-IN" sz="4800" dirty="0"/>
          </a:p>
        </p:txBody>
      </p:sp>
      <p:sp>
        <p:nvSpPr>
          <p:cNvPr id="7" name="TextBox 7"/>
          <p:cNvSpPr txBox="1"/>
          <p:nvPr/>
        </p:nvSpPr>
        <p:spPr>
          <a:xfrm>
            <a:off x="1557612" y="4035369"/>
            <a:ext cx="8047618" cy="2585323"/>
          </a:xfrm>
          <a:prstGeom prst="rect">
            <a:avLst/>
          </a:prstGeom>
        </p:spPr>
        <p:txBody>
          <a:bodyPr wrap="square" lIns="0" tIns="0" rIns="0" bIns="0" rtlCol="0" anchor="t">
            <a:spAutoFit/>
          </a:bodyPr>
          <a:lstStyle/>
          <a:p>
            <a:pPr algn="just"/>
            <a:r>
              <a:rPr lang="en-GB" sz="2400" dirty="0"/>
              <a:t>The organisations can conduct audits for identifying, tracking, and weighing waste to understand the losses (</a:t>
            </a:r>
            <a:r>
              <a:rPr lang="en-GB" sz="2400" dirty="0" err="1"/>
              <a:t>Socaci</a:t>
            </a:r>
            <a:r>
              <a:rPr lang="en-GB" sz="2400" dirty="0"/>
              <a:t>, 2020). </a:t>
            </a:r>
          </a:p>
          <a:p>
            <a:pPr algn="just"/>
            <a:endParaRPr lang="en-IN" sz="2400" dirty="0"/>
          </a:p>
          <a:p>
            <a:pPr algn="just"/>
            <a:r>
              <a:rPr lang="en-GB" sz="2400" dirty="0"/>
              <a:t>Adopting a first-in and first-out system with a small purchase habit can help by building relationships with suppliers for minimising over-ordering. </a:t>
            </a:r>
            <a:endParaRPr lang="en-IN" sz="2400" dirty="0"/>
          </a:p>
        </p:txBody>
      </p:sp>
      <p:sp>
        <p:nvSpPr>
          <p:cNvPr id="8" name="Freeform 8"/>
          <p:cNvSpPr/>
          <p:nvPr/>
        </p:nvSpPr>
        <p:spPr>
          <a:xfrm rot="-2092491">
            <a:off x="13245783" y="1513509"/>
            <a:ext cx="897883" cy="1884868"/>
          </a:xfrm>
          <a:custGeom>
            <a:avLst/>
            <a:gdLst/>
            <a:ahLst/>
            <a:cxnLst/>
            <a:rect l="l" t="t" r="r" b="b"/>
            <a:pathLst>
              <a:path w="897883" h="1884868">
                <a:moveTo>
                  <a:pt x="0" y="0"/>
                </a:moveTo>
                <a:lnTo>
                  <a:pt x="897883" y="0"/>
                </a:lnTo>
                <a:lnTo>
                  <a:pt x="897883" y="1884868"/>
                </a:lnTo>
                <a:lnTo>
                  <a:pt x="0" y="188486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a:off x="14977576" y="441445"/>
            <a:ext cx="2771691" cy="2324100"/>
          </a:xfrm>
          <a:custGeom>
            <a:avLst/>
            <a:gdLst/>
            <a:ahLst/>
            <a:cxnLst/>
            <a:rect l="l" t="t" r="r" b="b"/>
            <a:pathLst>
              <a:path w="3584407" h="3297654">
                <a:moveTo>
                  <a:pt x="0" y="0"/>
                </a:moveTo>
                <a:lnTo>
                  <a:pt x="3584407" y="0"/>
                </a:lnTo>
                <a:lnTo>
                  <a:pt x="3584407" y="3297654"/>
                </a:lnTo>
                <a:lnTo>
                  <a:pt x="0" y="329765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Freeform 10"/>
          <p:cNvSpPr/>
          <p:nvPr/>
        </p:nvSpPr>
        <p:spPr>
          <a:xfrm rot="-1882072">
            <a:off x="16274452" y="3683274"/>
            <a:ext cx="1456490" cy="1916434"/>
          </a:xfrm>
          <a:custGeom>
            <a:avLst/>
            <a:gdLst/>
            <a:ahLst/>
            <a:cxnLst/>
            <a:rect l="l" t="t" r="r" b="b"/>
            <a:pathLst>
              <a:path w="1456490" h="1916434">
                <a:moveTo>
                  <a:pt x="0" y="0"/>
                </a:moveTo>
                <a:lnTo>
                  <a:pt x="1456491" y="0"/>
                </a:lnTo>
                <a:lnTo>
                  <a:pt x="1456491" y="1916435"/>
                </a:lnTo>
                <a:lnTo>
                  <a:pt x="0" y="191643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1" name="Freeform 11"/>
          <p:cNvSpPr/>
          <p:nvPr/>
        </p:nvSpPr>
        <p:spPr>
          <a:xfrm>
            <a:off x="15113113" y="2963768"/>
            <a:ext cx="839075" cy="1044098"/>
          </a:xfrm>
          <a:custGeom>
            <a:avLst/>
            <a:gdLst/>
            <a:ahLst/>
            <a:cxnLst/>
            <a:rect l="l" t="t" r="r" b="b"/>
            <a:pathLst>
              <a:path w="839075" h="1044098">
                <a:moveTo>
                  <a:pt x="0" y="0"/>
                </a:moveTo>
                <a:lnTo>
                  <a:pt x="839075" y="0"/>
                </a:lnTo>
                <a:lnTo>
                  <a:pt x="839075" y="1044098"/>
                </a:lnTo>
                <a:lnTo>
                  <a:pt x="0" y="104409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D824C"/>
        </a:solidFill>
        <a:effectLst/>
      </p:bgPr>
    </p:bg>
    <p:spTree>
      <p:nvGrpSpPr>
        <p:cNvPr id="1" name=""/>
        <p:cNvGrpSpPr/>
        <p:nvPr/>
      </p:nvGrpSpPr>
      <p:grpSpPr>
        <a:xfrm>
          <a:off x="0" y="0"/>
          <a:ext cx="0" cy="0"/>
          <a:chOff x="0" y="0"/>
          <a:chExt cx="0" cy="0"/>
        </a:xfrm>
      </p:grpSpPr>
      <p:sp>
        <p:nvSpPr>
          <p:cNvPr id="2" name="TextBox 2"/>
          <p:cNvSpPr txBox="1"/>
          <p:nvPr/>
        </p:nvSpPr>
        <p:spPr>
          <a:xfrm>
            <a:off x="5080488" y="619003"/>
            <a:ext cx="7212384" cy="738664"/>
          </a:xfrm>
          <a:prstGeom prst="rect">
            <a:avLst/>
          </a:prstGeom>
        </p:spPr>
        <p:txBody>
          <a:bodyPr lIns="0" tIns="0" rIns="0" bIns="0" rtlCol="0" anchor="t">
            <a:spAutoFit/>
          </a:bodyPr>
          <a:lstStyle/>
          <a:p>
            <a:pPr algn="ctr"/>
            <a:r>
              <a:rPr lang="en-GB" sz="4800" b="1" dirty="0">
                <a:solidFill>
                  <a:srgbClr val="FFC000"/>
                </a:solidFill>
              </a:rPr>
              <a:t>Recommendations</a:t>
            </a:r>
            <a:endParaRPr lang="en-IN" sz="4800" dirty="0">
              <a:solidFill>
                <a:srgbClr val="FFC000"/>
              </a:solidFill>
            </a:endParaRPr>
          </a:p>
        </p:txBody>
      </p:sp>
      <p:sp>
        <p:nvSpPr>
          <p:cNvPr id="3" name="TextBox 3"/>
          <p:cNvSpPr txBox="1"/>
          <p:nvPr/>
        </p:nvSpPr>
        <p:spPr>
          <a:xfrm>
            <a:off x="990600" y="3009900"/>
            <a:ext cx="15828993" cy="2585323"/>
          </a:xfrm>
          <a:prstGeom prst="rect">
            <a:avLst/>
          </a:prstGeom>
        </p:spPr>
        <p:txBody>
          <a:bodyPr wrap="square" lIns="0" tIns="0" rIns="0" bIns="0" rtlCol="0" anchor="t">
            <a:spAutoFit/>
          </a:bodyPr>
          <a:lstStyle/>
          <a:p>
            <a:pPr algn="just"/>
            <a:r>
              <a:rPr lang="en-GB" sz="2400" dirty="0">
                <a:solidFill>
                  <a:schemeClr val="bg1"/>
                </a:solidFill>
              </a:rPr>
              <a:t>Reducing kitchen preparations can assist in reducing waste by not over-peeling and using cut-offs. </a:t>
            </a:r>
          </a:p>
          <a:p>
            <a:pPr algn="just"/>
            <a:endParaRPr lang="en-GB" sz="2400" dirty="0">
              <a:solidFill>
                <a:schemeClr val="bg1"/>
              </a:solidFill>
            </a:endParaRPr>
          </a:p>
          <a:p>
            <a:pPr algn="just"/>
            <a:endParaRPr lang="en-IN" sz="2400" dirty="0">
              <a:solidFill>
                <a:schemeClr val="bg1"/>
              </a:solidFill>
            </a:endParaRPr>
          </a:p>
          <a:p>
            <a:pPr algn="just"/>
            <a:r>
              <a:rPr lang="en-GB" sz="2400" dirty="0">
                <a:solidFill>
                  <a:schemeClr val="bg1"/>
                </a:solidFill>
              </a:rPr>
              <a:t>Offering smaller portions and menu sizes can also help the hospitality industry to reduce the size of waste.</a:t>
            </a:r>
          </a:p>
          <a:p>
            <a:pPr algn="just"/>
            <a:endParaRPr lang="en-GB" sz="2400" dirty="0">
              <a:solidFill>
                <a:schemeClr val="bg1"/>
              </a:solidFill>
            </a:endParaRPr>
          </a:p>
          <a:p>
            <a:pPr algn="just"/>
            <a:r>
              <a:rPr lang="en-GB" sz="2400" dirty="0">
                <a:solidFill>
                  <a:schemeClr val="bg1"/>
                </a:solidFill>
              </a:rPr>
              <a:t> </a:t>
            </a:r>
            <a:endParaRPr lang="en-IN" sz="2400" dirty="0">
              <a:solidFill>
                <a:schemeClr val="bg1"/>
              </a:solidFill>
            </a:endParaRPr>
          </a:p>
          <a:p>
            <a:pPr algn="just"/>
            <a:r>
              <a:rPr lang="en-GB" sz="2400" dirty="0">
                <a:solidFill>
                  <a:schemeClr val="bg1"/>
                </a:solidFill>
              </a:rPr>
              <a:t>Waste disposal and redistribution is another strategy for minimising the wastes in the industry. </a:t>
            </a:r>
            <a:endParaRPr lang="en-IN" sz="2400" dirty="0">
              <a:solidFill>
                <a:schemeClr val="bg1"/>
              </a:solidFill>
            </a:endParaRPr>
          </a:p>
        </p:txBody>
      </p:sp>
      <p:sp>
        <p:nvSpPr>
          <p:cNvPr id="8" name="Freeform 8"/>
          <p:cNvSpPr/>
          <p:nvPr/>
        </p:nvSpPr>
        <p:spPr>
          <a:xfrm>
            <a:off x="52873" y="6733019"/>
            <a:ext cx="4274304" cy="3492079"/>
          </a:xfrm>
          <a:custGeom>
            <a:avLst/>
            <a:gdLst/>
            <a:ahLst/>
            <a:cxnLst/>
            <a:rect l="l" t="t" r="r" b="b"/>
            <a:pathLst>
              <a:path w="4274304" h="3492079">
                <a:moveTo>
                  <a:pt x="0" y="0"/>
                </a:moveTo>
                <a:lnTo>
                  <a:pt x="4274304" y="0"/>
                </a:lnTo>
                <a:lnTo>
                  <a:pt x="4274304" y="3492078"/>
                </a:lnTo>
                <a:lnTo>
                  <a:pt x="0" y="34920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a:off x="16459200" y="8498868"/>
            <a:ext cx="1650941" cy="1518866"/>
          </a:xfrm>
          <a:custGeom>
            <a:avLst/>
            <a:gdLst/>
            <a:ahLst/>
            <a:cxnLst/>
            <a:rect l="l" t="t" r="r" b="b"/>
            <a:pathLst>
              <a:path w="1650941" h="1518866">
                <a:moveTo>
                  <a:pt x="0" y="0"/>
                </a:moveTo>
                <a:lnTo>
                  <a:pt x="1650942" y="0"/>
                </a:lnTo>
                <a:lnTo>
                  <a:pt x="1650942" y="1518866"/>
                </a:lnTo>
                <a:lnTo>
                  <a:pt x="0" y="151886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rot="789550">
            <a:off x="15445248" y="416644"/>
            <a:ext cx="2748690" cy="1143382"/>
          </a:xfrm>
          <a:custGeom>
            <a:avLst/>
            <a:gdLst/>
            <a:ahLst/>
            <a:cxnLst/>
            <a:rect l="l" t="t" r="r" b="b"/>
            <a:pathLst>
              <a:path w="2748690" h="1143382">
                <a:moveTo>
                  <a:pt x="0" y="0"/>
                </a:moveTo>
                <a:lnTo>
                  <a:pt x="2748690" y="0"/>
                </a:lnTo>
                <a:lnTo>
                  <a:pt x="2748690" y="1143382"/>
                </a:lnTo>
                <a:lnTo>
                  <a:pt x="0" y="11433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1" name="Freeform 11"/>
          <p:cNvSpPr/>
          <p:nvPr/>
        </p:nvSpPr>
        <p:spPr>
          <a:xfrm rot="-150128">
            <a:off x="14661183" y="8937549"/>
            <a:ext cx="1868528" cy="1039894"/>
          </a:xfrm>
          <a:custGeom>
            <a:avLst/>
            <a:gdLst/>
            <a:ahLst/>
            <a:cxnLst/>
            <a:rect l="l" t="t" r="r" b="b"/>
            <a:pathLst>
              <a:path w="1868528" h="1039894">
                <a:moveTo>
                  <a:pt x="0" y="0"/>
                </a:moveTo>
                <a:lnTo>
                  <a:pt x="1868528" y="0"/>
                </a:lnTo>
                <a:lnTo>
                  <a:pt x="1868528" y="1039894"/>
                </a:lnTo>
                <a:lnTo>
                  <a:pt x="0" y="103989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24600" y="266700"/>
            <a:ext cx="4432625" cy="830997"/>
          </a:xfrm>
          <a:prstGeom prst="rect">
            <a:avLst/>
          </a:prstGeom>
        </p:spPr>
        <p:txBody>
          <a:bodyPr wrap="none">
            <a:spAutoFit/>
          </a:bodyPr>
          <a:lstStyle/>
          <a:p>
            <a:pPr algn="ctr"/>
            <a:r>
              <a:rPr lang="en-GB" sz="4800" b="1" dirty="0">
                <a:solidFill>
                  <a:srgbClr val="FFC000"/>
                </a:solidFill>
              </a:rPr>
              <a:t>Reference List</a:t>
            </a:r>
            <a:endParaRPr lang="en-IN" sz="4800" dirty="0">
              <a:solidFill>
                <a:srgbClr val="FFC000"/>
              </a:solidFill>
            </a:endParaRPr>
          </a:p>
        </p:txBody>
      </p:sp>
      <p:sp>
        <p:nvSpPr>
          <p:cNvPr id="4" name="TextBox 3"/>
          <p:cNvSpPr txBox="1"/>
          <p:nvPr/>
        </p:nvSpPr>
        <p:spPr>
          <a:xfrm>
            <a:off x="609600" y="1330702"/>
            <a:ext cx="16916400" cy="8956298"/>
          </a:xfrm>
          <a:prstGeom prst="rect">
            <a:avLst/>
          </a:prstGeom>
          <a:solidFill>
            <a:schemeClr val="accent3">
              <a:lumMod val="60000"/>
              <a:lumOff val="40000"/>
            </a:schemeClr>
          </a:solidFill>
        </p:spPr>
        <p:txBody>
          <a:bodyPr wrap="square" rtlCol="0">
            <a:spAutoFit/>
          </a:bodyPr>
          <a:lstStyle/>
          <a:p>
            <a:pPr algn="just"/>
            <a:r>
              <a:rPr lang="en-GB" dirty="0"/>
              <a:t>Alexander M. </a:t>
            </a:r>
            <a:r>
              <a:rPr lang="en-GB" dirty="0" err="1"/>
              <a:t>Danzer</a:t>
            </a:r>
            <a:r>
              <a:rPr lang="en-GB" dirty="0"/>
              <a:t> (2025) Food Waste and Dynamic Inconsistency: A </a:t>
            </a:r>
            <a:r>
              <a:rPr lang="en-GB" dirty="0" err="1"/>
              <a:t>Behavioral</a:t>
            </a:r>
            <a:r>
              <a:rPr lang="en-GB" dirty="0"/>
              <a:t> Economics Perspective. IZA - Institute of </a:t>
            </a:r>
            <a:r>
              <a:rPr lang="en-GB" dirty="0" err="1"/>
              <a:t>Labor</a:t>
            </a:r>
            <a:r>
              <a:rPr lang="en-GB" dirty="0"/>
              <a:t> Economics.</a:t>
            </a:r>
            <a:endParaRPr lang="en-IN" dirty="0"/>
          </a:p>
          <a:p>
            <a:pPr algn="just"/>
            <a:r>
              <a:rPr lang="en-GB" dirty="0" err="1"/>
              <a:t>Alsuwaidi</a:t>
            </a:r>
            <a:r>
              <a:rPr lang="en-GB" dirty="0"/>
              <a:t>, M., Eid, R. and </a:t>
            </a:r>
            <a:r>
              <a:rPr lang="en-GB" dirty="0" err="1"/>
              <a:t>Agag</a:t>
            </a:r>
            <a:r>
              <a:rPr lang="en-GB" dirty="0"/>
              <a:t>, G., (2022) Tackling the complexity of guests' food waste reduction behaviour in the hospitality industry. </a:t>
            </a:r>
            <a:r>
              <a:rPr lang="en-GB" i="1" dirty="0"/>
              <a:t>Tourism Management Perspectives</a:t>
            </a:r>
            <a:r>
              <a:rPr lang="en-GB" dirty="0"/>
              <a:t>, </a:t>
            </a:r>
            <a:r>
              <a:rPr lang="en-GB" i="1" dirty="0"/>
              <a:t>42</a:t>
            </a:r>
            <a:r>
              <a:rPr lang="en-GB" dirty="0"/>
              <a:t>, p.100963. </a:t>
            </a:r>
            <a:r>
              <a:rPr lang="en-GB" u="sng" dirty="0">
                <a:hlinkClick r:id="rId2"/>
              </a:rPr>
              <a:t>https://irep.ntu.ac.uk/id/eprint/46441/1/1552549_Agag.pdf</a:t>
            </a:r>
            <a:r>
              <a:rPr lang="en-GB" dirty="0"/>
              <a:t> </a:t>
            </a:r>
            <a:endParaRPr lang="en-IN" dirty="0"/>
          </a:p>
          <a:p>
            <a:pPr algn="just"/>
            <a:r>
              <a:rPr lang="en-GB" dirty="0" err="1"/>
              <a:t>Amicarelli</a:t>
            </a:r>
            <a:r>
              <a:rPr lang="en-GB" dirty="0"/>
              <a:t>, V., </a:t>
            </a:r>
            <a:r>
              <a:rPr lang="en-GB" dirty="0" err="1"/>
              <a:t>Aluculesei</a:t>
            </a:r>
            <a:r>
              <a:rPr lang="en-GB" dirty="0"/>
              <a:t>, A.C., </a:t>
            </a:r>
            <a:r>
              <a:rPr lang="en-GB" dirty="0" err="1"/>
              <a:t>Lagioia</a:t>
            </a:r>
            <a:r>
              <a:rPr lang="en-GB" dirty="0"/>
              <a:t>, G., </a:t>
            </a:r>
            <a:r>
              <a:rPr lang="en-GB" dirty="0" err="1"/>
              <a:t>Pamfilie</a:t>
            </a:r>
            <a:r>
              <a:rPr lang="en-GB" dirty="0"/>
              <a:t>, R. and </a:t>
            </a:r>
            <a:r>
              <a:rPr lang="en-GB" dirty="0" err="1"/>
              <a:t>Bux</a:t>
            </a:r>
            <a:r>
              <a:rPr lang="en-GB" dirty="0"/>
              <a:t>, C., (2022) How to manage and minimize food waste in the hotel industry: An exploratory research. </a:t>
            </a:r>
            <a:r>
              <a:rPr lang="en-GB" i="1" dirty="0"/>
              <a:t>International Journal of Culture, Tourism and Hospitality Research</a:t>
            </a:r>
            <a:r>
              <a:rPr lang="en-GB" dirty="0"/>
              <a:t>, </a:t>
            </a:r>
            <a:r>
              <a:rPr lang="en-GB" i="1" dirty="0"/>
              <a:t>16</a:t>
            </a:r>
            <a:r>
              <a:rPr lang="en-GB" dirty="0"/>
              <a:t>(1), pp.152-167. </a:t>
            </a:r>
            <a:r>
              <a:rPr lang="en-GB" u="sng" dirty="0">
                <a:hlinkClick r:id="rId3"/>
              </a:rPr>
              <a:t>https://www.emerald.com/insight/content/doi/10.1108/IJCTHR-01-2021-0019/full/pdf</a:t>
            </a:r>
            <a:endParaRPr lang="en-IN" dirty="0"/>
          </a:p>
          <a:p>
            <a:pPr algn="just"/>
            <a:r>
              <a:rPr lang="en-GB" dirty="0" err="1"/>
              <a:t>Chkoniya</a:t>
            </a:r>
            <a:r>
              <a:rPr lang="en-GB" dirty="0"/>
              <a:t>, V. (ed.) (2021) Handbook of research on applied data science and artificial intelligence in business and industry. Hershey, Pennsylvania: IGI Global.</a:t>
            </a:r>
            <a:endParaRPr lang="en-IN" dirty="0"/>
          </a:p>
          <a:p>
            <a:pPr algn="just"/>
            <a:r>
              <a:rPr lang="en-GB" dirty="0"/>
              <a:t>Costa, V. and Costa, C. (</a:t>
            </a:r>
            <a:r>
              <a:rPr lang="en-GB" dirty="0" err="1"/>
              <a:t>eds</a:t>
            </a:r>
            <a:r>
              <a:rPr lang="en-GB" dirty="0"/>
              <a:t>) (2022) Sustainability and competitiveness in the hospitality industry. Hershey, Pennsylvania: Business Science Reference.</a:t>
            </a:r>
            <a:endParaRPr lang="en-IN" dirty="0"/>
          </a:p>
          <a:p>
            <a:pPr algn="just"/>
            <a:r>
              <a:rPr lang="en-GB" dirty="0" err="1"/>
              <a:t>Demetriou</a:t>
            </a:r>
            <a:r>
              <a:rPr lang="en-GB" dirty="0"/>
              <a:t>, P., (2022) Hotel food waste in Cyprus: An exploratory case study of hotels in Limassol. </a:t>
            </a:r>
            <a:r>
              <a:rPr lang="en-GB" i="1" dirty="0"/>
              <a:t>Cogent Social Sciences</a:t>
            </a:r>
            <a:r>
              <a:rPr lang="en-GB" dirty="0"/>
              <a:t>, </a:t>
            </a:r>
            <a:r>
              <a:rPr lang="en-GB" i="1" dirty="0"/>
              <a:t>8</a:t>
            </a:r>
            <a:r>
              <a:rPr lang="en-GB" dirty="0"/>
              <a:t>(1), p.2026556. </a:t>
            </a:r>
            <a:r>
              <a:rPr lang="en-GB" u="sng" dirty="0">
                <a:hlinkClick r:id="rId4"/>
              </a:rPr>
              <a:t>https://www.tandfonline.com/doi/pdf/10.1080/23311886.2022.2026556</a:t>
            </a:r>
            <a:r>
              <a:rPr lang="en-GB" dirty="0"/>
              <a:t> </a:t>
            </a:r>
            <a:endParaRPr lang="en-IN" dirty="0"/>
          </a:p>
          <a:p>
            <a:pPr algn="just"/>
            <a:r>
              <a:rPr lang="en-GB" dirty="0" err="1"/>
              <a:t>Kasavan</a:t>
            </a:r>
            <a:r>
              <a:rPr lang="en-GB" dirty="0"/>
              <a:t>, S., </a:t>
            </a:r>
            <a:r>
              <a:rPr lang="en-GB" dirty="0" err="1"/>
              <a:t>Siron</a:t>
            </a:r>
            <a:r>
              <a:rPr lang="en-GB" dirty="0"/>
              <a:t>, R., </a:t>
            </a:r>
            <a:r>
              <a:rPr lang="en-GB" dirty="0" err="1"/>
              <a:t>Yusoff</a:t>
            </a:r>
            <a:r>
              <a:rPr lang="en-GB" dirty="0"/>
              <a:t>, S. and </a:t>
            </a:r>
            <a:r>
              <a:rPr lang="en-GB" dirty="0" err="1"/>
              <a:t>Fakri</a:t>
            </a:r>
            <a:r>
              <a:rPr lang="en-GB" dirty="0"/>
              <a:t>, M.F.R., (2022) Drivers of food waste generation and best practice towards sustainable food waste management in the hotel sector: A systematic review. </a:t>
            </a:r>
            <a:r>
              <a:rPr lang="en-GB" i="1" dirty="0"/>
              <a:t>Environmental science and pollution research</a:t>
            </a:r>
            <a:r>
              <a:rPr lang="en-GB" dirty="0"/>
              <a:t>, </a:t>
            </a:r>
            <a:r>
              <a:rPr lang="en-GB" i="1" dirty="0"/>
              <a:t>29</a:t>
            </a:r>
            <a:r>
              <a:rPr lang="en-GB" dirty="0"/>
              <a:t>(32), pp.48152-48167. </a:t>
            </a:r>
            <a:r>
              <a:rPr lang="en-GB" u="sng" dirty="0">
                <a:hlinkClick r:id="rId5"/>
              </a:rPr>
              <a:t>https://link.springer.com/article/10.1007/s11356-022-19984-4</a:t>
            </a:r>
            <a:endParaRPr lang="en-IN" dirty="0"/>
          </a:p>
          <a:p>
            <a:pPr algn="just"/>
            <a:r>
              <a:rPr lang="en-GB" dirty="0"/>
              <a:t>Malik, X., Smith, L., Stewart, I. and Burnett, N. (2024). </a:t>
            </a:r>
            <a:r>
              <a:rPr lang="en-GB" i="1" dirty="0"/>
              <a:t>Food waste in the UK</a:t>
            </a:r>
            <a:r>
              <a:rPr lang="en-GB" dirty="0"/>
              <a:t>. [online] Parliament.uk. Available at: https://researchbriefings.files.parliament.uk/documents/CBP-7552/CBP-7552.pdf.</a:t>
            </a:r>
            <a:endParaRPr lang="en-IN" dirty="0"/>
          </a:p>
          <a:p>
            <a:pPr algn="just"/>
            <a:r>
              <a:rPr lang="en-GB" dirty="0"/>
              <a:t>‌</a:t>
            </a:r>
            <a:r>
              <a:rPr lang="en-GB" dirty="0" err="1"/>
              <a:t>Munir</a:t>
            </a:r>
            <a:r>
              <a:rPr lang="en-GB" dirty="0"/>
              <a:t>, K., (2022). Sustainable food waste management strategies by applying practice theory in hospitality and food services-a systematic literature review. </a:t>
            </a:r>
            <a:r>
              <a:rPr lang="en-GB" i="1" dirty="0"/>
              <a:t>Journal of Cleaner Production</a:t>
            </a:r>
            <a:r>
              <a:rPr lang="en-GB" dirty="0"/>
              <a:t>, </a:t>
            </a:r>
            <a:r>
              <a:rPr lang="en-GB" i="1" dirty="0"/>
              <a:t>331</a:t>
            </a:r>
            <a:r>
              <a:rPr lang="en-GB" dirty="0"/>
              <a:t>, p.129991. </a:t>
            </a:r>
            <a:r>
              <a:rPr lang="en-GB" u="sng" dirty="0">
                <a:hlinkClick r:id="rId6"/>
              </a:rPr>
              <a:t>https://www.researchgate.net/profile/Komal-Munir-2/publication/356770488_Sustainable_food_waste_management_strategies_by_applying_practice_theory_in_hospitality_and_food_services-_a_systematic_literature_review/links/683e9fbfc33afe388ac9c246/Sustainable-food-waste-management-strategies-by-applying-practice-theory-in-hospitality-and-food-services-a-systematic-literature-review.pdf</a:t>
            </a:r>
            <a:endParaRPr lang="en-IN" dirty="0"/>
          </a:p>
          <a:p>
            <a:pPr algn="just"/>
            <a:r>
              <a:rPr lang="en-GB" dirty="0"/>
              <a:t>Murray, A. (2026). </a:t>
            </a:r>
            <a:r>
              <a:rPr lang="en-GB" i="1" dirty="0"/>
              <a:t>Hospitality: statistics and policy</a:t>
            </a:r>
            <a:r>
              <a:rPr lang="en-GB" dirty="0"/>
              <a:t>. [online] House of Commons Library. Available at: https://commonslibrary.parliament.uk/research-briefings/cbp-10333/ [Accessed 23 Jan. 2026].</a:t>
            </a:r>
            <a:endParaRPr lang="en-IN" dirty="0"/>
          </a:p>
          <a:p>
            <a:pPr algn="just"/>
            <a:r>
              <a:rPr lang="en-GB" dirty="0" err="1"/>
              <a:t>Počinková</a:t>
            </a:r>
            <a:r>
              <a:rPr lang="en-GB" dirty="0"/>
              <a:t>, L., </a:t>
            </a:r>
            <a:r>
              <a:rPr lang="en-GB" dirty="0" err="1"/>
              <a:t>Henninger</a:t>
            </a:r>
            <a:r>
              <a:rPr lang="en-GB" dirty="0"/>
              <a:t>, C.E., Le Normand, A. and </a:t>
            </a:r>
            <a:r>
              <a:rPr lang="en-GB" dirty="0" err="1"/>
              <a:t>Blazquez</a:t>
            </a:r>
            <a:r>
              <a:rPr lang="en-GB" dirty="0"/>
              <a:t> Cano, M., (2023) Exploring the role of community-based enterprises in consumers’ voluntary clothing disposition via UK swapping events using theory of social practice. </a:t>
            </a:r>
            <a:r>
              <a:rPr lang="en-GB" i="1" dirty="0"/>
              <a:t>Social Enterprise Journal</a:t>
            </a:r>
            <a:r>
              <a:rPr lang="en-GB" dirty="0"/>
              <a:t>. </a:t>
            </a:r>
            <a:r>
              <a:rPr lang="en-GB" u="sng" dirty="0">
                <a:hlinkClick r:id="rId7"/>
              </a:rPr>
              <a:t>https://research.manchester.ac.uk/files/263914786/AAM_Attached_standard_file_1_copy.pdf</a:t>
            </a:r>
            <a:r>
              <a:rPr lang="en-GB" dirty="0"/>
              <a:t> </a:t>
            </a:r>
            <a:endParaRPr lang="en-IN" dirty="0"/>
          </a:p>
          <a:p>
            <a:pPr algn="just"/>
            <a:r>
              <a:rPr lang="en-GB" dirty="0"/>
              <a:t>Research and markets, (2020). </a:t>
            </a:r>
            <a:r>
              <a:rPr lang="en-GB" i="1" dirty="0"/>
              <a:t>UK Hospitality Industry Market Size, Competitors &amp; Forecast</a:t>
            </a:r>
            <a:r>
              <a:rPr lang="en-GB" dirty="0"/>
              <a:t>. [online] Researchandmarkets.com. Available at: https://www.researchandmarkets.com/report/united-kingdom-hospitality-market#:~:text=The%20UK%20Hospitality%20Industry%20is,is%20Generating%20Growing%20RevPAR%20Numbers [Accessed 23 Jan. 2026].</a:t>
            </a:r>
            <a:endParaRPr lang="en-IN" dirty="0"/>
          </a:p>
          <a:p>
            <a:pPr algn="just"/>
            <a:r>
              <a:rPr lang="en-GB" dirty="0" err="1"/>
              <a:t>Socaci</a:t>
            </a:r>
            <a:r>
              <a:rPr lang="en-GB" dirty="0"/>
              <a:t>, S.A. (ed.) (2020) Food preservation and waste exploitation. London, England: </a:t>
            </a:r>
            <a:r>
              <a:rPr lang="en-GB" dirty="0" err="1"/>
              <a:t>IntechOpen</a:t>
            </a:r>
            <a:r>
              <a:rPr lang="en-GB" dirty="0"/>
              <a:t>.</a:t>
            </a:r>
            <a:endParaRPr lang="en-IN" dirty="0"/>
          </a:p>
          <a:p>
            <a:pPr algn="just"/>
            <a:r>
              <a:rPr lang="en-GB" dirty="0"/>
              <a:t>‌Tribe J (2009) Philosophical issues in Tourism. Bristol: Channel View Tourism), Channel View</a:t>
            </a:r>
            <a:endParaRPr lang="en-IN" dirty="0"/>
          </a:p>
          <a:p>
            <a:pPr algn="just"/>
            <a:r>
              <a:rPr lang="en-GB" dirty="0"/>
              <a:t>WRAP - The Waste and Resources Action Programme. (2020). </a:t>
            </a:r>
            <a:r>
              <a:rPr lang="en-GB" i="1" dirty="0"/>
              <a:t>Overview of waste in the hospitality and food service sector</a:t>
            </a:r>
            <a:r>
              <a:rPr lang="en-GB" dirty="0"/>
              <a:t>. [online] Available at: https://www.wrap.ngo/resources/report/overview-waste-hospitality-and-food-service-sector [Accessed 23 Jan. 2026].</a:t>
            </a:r>
            <a:endParaRPr lang="en-IN" dirty="0"/>
          </a:p>
        </p:txBody>
      </p:sp>
    </p:spTree>
    <p:extLst>
      <p:ext uri="{BB962C8B-B14F-4D97-AF65-F5344CB8AC3E}">
        <p14:creationId xmlns:p14="http://schemas.microsoft.com/office/powerpoint/2010/main" val="1380855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8F0B0"/>
        </a:solidFill>
        <a:effectLst/>
      </p:bgPr>
    </p:bg>
    <p:spTree>
      <p:nvGrpSpPr>
        <p:cNvPr id="1" name=""/>
        <p:cNvGrpSpPr/>
        <p:nvPr/>
      </p:nvGrpSpPr>
      <p:grpSpPr>
        <a:xfrm>
          <a:off x="0" y="0"/>
          <a:ext cx="0" cy="0"/>
          <a:chOff x="0" y="0"/>
          <a:chExt cx="0" cy="0"/>
        </a:xfrm>
      </p:grpSpPr>
      <p:sp>
        <p:nvSpPr>
          <p:cNvPr id="5" name="Freeform 5"/>
          <p:cNvSpPr/>
          <p:nvPr/>
        </p:nvSpPr>
        <p:spPr>
          <a:xfrm>
            <a:off x="1028700" y="1200953"/>
            <a:ext cx="8986804" cy="7885094"/>
          </a:xfrm>
          <a:custGeom>
            <a:avLst/>
            <a:gdLst/>
            <a:ahLst/>
            <a:cxnLst/>
            <a:rect l="l" t="t" r="r" b="b"/>
            <a:pathLst>
              <a:path w="8986804" h="7885094">
                <a:moveTo>
                  <a:pt x="0" y="0"/>
                </a:moveTo>
                <a:lnTo>
                  <a:pt x="8986804" y="0"/>
                </a:lnTo>
                <a:lnTo>
                  <a:pt x="8986804" y="7885094"/>
                </a:lnTo>
                <a:lnTo>
                  <a:pt x="0" y="788509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9" name="Freeform 9"/>
          <p:cNvSpPr/>
          <p:nvPr/>
        </p:nvSpPr>
        <p:spPr>
          <a:xfrm>
            <a:off x="15459603" y="7676112"/>
            <a:ext cx="2837922" cy="2610888"/>
          </a:xfrm>
          <a:custGeom>
            <a:avLst/>
            <a:gdLst/>
            <a:ahLst/>
            <a:cxnLst/>
            <a:rect l="l" t="t" r="r" b="b"/>
            <a:pathLst>
              <a:path w="2837922" h="2610888">
                <a:moveTo>
                  <a:pt x="0" y="0"/>
                </a:moveTo>
                <a:lnTo>
                  <a:pt x="2837922" y="0"/>
                </a:lnTo>
                <a:lnTo>
                  <a:pt x="2837922" y="2610888"/>
                </a:lnTo>
                <a:lnTo>
                  <a:pt x="0" y="261088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rot="224335">
            <a:off x="12089952" y="7572065"/>
            <a:ext cx="1295203" cy="2571703"/>
          </a:xfrm>
          <a:custGeom>
            <a:avLst/>
            <a:gdLst/>
            <a:ahLst/>
            <a:cxnLst/>
            <a:rect l="l" t="t" r="r" b="b"/>
            <a:pathLst>
              <a:path w="1295203" h="2571703">
                <a:moveTo>
                  <a:pt x="0" y="0"/>
                </a:moveTo>
                <a:lnTo>
                  <a:pt x="1295203" y="0"/>
                </a:lnTo>
                <a:lnTo>
                  <a:pt x="1295203" y="2571702"/>
                </a:lnTo>
                <a:lnTo>
                  <a:pt x="0" y="257170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 name="Freeform 11"/>
          <p:cNvSpPr/>
          <p:nvPr/>
        </p:nvSpPr>
        <p:spPr>
          <a:xfrm>
            <a:off x="15249098" y="113325"/>
            <a:ext cx="2658466" cy="1621664"/>
          </a:xfrm>
          <a:custGeom>
            <a:avLst/>
            <a:gdLst/>
            <a:ahLst/>
            <a:cxnLst/>
            <a:rect l="l" t="t" r="r" b="b"/>
            <a:pathLst>
              <a:path w="2658466" h="1621664">
                <a:moveTo>
                  <a:pt x="0" y="0"/>
                </a:moveTo>
                <a:lnTo>
                  <a:pt x="2658466" y="0"/>
                </a:lnTo>
                <a:lnTo>
                  <a:pt x="2658466" y="1621664"/>
                </a:lnTo>
                <a:lnTo>
                  <a:pt x="0" y="16216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 name="TextBox 12"/>
          <p:cNvSpPr txBox="1"/>
          <p:nvPr/>
        </p:nvSpPr>
        <p:spPr>
          <a:xfrm>
            <a:off x="11277600" y="2865196"/>
            <a:ext cx="6225714" cy="3487360"/>
          </a:xfrm>
          <a:prstGeom prst="rect">
            <a:avLst/>
          </a:prstGeom>
        </p:spPr>
        <p:txBody>
          <a:bodyPr wrap="square" lIns="0" tIns="0" rIns="0" bIns="0" rtlCol="0" anchor="t">
            <a:spAutoFit/>
          </a:bodyPr>
          <a:lstStyle/>
          <a:p>
            <a:pPr algn="l">
              <a:lnSpc>
                <a:spcPts val="13081"/>
              </a:lnSpc>
            </a:pPr>
            <a:r>
              <a:rPr lang="en-US" sz="14535" b="1" dirty="0">
                <a:solidFill>
                  <a:srgbClr val="154722"/>
                </a:solidFill>
                <a:latin typeface="+mj-lt"/>
                <a:ea typeface="Bobby Jones"/>
                <a:cs typeface="Bobby Jones"/>
                <a:sym typeface="Bobby Jones"/>
              </a:rPr>
              <a:t>Thank You</a:t>
            </a:r>
          </a:p>
        </p:txBody>
      </p:sp>
      <p:sp>
        <p:nvSpPr>
          <p:cNvPr id="14" name="Freeform 14"/>
          <p:cNvSpPr/>
          <p:nvPr/>
        </p:nvSpPr>
        <p:spPr>
          <a:xfrm rot="-5000467">
            <a:off x="14327913" y="7648027"/>
            <a:ext cx="725372" cy="1522727"/>
          </a:xfrm>
          <a:custGeom>
            <a:avLst/>
            <a:gdLst/>
            <a:ahLst/>
            <a:cxnLst/>
            <a:rect l="l" t="t" r="r" b="b"/>
            <a:pathLst>
              <a:path w="725372" h="1522727">
                <a:moveTo>
                  <a:pt x="0" y="0"/>
                </a:moveTo>
                <a:lnTo>
                  <a:pt x="725371" y="0"/>
                </a:lnTo>
                <a:lnTo>
                  <a:pt x="725371" y="1522727"/>
                </a:lnTo>
                <a:lnTo>
                  <a:pt x="0" y="152272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5" name="Freeform 15"/>
          <p:cNvSpPr/>
          <p:nvPr/>
        </p:nvSpPr>
        <p:spPr>
          <a:xfrm flipH="1" flipV="1">
            <a:off x="8534400" y="483735"/>
            <a:ext cx="1867464" cy="1826719"/>
          </a:xfrm>
          <a:custGeom>
            <a:avLst/>
            <a:gdLst/>
            <a:ahLst/>
            <a:cxnLst/>
            <a:rect l="l" t="t" r="r" b="b"/>
            <a:pathLst>
              <a:path w="1867464" h="1826719">
                <a:moveTo>
                  <a:pt x="1867464" y="1826719"/>
                </a:moveTo>
                <a:lnTo>
                  <a:pt x="0" y="1826719"/>
                </a:lnTo>
                <a:lnTo>
                  <a:pt x="0" y="0"/>
                </a:lnTo>
                <a:lnTo>
                  <a:pt x="1867464" y="0"/>
                </a:lnTo>
                <a:lnTo>
                  <a:pt x="1867464" y="1826719"/>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 name="Freeform 16"/>
          <p:cNvSpPr/>
          <p:nvPr/>
        </p:nvSpPr>
        <p:spPr>
          <a:xfrm>
            <a:off x="7178459" y="1200953"/>
            <a:ext cx="674042" cy="838740"/>
          </a:xfrm>
          <a:custGeom>
            <a:avLst/>
            <a:gdLst/>
            <a:ahLst/>
            <a:cxnLst/>
            <a:rect l="l" t="t" r="r" b="b"/>
            <a:pathLst>
              <a:path w="674042" h="838740">
                <a:moveTo>
                  <a:pt x="0" y="0"/>
                </a:moveTo>
                <a:lnTo>
                  <a:pt x="674042" y="0"/>
                </a:lnTo>
                <a:lnTo>
                  <a:pt x="674042" y="838739"/>
                </a:lnTo>
                <a:lnTo>
                  <a:pt x="0" y="83873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75cf7040-9d40-4890-8ad4-f6b696598cbf}" enabled="1" method="Privileged" siteId="{11dc3b97-4e61-4275-af15-34d7903a29e7}" contentBits="0" removed="0"/>
</clbl:labelList>
</file>

<file path=docProps/app.xml><?xml version="1.0" encoding="utf-8"?>
<Properties xmlns="http://schemas.openxmlformats.org/officeDocument/2006/extended-properties" xmlns:vt="http://schemas.openxmlformats.org/officeDocument/2006/docPropsVTypes">
  <TotalTime>0</TotalTime>
  <Words>2350</Words>
  <Application>Microsoft Office PowerPoint</Application>
  <PresentationFormat>Custom</PresentationFormat>
  <Paragraphs>113</Paragraphs>
  <Slides>13</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Bobby Jones</vt:lpstr>
      <vt:lpstr>Poppins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and Yellow Illustrative Organic Waste Management Presentation</dc:title>
  <dc:creator>user</dc:creator>
  <cp:lastModifiedBy>Alexandru Antohe</cp:lastModifiedBy>
  <cp:revision>22</cp:revision>
  <dcterms:created xsi:type="dcterms:W3CDTF">2006-08-16T00:00:00Z</dcterms:created>
  <dcterms:modified xsi:type="dcterms:W3CDTF">2026-02-18T13:43:53Z</dcterms:modified>
  <dc:identifier>DAG_OU2gD0c</dc:identifier>
</cp:coreProperties>
</file>