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5"/>
  </p:notesMasterIdLst>
  <p:handoutMasterIdLst>
    <p:handoutMasterId r:id="rId36"/>
  </p:handoutMasterIdLst>
  <p:sldIdLst>
    <p:sldId id="284" r:id="rId2"/>
    <p:sldId id="315" r:id="rId3"/>
    <p:sldId id="316" r:id="rId4"/>
    <p:sldId id="357" r:id="rId5"/>
    <p:sldId id="317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6" r:id="rId23"/>
    <p:sldId id="337" r:id="rId24"/>
    <p:sldId id="338" r:id="rId25"/>
    <p:sldId id="339" r:id="rId26"/>
    <p:sldId id="335" r:id="rId27"/>
    <p:sldId id="340" r:id="rId28"/>
    <p:sldId id="341" r:id="rId29"/>
    <p:sldId id="342" r:id="rId30"/>
    <p:sldId id="343" r:id="rId31"/>
    <p:sldId id="344" r:id="rId32"/>
    <p:sldId id="345" r:id="rId33"/>
    <p:sldId id="346" r:id="rId34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0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7" d="100"/>
          <a:sy n="87" d="100"/>
        </p:scale>
        <p:origin x="388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Consider a stack (which is a last-in, first-out list). You might have a program</a:t>
            </a:r>
          </a:p>
          <a:p>
            <a:r>
              <a:rPr lang="en-GB" dirty="0"/>
              <a:t>that requires three types of stacks. One stack is used for integer values, one for </a:t>
            </a:r>
            <a:r>
              <a:rPr lang="en-GB" dirty="0" smtClean="0"/>
              <a:t>floating-point values</a:t>
            </a:r>
            <a:r>
              <a:rPr lang="en-GB" dirty="0"/>
              <a:t>, and one for characters. The algorithm that implements each stack is the same, </a:t>
            </a:r>
            <a:r>
              <a:rPr lang="en-GB" dirty="0" smtClean="0"/>
              <a:t>even though </a:t>
            </a:r>
            <a:r>
              <a:rPr lang="en-GB" dirty="0"/>
              <a:t>the data being stored differs. In a non–object-oriented language, you would </a:t>
            </a:r>
            <a:r>
              <a:rPr lang="en-GB" dirty="0" smtClean="0"/>
              <a:t>be required </a:t>
            </a:r>
            <a:r>
              <a:rPr lang="en-GB" dirty="0"/>
              <a:t>to create three different sets of stack routines, with each set using different names.</a:t>
            </a:r>
          </a:p>
          <a:p>
            <a:r>
              <a:rPr lang="en-GB" dirty="0"/>
              <a:t>However, because of polymorphism, in Java you can specify a general set of stack </a:t>
            </a:r>
            <a:r>
              <a:rPr lang="en-GB" dirty="0" smtClean="0"/>
              <a:t>routines that </a:t>
            </a:r>
            <a:r>
              <a:rPr lang="en-GB" dirty="0"/>
              <a:t>all share the same names</a:t>
            </a:r>
            <a:r>
              <a:rPr lang="en-GB" dirty="0" smtClean="0"/>
              <a:t>. </a:t>
            </a:r>
            <a:endParaRPr lang="en-GB" dirty="0"/>
          </a:p>
          <a:p>
            <a:r>
              <a:rPr lang="en-GB" dirty="0"/>
              <a:t>More generally, the concept of polymorphism is often expressed by the phrase “one</a:t>
            </a:r>
          </a:p>
          <a:p>
            <a:r>
              <a:rPr lang="en-GB" dirty="0"/>
              <a:t>interface, multiple methods.” This means that it is possible to design a generic interface </a:t>
            </a:r>
            <a:r>
              <a:rPr lang="en-GB" dirty="0" smtClean="0"/>
              <a:t>to a </a:t>
            </a:r>
            <a:r>
              <a:rPr lang="en-GB" dirty="0"/>
              <a:t>group of related activities. This helps reduce complexity by allowing the same </a:t>
            </a:r>
            <a:r>
              <a:rPr lang="en-GB" dirty="0" smtClean="0"/>
              <a:t>interface to </a:t>
            </a:r>
            <a:r>
              <a:rPr lang="en-GB" dirty="0"/>
              <a:t>be used to specify a general class of action. It is the compiler’s job to select the specific </a:t>
            </a:r>
            <a:r>
              <a:rPr lang="en-GB" dirty="0" smtClean="0"/>
              <a:t>action (</a:t>
            </a:r>
            <a:r>
              <a:rPr lang="en-GB" dirty="0"/>
              <a:t>that is, method) as it applies to each situation. </a:t>
            </a:r>
            <a:endParaRPr lang="en-GB" dirty="0" smtClean="0"/>
          </a:p>
          <a:p>
            <a:r>
              <a:rPr lang="en-GB" dirty="0" smtClean="0"/>
              <a:t>You</a:t>
            </a:r>
            <a:r>
              <a:rPr lang="en-GB" dirty="0"/>
              <a:t>, the programmer, do not need to </a:t>
            </a:r>
            <a:r>
              <a:rPr lang="en-GB" dirty="0" smtClean="0"/>
              <a:t>make this </a:t>
            </a:r>
            <a:r>
              <a:rPr lang="en-GB" dirty="0"/>
              <a:t>selection manually. You need only remember and utilize the general interface.</a:t>
            </a:r>
          </a:p>
        </p:txBody>
      </p:sp>
    </p:spTree>
    <p:extLst>
      <p:ext uri="{BB962C8B-B14F-4D97-AF65-F5344CB8AC3E}">
        <p14:creationId xmlns:p14="http://schemas.microsoft.com/office/powerpoint/2010/main" val="1372343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</a:t>
            </a:r>
            <a:r>
              <a:rPr lang="en-US" b="1" dirty="0" smtClean="0"/>
              <a:t>2b </a:t>
            </a:r>
            <a:r>
              <a:rPr lang="en-US" b="1" dirty="0" smtClean="0"/>
              <a:t>– </a:t>
            </a:r>
            <a:r>
              <a:rPr lang="en-US" b="1" dirty="0" smtClean="0"/>
              <a:t>Inheritance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Second Use for </a:t>
            </a:r>
            <a:r>
              <a:rPr lang="en-GB" b="1" dirty="0"/>
              <a:t>super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72816"/>
            <a:ext cx="8631560" cy="4680520"/>
          </a:xfrm>
        </p:spPr>
        <p:txBody>
          <a:bodyPr/>
          <a:lstStyle/>
          <a:p>
            <a:r>
              <a:rPr lang="en-GB" sz="2800" dirty="0"/>
              <a:t>The second form of super acts somewhat like this, except that it always refers to the </a:t>
            </a:r>
            <a:r>
              <a:rPr lang="en-GB" sz="2800" dirty="0" smtClean="0"/>
              <a:t>superclass of </a:t>
            </a:r>
            <a:r>
              <a:rPr lang="en-GB" sz="2800" dirty="0"/>
              <a:t>the subclass in which it is used.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usage has the following general form:</a:t>
            </a:r>
          </a:p>
          <a:p>
            <a:pPr lvl="1"/>
            <a:r>
              <a:rPr lang="en-GB" sz="2400" dirty="0"/>
              <a:t>super.member</a:t>
            </a:r>
          </a:p>
          <a:p>
            <a:r>
              <a:rPr lang="en-GB" sz="2800" dirty="0"/>
              <a:t>Here, member can be either a method or an instance variable.</a:t>
            </a:r>
          </a:p>
          <a:p>
            <a:r>
              <a:rPr lang="en-GB" sz="2800" dirty="0"/>
              <a:t>This second form of super is most applicable to situations in which member names </a:t>
            </a:r>
            <a:r>
              <a:rPr lang="en-GB" sz="2800" dirty="0" smtClean="0"/>
              <a:t>of a </a:t>
            </a:r>
            <a:r>
              <a:rPr lang="en-GB" sz="2800" dirty="0"/>
              <a:t>subclass hide members by the same name in the superclass. </a:t>
            </a:r>
          </a:p>
        </p:txBody>
      </p:sp>
    </p:spTree>
    <p:extLst>
      <p:ext uri="{BB962C8B-B14F-4D97-AF65-F5344CB8AC3E}">
        <p14:creationId xmlns:p14="http://schemas.microsoft.com/office/powerpoint/2010/main" val="399345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60648"/>
            <a:ext cx="3225958" cy="100811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376772"/>
            <a:ext cx="8136904" cy="32403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4725144"/>
            <a:ext cx="6264696" cy="186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84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420888"/>
            <a:ext cx="6336704" cy="2220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659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Multilevel Hierarchy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2017713"/>
            <a:ext cx="8919592" cy="4114800"/>
          </a:xfrm>
        </p:spPr>
        <p:txBody>
          <a:bodyPr/>
          <a:lstStyle/>
          <a:p>
            <a:r>
              <a:rPr lang="en-GB" sz="2800" dirty="0" smtClean="0"/>
              <a:t>You </a:t>
            </a:r>
            <a:r>
              <a:rPr lang="en-GB" sz="2800" dirty="0"/>
              <a:t>can build hierarchies that contain as many layers of </a:t>
            </a:r>
            <a:r>
              <a:rPr lang="en-GB" sz="2800" dirty="0" smtClean="0"/>
              <a:t>inheritance as </a:t>
            </a:r>
            <a:r>
              <a:rPr lang="en-GB" sz="2800" dirty="0"/>
              <a:t>you like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For example, given three classes called </a:t>
            </a:r>
            <a:endParaRPr lang="en-GB" sz="2800" dirty="0" smtClean="0"/>
          </a:p>
          <a:p>
            <a:pPr lvl="1"/>
            <a:r>
              <a:rPr lang="en-GB" sz="2400" b="1" dirty="0" smtClean="0"/>
              <a:t>A</a:t>
            </a:r>
            <a:r>
              <a:rPr lang="en-GB" sz="2400" dirty="0"/>
              <a:t>, </a:t>
            </a:r>
            <a:endParaRPr lang="en-GB" sz="2400" dirty="0" smtClean="0"/>
          </a:p>
          <a:p>
            <a:pPr lvl="1"/>
            <a:r>
              <a:rPr lang="en-GB" sz="2400" b="1" dirty="0" smtClean="0"/>
              <a:t>B</a:t>
            </a:r>
            <a:r>
              <a:rPr lang="en-GB" sz="2400" dirty="0"/>
              <a:t>, and </a:t>
            </a:r>
            <a:endParaRPr lang="en-GB" sz="2400" dirty="0" smtClean="0"/>
          </a:p>
          <a:p>
            <a:pPr lvl="1"/>
            <a:r>
              <a:rPr lang="en-GB" sz="2400" b="1" dirty="0" smtClean="0"/>
              <a:t>C</a:t>
            </a:r>
            <a:r>
              <a:rPr lang="en-GB" sz="2400" dirty="0"/>
              <a:t>, </a:t>
            </a:r>
            <a:endParaRPr lang="en-GB" sz="2400" dirty="0" smtClean="0"/>
          </a:p>
          <a:p>
            <a:r>
              <a:rPr lang="en-GB" sz="2800" b="1" dirty="0" smtClean="0"/>
              <a:t>C </a:t>
            </a:r>
            <a:r>
              <a:rPr lang="en-GB" sz="2800" dirty="0"/>
              <a:t>can be a subclass of </a:t>
            </a:r>
            <a:r>
              <a:rPr lang="en-GB" sz="2800" b="1" dirty="0"/>
              <a:t>B</a:t>
            </a:r>
            <a:r>
              <a:rPr lang="en-GB" sz="2800" dirty="0"/>
              <a:t>, which is </a:t>
            </a:r>
            <a:r>
              <a:rPr lang="en-GB" sz="2800" dirty="0" smtClean="0"/>
              <a:t>a subclass </a:t>
            </a:r>
            <a:r>
              <a:rPr lang="en-GB" sz="2800" dirty="0"/>
              <a:t>of </a:t>
            </a:r>
            <a:r>
              <a:rPr lang="en-GB" sz="2800" b="1" dirty="0"/>
              <a:t>A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When </a:t>
            </a:r>
            <a:r>
              <a:rPr lang="en-GB" sz="2800" dirty="0"/>
              <a:t>this type of situation occurs, each subclass inherits all of the </a:t>
            </a:r>
            <a:r>
              <a:rPr lang="en-GB" sz="2800" dirty="0" smtClean="0"/>
              <a:t>traits found </a:t>
            </a:r>
            <a:r>
              <a:rPr lang="en-GB" sz="2800" dirty="0"/>
              <a:t>in all of its </a:t>
            </a:r>
            <a:r>
              <a:rPr lang="en-GB" sz="2800" dirty="0" err="1" smtClean="0"/>
              <a:t>superclasses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7948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88640"/>
            <a:ext cx="8856984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89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648"/>
            <a:ext cx="8568952" cy="604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724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648"/>
            <a:ext cx="8568952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74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6632"/>
            <a:ext cx="8640960" cy="62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42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Reuse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/>
              <a:t>Because of inheritance, Shipment can make use of the previously defined classes of </a:t>
            </a:r>
            <a:r>
              <a:rPr lang="en-GB" dirty="0" smtClean="0"/>
              <a:t>Box and </a:t>
            </a:r>
            <a:r>
              <a:rPr lang="en-GB" dirty="0"/>
              <a:t>BoxWeight, adding only the extra information it needs for its own, specific application.</a:t>
            </a:r>
          </a:p>
          <a:p>
            <a:r>
              <a:rPr lang="en-GB" dirty="0"/>
              <a:t>This is part of the value of inheritance; it allows the reuse of code.</a:t>
            </a:r>
          </a:p>
        </p:txBody>
      </p:sp>
    </p:spTree>
    <p:extLst>
      <p:ext uri="{BB962C8B-B14F-4D97-AF65-F5344CB8AC3E}">
        <p14:creationId xmlns:p14="http://schemas.microsoft.com/office/powerpoint/2010/main" val="311396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Hierarchies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This example illustrates one other important point: </a:t>
            </a:r>
            <a:endParaRPr lang="en-GB" sz="2800" dirty="0" smtClean="0"/>
          </a:p>
          <a:p>
            <a:pPr lvl="1"/>
            <a:r>
              <a:rPr lang="en-GB" sz="2400" b="1" dirty="0" smtClean="0"/>
              <a:t>super</a:t>
            </a:r>
            <a:r>
              <a:rPr lang="en-GB" sz="2400" dirty="0"/>
              <a:t>( ) always refers to the </a:t>
            </a:r>
            <a:r>
              <a:rPr lang="en-GB" sz="2400" dirty="0" smtClean="0"/>
              <a:t>constructor in </a:t>
            </a:r>
            <a:r>
              <a:rPr lang="en-GB" sz="2400" dirty="0"/>
              <a:t>the closest superclass. </a:t>
            </a:r>
            <a:endParaRPr lang="en-GB" sz="2400" dirty="0" smtClean="0"/>
          </a:p>
          <a:p>
            <a:pPr lvl="1"/>
            <a:r>
              <a:rPr lang="en-GB" sz="2400" dirty="0" smtClean="0"/>
              <a:t>The </a:t>
            </a:r>
            <a:r>
              <a:rPr lang="en-GB" sz="2400" b="1" dirty="0"/>
              <a:t>super</a:t>
            </a:r>
            <a:r>
              <a:rPr lang="en-GB" sz="2400" dirty="0"/>
              <a:t>( ) in Shipment calls the constructor in BoxWeight. </a:t>
            </a:r>
            <a:endParaRPr lang="en-GB" sz="2400" dirty="0" smtClean="0"/>
          </a:p>
          <a:p>
            <a:pPr lvl="1"/>
            <a:r>
              <a:rPr lang="en-GB" sz="2400" dirty="0" smtClean="0"/>
              <a:t>The </a:t>
            </a:r>
            <a:r>
              <a:rPr lang="en-GB" sz="2400" b="1" dirty="0" smtClean="0"/>
              <a:t>super</a:t>
            </a:r>
            <a:r>
              <a:rPr lang="en-GB" sz="2400" dirty="0"/>
              <a:t>( ) in BoxWeight calls the constructor in Box. 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82732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Hierarchies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a class hierarchy, if a superclass constructor requires parameters, then all subclasses must pass those parameters “up the line.” This is true whether or not a subclass needs parameters of its own.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91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Overriding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494" y="1916832"/>
            <a:ext cx="8487544" cy="4536504"/>
          </a:xfrm>
        </p:spPr>
        <p:txBody>
          <a:bodyPr/>
          <a:lstStyle/>
          <a:p>
            <a:r>
              <a:rPr lang="en-GB" sz="2800" dirty="0"/>
              <a:t>In a class hierarchy, when a method in a subclass has the same name and type signature </a:t>
            </a:r>
            <a:r>
              <a:rPr lang="en-GB" sz="2800" dirty="0" smtClean="0"/>
              <a:t>as a </a:t>
            </a:r>
            <a:r>
              <a:rPr lang="en-GB" sz="2800" dirty="0"/>
              <a:t>method in its superclass, then the method in the subclass is said to </a:t>
            </a:r>
            <a:r>
              <a:rPr lang="en-GB" sz="2800" i="1" dirty="0"/>
              <a:t>override </a:t>
            </a:r>
            <a:r>
              <a:rPr lang="en-GB" sz="2800" dirty="0"/>
              <a:t>the method </a:t>
            </a:r>
            <a:r>
              <a:rPr lang="en-GB" sz="2800" dirty="0" smtClean="0"/>
              <a:t>in the </a:t>
            </a:r>
            <a:r>
              <a:rPr lang="en-GB" sz="2800" dirty="0"/>
              <a:t>superclass. </a:t>
            </a:r>
            <a:endParaRPr lang="en-GB" sz="2800" dirty="0" smtClean="0"/>
          </a:p>
          <a:p>
            <a:r>
              <a:rPr lang="en-GB" sz="2800" dirty="0" smtClean="0"/>
              <a:t>When </a:t>
            </a:r>
            <a:r>
              <a:rPr lang="en-GB" sz="2800" dirty="0"/>
              <a:t>an overridden method is called from within a subclass, it will </a:t>
            </a:r>
            <a:r>
              <a:rPr lang="en-GB" sz="2800" dirty="0" smtClean="0"/>
              <a:t>always refer </a:t>
            </a:r>
            <a:r>
              <a:rPr lang="en-GB" sz="2800" dirty="0"/>
              <a:t>to the version of that method defined by the subclass.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version of the method </a:t>
            </a:r>
            <a:r>
              <a:rPr lang="en-GB" sz="2800" dirty="0" smtClean="0"/>
              <a:t>defined by </a:t>
            </a:r>
            <a:r>
              <a:rPr lang="en-GB" sz="2800" dirty="0"/>
              <a:t>the superclass will be hidden. </a:t>
            </a:r>
          </a:p>
        </p:txBody>
      </p:sp>
    </p:spTree>
    <p:extLst>
      <p:ext uri="{BB962C8B-B14F-4D97-AF65-F5344CB8AC3E}">
        <p14:creationId xmlns:p14="http://schemas.microsoft.com/office/powerpoint/2010/main" val="274294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88640"/>
            <a:ext cx="8640960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67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Overriding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78" y="1844824"/>
            <a:ext cx="8631560" cy="4114800"/>
          </a:xfrm>
        </p:spPr>
        <p:txBody>
          <a:bodyPr/>
          <a:lstStyle/>
          <a:p>
            <a:r>
              <a:rPr lang="en-GB" sz="2800" dirty="0"/>
              <a:t>When show( ) is invoked on an object of type B, the version of show( ) defined within </a:t>
            </a:r>
            <a:r>
              <a:rPr lang="en-GB" sz="2800" dirty="0" smtClean="0"/>
              <a:t>B is </a:t>
            </a:r>
            <a:r>
              <a:rPr lang="en-GB" sz="2800" dirty="0"/>
              <a:t>used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That </a:t>
            </a:r>
            <a:r>
              <a:rPr lang="en-GB" sz="2800" dirty="0"/>
              <a:t>is, the version of show( ) inside B overrides the version declared in A.</a:t>
            </a:r>
          </a:p>
          <a:p>
            <a:r>
              <a:rPr lang="en-GB" sz="2800" dirty="0"/>
              <a:t>If you wish to access the superclass version of an overridden method, you can do so </a:t>
            </a:r>
            <a:r>
              <a:rPr lang="en-GB" sz="2800" dirty="0" smtClean="0"/>
              <a:t>by using </a:t>
            </a:r>
            <a:r>
              <a:rPr lang="en-GB" sz="2800" dirty="0"/>
              <a:t>super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I</a:t>
            </a:r>
            <a:r>
              <a:rPr lang="en-GB" sz="2800" dirty="0" smtClean="0"/>
              <a:t>n </a:t>
            </a:r>
            <a:r>
              <a:rPr lang="en-GB" sz="2800" dirty="0"/>
              <a:t>this version of B, the superclass version of show( ) is </a:t>
            </a:r>
            <a:r>
              <a:rPr lang="en-GB" sz="2800" dirty="0" smtClean="0"/>
              <a:t>invoked within </a:t>
            </a:r>
            <a:r>
              <a:rPr lang="en-GB" sz="2800" dirty="0"/>
              <a:t>the subclass’ version.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allows all instance variables to be displayed.</a:t>
            </a:r>
          </a:p>
        </p:txBody>
      </p:sp>
    </p:spTree>
    <p:extLst>
      <p:ext uri="{BB962C8B-B14F-4D97-AF65-F5344CB8AC3E}">
        <p14:creationId xmlns:p14="http://schemas.microsoft.com/office/powerpoint/2010/main" val="300744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Overriding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017713"/>
            <a:ext cx="8127504" cy="41148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sz="2800" dirty="0"/>
              <a:t>Here, </a:t>
            </a:r>
            <a:r>
              <a:rPr lang="en-GB" sz="2800" b="1" dirty="0" err="1"/>
              <a:t>super.show</a:t>
            </a:r>
            <a:r>
              <a:rPr lang="en-GB" sz="2800" b="1" dirty="0"/>
              <a:t>( ) </a:t>
            </a:r>
            <a:r>
              <a:rPr lang="en-GB" sz="2800" dirty="0"/>
              <a:t>calls the superclass version of </a:t>
            </a:r>
            <a:r>
              <a:rPr lang="en-GB" sz="2800" b="1" dirty="0"/>
              <a:t>show( )</a:t>
            </a:r>
            <a:r>
              <a:rPr lang="en-GB" sz="2800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844824"/>
            <a:ext cx="7776864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15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Dynamic Method Dispatch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Method overriding forms the basis for one of Java’s </a:t>
            </a:r>
            <a:r>
              <a:rPr lang="en-GB" sz="2800" dirty="0" smtClean="0"/>
              <a:t>most powerful </a:t>
            </a:r>
            <a:r>
              <a:rPr lang="en-GB" sz="2800" dirty="0"/>
              <a:t>concepts: dynamic method dispatch. </a:t>
            </a:r>
            <a:endParaRPr lang="en-GB" sz="2800" dirty="0" smtClean="0"/>
          </a:p>
          <a:p>
            <a:r>
              <a:rPr lang="en-GB" sz="2800" dirty="0" smtClean="0"/>
              <a:t>Dynamic </a:t>
            </a:r>
            <a:r>
              <a:rPr lang="en-GB" sz="2800" dirty="0"/>
              <a:t>method dispatch is the </a:t>
            </a:r>
            <a:r>
              <a:rPr lang="en-GB" sz="2800" dirty="0" smtClean="0"/>
              <a:t>mechanism by </a:t>
            </a:r>
            <a:r>
              <a:rPr lang="en-GB" sz="2800" dirty="0"/>
              <a:t>which a call to an overridden method is resolved at run time, rather than compile time.</a:t>
            </a:r>
          </a:p>
          <a:p>
            <a:r>
              <a:rPr lang="en-GB" sz="2800" dirty="0"/>
              <a:t>Dynamic method dispatch is important because this is how Java implements </a:t>
            </a:r>
            <a:r>
              <a:rPr lang="en-GB" sz="2800" dirty="0" smtClean="0"/>
              <a:t>run-time polymorphism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6238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32656"/>
            <a:ext cx="8784976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7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32656"/>
            <a:ext cx="8496944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767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Dynamic Method Dispatch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470" y="1916832"/>
            <a:ext cx="8703568" cy="4114800"/>
          </a:xfrm>
        </p:spPr>
        <p:txBody>
          <a:bodyPr/>
          <a:lstStyle/>
          <a:p>
            <a:r>
              <a:rPr lang="en-GB" sz="2800" dirty="0"/>
              <a:t>This program creates one superclass called A and two subclasses of it, called B and C.</a:t>
            </a:r>
          </a:p>
          <a:p>
            <a:r>
              <a:rPr lang="en-GB" sz="2800" dirty="0"/>
              <a:t>Subclasses B and C override </a:t>
            </a:r>
            <a:r>
              <a:rPr lang="en-GB" sz="2800" dirty="0" err="1"/>
              <a:t>callme</a:t>
            </a:r>
            <a:r>
              <a:rPr lang="en-GB" sz="2800" dirty="0"/>
              <a:t>( ) declared in A. </a:t>
            </a:r>
            <a:endParaRPr lang="en-GB" sz="2800" dirty="0" smtClean="0"/>
          </a:p>
          <a:p>
            <a:r>
              <a:rPr lang="en-GB" sz="2800" dirty="0" smtClean="0"/>
              <a:t>Inside </a:t>
            </a:r>
            <a:r>
              <a:rPr lang="en-GB" sz="2800" dirty="0"/>
              <a:t>the main( ) method, objects </a:t>
            </a:r>
            <a:r>
              <a:rPr lang="en-GB" sz="2800" dirty="0" smtClean="0"/>
              <a:t>of type </a:t>
            </a:r>
            <a:r>
              <a:rPr lang="en-GB" sz="2800" dirty="0"/>
              <a:t>A, B, and C are declared. </a:t>
            </a:r>
            <a:endParaRPr lang="en-GB" sz="2800" dirty="0" smtClean="0"/>
          </a:p>
          <a:p>
            <a:r>
              <a:rPr lang="en-GB" sz="2800" dirty="0" smtClean="0"/>
              <a:t>Also</a:t>
            </a:r>
            <a:r>
              <a:rPr lang="en-GB" sz="2800" dirty="0"/>
              <a:t>, a reference of type A, called r, is declared. </a:t>
            </a:r>
            <a:endParaRPr lang="en-GB" sz="2800" dirty="0" smtClean="0"/>
          </a:p>
          <a:p>
            <a:r>
              <a:rPr lang="en-GB" sz="2800" dirty="0" smtClean="0"/>
              <a:t>The program then </a:t>
            </a:r>
            <a:r>
              <a:rPr lang="en-GB" sz="2800" dirty="0"/>
              <a:t>in turn assigns a reference to each type of object to r and uses that reference to </a:t>
            </a:r>
            <a:r>
              <a:rPr lang="en-GB" sz="2800" dirty="0" smtClean="0"/>
              <a:t>invoke </a:t>
            </a:r>
            <a:r>
              <a:rPr lang="en-GB" sz="2800" dirty="0" err="1" smtClean="0"/>
              <a:t>callme</a:t>
            </a:r>
            <a:r>
              <a:rPr lang="en-GB" sz="2800" dirty="0"/>
              <a:t>( ). </a:t>
            </a:r>
          </a:p>
        </p:txBody>
      </p:sp>
    </p:spTree>
    <p:extLst>
      <p:ext uri="{BB962C8B-B14F-4D97-AF65-F5344CB8AC3E}">
        <p14:creationId xmlns:p14="http://schemas.microsoft.com/office/powerpoint/2010/main" val="31163826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Dynamic Method Dispatch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486" y="1916832"/>
            <a:ext cx="8559552" cy="4608512"/>
          </a:xfrm>
        </p:spPr>
        <p:txBody>
          <a:bodyPr/>
          <a:lstStyle/>
          <a:p>
            <a:r>
              <a:rPr lang="en-GB" sz="2800" dirty="0"/>
              <a:t>The output from the program is shown here:</a:t>
            </a:r>
          </a:p>
          <a:p>
            <a:pPr lvl="1"/>
            <a:r>
              <a:rPr lang="en-GB" sz="2400" dirty="0"/>
              <a:t>Inside A’s </a:t>
            </a:r>
            <a:r>
              <a:rPr lang="en-GB" sz="2400" dirty="0" err="1"/>
              <a:t>callme</a:t>
            </a:r>
            <a:r>
              <a:rPr lang="en-GB" sz="2400" dirty="0"/>
              <a:t> method</a:t>
            </a:r>
          </a:p>
          <a:p>
            <a:pPr lvl="1"/>
            <a:r>
              <a:rPr lang="en-GB" sz="2400" dirty="0"/>
              <a:t>Inside B’s </a:t>
            </a:r>
            <a:r>
              <a:rPr lang="en-GB" sz="2400" dirty="0" err="1"/>
              <a:t>callme</a:t>
            </a:r>
            <a:r>
              <a:rPr lang="en-GB" sz="2400" dirty="0"/>
              <a:t> method</a:t>
            </a:r>
          </a:p>
          <a:p>
            <a:pPr lvl="1"/>
            <a:r>
              <a:rPr lang="en-GB" sz="2400" dirty="0"/>
              <a:t>Inside C’s </a:t>
            </a:r>
            <a:r>
              <a:rPr lang="en-GB" sz="2400" dirty="0" err="1"/>
              <a:t>callme</a:t>
            </a:r>
            <a:r>
              <a:rPr lang="en-GB" sz="2400" dirty="0"/>
              <a:t> method</a:t>
            </a:r>
            <a:endParaRPr lang="en-GB" sz="2400" dirty="0" smtClean="0"/>
          </a:p>
          <a:p>
            <a:r>
              <a:rPr lang="en-GB" sz="2800" dirty="0" smtClean="0"/>
              <a:t>As </a:t>
            </a:r>
            <a:r>
              <a:rPr lang="en-GB" sz="2800" dirty="0"/>
              <a:t>the output shows, the version of </a:t>
            </a:r>
            <a:r>
              <a:rPr lang="en-GB" sz="2800" dirty="0" err="1"/>
              <a:t>callme</a:t>
            </a:r>
            <a:r>
              <a:rPr lang="en-GB" sz="2800" dirty="0"/>
              <a:t>( ) executed is determined by the </a:t>
            </a:r>
            <a:r>
              <a:rPr lang="en-GB" sz="2800" dirty="0" smtClean="0"/>
              <a:t>type of </a:t>
            </a:r>
            <a:r>
              <a:rPr lang="en-GB" sz="2800" dirty="0"/>
              <a:t>object being referred to at the time of the call. </a:t>
            </a:r>
            <a:endParaRPr lang="en-GB" sz="2800" dirty="0" smtClean="0"/>
          </a:p>
          <a:p>
            <a:r>
              <a:rPr lang="en-GB" sz="2800" dirty="0" smtClean="0"/>
              <a:t>Had </a:t>
            </a:r>
            <a:r>
              <a:rPr lang="en-GB" sz="2800" dirty="0"/>
              <a:t>it been determined by the type of </a:t>
            </a:r>
            <a:r>
              <a:rPr lang="en-GB" sz="2800" dirty="0" smtClean="0"/>
              <a:t>the reference </a:t>
            </a:r>
            <a:r>
              <a:rPr lang="en-GB" sz="2800" dirty="0"/>
              <a:t>variable, r, you would see three calls to A’s </a:t>
            </a:r>
            <a:r>
              <a:rPr lang="en-GB" sz="2800" dirty="0" err="1"/>
              <a:t>callme</a:t>
            </a:r>
            <a:r>
              <a:rPr lang="en-GB" sz="2800" dirty="0"/>
              <a:t>( ) method.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3245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Applying Method Overriding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447800"/>
            <a:ext cx="8828534" cy="514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328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Applying Method Overriding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3333"/>
          <a:stretch/>
        </p:blipFill>
        <p:spPr>
          <a:xfrm>
            <a:off x="251520" y="1844824"/>
            <a:ext cx="8280920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3251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Applying Method Overriding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916832"/>
            <a:ext cx="8424936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7902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Applying Method Overriding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44824"/>
            <a:ext cx="8496944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9434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084" y="1916832"/>
            <a:ext cx="8559552" cy="4114800"/>
          </a:xfrm>
        </p:spPr>
        <p:txBody>
          <a:bodyPr/>
          <a:lstStyle/>
          <a:p>
            <a:r>
              <a:rPr lang="en-GB" sz="2800" dirty="0"/>
              <a:t>There are situations in which you will want to define a superclass that declares the </a:t>
            </a:r>
            <a:r>
              <a:rPr lang="en-GB" sz="2800" dirty="0" smtClean="0"/>
              <a:t>structure of </a:t>
            </a:r>
            <a:r>
              <a:rPr lang="en-GB" sz="2800" dirty="0"/>
              <a:t>a given abstraction without providing a complete implementation of every method. </a:t>
            </a:r>
            <a:endParaRPr lang="en-GB" sz="2800" dirty="0" smtClean="0"/>
          </a:p>
          <a:p>
            <a:r>
              <a:rPr lang="en-GB" sz="2800" dirty="0" smtClean="0"/>
              <a:t>That is</a:t>
            </a:r>
            <a:r>
              <a:rPr lang="en-GB" sz="2800" dirty="0"/>
              <a:t>, sometimes you will want to create a superclass that only defines a generalized form </a:t>
            </a:r>
            <a:r>
              <a:rPr lang="en-GB" sz="2800" dirty="0" smtClean="0"/>
              <a:t>that will </a:t>
            </a:r>
            <a:r>
              <a:rPr lang="en-GB" sz="2800" dirty="0"/>
              <a:t>be shared by all of its subclasses, leaving it to each subclass to fill in the details. </a:t>
            </a:r>
            <a:endParaRPr lang="en-GB" sz="2800" dirty="0" smtClean="0"/>
          </a:p>
          <a:p>
            <a:r>
              <a:rPr lang="en-GB" sz="2800" dirty="0" smtClean="0"/>
              <a:t>Such a class </a:t>
            </a:r>
            <a:r>
              <a:rPr lang="en-GB" sz="2800" dirty="0"/>
              <a:t>determines the nature of the methods that the subclasses must implement.</a:t>
            </a:r>
          </a:p>
        </p:txBody>
      </p:sp>
    </p:spTree>
    <p:extLst>
      <p:ext uri="{BB962C8B-B14F-4D97-AF65-F5344CB8AC3E}">
        <p14:creationId xmlns:p14="http://schemas.microsoft.com/office/powerpoint/2010/main" val="18952591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Y</a:t>
            </a:r>
            <a:r>
              <a:rPr lang="en-GB" sz="2800" dirty="0" smtClean="0"/>
              <a:t>ou may want </a:t>
            </a:r>
            <a:r>
              <a:rPr lang="en-GB" sz="2800" dirty="0"/>
              <a:t>some way to ensure that a subclass does, indeed</a:t>
            </a:r>
            <a:r>
              <a:rPr lang="en-GB" sz="2800" dirty="0" smtClean="0"/>
              <a:t>, override </a:t>
            </a:r>
            <a:r>
              <a:rPr lang="en-GB" sz="2800" dirty="0"/>
              <a:t>all necessary methods. </a:t>
            </a:r>
            <a:endParaRPr lang="en-GB" sz="2800" dirty="0" smtClean="0"/>
          </a:p>
          <a:p>
            <a:r>
              <a:rPr lang="en-GB" sz="2800" dirty="0" smtClean="0"/>
              <a:t>Java’s </a:t>
            </a:r>
            <a:r>
              <a:rPr lang="en-GB" sz="2800" dirty="0"/>
              <a:t>solution to this problem is the abstract method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You can require that certain methods be overridden by subclasses by specifying </a:t>
            </a:r>
            <a:r>
              <a:rPr lang="en-GB" sz="2800" dirty="0" smtClean="0"/>
              <a:t>the </a:t>
            </a:r>
            <a:r>
              <a:rPr lang="en-GB" sz="2800" b="1" dirty="0" smtClean="0"/>
              <a:t>abstract </a:t>
            </a:r>
            <a:r>
              <a:rPr lang="en-GB" sz="2800" dirty="0"/>
              <a:t>type modifier. 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9187702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These methods are sometimes referred to as </a:t>
            </a:r>
            <a:r>
              <a:rPr lang="en-GB" sz="2800" i="1" dirty="0" err="1">
                <a:solidFill>
                  <a:srgbClr val="000000"/>
                </a:solidFill>
              </a:rPr>
              <a:t>subclasser</a:t>
            </a:r>
            <a:r>
              <a:rPr lang="en-GB" sz="2800" i="1" dirty="0">
                <a:solidFill>
                  <a:srgbClr val="000000"/>
                </a:solidFill>
              </a:rPr>
              <a:t> responsibility </a:t>
            </a:r>
            <a:r>
              <a:rPr lang="en-GB" sz="2800" dirty="0">
                <a:solidFill>
                  <a:srgbClr val="000000"/>
                </a:solidFill>
              </a:rPr>
              <a:t>because they have no implementation specified in the superclass.</a:t>
            </a:r>
          </a:p>
        </p:txBody>
      </p:sp>
    </p:spTree>
    <p:extLst>
      <p:ext uri="{BB962C8B-B14F-4D97-AF65-F5344CB8AC3E}">
        <p14:creationId xmlns:p14="http://schemas.microsoft.com/office/powerpoint/2010/main" val="36868257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648"/>
            <a:ext cx="8640960" cy="633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834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772816"/>
            <a:ext cx="8496944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342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Using an abstract class, you can improve the Figure class shown earlier. </a:t>
            </a:r>
          </a:p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the following version of the program declares area( ) as abstract inside Figure. </a:t>
            </a:r>
          </a:p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This, of course, means that all classes derived from Figure must override area( ).</a:t>
            </a:r>
          </a:p>
        </p:txBody>
      </p:sp>
    </p:spTree>
    <p:extLst>
      <p:ext uri="{BB962C8B-B14F-4D97-AF65-F5344CB8AC3E}">
        <p14:creationId xmlns:p14="http://schemas.microsoft.com/office/powerpoint/2010/main" val="34394737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final to Prevent Overriding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17713"/>
            <a:ext cx="8703568" cy="1915343"/>
          </a:xfrm>
        </p:spPr>
        <p:txBody>
          <a:bodyPr/>
          <a:lstStyle/>
          <a:p>
            <a:r>
              <a:rPr lang="en-GB" sz="2800" dirty="0"/>
              <a:t>To disallow a method from being </a:t>
            </a:r>
            <a:r>
              <a:rPr lang="en-GB" sz="2800" dirty="0" smtClean="0"/>
              <a:t>overridden, specify </a:t>
            </a:r>
            <a:r>
              <a:rPr lang="en-GB" sz="2800" dirty="0"/>
              <a:t>final as a modifier at the start of its declaration. </a:t>
            </a:r>
            <a:endParaRPr lang="en-GB" sz="2800" dirty="0" smtClean="0"/>
          </a:p>
          <a:p>
            <a:r>
              <a:rPr lang="en-GB" sz="2800" dirty="0" smtClean="0"/>
              <a:t>Methods </a:t>
            </a:r>
            <a:r>
              <a:rPr lang="en-GB" sz="2800" dirty="0"/>
              <a:t>declared as final </a:t>
            </a:r>
            <a:r>
              <a:rPr lang="en-GB" sz="2800" dirty="0" smtClean="0"/>
              <a:t>cannot be overridden</a:t>
            </a:r>
            <a:r>
              <a:rPr lang="en-GB" sz="2800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951777"/>
            <a:ext cx="8496944" cy="2717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37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final to Prevent Inheritance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853" y="1916832"/>
            <a:ext cx="8559552" cy="2520280"/>
          </a:xfrm>
        </p:spPr>
        <p:txBody>
          <a:bodyPr/>
          <a:lstStyle/>
          <a:p>
            <a:r>
              <a:rPr lang="en-GB" sz="2800" dirty="0"/>
              <a:t>Sometimes you will want to prevent a class from being inherited. </a:t>
            </a:r>
            <a:endParaRPr lang="en-GB" sz="2800" dirty="0" smtClean="0"/>
          </a:p>
          <a:p>
            <a:r>
              <a:rPr lang="en-GB" sz="2800" dirty="0" smtClean="0"/>
              <a:t>To </a:t>
            </a:r>
            <a:r>
              <a:rPr lang="en-GB" sz="2800" dirty="0"/>
              <a:t>do this, precede </a:t>
            </a:r>
            <a:r>
              <a:rPr lang="en-GB" sz="2800" dirty="0" smtClean="0"/>
              <a:t>the class </a:t>
            </a:r>
            <a:r>
              <a:rPr lang="en-GB" sz="2800" dirty="0"/>
              <a:t>declaration with final. </a:t>
            </a:r>
            <a:endParaRPr lang="en-GB" sz="2800" dirty="0" smtClean="0"/>
          </a:p>
          <a:p>
            <a:r>
              <a:rPr lang="en-GB" sz="2800" dirty="0" smtClean="0"/>
              <a:t>Declaring </a:t>
            </a:r>
            <a:r>
              <a:rPr lang="en-GB" sz="2800" dirty="0"/>
              <a:t>a class as final implicitly declares all of its </a:t>
            </a:r>
            <a:r>
              <a:rPr lang="en-GB" sz="2800" dirty="0" smtClean="0"/>
              <a:t>methods as </a:t>
            </a:r>
            <a:r>
              <a:rPr lang="en-GB" sz="2800" dirty="0"/>
              <a:t>final, too.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853" y="4365104"/>
            <a:ext cx="7783547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13501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1472217366</TotalTime>
  <Words>1229</Words>
  <Application>Microsoft Office PowerPoint</Application>
  <PresentationFormat>On-screen Show (4:3)</PresentationFormat>
  <Paragraphs>102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ＭＳ Ｐゴシック</vt:lpstr>
      <vt:lpstr>ＭＳ Ｐゴシック</vt:lpstr>
      <vt:lpstr>Tahoma</vt:lpstr>
      <vt:lpstr>Times New Roman</vt:lpstr>
      <vt:lpstr>Wingdings</vt:lpstr>
      <vt:lpstr>Blends</vt:lpstr>
      <vt:lpstr>Topic 2b – Inheritance </vt:lpstr>
      <vt:lpstr>A Second Use for super</vt:lpstr>
      <vt:lpstr>PowerPoint Presentation</vt:lpstr>
      <vt:lpstr>Sample Output</vt:lpstr>
      <vt:lpstr>Creating a Multilevel Hierarchy</vt:lpstr>
      <vt:lpstr>PowerPoint Presentation</vt:lpstr>
      <vt:lpstr>PowerPoint Presentation</vt:lpstr>
      <vt:lpstr>PowerPoint Presentation</vt:lpstr>
      <vt:lpstr>PowerPoint Presentation</vt:lpstr>
      <vt:lpstr>Code Reuse</vt:lpstr>
      <vt:lpstr>Class Hierarchies</vt:lpstr>
      <vt:lpstr>Class Hierarchies</vt:lpstr>
      <vt:lpstr>Method Overriding</vt:lpstr>
      <vt:lpstr>PowerPoint Presentation</vt:lpstr>
      <vt:lpstr>Method Overriding</vt:lpstr>
      <vt:lpstr>Method Overriding</vt:lpstr>
      <vt:lpstr>Dynamic Method Dispatch</vt:lpstr>
      <vt:lpstr>PowerPoint Presentation</vt:lpstr>
      <vt:lpstr>PowerPoint Presentation</vt:lpstr>
      <vt:lpstr>Dynamic Method Dispatch</vt:lpstr>
      <vt:lpstr>Dynamic Method Dispatch</vt:lpstr>
      <vt:lpstr>Applying Method Overriding</vt:lpstr>
      <vt:lpstr>Applying Method Overriding</vt:lpstr>
      <vt:lpstr>Applying Method Overriding</vt:lpstr>
      <vt:lpstr>Applying Method Overriding</vt:lpstr>
      <vt:lpstr>Abstract Classes</vt:lpstr>
      <vt:lpstr>Abstract Method</vt:lpstr>
      <vt:lpstr>Abstract Method</vt:lpstr>
      <vt:lpstr>PowerPoint Presentation</vt:lpstr>
      <vt:lpstr>Abstract Method</vt:lpstr>
      <vt:lpstr>Abstract Method</vt:lpstr>
      <vt:lpstr>Using final to Prevent Overriding</vt:lpstr>
      <vt:lpstr>Using final to Prevent Inheritance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182</cp:revision>
  <cp:lastPrinted>2018-10-31T08:24:02Z</cp:lastPrinted>
  <dcterms:created xsi:type="dcterms:W3CDTF">1996-12-09T10:09:10Z</dcterms:created>
  <dcterms:modified xsi:type="dcterms:W3CDTF">2021-01-31T12:14:01Z</dcterms:modified>
</cp:coreProperties>
</file>