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6"/>
  </p:notesMasterIdLst>
  <p:sldIdLst>
    <p:sldId id="256" r:id="rId2"/>
    <p:sldId id="260" r:id="rId3"/>
    <p:sldId id="270" r:id="rId4"/>
    <p:sldId id="257" r:id="rId5"/>
    <p:sldId id="264" r:id="rId6"/>
    <p:sldId id="266" r:id="rId7"/>
    <p:sldId id="265" r:id="rId8"/>
    <p:sldId id="263" r:id="rId9"/>
    <p:sldId id="267" r:id="rId10"/>
    <p:sldId id="268" r:id="rId11"/>
    <p:sldId id="258" r:id="rId12"/>
    <p:sldId id="262" r:id="rId13"/>
    <p:sldId id="261" r:id="rId14"/>
    <p:sldId id="26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416"/>
    <p:restoredTop sz="76910"/>
  </p:normalViewPr>
  <p:slideViewPr>
    <p:cSldViewPr snapToGrid="0" snapToObjects="1">
      <p:cViewPr varScale="1">
        <p:scale>
          <a:sx n="113" d="100"/>
          <a:sy n="113" d="100"/>
        </p:scale>
        <p:origin x="1184"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9C4650F-D755-5747-A8E7-B472E9D1F1F2}" type="datetimeFigureOut">
              <a:rPr lang="en-US" smtClean="0"/>
              <a:t>12/3/20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5C6448A-20DB-6C42-BCF0-2FB6B584FC3E}" type="slidenum">
              <a:rPr lang="en-US" smtClean="0"/>
              <a:t>‹#›</a:t>
            </a:fld>
            <a:endParaRPr lang="en-US"/>
          </a:p>
        </p:txBody>
      </p:sp>
    </p:spTree>
    <p:extLst>
      <p:ext uri="{BB962C8B-B14F-4D97-AF65-F5344CB8AC3E}">
        <p14:creationId xmlns:p14="http://schemas.microsoft.com/office/powerpoint/2010/main" val="191845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my notes </a:t>
            </a:r>
          </a:p>
          <a:p>
            <a:endParaRPr lang="en-US" dirty="0"/>
          </a:p>
          <a:p>
            <a:r>
              <a:rPr lang="en-US" dirty="0"/>
              <a:t>I can read from this and nobody else can see it..... </a:t>
            </a:r>
          </a:p>
        </p:txBody>
      </p:sp>
      <p:sp>
        <p:nvSpPr>
          <p:cNvPr id="4" name="Slide Number Placeholder 3"/>
          <p:cNvSpPr>
            <a:spLocks noGrp="1"/>
          </p:cNvSpPr>
          <p:nvPr>
            <p:ph type="sldNum" sz="quarter" idx="5"/>
          </p:nvPr>
        </p:nvSpPr>
        <p:spPr/>
        <p:txBody>
          <a:bodyPr/>
          <a:lstStyle/>
          <a:p>
            <a:fld id="{C5C6448A-20DB-6C42-BCF0-2FB6B584FC3E}" type="slidenum">
              <a:rPr lang="en-US" smtClean="0"/>
              <a:t>1</a:t>
            </a:fld>
            <a:endParaRPr lang="en-US"/>
          </a:p>
        </p:txBody>
      </p:sp>
    </p:spTree>
    <p:extLst>
      <p:ext uri="{BB962C8B-B14F-4D97-AF65-F5344CB8AC3E}">
        <p14:creationId xmlns:p14="http://schemas.microsoft.com/office/powerpoint/2010/main" val="4662031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5C6448A-20DB-6C42-BCF0-2FB6B584FC3E}" type="slidenum">
              <a:rPr lang="en-US" smtClean="0"/>
              <a:t>2</a:t>
            </a:fld>
            <a:endParaRPr lang="en-US"/>
          </a:p>
        </p:txBody>
      </p:sp>
    </p:spTree>
    <p:extLst>
      <p:ext uri="{BB962C8B-B14F-4D97-AF65-F5344CB8AC3E}">
        <p14:creationId xmlns:p14="http://schemas.microsoft.com/office/powerpoint/2010/main" val="18170024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5C6448A-20DB-6C42-BCF0-2FB6B584FC3E}" type="slidenum">
              <a:rPr lang="en-US" smtClean="0"/>
              <a:t>3</a:t>
            </a:fld>
            <a:endParaRPr lang="en-US"/>
          </a:p>
        </p:txBody>
      </p:sp>
    </p:spTree>
    <p:extLst>
      <p:ext uri="{BB962C8B-B14F-4D97-AF65-F5344CB8AC3E}">
        <p14:creationId xmlns:p14="http://schemas.microsoft.com/office/powerpoint/2010/main" val="3235782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5C6448A-20DB-6C42-BCF0-2FB6B584FC3E}" type="slidenum">
              <a:rPr lang="en-US" smtClean="0"/>
              <a:t>6</a:t>
            </a:fld>
            <a:endParaRPr lang="en-US"/>
          </a:p>
        </p:txBody>
      </p:sp>
    </p:spTree>
    <p:extLst>
      <p:ext uri="{BB962C8B-B14F-4D97-AF65-F5344CB8AC3E}">
        <p14:creationId xmlns:p14="http://schemas.microsoft.com/office/powerpoint/2010/main" val="41497529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5C6448A-20DB-6C42-BCF0-2FB6B584FC3E}" type="slidenum">
              <a:rPr lang="en-US" smtClean="0"/>
              <a:t>7</a:t>
            </a:fld>
            <a:endParaRPr lang="en-US"/>
          </a:p>
        </p:txBody>
      </p:sp>
    </p:spTree>
    <p:extLst>
      <p:ext uri="{BB962C8B-B14F-4D97-AF65-F5344CB8AC3E}">
        <p14:creationId xmlns:p14="http://schemas.microsoft.com/office/powerpoint/2010/main" val="36087759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latin typeface="Open Sans Light" panose="020B0306030504020204" pitchFamily="34" charset="0"/>
                <a:ea typeface="Open Sans Light" panose="020B0306030504020204" pitchFamily="34" charset="0"/>
                <a:cs typeface="Open Sans Light" panose="020B0306030504020204" pitchFamily="34" charset="0"/>
              </a:rPr>
              <a:t>Individual sound effects that are related to single sources (e.g. plane, door or dishwasher).</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latin typeface="Open Sans SemiBold" panose="020B0606030504020204" pitchFamily="34" charset="0"/>
                <a:ea typeface="Open Sans SemiBold" panose="020B0606030504020204" pitchFamily="34" charset="0"/>
                <a:cs typeface="Open Sans SemiBold" panose="020B0606030504020204" pitchFamily="34" charset="0"/>
              </a:rPr>
              <a:t>Room Tone: </a:t>
            </a:r>
            <a:r>
              <a:rPr lang="en-US" sz="1200" b="1" u="none" strike="noStrike" dirty="0">
                <a:effectLst/>
                <a:latin typeface="Open Sans Light" panose="020B0306030504020204" pitchFamily="34" charset="0"/>
                <a:ea typeface="Open Sans Light" panose="020B0306030504020204" pitchFamily="34" charset="0"/>
                <a:cs typeface="Open Sans Light" panose="020B0306030504020204" pitchFamily="34" charset="0"/>
              </a:rPr>
              <a:t>Natural ambience in an acoustic space.</a:t>
            </a:r>
            <a:endParaRPr lang="en-US" sz="1100" dirty="0">
              <a:latin typeface="Open Sans Light" panose="020B0306030504020204" pitchFamily="34" charset="0"/>
              <a:ea typeface="Open Sans Light" panose="020B0306030504020204" pitchFamily="34" charset="0"/>
              <a:cs typeface="Open Sans Light" panose="020B0306030504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latin typeface="Open Sans SemiBold" panose="020B0606030504020204" pitchFamily="34" charset="0"/>
                <a:ea typeface="Open Sans SemiBold" panose="020B0606030504020204" pitchFamily="34" charset="0"/>
                <a:cs typeface="Open Sans SemiBold" panose="020B0606030504020204" pitchFamily="34" charset="0"/>
              </a:rPr>
              <a:t>Ambience: </a:t>
            </a:r>
            <a:r>
              <a:rPr lang="en-US" sz="1200" b="1" u="none" strike="noStrike" dirty="0">
                <a:effectLst/>
                <a:latin typeface="Open Sans Light" panose="020B0306030504020204" pitchFamily="34" charset="0"/>
                <a:ea typeface="Open Sans Light" panose="020B0306030504020204" pitchFamily="34" charset="0"/>
                <a:cs typeface="Open Sans Light" panose="020B0306030504020204" pitchFamily="34" charset="0"/>
              </a:rPr>
              <a:t>Relates to exterior environments. </a:t>
            </a:r>
            <a:endParaRPr lang="en-US" sz="1000" dirty="0">
              <a:latin typeface="Open Sans Light" panose="020B0306030504020204" pitchFamily="34" charset="0"/>
              <a:ea typeface="Open Sans Light" panose="020B0306030504020204" pitchFamily="34" charset="0"/>
              <a:cs typeface="Open Sans Light" panose="020B0306030504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latin typeface="Open Sans SemiBold" panose="020B0606030504020204" pitchFamily="34" charset="0"/>
                <a:ea typeface="Open Sans SemiBold" panose="020B0606030504020204" pitchFamily="34" charset="0"/>
                <a:cs typeface="Open Sans SemiBold" panose="020B0606030504020204" pitchFamily="34" charset="0"/>
              </a:rPr>
              <a:t>Wild Track: </a:t>
            </a:r>
            <a:r>
              <a:rPr lang="en-US" sz="1200" b="1" u="none" strike="noStrike" dirty="0">
                <a:effectLst/>
                <a:latin typeface="Open Sans Light" panose="020B0306030504020204" pitchFamily="34" charset="0"/>
                <a:ea typeface="Open Sans Light" panose="020B0306030504020204" pitchFamily="34" charset="0"/>
                <a:cs typeface="Open Sans Light" panose="020B0306030504020204" pitchFamily="34" charset="0"/>
              </a:rPr>
              <a:t>Better takes of recordings featuring characters movements or alternative takes of dialogue to use in post (e.g. same line of dialogue recorded from different rooms/acoustics featured in the scene</a:t>
            </a:r>
            <a:r>
              <a:rPr lang="en-US" sz="1200" b="1" dirty="0">
                <a:latin typeface="Open Sans Light" panose="020B0306030504020204" pitchFamily="34" charset="0"/>
                <a:ea typeface="Open Sans Light" panose="020B0306030504020204" pitchFamily="34" charset="0"/>
                <a:cs typeface="Open Sans Light" panose="020B0306030504020204" pitchFamily="34" charset="0"/>
              </a:rPr>
              <a:t>).</a:t>
            </a:r>
            <a:endParaRPr lang="en-US" sz="1200" u="none" strike="noStrike" dirty="0">
              <a:effectLst/>
              <a:latin typeface="Open Sans Light" panose="020B0306030504020204" pitchFamily="34" charset="0"/>
              <a:ea typeface="Open Sans Light" panose="020B0306030504020204" pitchFamily="34" charset="0"/>
              <a:cs typeface="Open Sans Light" panose="020B0306030504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latin typeface="Open Sans SemiBold" panose="020B0606030504020204" pitchFamily="34" charset="0"/>
                <a:ea typeface="Open Sans SemiBold" panose="020B0606030504020204" pitchFamily="34" charset="0"/>
                <a:cs typeface="Open Sans SemiBold" panose="020B0606030504020204" pitchFamily="34" charset="0"/>
              </a:rPr>
              <a:t>Buzz Track: </a:t>
            </a:r>
            <a:r>
              <a:rPr lang="en-US" sz="1200" b="1" dirty="0">
                <a:latin typeface="Open Sans Light" panose="020B0306030504020204" pitchFamily="34" charset="0"/>
                <a:ea typeface="Open Sans Light" panose="020B0306030504020204" pitchFamily="34" charset="0"/>
                <a:cs typeface="Open Sans Light" panose="020B0306030504020204" pitchFamily="34" charset="0"/>
              </a:rPr>
              <a:t>S</a:t>
            </a:r>
            <a:r>
              <a:rPr lang="en-US" sz="1200" b="1" u="none" strike="noStrike" dirty="0">
                <a:effectLst/>
                <a:latin typeface="Open Sans Light" panose="020B0306030504020204" pitchFamily="34" charset="0"/>
                <a:ea typeface="Open Sans Light" panose="020B0306030504020204" pitchFamily="34" charset="0"/>
                <a:cs typeface="Open Sans Light" panose="020B0306030504020204" pitchFamily="34" charset="0"/>
              </a:rPr>
              <a:t>ound or noise (i.e. frequencies) you hope to remove from the mix in post (e.g. light </a:t>
            </a:r>
            <a:r>
              <a:rPr lang="en-US" sz="1200" b="1" dirty="0">
                <a:latin typeface="Open Sans Light" panose="020B0306030504020204" pitchFamily="34" charset="0"/>
                <a:ea typeface="Open Sans Light" panose="020B0306030504020204" pitchFamily="34" charset="0"/>
                <a:cs typeface="Open Sans Light" panose="020B0306030504020204" pitchFamily="34" charset="0"/>
              </a:rPr>
              <a:t>or fridge).</a:t>
            </a:r>
            <a:endParaRPr lang="en-US" sz="1200" b="1" u="none" strike="noStrike" dirty="0">
              <a:effectLst/>
              <a:latin typeface="Open Sans Light" panose="020B0306030504020204" pitchFamily="34" charset="0"/>
              <a:ea typeface="Open Sans Light" panose="020B0306030504020204" pitchFamily="34" charset="0"/>
              <a:cs typeface="Open Sans Light" panose="020B0306030504020204" pitchFamily="34" charset="0"/>
            </a:endParaRP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Foley: </a:t>
            </a:r>
            <a:r>
              <a:rPr lang="en-US" sz="1200" dirty="0">
                <a:latin typeface="Open Sans Light" panose="020B0306030504020204" pitchFamily="34" charset="0"/>
                <a:ea typeface="Open Sans Light" panose="020B0306030504020204" pitchFamily="34" charset="0"/>
                <a:cs typeface="Open Sans Light" panose="020B0306030504020204" pitchFamily="34" charset="0"/>
              </a:rPr>
              <a:t>Foley</a:t>
            </a:r>
            <a:r>
              <a:rPr lang="en-US" sz="1200" baseline="30000" dirty="0">
                <a:latin typeface="Open Sans Light" panose="020B0306030504020204" pitchFamily="34" charset="0"/>
                <a:ea typeface="Open Sans Light" panose="020B0306030504020204" pitchFamily="34" charset="0"/>
                <a:cs typeface="Open Sans Light" panose="020B0306030504020204" pitchFamily="34" charset="0"/>
              </a:rPr>
              <a:t> </a:t>
            </a:r>
            <a:r>
              <a:rPr lang="en-US" sz="1200" dirty="0">
                <a:latin typeface="Open Sans Light" panose="020B0306030504020204" pitchFamily="34" charset="0"/>
                <a:ea typeface="Open Sans Light" panose="020B0306030504020204" pitchFamily="34" charset="0"/>
                <a:cs typeface="Open Sans Light" panose="020B0306030504020204" pitchFamily="34" charset="0"/>
              </a:rPr>
              <a:t>is the reproduction of everyday sound effects that are added to films, videos, and other media in post production to enhance audio quality. </a:t>
            </a:r>
          </a:p>
          <a:p>
            <a:endParaRPr lang="en-US" dirty="0"/>
          </a:p>
          <a:p>
            <a:r>
              <a:rPr lang="en-US" dirty="0"/>
              <a:t>Design Sound Effects: Anything that doesn't exist in nature (e.g. </a:t>
            </a:r>
            <a:r>
              <a:rPr lang="en-US" dirty="0" err="1"/>
              <a:t>Trex</a:t>
            </a:r>
            <a:r>
              <a:rPr lang="en-US" dirty="0"/>
              <a:t>) </a:t>
            </a:r>
          </a:p>
        </p:txBody>
      </p:sp>
      <p:sp>
        <p:nvSpPr>
          <p:cNvPr id="4" name="Slide Number Placeholder 3"/>
          <p:cNvSpPr>
            <a:spLocks noGrp="1"/>
          </p:cNvSpPr>
          <p:nvPr>
            <p:ph type="sldNum" sz="quarter" idx="5"/>
          </p:nvPr>
        </p:nvSpPr>
        <p:spPr/>
        <p:txBody>
          <a:bodyPr/>
          <a:lstStyle/>
          <a:p>
            <a:fld id="{C5C6448A-20DB-6C42-BCF0-2FB6B584FC3E}" type="slidenum">
              <a:rPr lang="en-US" smtClean="0"/>
              <a:t>8</a:t>
            </a:fld>
            <a:endParaRPr lang="en-US"/>
          </a:p>
        </p:txBody>
      </p:sp>
    </p:spTree>
    <p:extLst>
      <p:ext uri="{BB962C8B-B14F-4D97-AF65-F5344CB8AC3E}">
        <p14:creationId xmlns:p14="http://schemas.microsoft.com/office/powerpoint/2010/main" val="6974061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Original Score (Non-Diegetic): </a:t>
            </a:r>
            <a:r>
              <a:rPr lang="en-GB" sz="1200" dirty="0">
                <a:latin typeface="Open Sans" panose="020B0606030504020204" pitchFamily="34" charset="0"/>
                <a:ea typeface="Open Sans" panose="020B0606030504020204" pitchFamily="34" charset="0"/>
                <a:cs typeface="Open Sans" panose="020B0606030504020204" pitchFamily="34" charset="0"/>
              </a:rPr>
              <a:t>Original Music Composed for the Film.  </a:t>
            </a:r>
          </a:p>
          <a:p>
            <a:endParaRPr lang="en-US" dirty="0"/>
          </a:p>
          <a:p>
            <a:pPr marL="0" lvl="0" indent="0" algn="l">
              <a:lnSpc>
                <a:spcPct val="100000"/>
              </a:lnSpc>
              <a:buNone/>
            </a:pPr>
            <a:r>
              <a:rPr lang="en-US" dirty="0"/>
              <a:t>Source: </a:t>
            </a:r>
            <a:r>
              <a:rPr lang="en-GB" sz="1200" dirty="0">
                <a:latin typeface="Open Sans" panose="020B0606030504020204" pitchFamily="34" charset="0"/>
                <a:ea typeface="Open Sans" panose="020B0606030504020204" pitchFamily="34" charset="0"/>
                <a:cs typeface="Open Sans" panose="020B0606030504020204" pitchFamily="34" charset="0"/>
              </a:rPr>
              <a:t>Part of the Story/Scene - Examples: Radio, Car Stereo or Night Club.</a:t>
            </a:r>
          </a:p>
          <a:p>
            <a:pPr algn="l"/>
            <a:endParaRPr lang="en-US" dirty="0"/>
          </a:p>
          <a:p>
            <a:endParaRPr lang="en-US" dirty="0"/>
          </a:p>
        </p:txBody>
      </p:sp>
      <p:sp>
        <p:nvSpPr>
          <p:cNvPr id="4" name="Slide Number Placeholder 3"/>
          <p:cNvSpPr>
            <a:spLocks noGrp="1"/>
          </p:cNvSpPr>
          <p:nvPr>
            <p:ph type="sldNum" sz="quarter" idx="5"/>
          </p:nvPr>
        </p:nvSpPr>
        <p:spPr/>
        <p:txBody>
          <a:bodyPr/>
          <a:lstStyle/>
          <a:p>
            <a:fld id="{C5C6448A-20DB-6C42-BCF0-2FB6B584FC3E}" type="slidenum">
              <a:rPr lang="en-US" smtClean="0"/>
              <a:t>9</a:t>
            </a:fld>
            <a:endParaRPr lang="en-US"/>
          </a:p>
        </p:txBody>
      </p:sp>
    </p:spTree>
    <p:extLst>
      <p:ext uri="{BB962C8B-B14F-4D97-AF65-F5344CB8AC3E}">
        <p14:creationId xmlns:p14="http://schemas.microsoft.com/office/powerpoint/2010/main" val="266427080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Original Dialogue: </a:t>
            </a:r>
            <a:r>
              <a:rPr lang="en-US" sz="1200" b="1" dirty="0">
                <a:latin typeface="Open Sans SemiBold" panose="020B0606030504020204" pitchFamily="34" charset="0"/>
                <a:ea typeface="Open Sans SemiBold" panose="020B0606030504020204" pitchFamily="34" charset="0"/>
                <a:cs typeface="Open Sans SemiBold" panose="020B0606030504020204" pitchFamily="34" charset="0"/>
              </a:rPr>
              <a:t>Dialogue recorded on set during filming</a:t>
            </a:r>
          </a:p>
          <a:p>
            <a:pPr algn="l"/>
            <a:endParaRPr lang="en-US" dirty="0"/>
          </a:p>
          <a:p>
            <a:pPr algn="l"/>
            <a:r>
              <a:rPr lang="en-US" dirty="0"/>
              <a:t>Crowd Dialogue: Rabble, Rabble, Rabble </a:t>
            </a:r>
          </a:p>
          <a:p>
            <a:pPr algn="l"/>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solidFill>
                  <a:schemeClr val="tx1"/>
                </a:solidFill>
                <a:latin typeface="Open Sans SemiBold" panose="020B0606030504020204" pitchFamily="34" charset="0"/>
                <a:ea typeface="Open Sans SemiBold" panose="020B0606030504020204" pitchFamily="34" charset="0"/>
                <a:cs typeface="Open Sans SemiBold" panose="020B0606030504020204" pitchFamily="34" charset="0"/>
              </a:rPr>
              <a:t>Automated Dialogue Replacement or Additional Dialogue Recording (ADR): </a:t>
            </a:r>
            <a:r>
              <a:rPr lang="en-US" sz="1200" dirty="0">
                <a:ln>
                  <a:noFill/>
                </a:ln>
                <a:solidFill>
                  <a:schemeClr val="tx1"/>
                </a:solidFill>
                <a:latin typeface="Open Sans Light" panose="020B0306030504020204" pitchFamily="34" charset="0"/>
                <a:ea typeface="Open Sans Light" panose="020B0306030504020204" pitchFamily="34" charset="0"/>
                <a:cs typeface="Open Sans Light" panose="020B0306030504020204" pitchFamily="34" charset="0"/>
              </a:rPr>
              <a:t>Automated Dialog Replacement (ADR) is the process of re-recording dialogue by the original actor (or a replacement actor) after the filming process to improve audio quality or reflect dialogue changes (also known as "looping" or a "looping session"). </a:t>
            </a:r>
          </a:p>
          <a:p>
            <a:pPr algn="l"/>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Voice Over: </a:t>
            </a:r>
            <a:r>
              <a:rPr lang="en-GB" sz="1200" dirty="0">
                <a:latin typeface="Open Sans Light" panose="020B0306030504020204" pitchFamily="34" charset="0"/>
                <a:ea typeface="Open Sans Light" panose="020B0306030504020204" pitchFamily="34" charset="0"/>
                <a:cs typeface="Open Sans Light" panose="020B0306030504020204" pitchFamily="34" charset="0"/>
              </a:rPr>
              <a:t>Voice-over (also known as off-camera or off-stage commentary) is a production technique where a voice—that is not part of the narrative (non-diegetic)—is used in a radio, television production, filmmaking, theatre, or other presentations.</a:t>
            </a:r>
            <a:endParaRPr lang="en-US" sz="1200" dirty="0">
              <a:latin typeface="Open Sans Light" panose="020B0306030504020204" pitchFamily="34" charset="0"/>
              <a:ea typeface="Open Sans Light" panose="020B0306030504020204" pitchFamily="34" charset="0"/>
              <a:cs typeface="Open Sans Light" panose="020B0306030504020204" pitchFamily="34" charset="0"/>
            </a:endParaRPr>
          </a:p>
          <a:p>
            <a:pPr algn="l"/>
            <a:endParaRPr lang="en-US" dirty="0"/>
          </a:p>
          <a:p>
            <a:pPr marL="0" indent="0" algn="l">
              <a:lnSpc>
                <a:spcPct val="100000"/>
              </a:lnSpc>
              <a:buNone/>
            </a:pPr>
            <a:r>
              <a:rPr lang="en-US" dirty="0"/>
              <a:t>Dubbing: </a:t>
            </a:r>
            <a:r>
              <a:rPr lang="en-GB" sz="1200" dirty="0">
                <a:latin typeface="Open Sans Light" panose="020B0306030504020204" pitchFamily="34" charset="0"/>
                <a:ea typeface="Open Sans Light" panose="020B0306030504020204" pitchFamily="34" charset="0"/>
                <a:cs typeface="Open Sans Light" panose="020B0306030504020204" pitchFamily="34" charset="0"/>
              </a:rPr>
              <a:t>Dubbing, mixing or re-recording, is a post-production process used in filmmaking and video production in which additional or supplementary recordings are lip-synced and "mixed" with original production sound to create the finished soundtrack. Outside the film industry, the term "dubbing" commonly refers to the replacement of the actor's voices with those of different performers speaking another language, which is called "revoicing" in the film industry.</a:t>
            </a:r>
            <a:endParaRPr lang="en-US" dirty="0"/>
          </a:p>
          <a:p>
            <a:pPr algn="l"/>
            <a:endParaRPr lang="en-US" dirty="0"/>
          </a:p>
          <a:p>
            <a:endParaRPr lang="en-US" dirty="0"/>
          </a:p>
        </p:txBody>
      </p:sp>
      <p:sp>
        <p:nvSpPr>
          <p:cNvPr id="4" name="Slide Number Placeholder 3"/>
          <p:cNvSpPr>
            <a:spLocks noGrp="1"/>
          </p:cNvSpPr>
          <p:nvPr>
            <p:ph type="sldNum" sz="quarter" idx="5"/>
          </p:nvPr>
        </p:nvSpPr>
        <p:spPr/>
        <p:txBody>
          <a:bodyPr/>
          <a:lstStyle/>
          <a:p>
            <a:fld id="{C5C6448A-20DB-6C42-BCF0-2FB6B584FC3E}" type="slidenum">
              <a:rPr lang="en-US" smtClean="0"/>
              <a:t>10</a:t>
            </a:fld>
            <a:endParaRPr lang="en-US"/>
          </a:p>
        </p:txBody>
      </p:sp>
    </p:spTree>
    <p:extLst>
      <p:ext uri="{BB962C8B-B14F-4D97-AF65-F5344CB8AC3E}">
        <p14:creationId xmlns:p14="http://schemas.microsoft.com/office/powerpoint/2010/main" val="37107459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5C6448A-20DB-6C42-BCF0-2FB6B584FC3E}" type="slidenum">
              <a:rPr lang="en-US" smtClean="0"/>
              <a:t>11</a:t>
            </a:fld>
            <a:endParaRPr lang="en-US"/>
          </a:p>
        </p:txBody>
      </p:sp>
    </p:spTree>
    <p:extLst>
      <p:ext uri="{BB962C8B-B14F-4D97-AF65-F5344CB8AC3E}">
        <p14:creationId xmlns:p14="http://schemas.microsoft.com/office/powerpoint/2010/main" val="410170275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5C6448A-20DB-6C42-BCF0-2FB6B584FC3E}" type="slidenum">
              <a:rPr lang="en-US" smtClean="0"/>
              <a:t>12</a:t>
            </a:fld>
            <a:endParaRPr lang="en-US"/>
          </a:p>
        </p:txBody>
      </p:sp>
    </p:spTree>
    <p:extLst>
      <p:ext uri="{BB962C8B-B14F-4D97-AF65-F5344CB8AC3E}">
        <p14:creationId xmlns:p14="http://schemas.microsoft.com/office/powerpoint/2010/main" val="59904646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5C6448A-20DB-6C42-BCF0-2FB6B584FC3E}" type="slidenum">
              <a:rPr lang="en-US" smtClean="0"/>
              <a:t>13</a:t>
            </a:fld>
            <a:endParaRPr lang="en-US"/>
          </a:p>
        </p:txBody>
      </p:sp>
    </p:spTree>
    <p:extLst>
      <p:ext uri="{BB962C8B-B14F-4D97-AF65-F5344CB8AC3E}">
        <p14:creationId xmlns:p14="http://schemas.microsoft.com/office/powerpoint/2010/main" val="185312780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5C6448A-20DB-6C42-BCF0-2FB6B584FC3E}" type="slidenum">
              <a:rPr lang="en-US" smtClean="0"/>
              <a:t>14</a:t>
            </a:fld>
            <a:endParaRPr lang="en-US"/>
          </a:p>
        </p:txBody>
      </p:sp>
    </p:spTree>
    <p:extLst>
      <p:ext uri="{BB962C8B-B14F-4D97-AF65-F5344CB8AC3E}">
        <p14:creationId xmlns:p14="http://schemas.microsoft.com/office/powerpoint/2010/main" val="25132994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953258-86EC-FE4A-8006-32859394778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01242AF-66CE-5844-A97E-506A08DCE09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342E8E44-1A5E-3C4F-ADB7-76223DAFB137}"/>
              </a:ext>
            </a:extLst>
          </p:cNvPr>
          <p:cNvSpPr>
            <a:spLocks noGrp="1"/>
          </p:cNvSpPr>
          <p:nvPr>
            <p:ph type="dt" sz="half" idx="10"/>
          </p:nvPr>
        </p:nvSpPr>
        <p:spPr/>
        <p:txBody>
          <a:bodyPr/>
          <a:lstStyle/>
          <a:p>
            <a:fld id="{0C376050-F334-524C-9EC1-BE7348AE9F65}" type="datetimeFigureOut">
              <a:rPr lang="en-US" smtClean="0"/>
              <a:t>12/3/20</a:t>
            </a:fld>
            <a:endParaRPr lang="en-US"/>
          </a:p>
        </p:txBody>
      </p:sp>
      <p:sp>
        <p:nvSpPr>
          <p:cNvPr id="5" name="Footer Placeholder 4">
            <a:extLst>
              <a:ext uri="{FF2B5EF4-FFF2-40B4-BE49-F238E27FC236}">
                <a16:creationId xmlns:a16="http://schemas.microsoft.com/office/drawing/2014/main" id="{B20210AD-386A-784F-9DD9-7444F5AF5AD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8B46B0-E677-3D43-A09B-2DB262AA7F5B}"/>
              </a:ext>
            </a:extLst>
          </p:cNvPr>
          <p:cNvSpPr>
            <a:spLocks noGrp="1"/>
          </p:cNvSpPr>
          <p:nvPr>
            <p:ph type="sldNum" sz="quarter" idx="12"/>
          </p:nvPr>
        </p:nvSpPr>
        <p:spPr/>
        <p:txBody>
          <a:bodyPr/>
          <a:lstStyle/>
          <a:p>
            <a:fld id="{0FD4709C-14A7-BF4D-BDF3-F83778D257A8}" type="slidenum">
              <a:rPr lang="en-US" smtClean="0"/>
              <a:t>‹#›</a:t>
            </a:fld>
            <a:endParaRPr lang="en-US"/>
          </a:p>
        </p:txBody>
      </p:sp>
    </p:spTree>
    <p:extLst>
      <p:ext uri="{BB962C8B-B14F-4D97-AF65-F5344CB8AC3E}">
        <p14:creationId xmlns:p14="http://schemas.microsoft.com/office/powerpoint/2010/main" val="12498386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E7C1D-2F75-0F42-9029-D76DA1BEB43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CC4008DE-EAD0-424D-ACE1-6F1274BA9DC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9B6C93B-8BFF-7B44-AF9A-606097357622}"/>
              </a:ext>
            </a:extLst>
          </p:cNvPr>
          <p:cNvSpPr>
            <a:spLocks noGrp="1"/>
          </p:cNvSpPr>
          <p:nvPr>
            <p:ph type="dt" sz="half" idx="10"/>
          </p:nvPr>
        </p:nvSpPr>
        <p:spPr/>
        <p:txBody>
          <a:bodyPr/>
          <a:lstStyle/>
          <a:p>
            <a:fld id="{0C376050-F334-524C-9EC1-BE7348AE9F65}" type="datetimeFigureOut">
              <a:rPr lang="en-US" smtClean="0"/>
              <a:t>12/3/20</a:t>
            </a:fld>
            <a:endParaRPr lang="en-US"/>
          </a:p>
        </p:txBody>
      </p:sp>
      <p:sp>
        <p:nvSpPr>
          <p:cNvPr id="5" name="Footer Placeholder 4">
            <a:extLst>
              <a:ext uri="{FF2B5EF4-FFF2-40B4-BE49-F238E27FC236}">
                <a16:creationId xmlns:a16="http://schemas.microsoft.com/office/drawing/2014/main" id="{48FAC837-AC34-664C-8C0E-F3FFECB91D8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9B5CD16-4442-3B49-8896-A327A607DC87}"/>
              </a:ext>
            </a:extLst>
          </p:cNvPr>
          <p:cNvSpPr>
            <a:spLocks noGrp="1"/>
          </p:cNvSpPr>
          <p:nvPr>
            <p:ph type="sldNum" sz="quarter" idx="12"/>
          </p:nvPr>
        </p:nvSpPr>
        <p:spPr/>
        <p:txBody>
          <a:bodyPr/>
          <a:lstStyle/>
          <a:p>
            <a:fld id="{0FD4709C-14A7-BF4D-BDF3-F83778D257A8}" type="slidenum">
              <a:rPr lang="en-US" smtClean="0"/>
              <a:t>‹#›</a:t>
            </a:fld>
            <a:endParaRPr lang="en-US"/>
          </a:p>
        </p:txBody>
      </p:sp>
    </p:spTree>
    <p:extLst>
      <p:ext uri="{BB962C8B-B14F-4D97-AF65-F5344CB8AC3E}">
        <p14:creationId xmlns:p14="http://schemas.microsoft.com/office/powerpoint/2010/main" val="11518518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FC2454-8D54-CE41-99B9-D1ABBDCB709D}"/>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9B87D7AC-ACF7-334C-9F91-B466B137290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3DC86ED7-6071-EC4B-B644-C394974FB5F3}"/>
              </a:ext>
            </a:extLst>
          </p:cNvPr>
          <p:cNvSpPr>
            <a:spLocks noGrp="1"/>
          </p:cNvSpPr>
          <p:nvPr>
            <p:ph type="dt" sz="half" idx="10"/>
          </p:nvPr>
        </p:nvSpPr>
        <p:spPr/>
        <p:txBody>
          <a:bodyPr/>
          <a:lstStyle/>
          <a:p>
            <a:fld id="{0C376050-F334-524C-9EC1-BE7348AE9F65}" type="datetimeFigureOut">
              <a:rPr lang="en-US" smtClean="0"/>
              <a:t>12/3/20</a:t>
            </a:fld>
            <a:endParaRPr lang="en-US"/>
          </a:p>
        </p:txBody>
      </p:sp>
      <p:sp>
        <p:nvSpPr>
          <p:cNvPr id="5" name="Footer Placeholder 4">
            <a:extLst>
              <a:ext uri="{FF2B5EF4-FFF2-40B4-BE49-F238E27FC236}">
                <a16:creationId xmlns:a16="http://schemas.microsoft.com/office/drawing/2014/main" id="{5BEBEED8-B110-4243-96BB-21216C3F5C7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A844EEA-06B4-1D47-A21F-D1E237F7F57F}"/>
              </a:ext>
            </a:extLst>
          </p:cNvPr>
          <p:cNvSpPr>
            <a:spLocks noGrp="1"/>
          </p:cNvSpPr>
          <p:nvPr>
            <p:ph type="sldNum" sz="quarter" idx="12"/>
          </p:nvPr>
        </p:nvSpPr>
        <p:spPr/>
        <p:txBody>
          <a:bodyPr/>
          <a:lstStyle/>
          <a:p>
            <a:fld id="{0FD4709C-14A7-BF4D-BDF3-F83778D257A8}" type="slidenum">
              <a:rPr lang="en-US" smtClean="0"/>
              <a:t>‹#›</a:t>
            </a:fld>
            <a:endParaRPr lang="en-US"/>
          </a:p>
        </p:txBody>
      </p:sp>
    </p:spTree>
    <p:extLst>
      <p:ext uri="{BB962C8B-B14F-4D97-AF65-F5344CB8AC3E}">
        <p14:creationId xmlns:p14="http://schemas.microsoft.com/office/powerpoint/2010/main" val="4452020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50C7C9-CCE9-754A-8608-F558D7B0F20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45610EC-BC9C-AB4F-A5C7-F43A17D3F4B3}"/>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EDFC32D-11F3-1849-AB13-D687E85887BE}"/>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C27D179C-867F-9646-A503-8392CCCBD174}"/>
              </a:ext>
            </a:extLst>
          </p:cNvPr>
          <p:cNvSpPr>
            <a:spLocks noGrp="1"/>
          </p:cNvSpPr>
          <p:nvPr>
            <p:ph type="dt" sz="half" idx="10"/>
          </p:nvPr>
        </p:nvSpPr>
        <p:spPr/>
        <p:txBody>
          <a:bodyPr/>
          <a:lstStyle/>
          <a:p>
            <a:fld id="{0C376050-F334-524C-9EC1-BE7348AE9F65}" type="datetimeFigureOut">
              <a:rPr lang="en-US" smtClean="0"/>
              <a:t>12/3/20</a:t>
            </a:fld>
            <a:endParaRPr lang="en-US"/>
          </a:p>
        </p:txBody>
      </p:sp>
      <p:sp>
        <p:nvSpPr>
          <p:cNvPr id="6" name="Footer Placeholder 5">
            <a:extLst>
              <a:ext uri="{FF2B5EF4-FFF2-40B4-BE49-F238E27FC236}">
                <a16:creationId xmlns:a16="http://schemas.microsoft.com/office/drawing/2014/main" id="{06FEB0FB-C57F-9746-91DD-0ECD844B98D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ACC1779-ACE9-FA45-902D-5DC40A62DAA8}"/>
              </a:ext>
            </a:extLst>
          </p:cNvPr>
          <p:cNvSpPr>
            <a:spLocks noGrp="1"/>
          </p:cNvSpPr>
          <p:nvPr>
            <p:ph type="sldNum" sz="quarter" idx="12"/>
          </p:nvPr>
        </p:nvSpPr>
        <p:spPr/>
        <p:txBody>
          <a:bodyPr/>
          <a:lstStyle/>
          <a:p>
            <a:fld id="{0FD4709C-14A7-BF4D-BDF3-F83778D257A8}" type="slidenum">
              <a:rPr lang="en-US" smtClean="0"/>
              <a:t>‹#›</a:t>
            </a:fld>
            <a:endParaRPr lang="en-US"/>
          </a:p>
        </p:txBody>
      </p:sp>
    </p:spTree>
    <p:extLst>
      <p:ext uri="{BB962C8B-B14F-4D97-AF65-F5344CB8AC3E}">
        <p14:creationId xmlns:p14="http://schemas.microsoft.com/office/powerpoint/2010/main" val="35000320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15681B-4AF3-1244-8128-2401490C433D}"/>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5C242D6-F18E-F644-B337-F4C357A50D0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AC700F51-A385-EF48-8D49-093E67A99517}"/>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CCD76C43-FF88-1942-8D1F-A123C8EBE07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7A26E3FF-B22A-1244-ACE7-622EEFFC00B0}"/>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69792D1-02CA-AF45-B908-4F85FA385E9E}"/>
              </a:ext>
            </a:extLst>
          </p:cNvPr>
          <p:cNvSpPr>
            <a:spLocks noGrp="1"/>
          </p:cNvSpPr>
          <p:nvPr>
            <p:ph type="dt" sz="half" idx="10"/>
          </p:nvPr>
        </p:nvSpPr>
        <p:spPr/>
        <p:txBody>
          <a:bodyPr/>
          <a:lstStyle/>
          <a:p>
            <a:fld id="{0C376050-F334-524C-9EC1-BE7348AE9F65}" type="datetimeFigureOut">
              <a:rPr lang="en-US" smtClean="0"/>
              <a:t>12/3/20</a:t>
            </a:fld>
            <a:endParaRPr lang="en-US"/>
          </a:p>
        </p:txBody>
      </p:sp>
      <p:sp>
        <p:nvSpPr>
          <p:cNvPr id="8" name="Footer Placeholder 7">
            <a:extLst>
              <a:ext uri="{FF2B5EF4-FFF2-40B4-BE49-F238E27FC236}">
                <a16:creationId xmlns:a16="http://schemas.microsoft.com/office/drawing/2014/main" id="{E01B39A1-CAA5-4548-A58E-02F40FEC68A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6BEB3C0-6C62-AC47-9DB8-9F0B3919FBF5}"/>
              </a:ext>
            </a:extLst>
          </p:cNvPr>
          <p:cNvSpPr>
            <a:spLocks noGrp="1"/>
          </p:cNvSpPr>
          <p:nvPr>
            <p:ph type="sldNum" sz="quarter" idx="12"/>
          </p:nvPr>
        </p:nvSpPr>
        <p:spPr/>
        <p:txBody>
          <a:bodyPr/>
          <a:lstStyle/>
          <a:p>
            <a:fld id="{0FD4709C-14A7-BF4D-BDF3-F83778D257A8}" type="slidenum">
              <a:rPr lang="en-US" smtClean="0"/>
              <a:t>‹#›</a:t>
            </a:fld>
            <a:endParaRPr lang="en-US"/>
          </a:p>
        </p:txBody>
      </p:sp>
    </p:spTree>
    <p:extLst>
      <p:ext uri="{BB962C8B-B14F-4D97-AF65-F5344CB8AC3E}">
        <p14:creationId xmlns:p14="http://schemas.microsoft.com/office/powerpoint/2010/main" val="37572158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A0F64F-A169-E64B-A4E7-87702A4CC537}"/>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B23A3F6D-C944-F24C-A50C-C3036CE945D3}"/>
              </a:ext>
            </a:extLst>
          </p:cNvPr>
          <p:cNvSpPr>
            <a:spLocks noGrp="1"/>
          </p:cNvSpPr>
          <p:nvPr>
            <p:ph type="dt" sz="half" idx="10"/>
          </p:nvPr>
        </p:nvSpPr>
        <p:spPr/>
        <p:txBody>
          <a:bodyPr/>
          <a:lstStyle/>
          <a:p>
            <a:fld id="{0C376050-F334-524C-9EC1-BE7348AE9F65}" type="datetimeFigureOut">
              <a:rPr lang="en-US" smtClean="0"/>
              <a:t>12/3/20</a:t>
            </a:fld>
            <a:endParaRPr lang="en-US"/>
          </a:p>
        </p:txBody>
      </p:sp>
      <p:sp>
        <p:nvSpPr>
          <p:cNvPr id="4" name="Footer Placeholder 3">
            <a:extLst>
              <a:ext uri="{FF2B5EF4-FFF2-40B4-BE49-F238E27FC236}">
                <a16:creationId xmlns:a16="http://schemas.microsoft.com/office/drawing/2014/main" id="{70C5D8A9-68C5-3549-B963-3FB0A6F4554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6C6A7EC-0526-3448-839D-10FD31C34E1D}"/>
              </a:ext>
            </a:extLst>
          </p:cNvPr>
          <p:cNvSpPr>
            <a:spLocks noGrp="1"/>
          </p:cNvSpPr>
          <p:nvPr>
            <p:ph type="sldNum" sz="quarter" idx="12"/>
          </p:nvPr>
        </p:nvSpPr>
        <p:spPr/>
        <p:txBody>
          <a:bodyPr/>
          <a:lstStyle/>
          <a:p>
            <a:fld id="{0FD4709C-14A7-BF4D-BDF3-F83778D257A8}" type="slidenum">
              <a:rPr lang="en-US" smtClean="0"/>
              <a:t>‹#›</a:t>
            </a:fld>
            <a:endParaRPr lang="en-US"/>
          </a:p>
        </p:txBody>
      </p:sp>
    </p:spTree>
    <p:extLst>
      <p:ext uri="{BB962C8B-B14F-4D97-AF65-F5344CB8AC3E}">
        <p14:creationId xmlns:p14="http://schemas.microsoft.com/office/powerpoint/2010/main" val="26586905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288F0B7-FA4E-4B4B-8DBC-53E37E648D3F}"/>
              </a:ext>
            </a:extLst>
          </p:cNvPr>
          <p:cNvSpPr>
            <a:spLocks noGrp="1"/>
          </p:cNvSpPr>
          <p:nvPr>
            <p:ph type="dt" sz="half" idx="10"/>
          </p:nvPr>
        </p:nvSpPr>
        <p:spPr/>
        <p:txBody>
          <a:bodyPr/>
          <a:lstStyle/>
          <a:p>
            <a:fld id="{0C376050-F334-524C-9EC1-BE7348AE9F65}" type="datetimeFigureOut">
              <a:rPr lang="en-US" smtClean="0"/>
              <a:t>12/3/20</a:t>
            </a:fld>
            <a:endParaRPr lang="en-US"/>
          </a:p>
        </p:txBody>
      </p:sp>
      <p:sp>
        <p:nvSpPr>
          <p:cNvPr id="3" name="Footer Placeholder 2">
            <a:extLst>
              <a:ext uri="{FF2B5EF4-FFF2-40B4-BE49-F238E27FC236}">
                <a16:creationId xmlns:a16="http://schemas.microsoft.com/office/drawing/2014/main" id="{31687729-64B8-6D45-BCBC-90FD211159E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AD48F71-E4A7-5E40-987C-6C92ABA25818}"/>
              </a:ext>
            </a:extLst>
          </p:cNvPr>
          <p:cNvSpPr>
            <a:spLocks noGrp="1"/>
          </p:cNvSpPr>
          <p:nvPr>
            <p:ph type="sldNum" sz="quarter" idx="12"/>
          </p:nvPr>
        </p:nvSpPr>
        <p:spPr/>
        <p:txBody>
          <a:bodyPr/>
          <a:lstStyle/>
          <a:p>
            <a:fld id="{0FD4709C-14A7-BF4D-BDF3-F83778D257A8}" type="slidenum">
              <a:rPr lang="en-US" smtClean="0"/>
              <a:t>‹#›</a:t>
            </a:fld>
            <a:endParaRPr lang="en-US"/>
          </a:p>
        </p:txBody>
      </p:sp>
    </p:spTree>
    <p:extLst>
      <p:ext uri="{BB962C8B-B14F-4D97-AF65-F5344CB8AC3E}">
        <p14:creationId xmlns:p14="http://schemas.microsoft.com/office/powerpoint/2010/main" val="11711759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F1E3A0-9E19-9447-B5ED-ED963E5654E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E2AEDC3F-B814-5544-A04F-198F1504869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4BB4803B-4753-5645-9571-36DD0046557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1116BC7-F6C7-E14B-AF4B-8338F39D1CD8}"/>
              </a:ext>
            </a:extLst>
          </p:cNvPr>
          <p:cNvSpPr>
            <a:spLocks noGrp="1"/>
          </p:cNvSpPr>
          <p:nvPr>
            <p:ph type="dt" sz="half" idx="10"/>
          </p:nvPr>
        </p:nvSpPr>
        <p:spPr/>
        <p:txBody>
          <a:bodyPr/>
          <a:lstStyle/>
          <a:p>
            <a:fld id="{0C376050-F334-524C-9EC1-BE7348AE9F65}" type="datetimeFigureOut">
              <a:rPr lang="en-US" smtClean="0"/>
              <a:t>12/3/20</a:t>
            </a:fld>
            <a:endParaRPr lang="en-US"/>
          </a:p>
        </p:txBody>
      </p:sp>
      <p:sp>
        <p:nvSpPr>
          <p:cNvPr id="6" name="Footer Placeholder 5">
            <a:extLst>
              <a:ext uri="{FF2B5EF4-FFF2-40B4-BE49-F238E27FC236}">
                <a16:creationId xmlns:a16="http://schemas.microsoft.com/office/drawing/2014/main" id="{CBC78549-901F-5045-AC9A-D8F86921DDD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B654EB0-2C74-F844-BBA8-A69660C22A75}"/>
              </a:ext>
            </a:extLst>
          </p:cNvPr>
          <p:cNvSpPr>
            <a:spLocks noGrp="1"/>
          </p:cNvSpPr>
          <p:nvPr>
            <p:ph type="sldNum" sz="quarter" idx="12"/>
          </p:nvPr>
        </p:nvSpPr>
        <p:spPr/>
        <p:txBody>
          <a:bodyPr/>
          <a:lstStyle/>
          <a:p>
            <a:fld id="{0FD4709C-14A7-BF4D-BDF3-F83778D257A8}" type="slidenum">
              <a:rPr lang="en-US" smtClean="0"/>
              <a:t>‹#›</a:t>
            </a:fld>
            <a:endParaRPr lang="en-US"/>
          </a:p>
        </p:txBody>
      </p:sp>
    </p:spTree>
    <p:extLst>
      <p:ext uri="{BB962C8B-B14F-4D97-AF65-F5344CB8AC3E}">
        <p14:creationId xmlns:p14="http://schemas.microsoft.com/office/powerpoint/2010/main" val="5479920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618943-B62E-534B-B8C4-99F93148D9A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0D114514-2FDD-3144-9C61-C0B0A746721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F74D018-2622-F041-8A80-10D87D530F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769BF2B-8833-214E-AC8F-C2601B29FBDA}"/>
              </a:ext>
            </a:extLst>
          </p:cNvPr>
          <p:cNvSpPr>
            <a:spLocks noGrp="1"/>
          </p:cNvSpPr>
          <p:nvPr>
            <p:ph type="dt" sz="half" idx="10"/>
          </p:nvPr>
        </p:nvSpPr>
        <p:spPr/>
        <p:txBody>
          <a:bodyPr/>
          <a:lstStyle/>
          <a:p>
            <a:fld id="{0C376050-F334-524C-9EC1-BE7348AE9F65}" type="datetimeFigureOut">
              <a:rPr lang="en-US" smtClean="0"/>
              <a:t>12/3/20</a:t>
            </a:fld>
            <a:endParaRPr lang="en-US"/>
          </a:p>
        </p:txBody>
      </p:sp>
      <p:sp>
        <p:nvSpPr>
          <p:cNvPr id="6" name="Footer Placeholder 5">
            <a:extLst>
              <a:ext uri="{FF2B5EF4-FFF2-40B4-BE49-F238E27FC236}">
                <a16:creationId xmlns:a16="http://schemas.microsoft.com/office/drawing/2014/main" id="{508D7D10-EB55-274B-B757-C26911DDB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3EA6C66-BAEA-FE4E-8E08-D262D30990A9}"/>
              </a:ext>
            </a:extLst>
          </p:cNvPr>
          <p:cNvSpPr>
            <a:spLocks noGrp="1"/>
          </p:cNvSpPr>
          <p:nvPr>
            <p:ph type="sldNum" sz="quarter" idx="12"/>
          </p:nvPr>
        </p:nvSpPr>
        <p:spPr/>
        <p:txBody>
          <a:bodyPr/>
          <a:lstStyle/>
          <a:p>
            <a:fld id="{0FD4709C-14A7-BF4D-BDF3-F83778D257A8}" type="slidenum">
              <a:rPr lang="en-US" smtClean="0"/>
              <a:t>‹#›</a:t>
            </a:fld>
            <a:endParaRPr lang="en-US"/>
          </a:p>
        </p:txBody>
      </p:sp>
    </p:spTree>
    <p:extLst>
      <p:ext uri="{BB962C8B-B14F-4D97-AF65-F5344CB8AC3E}">
        <p14:creationId xmlns:p14="http://schemas.microsoft.com/office/powerpoint/2010/main" val="15874897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57C5FB-E1C2-FA49-A5E5-7B04DF430A82}"/>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05C38F0-7570-E644-8318-64B82A713982}"/>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E2A3E67-7E3F-FC40-A88C-F2E008A870D9}"/>
              </a:ext>
            </a:extLst>
          </p:cNvPr>
          <p:cNvSpPr>
            <a:spLocks noGrp="1"/>
          </p:cNvSpPr>
          <p:nvPr>
            <p:ph type="dt" sz="half" idx="10"/>
          </p:nvPr>
        </p:nvSpPr>
        <p:spPr/>
        <p:txBody>
          <a:bodyPr/>
          <a:lstStyle/>
          <a:p>
            <a:fld id="{0C376050-F334-524C-9EC1-BE7348AE9F65}" type="datetimeFigureOut">
              <a:rPr lang="en-US" smtClean="0"/>
              <a:t>12/3/20</a:t>
            </a:fld>
            <a:endParaRPr lang="en-US"/>
          </a:p>
        </p:txBody>
      </p:sp>
      <p:sp>
        <p:nvSpPr>
          <p:cNvPr id="5" name="Footer Placeholder 4">
            <a:extLst>
              <a:ext uri="{FF2B5EF4-FFF2-40B4-BE49-F238E27FC236}">
                <a16:creationId xmlns:a16="http://schemas.microsoft.com/office/drawing/2014/main" id="{4CFBC669-5EAD-AB4B-9727-3413687543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BDF82CA-7B4C-0F43-84FF-A6C27ACA0170}"/>
              </a:ext>
            </a:extLst>
          </p:cNvPr>
          <p:cNvSpPr>
            <a:spLocks noGrp="1"/>
          </p:cNvSpPr>
          <p:nvPr>
            <p:ph type="sldNum" sz="quarter" idx="12"/>
          </p:nvPr>
        </p:nvSpPr>
        <p:spPr/>
        <p:txBody>
          <a:bodyPr/>
          <a:lstStyle/>
          <a:p>
            <a:fld id="{0FD4709C-14A7-BF4D-BDF3-F83778D257A8}" type="slidenum">
              <a:rPr lang="en-US" smtClean="0"/>
              <a:t>‹#›</a:t>
            </a:fld>
            <a:endParaRPr lang="en-US"/>
          </a:p>
        </p:txBody>
      </p:sp>
    </p:spTree>
    <p:extLst>
      <p:ext uri="{BB962C8B-B14F-4D97-AF65-F5344CB8AC3E}">
        <p14:creationId xmlns:p14="http://schemas.microsoft.com/office/powerpoint/2010/main" val="1503070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46AF9DD-D12C-DE4E-A820-8F6657292039}"/>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F018993-A97E-1142-AEBB-4FE0EAB6A0C6}"/>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C77A01B-AC3E-8D41-B5C3-56F0141F4416}"/>
              </a:ext>
            </a:extLst>
          </p:cNvPr>
          <p:cNvSpPr>
            <a:spLocks noGrp="1"/>
          </p:cNvSpPr>
          <p:nvPr>
            <p:ph type="dt" sz="half" idx="10"/>
          </p:nvPr>
        </p:nvSpPr>
        <p:spPr/>
        <p:txBody>
          <a:bodyPr/>
          <a:lstStyle/>
          <a:p>
            <a:fld id="{0C376050-F334-524C-9EC1-BE7348AE9F65}" type="datetimeFigureOut">
              <a:rPr lang="en-US" smtClean="0"/>
              <a:t>12/3/20</a:t>
            </a:fld>
            <a:endParaRPr lang="en-US"/>
          </a:p>
        </p:txBody>
      </p:sp>
      <p:sp>
        <p:nvSpPr>
          <p:cNvPr id="5" name="Footer Placeholder 4">
            <a:extLst>
              <a:ext uri="{FF2B5EF4-FFF2-40B4-BE49-F238E27FC236}">
                <a16:creationId xmlns:a16="http://schemas.microsoft.com/office/drawing/2014/main" id="{9090B607-633D-6F41-9BF8-30B02D66FE3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1A60CF0-CACD-8C47-9E78-5AD54B277980}"/>
              </a:ext>
            </a:extLst>
          </p:cNvPr>
          <p:cNvSpPr>
            <a:spLocks noGrp="1"/>
          </p:cNvSpPr>
          <p:nvPr>
            <p:ph type="sldNum" sz="quarter" idx="12"/>
          </p:nvPr>
        </p:nvSpPr>
        <p:spPr/>
        <p:txBody>
          <a:bodyPr/>
          <a:lstStyle/>
          <a:p>
            <a:fld id="{0FD4709C-14A7-BF4D-BDF3-F83778D257A8}" type="slidenum">
              <a:rPr lang="en-US" smtClean="0"/>
              <a:t>‹#›</a:t>
            </a:fld>
            <a:endParaRPr lang="en-US"/>
          </a:p>
        </p:txBody>
      </p:sp>
    </p:spTree>
    <p:extLst>
      <p:ext uri="{BB962C8B-B14F-4D97-AF65-F5344CB8AC3E}">
        <p14:creationId xmlns:p14="http://schemas.microsoft.com/office/powerpoint/2010/main" val="40846976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D513A31-3836-6547-8DCE-D82692E6DD8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70C0983-A7A8-E34A-8DD3-889B8116203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F733581-1EC4-BE42-A061-1DCD86E34D9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C376050-F334-524C-9EC1-BE7348AE9F65}" type="datetimeFigureOut">
              <a:rPr lang="en-US" smtClean="0"/>
              <a:t>12/3/20</a:t>
            </a:fld>
            <a:endParaRPr lang="en-US"/>
          </a:p>
        </p:txBody>
      </p:sp>
      <p:sp>
        <p:nvSpPr>
          <p:cNvPr id="5" name="Footer Placeholder 4">
            <a:extLst>
              <a:ext uri="{FF2B5EF4-FFF2-40B4-BE49-F238E27FC236}">
                <a16:creationId xmlns:a16="http://schemas.microsoft.com/office/drawing/2014/main" id="{0140DD3C-8546-D746-BFF5-DDB0AB516F6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090197A-16FE-5341-AD41-C64EDC5DAB0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FD4709C-14A7-BF4D-BDF3-F83778D257A8}" type="slidenum">
              <a:rPr lang="en-US" smtClean="0"/>
              <a:t>‹#›</a:t>
            </a:fld>
            <a:endParaRPr lang="en-US"/>
          </a:p>
        </p:txBody>
      </p:sp>
    </p:spTree>
    <p:extLst>
      <p:ext uri="{BB962C8B-B14F-4D97-AF65-F5344CB8AC3E}">
        <p14:creationId xmlns:p14="http://schemas.microsoft.com/office/powerpoint/2010/main" val="260914006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s://www.flickr.com/photos/vancouverfilmschool/14154461357/"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s://insideoutpodcast.wordpress.com/tag/liceo-bagatta/" TargetMode="Externa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2.xml"/><Relationship Id="rId1" Type="http://schemas.openxmlformats.org/officeDocument/2006/relationships/video" Target="https://www.youtube.com/embed/jgvlzAbcJ6A?feature=oembed"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s://pxhere.com/en/photo/677487"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s://www.pexels.com/photo/album-audio-background-black-877019/"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hyperlink" Target="https://creativecommons.org/licenses/by-nc-sa/3.0/" TargetMode="External"/><Relationship Id="rId4" Type="http://schemas.openxmlformats.org/officeDocument/2006/relationships/hyperlink" Target="https://www.flickr.com/photos/49968232@N00/21568380210"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hyperlink" Target="https://www.pexels.com/photo/book-music-music-score-music-scores-296585/"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hyperlink" Target="https://www.flickr.com/photos/mrmystery/53116494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large room&#10;&#10;Description automatically generated">
            <a:extLst>
              <a:ext uri="{FF2B5EF4-FFF2-40B4-BE49-F238E27FC236}">
                <a16:creationId xmlns:a16="http://schemas.microsoft.com/office/drawing/2014/main" id="{151E5E7B-3C2C-DE4F-94A5-D86E37B6307E}"/>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t="9303" b="6239"/>
          <a:stretch/>
        </p:blipFill>
        <p:spPr>
          <a:xfrm>
            <a:off x="0" y="0"/>
            <a:ext cx="12192000" cy="6858000"/>
          </a:xfrm>
          <a:prstGeom prst="rect">
            <a:avLst/>
          </a:prstGeom>
        </p:spPr>
      </p:pic>
      <p:sp>
        <p:nvSpPr>
          <p:cNvPr id="2" name="Title 1">
            <a:extLst>
              <a:ext uri="{FF2B5EF4-FFF2-40B4-BE49-F238E27FC236}">
                <a16:creationId xmlns:a16="http://schemas.microsoft.com/office/drawing/2014/main" id="{C8210D69-E2CD-9749-A71C-504D02716F79}"/>
              </a:ext>
            </a:extLst>
          </p:cNvPr>
          <p:cNvSpPr>
            <a:spLocks noGrp="1"/>
          </p:cNvSpPr>
          <p:nvPr>
            <p:ph type="ctrTitle"/>
          </p:nvPr>
        </p:nvSpPr>
        <p:spPr>
          <a:xfrm>
            <a:off x="127686" y="133822"/>
            <a:ext cx="8274909" cy="879475"/>
          </a:xfrm>
          <a:solidFill>
            <a:schemeClr val="tx1">
              <a:alpha val="29000"/>
            </a:schemeClr>
          </a:solidFill>
        </p:spPr>
        <p:txBody>
          <a:bodyPr>
            <a:normAutofit fontScale="90000"/>
          </a:bodyPr>
          <a:lstStyle/>
          <a:p>
            <a:pPr algn="l"/>
            <a:r>
              <a:rPr lang="en-US"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Sound Design for Screen</a:t>
            </a:r>
          </a:p>
        </p:txBody>
      </p:sp>
      <p:sp>
        <p:nvSpPr>
          <p:cNvPr id="3" name="Subtitle 2">
            <a:extLst>
              <a:ext uri="{FF2B5EF4-FFF2-40B4-BE49-F238E27FC236}">
                <a16:creationId xmlns:a16="http://schemas.microsoft.com/office/drawing/2014/main" id="{14061BD0-2AC0-E543-B019-DEC87DFE10A7}"/>
              </a:ext>
            </a:extLst>
          </p:cNvPr>
          <p:cNvSpPr>
            <a:spLocks noGrp="1"/>
          </p:cNvSpPr>
          <p:nvPr>
            <p:ph type="subTitle" idx="1"/>
          </p:nvPr>
        </p:nvSpPr>
        <p:spPr>
          <a:xfrm>
            <a:off x="210062" y="1013297"/>
            <a:ext cx="2156619" cy="627244"/>
          </a:xfrm>
          <a:solidFill>
            <a:schemeClr val="tx1">
              <a:alpha val="34000"/>
            </a:schemeClr>
          </a:solidFill>
        </p:spPr>
        <p:txBody>
          <a:bodyPr>
            <a:normAutofit lnSpcReduction="10000"/>
          </a:bodyPr>
          <a:lstStyle/>
          <a:p>
            <a:pPr algn="l"/>
            <a:r>
              <a:rPr lang="en-US" sz="4000" dirty="0">
                <a:solidFill>
                  <a:schemeClr val="bg1"/>
                </a:solidFill>
              </a:rPr>
              <a:t>Week 10</a:t>
            </a:r>
          </a:p>
        </p:txBody>
      </p:sp>
    </p:spTree>
    <p:extLst>
      <p:ext uri="{BB962C8B-B14F-4D97-AF65-F5344CB8AC3E}">
        <p14:creationId xmlns:p14="http://schemas.microsoft.com/office/powerpoint/2010/main" val="24357802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2" name="Freeform: Shape 11">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DB89E544-57AA-764E-8913-6FE8045E025E}"/>
              </a:ext>
            </a:extLst>
          </p:cNvPr>
          <p:cNvPicPr>
            <a:picLocks noChangeAspect="1"/>
          </p:cNvPicPr>
          <p:nvPr/>
        </p:nvPicPr>
        <p:blipFill rotWithShape="1">
          <a:blip r:embed="rId3"/>
          <a:srcRect l="40189" r="5681"/>
          <a:stretch/>
        </p:blipFill>
        <p:spPr>
          <a:xfrm>
            <a:off x="2" y="-2"/>
            <a:ext cx="5441859" cy="5654940"/>
          </a:xfrm>
          <a:custGeom>
            <a:avLst/>
            <a:gdLst/>
            <a:ahLst/>
            <a:cxnLst/>
            <a:rect l="l" t="t" r="r" b="b"/>
            <a:pathLst>
              <a:path w="5441859" h="5654940">
                <a:moveTo>
                  <a:pt x="0" y="0"/>
                </a:moveTo>
                <a:lnTo>
                  <a:pt x="4400491" y="0"/>
                </a:lnTo>
                <a:lnTo>
                  <a:pt x="4484766" y="76595"/>
                </a:lnTo>
                <a:cubicBezTo>
                  <a:pt x="5076107" y="667936"/>
                  <a:pt x="5441859" y="1484866"/>
                  <a:pt x="5441859" y="2387221"/>
                </a:cubicBezTo>
                <a:cubicBezTo>
                  <a:pt x="5441859" y="4191932"/>
                  <a:pt x="3978851" y="5654940"/>
                  <a:pt x="2174140" y="5654940"/>
                </a:cubicBezTo>
                <a:cubicBezTo>
                  <a:pt x="1412778" y="5654940"/>
                  <a:pt x="712231" y="5394557"/>
                  <a:pt x="156693" y="4957981"/>
                </a:cubicBezTo>
                <a:lnTo>
                  <a:pt x="0" y="4820612"/>
                </a:lnTo>
                <a:close/>
              </a:path>
            </a:pathLst>
          </a:custGeom>
        </p:spPr>
      </p:pic>
      <p:sp>
        <p:nvSpPr>
          <p:cNvPr id="7" name="TextBox 6">
            <a:extLst>
              <a:ext uri="{FF2B5EF4-FFF2-40B4-BE49-F238E27FC236}">
                <a16:creationId xmlns:a16="http://schemas.microsoft.com/office/drawing/2014/main" id="{78A140BF-BCAB-DD43-9634-FACC773F8DE6}"/>
              </a:ext>
            </a:extLst>
          </p:cNvPr>
          <p:cNvSpPr txBox="1"/>
          <p:nvPr/>
        </p:nvSpPr>
        <p:spPr>
          <a:xfrm>
            <a:off x="5609220" y="1116106"/>
            <a:ext cx="6582778" cy="5515528"/>
          </a:xfrm>
          <a:prstGeom prst="rect">
            <a:avLst/>
          </a:prstGeom>
        </p:spPr>
        <p:txBody>
          <a:bodyPr vert="horz" lIns="91440" tIns="45720" rIns="91440" bIns="45720" rtlCol="0" anchor="t">
            <a:normAutofit fontScale="92500" lnSpcReduction="10000"/>
          </a:bodyPr>
          <a:lstStyle/>
          <a:p>
            <a:pPr>
              <a:lnSpc>
                <a:spcPct val="110000"/>
              </a:lnSpc>
              <a:spcAft>
                <a:spcPts val="600"/>
              </a:spcAft>
            </a:pPr>
            <a:r>
              <a:rPr lang="en-US" sz="2400" dirty="0">
                <a:latin typeface="Open Sans Light" panose="020B0306030504020204" pitchFamily="34" charset="0"/>
                <a:ea typeface="Open Sans Light" panose="020B0306030504020204" pitchFamily="34" charset="0"/>
                <a:cs typeface="Open Sans Light" panose="020B0306030504020204" pitchFamily="34" charset="0"/>
              </a:rPr>
              <a:t>Presentation that analyses the compositional techniques and approaches explored through the portfolio of work.  </a:t>
            </a:r>
          </a:p>
          <a:p>
            <a:pPr>
              <a:lnSpc>
                <a:spcPct val="110000"/>
              </a:lnSpc>
              <a:spcAft>
                <a:spcPts val="600"/>
              </a:spcAft>
            </a:pPr>
            <a:r>
              <a:rPr lang="en-US" sz="2400" dirty="0">
                <a:latin typeface="Open Sans Light" panose="020B0306030504020204" pitchFamily="34" charset="0"/>
                <a:ea typeface="Open Sans Light" panose="020B0306030504020204" pitchFamily="34" charset="0"/>
                <a:cs typeface="Open Sans Light" panose="020B0306030504020204" pitchFamily="34" charset="0"/>
              </a:rPr>
              <a:t>The portfolio of work must be displayed during the presentation, key techniques and approaches should be highlighted and discussed in depth, this can be achieved by presenting and referencing DAW sessions during the presentation. There will be an opportunity for the internal examiner (and class members) to ask questions at the end of the presentation.  </a:t>
            </a:r>
          </a:p>
          <a:p>
            <a:pPr>
              <a:lnSpc>
                <a:spcPct val="110000"/>
              </a:lnSpc>
              <a:spcAft>
                <a:spcPts val="600"/>
              </a:spcAft>
            </a:pPr>
            <a:r>
              <a:rPr lang="en-US" sz="2400" dirty="0">
                <a:latin typeface="Open Sans Light" panose="020B0306030504020204" pitchFamily="34" charset="0"/>
                <a:ea typeface="Open Sans Light" panose="020B0306030504020204" pitchFamily="34" charset="0"/>
                <a:cs typeface="Open Sans Light" panose="020B0306030504020204" pitchFamily="34" charset="0"/>
              </a:rPr>
              <a:t>The presentation will be given during the class and will be documented (i.e. video/audio).  </a:t>
            </a:r>
          </a:p>
          <a:p>
            <a:pPr>
              <a:lnSpc>
                <a:spcPct val="110000"/>
              </a:lnSpc>
              <a:spcAft>
                <a:spcPts val="600"/>
              </a:spcAft>
            </a:pPr>
            <a:r>
              <a:rPr lang="en-US" sz="2400" dirty="0">
                <a:latin typeface="Open Sans Light" panose="020B0306030504020204" pitchFamily="34" charset="0"/>
                <a:ea typeface="Open Sans Light" panose="020B0306030504020204" pitchFamily="34" charset="0"/>
                <a:cs typeface="Open Sans Light" panose="020B0306030504020204" pitchFamily="34" charset="0"/>
              </a:rPr>
              <a:t>Assignment Deadline: </a:t>
            </a:r>
          </a:p>
          <a:p>
            <a:pPr>
              <a:lnSpc>
                <a:spcPct val="110000"/>
              </a:lnSpc>
              <a:spcAft>
                <a:spcPts val="600"/>
              </a:spcAft>
            </a:pPr>
            <a:r>
              <a:rPr lang="en-US" sz="2400" dirty="0">
                <a:latin typeface="Open Sans Light" panose="020B0306030504020204" pitchFamily="34" charset="0"/>
                <a:ea typeface="Open Sans Light" panose="020B0306030504020204" pitchFamily="34" charset="0"/>
                <a:cs typeface="Open Sans Light" panose="020B0306030504020204" pitchFamily="34" charset="0"/>
              </a:rPr>
              <a:t>11/12/2020 (During Timetabled Class). </a:t>
            </a:r>
          </a:p>
        </p:txBody>
      </p:sp>
      <p:sp>
        <p:nvSpPr>
          <p:cNvPr id="4" name="Title 1">
            <a:extLst>
              <a:ext uri="{FF2B5EF4-FFF2-40B4-BE49-F238E27FC236}">
                <a16:creationId xmlns:a16="http://schemas.microsoft.com/office/drawing/2014/main" id="{F56611DF-3389-4E45-8F26-B2A32B621624}"/>
              </a:ext>
            </a:extLst>
          </p:cNvPr>
          <p:cNvSpPr txBox="1">
            <a:spLocks/>
          </p:cNvSpPr>
          <p:nvPr/>
        </p:nvSpPr>
        <p:spPr>
          <a:xfrm>
            <a:off x="5484350" y="-413528"/>
            <a:ext cx="6832519" cy="182013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sz="4300" b="1" dirty="0">
                <a:latin typeface="Open Sans SemiBold" panose="020B0606030504020204" pitchFamily="34" charset="0"/>
                <a:ea typeface="Open Sans SemiBold" panose="020B0606030504020204" pitchFamily="34" charset="0"/>
                <a:cs typeface="Open Sans SemiBold" panose="020B0606030504020204" pitchFamily="34" charset="0"/>
              </a:rPr>
              <a:t>Assignment Part 2 - 30%:</a:t>
            </a:r>
          </a:p>
        </p:txBody>
      </p:sp>
    </p:spTree>
    <p:extLst>
      <p:ext uri="{BB962C8B-B14F-4D97-AF65-F5344CB8AC3E}">
        <p14:creationId xmlns:p14="http://schemas.microsoft.com/office/powerpoint/2010/main" val="1166999365"/>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1">
            <a:extLst>
              <a:ext uri="{FF2B5EF4-FFF2-40B4-BE49-F238E27FC236}">
                <a16:creationId xmlns:a16="http://schemas.microsoft.com/office/drawing/2014/main" id="{529C4EDF-DC44-EB44-8891-08B9F4D7FA0B}"/>
              </a:ext>
            </a:extLst>
          </p:cNvPr>
          <p:cNvSpPr>
            <a:spLocks noChangeArrowheads="1"/>
          </p:cNvSpPr>
          <p:nvPr/>
        </p:nvSpPr>
        <p:spPr bwMode="auto">
          <a:xfrm>
            <a:off x="5041900" y="1836738"/>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a:ln>
                  <a:noFill/>
                </a:ln>
                <a:solidFill>
                  <a:srgbClr val="000000"/>
                </a:solidFill>
                <a:effectLst/>
                <a:latin typeface="Arial" panose="020B0604020202020204" pitchFamily="34" charset="0"/>
                <a:cs typeface="Arial" panose="020B0604020202020204" pitchFamily="34" charset="0"/>
              </a:rPr>
              <a:t> </a:t>
            </a:r>
            <a:endParaRPr kumimoji="0" lang="en-US" altLang="en-US" sz="9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pic>
        <p:nvPicPr>
          <p:cNvPr id="8" name="Picture 7" descr="Logo, icon&#10;&#10;Description automatically generated">
            <a:extLst>
              <a:ext uri="{FF2B5EF4-FFF2-40B4-BE49-F238E27FC236}">
                <a16:creationId xmlns:a16="http://schemas.microsoft.com/office/drawing/2014/main" id="{1B67A466-334B-8B4E-A404-A9F4AAABA933}"/>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4283" r="5515"/>
          <a:stretch/>
        </p:blipFill>
        <p:spPr>
          <a:xfrm>
            <a:off x="0" y="0"/>
            <a:ext cx="10997452" cy="6858000"/>
          </a:xfrm>
          <a:prstGeom prst="rect">
            <a:avLst/>
          </a:prstGeom>
        </p:spPr>
      </p:pic>
      <p:graphicFrame>
        <p:nvGraphicFramePr>
          <p:cNvPr id="5" name="Table 4">
            <a:extLst>
              <a:ext uri="{FF2B5EF4-FFF2-40B4-BE49-F238E27FC236}">
                <a16:creationId xmlns:a16="http://schemas.microsoft.com/office/drawing/2014/main" id="{6D7BA4A0-77B8-0A47-8E94-BAA253572EC2}"/>
              </a:ext>
            </a:extLst>
          </p:cNvPr>
          <p:cNvGraphicFramePr>
            <a:graphicFrameLocks noGrp="1"/>
          </p:cNvGraphicFramePr>
          <p:nvPr>
            <p:extLst>
              <p:ext uri="{D42A27DB-BD31-4B8C-83A1-F6EECF244321}">
                <p14:modId xmlns:p14="http://schemas.microsoft.com/office/powerpoint/2010/main" val="1124075636"/>
              </p:ext>
            </p:extLst>
          </p:nvPr>
        </p:nvGraphicFramePr>
        <p:xfrm>
          <a:off x="9399494" y="1"/>
          <a:ext cx="2792506" cy="6857982"/>
        </p:xfrm>
        <a:graphic>
          <a:graphicData uri="http://schemas.openxmlformats.org/drawingml/2006/table">
            <a:tbl>
              <a:tblPr/>
              <a:tblGrid>
                <a:gridCol w="1759314">
                  <a:extLst>
                    <a:ext uri="{9D8B030D-6E8A-4147-A177-3AD203B41FA5}">
                      <a16:colId xmlns:a16="http://schemas.microsoft.com/office/drawing/2014/main" val="1200899365"/>
                    </a:ext>
                  </a:extLst>
                </a:gridCol>
                <a:gridCol w="1033192">
                  <a:extLst>
                    <a:ext uri="{9D8B030D-6E8A-4147-A177-3AD203B41FA5}">
                      <a16:colId xmlns:a16="http://schemas.microsoft.com/office/drawing/2014/main" val="4249223395"/>
                    </a:ext>
                  </a:extLst>
                </a:gridCol>
              </a:tblGrid>
              <a:tr h="583230">
                <a:tc>
                  <a:txBody>
                    <a:bodyPr/>
                    <a:lstStyle/>
                    <a:p>
                      <a:r>
                        <a:rPr lang="en-GB" sz="1400" b="1" i="0" dirty="0">
                          <a:effectLst/>
                          <a:latin typeface="Open Sans" panose="020B0606030504020204" pitchFamily="34" charset="0"/>
                          <a:ea typeface="Open Sans" panose="020B0606030504020204" pitchFamily="34" charset="0"/>
                          <a:cs typeface="Open Sans" panose="020B0606030504020204" pitchFamily="34" charset="0"/>
                        </a:rPr>
                        <a:t>Name</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r>
                        <a:rPr lang="en-GB" sz="1400" b="1" i="0" dirty="0">
                          <a:effectLst/>
                          <a:latin typeface="Open Sans" panose="020B0606030504020204" pitchFamily="34" charset="0"/>
                          <a:ea typeface="Open Sans" panose="020B0606030504020204" pitchFamily="34" charset="0"/>
                          <a:cs typeface="Open Sans" panose="020B0606030504020204" pitchFamily="34" charset="0"/>
                        </a:rPr>
                        <a:t>Time</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3979948198"/>
                  </a:ext>
                </a:extLst>
              </a:tr>
              <a:tr h="522896">
                <a:tc>
                  <a:txBody>
                    <a:bodyPr/>
                    <a:lstStyle/>
                    <a:p>
                      <a:r>
                        <a:rPr lang="en-GB" sz="1400" b="1" i="0">
                          <a:effectLst/>
                          <a:latin typeface="Open Sans SemiBold" panose="020B0606030504020204" pitchFamily="34" charset="0"/>
                          <a:ea typeface="Open Sans SemiBold" panose="020B0606030504020204" pitchFamily="34" charset="0"/>
                          <a:cs typeface="Open Sans SemiBold" panose="020B0606030504020204" pitchFamily="34" charset="0"/>
                        </a:rPr>
                        <a:t>Kane Lister</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r>
                        <a:rPr lang="en-GB" sz="1400" b="1" i="0">
                          <a:effectLst/>
                          <a:latin typeface="Open Sans SemiBold" panose="020B0606030504020204" pitchFamily="34" charset="0"/>
                          <a:ea typeface="Open Sans SemiBold" panose="020B0606030504020204" pitchFamily="34" charset="0"/>
                          <a:cs typeface="Open Sans SemiBold" panose="020B0606030504020204" pitchFamily="34" charset="0"/>
                        </a:rPr>
                        <a:t>10:10 am</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2290651077"/>
                  </a:ext>
                </a:extLst>
              </a:tr>
              <a:tr h="522896">
                <a:tc>
                  <a:txBody>
                    <a:bodyPr/>
                    <a:lstStyle/>
                    <a:p>
                      <a:r>
                        <a:rPr lang="en-GB" sz="1400" b="1" i="0">
                          <a:effectLst/>
                          <a:latin typeface="Open Sans SemiBold" panose="020B0606030504020204" pitchFamily="34" charset="0"/>
                          <a:ea typeface="Open Sans SemiBold" panose="020B0606030504020204" pitchFamily="34" charset="0"/>
                          <a:cs typeface="Open Sans SemiBold" panose="020B0606030504020204" pitchFamily="34" charset="0"/>
                        </a:rPr>
                        <a:t>Samuel Roberts</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r>
                        <a:rPr lang="en-GB" sz="1400" b="1" i="0">
                          <a:effectLst/>
                          <a:latin typeface="Open Sans SemiBold" panose="020B0606030504020204" pitchFamily="34" charset="0"/>
                          <a:ea typeface="Open Sans SemiBold" panose="020B0606030504020204" pitchFamily="34" charset="0"/>
                          <a:cs typeface="Open Sans SemiBold" panose="020B0606030504020204" pitchFamily="34" charset="0"/>
                        </a:rPr>
                        <a:t>10:30 am</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3884698895"/>
                  </a:ext>
                </a:extLst>
              </a:tr>
              <a:tr h="522896">
                <a:tc>
                  <a:txBody>
                    <a:bodyPr/>
                    <a:lstStyle/>
                    <a:p>
                      <a:r>
                        <a:rPr lang="en-GB" sz="1400" b="1" i="0" dirty="0">
                          <a:effectLst/>
                          <a:latin typeface="Open Sans SemiBold" panose="020B0606030504020204" pitchFamily="34" charset="0"/>
                          <a:ea typeface="Open Sans SemiBold" panose="020B0606030504020204" pitchFamily="34" charset="0"/>
                          <a:cs typeface="Open Sans SemiBold" panose="020B0606030504020204" pitchFamily="34" charset="0"/>
                        </a:rPr>
                        <a:t>Katie Waters</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r>
                        <a:rPr lang="en-GB" sz="1400" b="1" i="0" dirty="0">
                          <a:effectLst/>
                          <a:latin typeface="Open Sans SemiBold" panose="020B0606030504020204" pitchFamily="34" charset="0"/>
                          <a:ea typeface="Open Sans SemiBold" panose="020B0606030504020204" pitchFamily="34" charset="0"/>
                          <a:cs typeface="Open Sans SemiBold" panose="020B0606030504020204" pitchFamily="34" charset="0"/>
                        </a:rPr>
                        <a:t>10:50 am</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3601477189"/>
                  </a:ext>
                </a:extLst>
              </a:tr>
              <a:tr h="522896">
                <a:tc>
                  <a:txBody>
                    <a:bodyPr/>
                    <a:lstStyle/>
                    <a:p>
                      <a:r>
                        <a:rPr lang="en-GB" sz="1400" b="1" i="0">
                          <a:effectLst/>
                          <a:latin typeface="Open Sans SemiBold" panose="020B0606030504020204" pitchFamily="34" charset="0"/>
                          <a:ea typeface="Open Sans SemiBold" panose="020B0606030504020204" pitchFamily="34" charset="0"/>
                          <a:cs typeface="Open Sans SemiBold" panose="020B0606030504020204" pitchFamily="34" charset="0"/>
                        </a:rPr>
                        <a:t>Daniel Gower</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r>
                        <a:rPr lang="en-GB" sz="1400" b="1" i="0">
                          <a:effectLst/>
                          <a:latin typeface="Open Sans SemiBold" panose="020B0606030504020204" pitchFamily="34" charset="0"/>
                          <a:ea typeface="Open Sans SemiBold" panose="020B0606030504020204" pitchFamily="34" charset="0"/>
                          <a:cs typeface="Open Sans SemiBold" panose="020B0606030504020204" pitchFamily="34" charset="0"/>
                        </a:rPr>
                        <a:t>11:10 am</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125134005"/>
                  </a:ext>
                </a:extLst>
              </a:tr>
              <a:tr h="522896">
                <a:tc>
                  <a:txBody>
                    <a:bodyPr/>
                    <a:lstStyle/>
                    <a:p>
                      <a:r>
                        <a:rPr lang="en-GB" sz="1400" b="1" i="0" dirty="0" err="1">
                          <a:effectLst/>
                          <a:latin typeface="Open Sans SemiBold" panose="020B0606030504020204" pitchFamily="34" charset="0"/>
                          <a:ea typeface="Open Sans SemiBold" panose="020B0606030504020204" pitchFamily="34" charset="0"/>
                          <a:cs typeface="Open Sans SemiBold" panose="020B0606030504020204" pitchFamily="34" charset="0"/>
                        </a:rPr>
                        <a:t>Marrisa</a:t>
                      </a:r>
                      <a:r>
                        <a:rPr lang="en-GB" sz="1400" b="1" i="0" dirty="0">
                          <a:effectLst/>
                          <a:latin typeface="Open Sans SemiBold" panose="020B0606030504020204" pitchFamily="34" charset="0"/>
                          <a:ea typeface="Open Sans SemiBold" panose="020B0606030504020204" pitchFamily="34" charset="0"/>
                          <a:cs typeface="Open Sans SemiBold" panose="020B0606030504020204" pitchFamily="34" charset="0"/>
                        </a:rPr>
                        <a:t> Collins</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r>
                        <a:rPr lang="en-GB" sz="1400" b="1" i="0">
                          <a:effectLst/>
                          <a:latin typeface="Open Sans SemiBold" panose="020B0606030504020204" pitchFamily="34" charset="0"/>
                          <a:ea typeface="Open Sans SemiBold" panose="020B0606030504020204" pitchFamily="34" charset="0"/>
                          <a:cs typeface="Open Sans SemiBold" panose="020B0606030504020204" pitchFamily="34" charset="0"/>
                        </a:rPr>
                        <a:t>11:30 am</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2503156434"/>
                  </a:ext>
                </a:extLst>
              </a:tr>
              <a:tr h="522896">
                <a:tc>
                  <a:txBody>
                    <a:bodyPr/>
                    <a:lstStyle/>
                    <a:p>
                      <a:r>
                        <a:rPr lang="en-GB" sz="1400" b="1" i="0">
                          <a:effectLst/>
                          <a:latin typeface="Open Sans SemiBold" panose="020B0606030504020204" pitchFamily="34" charset="0"/>
                          <a:ea typeface="Open Sans SemiBold" panose="020B0606030504020204" pitchFamily="34" charset="0"/>
                          <a:cs typeface="Open Sans SemiBold" panose="020B0606030504020204" pitchFamily="34" charset="0"/>
                        </a:rPr>
                        <a:t>Darren English</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r>
                        <a:rPr lang="en-GB" sz="1400" b="1" i="0">
                          <a:effectLst/>
                          <a:latin typeface="Open Sans SemiBold" panose="020B0606030504020204" pitchFamily="34" charset="0"/>
                          <a:ea typeface="Open Sans SemiBold" panose="020B0606030504020204" pitchFamily="34" charset="0"/>
                          <a:cs typeface="Open Sans SemiBold" panose="020B0606030504020204" pitchFamily="34" charset="0"/>
                        </a:rPr>
                        <a:t>11:50 am</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3970268668"/>
                  </a:ext>
                </a:extLst>
              </a:tr>
              <a:tr h="522896">
                <a:tc>
                  <a:txBody>
                    <a:bodyPr/>
                    <a:lstStyle/>
                    <a:p>
                      <a:r>
                        <a:rPr lang="en-GB" sz="1400" b="1" i="0" dirty="0">
                          <a:effectLst/>
                          <a:latin typeface="Open Sans SemiBold" panose="020B0606030504020204" pitchFamily="34" charset="0"/>
                          <a:ea typeface="Open Sans SemiBold" panose="020B0606030504020204" pitchFamily="34" charset="0"/>
                          <a:cs typeface="Open Sans SemiBold" panose="020B0606030504020204" pitchFamily="34" charset="0"/>
                        </a:rPr>
                        <a:t>Timothy Cromarty</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r>
                        <a:rPr lang="en-GB" sz="1400" b="1" i="0">
                          <a:effectLst/>
                          <a:latin typeface="Open Sans SemiBold" panose="020B0606030504020204" pitchFamily="34" charset="0"/>
                          <a:ea typeface="Open Sans SemiBold" panose="020B0606030504020204" pitchFamily="34" charset="0"/>
                          <a:cs typeface="Open Sans SemiBold" panose="020B0606030504020204" pitchFamily="34" charset="0"/>
                        </a:rPr>
                        <a:t>12:10 pm</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2795969794"/>
                  </a:ext>
                </a:extLst>
              </a:tr>
              <a:tr h="522896">
                <a:tc>
                  <a:txBody>
                    <a:bodyPr/>
                    <a:lstStyle/>
                    <a:p>
                      <a:r>
                        <a:rPr lang="en-GB" sz="1400" b="1" i="0">
                          <a:effectLst/>
                          <a:latin typeface="Open Sans SemiBold" panose="020B0606030504020204" pitchFamily="34" charset="0"/>
                          <a:ea typeface="Open Sans SemiBold" panose="020B0606030504020204" pitchFamily="34" charset="0"/>
                          <a:cs typeface="Open Sans SemiBold" panose="020B0606030504020204" pitchFamily="34" charset="0"/>
                        </a:rPr>
                        <a:t>Jack Lloyd</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r>
                        <a:rPr lang="en-GB" sz="1400" b="1" i="0">
                          <a:effectLst/>
                          <a:latin typeface="Open Sans SemiBold" panose="020B0606030504020204" pitchFamily="34" charset="0"/>
                          <a:ea typeface="Open Sans SemiBold" panose="020B0606030504020204" pitchFamily="34" charset="0"/>
                          <a:cs typeface="Open Sans SemiBold" panose="020B0606030504020204" pitchFamily="34" charset="0"/>
                        </a:rPr>
                        <a:t>12:30 pm</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2628188022"/>
                  </a:ext>
                </a:extLst>
              </a:tr>
              <a:tr h="522896">
                <a:tc>
                  <a:txBody>
                    <a:bodyPr/>
                    <a:lstStyle/>
                    <a:p>
                      <a:r>
                        <a:rPr lang="en-GB" sz="1400" b="1" i="0">
                          <a:effectLst/>
                          <a:latin typeface="Open Sans SemiBold" panose="020B0606030504020204" pitchFamily="34" charset="0"/>
                          <a:ea typeface="Open Sans SemiBold" panose="020B0606030504020204" pitchFamily="34" charset="0"/>
                          <a:cs typeface="Open Sans SemiBold" panose="020B0606030504020204" pitchFamily="34" charset="0"/>
                        </a:rPr>
                        <a:t>Jessie Allerton</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r>
                        <a:rPr lang="en-GB" sz="1400" b="1" i="0">
                          <a:effectLst/>
                          <a:latin typeface="Open Sans SemiBold" panose="020B0606030504020204" pitchFamily="34" charset="0"/>
                          <a:ea typeface="Open Sans SemiBold" panose="020B0606030504020204" pitchFamily="34" charset="0"/>
                          <a:cs typeface="Open Sans SemiBold" panose="020B0606030504020204" pitchFamily="34" charset="0"/>
                        </a:rPr>
                        <a:t>12:50 pm</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3142075818"/>
                  </a:ext>
                </a:extLst>
              </a:tr>
              <a:tr h="522896">
                <a:tc>
                  <a:txBody>
                    <a:bodyPr/>
                    <a:lstStyle/>
                    <a:p>
                      <a:r>
                        <a:rPr lang="en-GB" sz="1400" b="1" i="0">
                          <a:effectLst/>
                          <a:latin typeface="Open Sans SemiBold" panose="020B0606030504020204" pitchFamily="34" charset="0"/>
                          <a:ea typeface="Open Sans SemiBold" panose="020B0606030504020204" pitchFamily="34" charset="0"/>
                          <a:cs typeface="Open Sans SemiBold" panose="020B0606030504020204" pitchFamily="34" charset="0"/>
                        </a:rPr>
                        <a:t>Richard Jenkins</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r>
                        <a:rPr lang="en-GB" sz="1400" b="1" i="0">
                          <a:effectLst/>
                          <a:latin typeface="Open Sans SemiBold" panose="020B0606030504020204" pitchFamily="34" charset="0"/>
                          <a:ea typeface="Open Sans SemiBold" panose="020B0606030504020204" pitchFamily="34" charset="0"/>
                          <a:cs typeface="Open Sans SemiBold" panose="020B0606030504020204" pitchFamily="34" charset="0"/>
                        </a:rPr>
                        <a:t>1:10 pm</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2713291487"/>
                  </a:ext>
                </a:extLst>
              </a:tr>
              <a:tr h="522896">
                <a:tc>
                  <a:txBody>
                    <a:bodyPr/>
                    <a:lstStyle/>
                    <a:p>
                      <a:r>
                        <a:rPr lang="en-GB" sz="1400" b="1" i="0">
                          <a:effectLst/>
                          <a:latin typeface="Open Sans SemiBold" panose="020B0606030504020204" pitchFamily="34" charset="0"/>
                          <a:ea typeface="Open Sans SemiBold" panose="020B0606030504020204" pitchFamily="34" charset="0"/>
                          <a:cs typeface="Open Sans SemiBold" panose="020B0606030504020204" pitchFamily="34" charset="0"/>
                        </a:rPr>
                        <a:t>Alef Matthews </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r>
                        <a:rPr lang="en-GB" sz="1400" b="1" i="0">
                          <a:effectLst/>
                          <a:latin typeface="Open Sans SemiBold" panose="020B0606030504020204" pitchFamily="34" charset="0"/>
                          <a:ea typeface="Open Sans SemiBold" panose="020B0606030504020204" pitchFamily="34" charset="0"/>
                          <a:cs typeface="Open Sans SemiBold" panose="020B0606030504020204" pitchFamily="34" charset="0"/>
                        </a:rPr>
                        <a:t>1:30 pm</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3317969981"/>
                  </a:ext>
                </a:extLst>
              </a:tr>
              <a:tr h="522896">
                <a:tc>
                  <a:txBody>
                    <a:bodyPr/>
                    <a:lstStyle/>
                    <a:p>
                      <a:r>
                        <a:rPr lang="en-GB" sz="1400" b="1" i="0" dirty="0">
                          <a:effectLst/>
                          <a:latin typeface="Open Sans SemiBold" panose="020B0606030504020204" pitchFamily="34" charset="0"/>
                          <a:ea typeface="Open Sans SemiBold" panose="020B0606030504020204" pitchFamily="34" charset="0"/>
                          <a:cs typeface="Open Sans SemiBold" panose="020B0606030504020204" pitchFamily="34" charset="0"/>
                        </a:rPr>
                        <a:t>Daniel Perry</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r>
                        <a:rPr lang="en-GB" sz="1400" b="1" i="0" dirty="0">
                          <a:effectLst/>
                          <a:latin typeface="Open Sans SemiBold" panose="020B0606030504020204" pitchFamily="34" charset="0"/>
                          <a:ea typeface="Open Sans SemiBold" panose="020B0606030504020204" pitchFamily="34" charset="0"/>
                          <a:cs typeface="Open Sans SemiBold" panose="020B0606030504020204" pitchFamily="34" charset="0"/>
                        </a:rPr>
                        <a:t>1:50 pm</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1167074574"/>
                  </a:ext>
                </a:extLst>
              </a:tr>
            </a:tbl>
          </a:graphicData>
        </a:graphic>
      </p:graphicFrame>
    </p:spTree>
    <p:extLst>
      <p:ext uri="{BB962C8B-B14F-4D97-AF65-F5344CB8AC3E}">
        <p14:creationId xmlns:p14="http://schemas.microsoft.com/office/powerpoint/2010/main" val="6904091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4E5676-5374-714F-A292-6A371816B41E}"/>
              </a:ext>
            </a:extLst>
          </p:cNvPr>
          <p:cNvSpPr>
            <a:spLocks noGrp="1"/>
          </p:cNvSpPr>
          <p:nvPr>
            <p:ph type="title"/>
          </p:nvPr>
        </p:nvSpPr>
        <p:spPr>
          <a:xfrm>
            <a:off x="4965431" y="505675"/>
            <a:ext cx="6586491" cy="1286160"/>
          </a:xfrm>
        </p:spPr>
        <p:txBody>
          <a:bodyPr anchor="b">
            <a:normAutofit fontScale="90000"/>
          </a:bodyPr>
          <a:lstStyle/>
          <a:p>
            <a:r>
              <a:rPr lang="en-US" b="1" dirty="0">
                <a:latin typeface="Open Sans SemiBold" panose="020B0606030504020204" pitchFamily="34" charset="0"/>
                <a:ea typeface="Open Sans SemiBold" panose="020B0606030504020204" pitchFamily="34" charset="0"/>
                <a:cs typeface="Open Sans SemiBold" panose="020B0606030504020204" pitchFamily="34" charset="0"/>
              </a:rPr>
              <a:t>Sound Design for Screen Presentation Ideas</a:t>
            </a:r>
          </a:p>
        </p:txBody>
      </p:sp>
      <p:sp>
        <p:nvSpPr>
          <p:cNvPr id="3" name="Content Placeholder 2">
            <a:extLst>
              <a:ext uri="{FF2B5EF4-FFF2-40B4-BE49-F238E27FC236}">
                <a16:creationId xmlns:a16="http://schemas.microsoft.com/office/drawing/2014/main" id="{714DD52E-0EF4-4241-A6DA-40BFF0327F31}"/>
              </a:ext>
            </a:extLst>
          </p:cNvPr>
          <p:cNvSpPr>
            <a:spLocks noGrp="1"/>
          </p:cNvSpPr>
          <p:nvPr>
            <p:ph idx="1"/>
          </p:nvPr>
        </p:nvSpPr>
        <p:spPr>
          <a:xfrm>
            <a:off x="4965431" y="2218766"/>
            <a:ext cx="6586489" cy="4464422"/>
          </a:xfrm>
        </p:spPr>
        <p:txBody>
          <a:bodyPr>
            <a:normAutofit fontScale="92500" lnSpcReduction="10000"/>
          </a:bodyPr>
          <a:lstStyle/>
          <a:p>
            <a:pPr>
              <a:lnSpc>
                <a:spcPct val="110000"/>
              </a:lnSpc>
            </a:pPr>
            <a:r>
              <a:rPr lang="en-US" dirty="0">
                <a:latin typeface="Open Sans Light" panose="020B0306030504020204" pitchFamily="34" charset="0"/>
                <a:ea typeface="Open Sans Light" panose="020B0306030504020204" pitchFamily="34" charset="0"/>
                <a:cs typeface="Open Sans Light" panose="020B0306030504020204" pitchFamily="34" charset="0"/>
              </a:rPr>
              <a:t>Presentation (PowerPoint or Keynote). </a:t>
            </a:r>
          </a:p>
          <a:p>
            <a:pPr>
              <a:lnSpc>
                <a:spcPct val="110000"/>
              </a:lnSpc>
            </a:pPr>
            <a:r>
              <a:rPr lang="en-US" dirty="0">
                <a:latin typeface="Open Sans Light" panose="020B0306030504020204" pitchFamily="34" charset="0"/>
                <a:ea typeface="Open Sans Light" panose="020B0306030504020204" pitchFamily="34" charset="0"/>
                <a:cs typeface="Open Sans Light" panose="020B0306030504020204" pitchFamily="34" charset="0"/>
              </a:rPr>
              <a:t>Video Excerpts.</a:t>
            </a:r>
          </a:p>
          <a:p>
            <a:pPr>
              <a:lnSpc>
                <a:spcPct val="110000"/>
              </a:lnSpc>
            </a:pPr>
            <a:r>
              <a:rPr lang="en-US" dirty="0">
                <a:latin typeface="Open Sans Light" panose="020B0306030504020204" pitchFamily="34" charset="0"/>
                <a:ea typeface="Open Sans Light" panose="020B0306030504020204" pitchFamily="34" charset="0"/>
                <a:cs typeface="Open Sans Light" panose="020B0306030504020204" pitchFamily="34" charset="0"/>
              </a:rPr>
              <a:t>Edited Video (or Showreel). </a:t>
            </a:r>
          </a:p>
          <a:p>
            <a:pPr>
              <a:lnSpc>
                <a:spcPct val="110000"/>
              </a:lnSpc>
            </a:pPr>
            <a:r>
              <a:rPr lang="en-US" dirty="0">
                <a:latin typeface="Open Sans Light" panose="020B0306030504020204" pitchFamily="34" charset="0"/>
                <a:ea typeface="Open Sans Light" panose="020B0306030504020204" pitchFamily="34" charset="0"/>
                <a:cs typeface="Open Sans Light" panose="020B0306030504020204" pitchFamily="34" charset="0"/>
              </a:rPr>
              <a:t>Screenshots of DAW. </a:t>
            </a:r>
          </a:p>
          <a:p>
            <a:pPr>
              <a:lnSpc>
                <a:spcPct val="110000"/>
              </a:lnSpc>
            </a:pPr>
            <a:r>
              <a:rPr lang="en-US" dirty="0">
                <a:latin typeface="Open Sans Light" panose="020B0306030504020204" pitchFamily="34" charset="0"/>
                <a:ea typeface="Open Sans Light" panose="020B0306030504020204" pitchFamily="34" charset="0"/>
                <a:cs typeface="Open Sans Light" panose="020B0306030504020204" pitchFamily="34" charset="0"/>
              </a:rPr>
              <a:t>Detailed Discussion on Process, e.g. spotting for composition and sound design.</a:t>
            </a:r>
          </a:p>
          <a:p>
            <a:pPr>
              <a:lnSpc>
                <a:spcPct val="110000"/>
              </a:lnSpc>
            </a:pPr>
            <a:r>
              <a:rPr lang="en-US" dirty="0">
                <a:latin typeface="Open Sans Light" panose="020B0306030504020204" pitchFamily="34" charset="0"/>
                <a:ea typeface="Open Sans Light" panose="020B0306030504020204" pitchFamily="34" charset="0"/>
                <a:cs typeface="Open Sans Light" panose="020B0306030504020204" pitchFamily="34" charset="0"/>
              </a:rPr>
              <a:t>Terminology. </a:t>
            </a:r>
          </a:p>
          <a:p>
            <a:pPr>
              <a:lnSpc>
                <a:spcPct val="110000"/>
              </a:lnSpc>
            </a:pPr>
            <a:r>
              <a:rPr lang="en-US" dirty="0">
                <a:latin typeface="Open Sans Light" panose="020B0306030504020204" pitchFamily="34" charset="0"/>
                <a:ea typeface="Open Sans Light" panose="020B0306030504020204" pitchFamily="34" charset="0"/>
                <a:cs typeface="Open Sans Light" panose="020B0306030504020204" pitchFamily="34" charset="0"/>
              </a:rPr>
              <a:t>Discuss difficult aspects of the project.</a:t>
            </a:r>
          </a:p>
          <a:p>
            <a:endParaRPr lang="en-US" sz="2000" dirty="0"/>
          </a:p>
        </p:txBody>
      </p:sp>
      <p:pic>
        <p:nvPicPr>
          <p:cNvPr id="17" name="Picture 4">
            <a:extLst>
              <a:ext uri="{FF2B5EF4-FFF2-40B4-BE49-F238E27FC236}">
                <a16:creationId xmlns:a16="http://schemas.microsoft.com/office/drawing/2014/main" id="{1A1F2526-8906-477B-8FDD-7DB074A28CCE}"/>
              </a:ext>
            </a:extLst>
          </p:cNvPr>
          <p:cNvPicPr>
            <a:picLocks noChangeAspect="1"/>
          </p:cNvPicPr>
          <p:nvPr/>
        </p:nvPicPr>
        <p:blipFill rotWithShape="1">
          <a:blip r:embed="rId2"/>
          <a:srcRect l="39673"/>
          <a:stretch/>
        </p:blipFill>
        <p:spPr>
          <a:xfrm>
            <a:off x="20" y="10"/>
            <a:ext cx="4635571" cy="6857990"/>
          </a:xfrm>
          <a:prstGeom prst="rect">
            <a:avLst/>
          </a:prstGeom>
          <a:effectLst/>
        </p:spPr>
      </p:pic>
      <p:cxnSp>
        <p:nvCxnSpPr>
          <p:cNvPr id="18"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825039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descr="10 Powerful PowerPoint Tips">
            <a:hlinkClick r:id="" action="ppaction://media"/>
            <a:extLst>
              <a:ext uri="{FF2B5EF4-FFF2-40B4-BE49-F238E27FC236}">
                <a16:creationId xmlns:a16="http://schemas.microsoft.com/office/drawing/2014/main" id="{6A0E44BD-43FC-8F45-8C3A-6BD2E6FADF77}"/>
              </a:ext>
            </a:extLst>
          </p:cNvPr>
          <p:cNvPicPr>
            <a:picLocks noRot="1" noChangeAspect="1"/>
          </p:cNvPicPr>
          <p:nvPr>
            <a:videoFile r:link="rId1"/>
          </p:nvPr>
        </p:nvPicPr>
        <p:blipFill>
          <a:blip r:embed="rId3"/>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CDE8287B-2D61-D841-956C-91079E4F5455}"/>
              </a:ext>
            </a:extLst>
          </p:cNvPr>
          <p:cNvSpPr>
            <a:spLocks noGrp="1"/>
          </p:cNvSpPr>
          <p:nvPr>
            <p:ph type="title"/>
          </p:nvPr>
        </p:nvSpPr>
        <p:spPr>
          <a:xfrm>
            <a:off x="2474259" y="163419"/>
            <a:ext cx="7243482" cy="831663"/>
          </a:xfrm>
          <a:solidFill>
            <a:schemeClr val="tx1">
              <a:alpha val="43000"/>
            </a:schemeClr>
          </a:solidFill>
        </p:spPr>
        <p:txBody>
          <a:bodyPr/>
          <a:lstStyle/>
          <a:p>
            <a:pPr algn="ctr"/>
            <a:r>
              <a:rPr lang="en-US"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PowerPoint Presentations </a:t>
            </a:r>
          </a:p>
        </p:txBody>
      </p:sp>
    </p:spTree>
    <p:extLst>
      <p:ext uri="{BB962C8B-B14F-4D97-AF65-F5344CB8AC3E}">
        <p14:creationId xmlns:p14="http://schemas.microsoft.com/office/powerpoint/2010/main" val="2513035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large building&#10;&#10;Description automatically generated">
            <a:extLst>
              <a:ext uri="{FF2B5EF4-FFF2-40B4-BE49-F238E27FC236}">
                <a16:creationId xmlns:a16="http://schemas.microsoft.com/office/drawing/2014/main" id="{F90C2F26-4F16-1544-9209-775C48F00371}"/>
              </a:ext>
            </a:extLst>
          </p:cNvPr>
          <p:cNvPicPr>
            <a:picLocks noChangeAspect="1"/>
          </p:cNvPicPr>
          <p:nvPr/>
        </p:nvPicPr>
        <p:blipFill rotWithShape="1">
          <a:blip r:embed="rId3">
            <a:alphaModFix amt="35000"/>
            <a:extLst>
              <a:ext uri="{837473B0-CC2E-450A-ABE3-18F120FF3D39}">
                <a1611:picAttrSrcUrl xmlns:a1611="http://schemas.microsoft.com/office/drawing/2016/11/main" r:id="rId4"/>
              </a:ext>
            </a:extLst>
          </a:blip>
          <a:srcRect t="14985" b="10015"/>
          <a:stretch/>
        </p:blipFill>
        <p:spPr>
          <a:xfrm>
            <a:off x="20" y="1"/>
            <a:ext cx="12191980" cy="6857999"/>
          </a:xfrm>
          <a:prstGeom prst="rect">
            <a:avLst/>
          </a:prstGeom>
        </p:spPr>
      </p:pic>
      <p:sp>
        <p:nvSpPr>
          <p:cNvPr id="2" name="Title 1">
            <a:extLst>
              <a:ext uri="{FF2B5EF4-FFF2-40B4-BE49-F238E27FC236}">
                <a16:creationId xmlns:a16="http://schemas.microsoft.com/office/drawing/2014/main" id="{D213B325-AA45-5345-BF58-AFEAF09154D4}"/>
              </a:ext>
            </a:extLst>
          </p:cNvPr>
          <p:cNvSpPr>
            <a:spLocks noGrp="1"/>
          </p:cNvSpPr>
          <p:nvPr>
            <p:ph type="title"/>
          </p:nvPr>
        </p:nvSpPr>
        <p:spPr>
          <a:xfrm>
            <a:off x="251004" y="1065862"/>
            <a:ext cx="4151365" cy="4726276"/>
          </a:xfrm>
        </p:spPr>
        <p:txBody>
          <a:bodyPr>
            <a:normAutofit/>
          </a:bodyPr>
          <a:lstStyle/>
          <a:p>
            <a:pPr algn="r"/>
            <a:r>
              <a:rPr lang="en-US" sz="4000" b="1" dirty="0">
                <a:solidFill>
                  <a:srgbClr val="FFFFFF"/>
                </a:solidFill>
                <a:latin typeface="Open Sans SemiBold" panose="020B0606030504020204" pitchFamily="34" charset="0"/>
                <a:ea typeface="Open Sans SemiBold" panose="020B0606030504020204" pitchFamily="34" charset="0"/>
                <a:cs typeface="Open Sans SemiBold" panose="020B0606030504020204" pitchFamily="34" charset="0"/>
              </a:rPr>
              <a:t>Structure of the Presentation</a:t>
            </a:r>
          </a:p>
        </p:txBody>
      </p:sp>
      <p:cxnSp>
        <p:nvCxnSpPr>
          <p:cNvPr id="12" name="Straight Connector 11">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E5C9FF6-0F50-3640-AC15-3C7400D1FCC2}"/>
              </a:ext>
            </a:extLst>
          </p:cNvPr>
          <p:cNvSpPr>
            <a:spLocks noGrp="1"/>
          </p:cNvSpPr>
          <p:nvPr>
            <p:ph idx="1"/>
          </p:nvPr>
        </p:nvSpPr>
        <p:spPr>
          <a:xfrm>
            <a:off x="5088152" y="201706"/>
            <a:ext cx="6852844" cy="6857999"/>
          </a:xfrm>
        </p:spPr>
        <p:txBody>
          <a:bodyPr anchor="ctr">
            <a:normAutofit fontScale="92500" lnSpcReduction="20000"/>
          </a:bodyPr>
          <a:lstStyle/>
          <a:p>
            <a:pPr>
              <a:lnSpc>
                <a:spcPct val="110000"/>
              </a:lnSpc>
            </a:pPr>
            <a:r>
              <a:rPr lang="en-US" sz="36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rPr>
              <a:t>Showreel featuring all films and discussion (and presentation) after. </a:t>
            </a:r>
          </a:p>
          <a:p>
            <a:pPr>
              <a:lnSpc>
                <a:spcPct val="110000"/>
              </a:lnSpc>
            </a:pPr>
            <a:r>
              <a:rPr lang="en-US" sz="36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rPr>
              <a:t>Introduce each film with a clip and present/discuss consecutively. </a:t>
            </a:r>
          </a:p>
          <a:p>
            <a:pPr>
              <a:lnSpc>
                <a:spcPct val="110000"/>
              </a:lnSpc>
            </a:pPr>
            <a:r>
              <a:rPr lang="en-US" sz="36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rPr>
              <a:t>Explain why you chose the clips?</a:t>
            </a:r>
          </a:p>
          <a:p>
            <a:pPr>
              <a:lnSpc>
                <a:spcPct val="110000"/>
              </a:lnSpc>
            </a:pPr>
            <a:r>
              <a:rPr lang="en-US" sz="36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rPr>
              <a:t>Compare the different compositional (or sound design) approaches. </a:t>
            </a:r>
          </a:p>
          <a:p>
            <a:pPr>
              <a:lnSpc>
                <a:spcPct val="110000"/>
              </a:lnSpc>
            </a:pPr>
            <a:r>
              <a:rPr lang="en-US" sz="36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rPr>
              <a:t>Highlight key approaches – if you’ve done the same approach twice try and highlight something contrasting. </a:t>
            </a:r>
          </a:p>
          <a:p>
            <a:endParaRPr lang="en-US" sz="20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endParaRPr>
          </a:p>
        </p:txBody>
      </p:sp>
    </p:spTree>
    <p:extLst>
      <p:ext uri="{BB962C8B-B14F-4D97-AF65-F5344CB8AC3E}">
        <p14:creationId xmlns:p14="http://schemas.microsoft.com/office/powerpoint/2010/main" val="3910430389"/>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picture containing indoor, sitting, table, counter&#10;&#10;Description automatically generated">
            <a:extLst>
              <a:ext uri="{FF2B5EF4-FFF2-40B4-BE49-F238E27FC236}">
                <a16:creationId xmlns:a16="http://schemas.microsoft.com/office/drawing/2014/main" id="{E1A7F6B5-D3F0-D643-9DB5-E3BC5306C4D4}"/>
              </a:ext>
            </a:extLst>
          </p:cNvPr>
          <p:cNvPicPr>
            <a:picLocks noChangeAspect="1"/>
          </p:cNvPicPr>
          <p:nvPr/>
        </p:nvPicPr>
        <p:blipFill rotWithShape="1">
          <a:blip r:embed="rId3">
            <a:alphaModFix amt="92000"/>
            <a:extLst>
              <a:ext uri="{837473B0-CC2E-450A-ABE3-18F120FF3D39}">
                <a1611:picAttrSrcUrl xmlns:a1611="http://schemas.microsoft.com/office/drawing/2016/11/main" r:id="rId4"/>
              </a:ext>
            </a:extLst>
          </a:blip>
          <a:srcRect t="7700" b="7700"/>
          <a:stretch/>
        </p:blipFill>
        <p:spPr>
          <a:xfrm>
            <a:off x="0" y="1"/>
            <a:ext cx="12192000" cy="6858000"/>
          </a:xfrm>
          <a:prstGeom prst="rect">
            <a:avLst/>
          </a:prstGeom>
        </p:spPr>
      </p:pic>
      <p:sp>
        <p:nvSpPr>
          <p:cNvPr id="2" name="Title 1">
            <a:extLst>
              <a:ext uri="{FF2B5EF4-FFF2-40B4-BE49-F238E27FC236}">
                <a16:creationId xmlns:a16="http://schemas.microsoft.com/office/drawing/2014/main" id="{A83E35DD-0F6A-3843-931D-B2ED3519A115}"/>
              </a:ext>
            </a:extLst>
          </p:cNvPr>
          <p:cNvSpPr>
            <a:spLocks noGrp="1"/>
          </p:cNvSpPr>
          <p:nvPr>
            <p:ph type="title"/>
          </p:nvPr>
        </p:nvSpPr>
        <p:spPr>
          <a:xfrm>
            <a:off x="838200" y="351677"/>
            <a:ext cx="10515600" cy="1325563"/>
          </a:xfrm>
        </p:spPr>
        <p:txBody>
          <a:bodyPr/>
          <a:lstStyle/>
          <a:p>
            <a:pPr algn="ctr"/>
            <a:r>
              <a:rPr lang="en-US"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Showreel Presentation</a:t>
            </a:r>
          </a:p>
        </p:txBody>
      </p:sp>
      <p:sp>
        <p:nvSpPr>
          <p:cNvPr id="3" name="Content Placeholder 2">
            <a:extLst>
              <a:ext uri="{FF2B5EF4-FFF2-40B4-BE49-F238E27FC236}">
                <a16:creationId xmlns:a16="http://schemas.microsoft.com/office/drawing/2014/main" id="{FDF58AD4-9D0D-1343-BFF5-8B6D3CAE9265}"/>
              </a:ext>
            </a:extLst>
          </p:cNvPr>
          <p:cNvSpPr>
            <a:spLocks noGrp="1"/>
          </p:cNvSpPr>
          <p:nvPr>
            <p:ph idx="1"/>
          </p:nvPr>
        </p:nvSpPr>
        <p:spPr>
          <a:xfrm>
            <a:off x="838200" y="2263845"/>
            <a:ext cx="10515600" cy="4007551"/>
          </a:xfrm>
        </p:spPr>
        <p:txBody>
          <a:bodyPr>
            <a:normAutofit/>
          </a:bodyPr>
          <a:lstStyle/>
          <a:p>
            <a:pPr algn="ctr"/>
            <a:r>
              <a:rPr lang="en-US" sz="36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Playback from DAW session file. </a:t>
            </a:r>
          </a:p>
          <a:p>
            <a:pPr algn="ctr"/>
            <a:endParaRPr lang="en-US" sz="36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a:p>
            <a:pPr algn="ctr"/>
            <a:r>
              <a:rPr lang="en-US" sz="36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Create Showreel with Premier Pro. </a:t>
            </a:r>
          </a:p>
          <a:p>
            <a:pPr algn="ctr"/>
            <a:endParaRPr lang="en-US" sz="36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a:p>
            <a:pPr algn="ctr"/>
            <a:r>
              <a:rPr lang="en-US" sz="36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Create isolated clips and present consecutively. </a:t>
            </a:r>
          </a:p>
        </p:txBody>
      </p:sp>
    </p:spTree>
    <p:extLst>
      <p:ext uri="{BB962C8B-B14F-4D97-AF65-F5344CB8AC3E}">
        <p14:creationId xmlns:p14="http://schemas.microsoft.com/office/powerpoint/2010/main" val="28888988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Calendar&#10;&#10;Description automatically generated">
            <a:extLst>
              <a:ext uri="{FF2B5EF4-FFF2-40B4-BE49-F238E27FC236}">
                <a16:creationId xmlns:a16="http://schemas.microsoft.com/office/drawing/2014/main" id="{47EF948D-CFA8-324E-9B9A-B06E60D027FC}"/>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t="7273" r="-1" b="7792"/>
          <a:stretch/>
        </p:blipFill>
        <p:spPr>
          <a:xfrm>
            <a:off x="4117521" y="10"/>
            <a:ext cx="8074479" cy="6857990"/>
          </a:xfrm>
          <a:prstGeom prst="rect">
            <a:avLst/>
          </a:prstGeom>
        </p:spPr>
      </p:pic>
      <p:sp>
        <p:nvSpPr>
          <p:cNvPr id="11" name="Freeform: Shape 10">
            <a:extLst>
              <a:ext uri="{FF2B5EF4-FFF2-40B4-BE49-F238E27FC236}">
                <a16:creationId xmlns:a16="http://schemas.microsoft.com/office/drawing/2014/main" id="{8F23F8A3-8FD7-4779-8323-FDC26BE99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859800" cy="6858478"/>
          </a:xfrm>
          <a:custGeom>
            <a:avLst/>
            <a:gdLst>
              <a:gd name="connsiteX0" fmla="*/ 7859800 w 7859800"/>
              <a:gd name="connsiteY0" fmla="*/ 6858478 h 6858478"/>
              <a:gd name="connsiteX1" fmla="*/ 435245 w 7859800"/>
              <a:gd name="connsiteY1" fmla="*/ 6858478 h 6858478"/>
              <a:gd name="connsiteX2" fmla="*/ 435505 w 7859800"/>
              <a:gd name="connsiteY2" fmla="*/ 6857916 h 6858478"/>
              <a:gd name="connsiteX3" fmla="*/ 0 w 7859800"/>
              <a:gd name="connsiteY3" fmla="*/ 6857916 h 6858478"/>
              <a:gd name="connsiteX4" fmla="*/ 0 w 7859800"/>
              <a:gd name="connsiteY4" fmla="*/ 0 h 6858478"/>
              <a:gd name="connsiteX5" fmla="*/ 3611620 w 7859800"/>
              <a:gd name="connsiteY5" fmla="*/ 0 h 6858478"/>
              <a:gd name="connsiteX6" fmla="*/ 4677848 w 7859800"/>
              <a:gd name="connsiteY6" fmla="*/ 0 h 6858478"/>
              <a:gd name="connsiteX7" fmla="*/ 4683425 w 7859800"/>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59800" h="6858478">
                <a:moveTo>
                  <a:pt x="7859800" y="6858478"/>
                </a:moveTo>
                <a:lnTo>
                  <a:pt x="435245" y="6858478"/>
                </a:lnTo>
                <a:lnTo>
                  <a:pt x="435505" y="6857916"/>
                </a:lnTo>
                <a:lnTo>
                  <a:pt x="0" y="6857916"/>
                </a:lnTo>
                <a:lnTo>
                  <a:pt x="0" y="0"/>
                </a:lnTo>
                <a:lnTo>
                  <a:pt x="3611620" y="0"/>
                </a:lnTo>
                <a:lnTo>
                  <a:pt x="4677848" y="0"/>
                </a:lnTo>
                <a:lnTo>
                  <a:pt x="4683425"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F605C4CC-A25C-416F-8333-7CB7DC97D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431174" cy="6858478"/>
          </a:xfrm>
          <a:custGeom>
            <a:avLst/>
            <a:gdLst>
              <a:gd name="connsiteX0" fmla="*/ 7431174 w 7431174"/>
              <a:gd name="connsiteY0" fmla="*/ 6858478 h 6858478"/>
              <a:gd name="connsiteX1" fmla="*/ 6619 w 7431174"/>
              <a:gd name="connsiteY1" fmla="*/ 6858478 h 6858478"/>
              <a:gd name="connsiteX2" fmla="*/ 6879 w 7431174"/>
              <a:gd name="connsiteY2" fmla="*/ 6857916 h 6858478"/>
              <a:gd name="connsiteX3" fmla="*/ 0 w 7431174"/>
              <a:gd name="connsiteY3" fmla="*/ 6857916 h 6858478"/>
              <a:gd name="connsiteX4" fmla="*/ 0 w 7431174"/>
              <a:gd name="connsiteY4" fmla="*/ 0 h 6858478"/>
              <a:gd name="connsiteX5" fmla="*/ 3182994 w 7431174"/>
              <a:gd name="connsiteY5" fmla="*/ 0 h 6858478"/>
              <a:gd name="connsiteX6" fmla="*/ 4249222 w 7431174"/>
              <a:gd name="connsiteY6" fmla="*/ 0 h 6858478"/>
              <a:gd name="connsiteX7" fmla="*/ 4254799 w 7431174"/>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31174" h="6858478">
                <a:moveTo>
                  <a:pt x="7431174" y="6858478"/>
                </a:moveTo>
                <a:lnTo>
                  <a:pt x="6619" y="6858478"/>
                </a:lnTo>
                <a:lnTo>
                  <a:pt x="6879" y="6857916"/>
                </a:lnTo>
                <a:lnTo>
                  <a:pt x="0" y="6857916"/>
                </a:lnTo>
                <a:lnTo>
                  <a:pt x="0" y="0"/>
                </a:lnTo>
                <a:lnTo>
                  <a:pt x="3182994" y="0"/>
                </a:lnTo>
                <a:lnTo>
                  <a:pt x="4249222" y="0"/>
                </a:lnTo>
                <a:lnTo>
                  <a:pt x="4254799"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805E2B0-74B4-0B41-BB1E-C12A0978E720}"/>
              </a:ext>
            </a:extLst>
          </p:cNvPr>
          <p:cNvSpPr>
            <a:spLocks noGrp="1"/>
          </p:cNvSpPr>
          <p:nvPr>
            <p:ph type="title"/>
          </p:nvPr>
        </p:nvSpPr>
        <p:spPr>
          <a:xfrm>
            <a:off x="388168" y="405467"/>
            <a:ext cx="4760258" cy="1325563"/>
          </a:xfrm>
        </p:spPr>
        <p:txBody>
          <a:bodyPr>
            <a:normAutofit/>
          </a:bodyPr>
          <a:lstStyle/>
          <a:p>
            <a:r>
              <a:rPr lang="en-US" b="1" dirty="0">
                <a:latin typeface="Open Sans SemiBold" panose="020B0606030504020204" pitchFamily="34" charset="0"/>
                <a:ea typeface="Open Sans SemiBold" panose="020B0606030504020204" pitchFamily="34" charset="0"/>
                <a:cs typeface="Open Sans SemiBold" panose="020B0606030504020204" pitchFamily="34" charset="0"/>
              </a:rPr>
              <a:t>Terminology: </a:t>
            </a:r>
            <a:br>
              <a:rPr lang="en-US" b="1" dirty="0">
                <a:latin typeface="Open Sans SemiBold" panose="020B0606030504020204" pitchFamily="34" charset="0"/>
                <a:ea typeface="Open Sans SemiBold" panose="020B0606030504020204" pitchFamily="34" charset="0"/>
                <a:cs typeface="Open Sans SemiBold" panose="020B0606030504020204" pitchFamily="34" charset="0"/>
              </a:rPr>
            </a:br>
            <a:r>
              <a:rPr lang="en-US" b="1" dirty="0">
                <a:latin typeface="Open Sans SemiBold" panose="020B0606030504020204" pitchFamily="34" charset="0"/>
                <a:ea typeface="Open Sans SemiBold" panose="020B0606030504020204" pitchFamily="34" charset="0"/>
                <a:cs typeface="Open Sans SemiBold" panose="020B0606030504020204" pitchFamily="34" charset="0"/>
              </a:rPr>
              <a:t>Sound Effects</a:t>
            </a:r>
          </a:p>
        </p:txBody>
      </p:sp>
      <p:sp>
        <p:nvSpPr>
          <p:cNvPr id="3" name="Content Placeholder 2">
            <a:extLst>
              <a:ext uri="{FF2B5EF4-FFF2-40B4-BE49-F238E27FC236}">
                <a16:creationId xmlns:a16="http://schemas.microsoft.com/office/drawing/2014/main" id="{2EC16717-06DC-DF4E-B391-8A03135D7F43}"/>
              </a:ext>
            </a:extLst>
          </p:cNvPr>
          <p:cNvSpPr>
            <a:spLocks noGrp="1"/>
          </p:cNvSpPr>
          <p:nvPr>
            <p:ph idx="1"/>
          </p:nvPr>
        </p:nvSpPr>
        <p:spPr>
          <a:xfrm>
            <a:off x="388168" y="2503584"/>
            <a:ext cx="4869987" cy="4154361"/>
          </a:xfrm>
        </p:spPr>
        <p:txBody>
          <a:bodyPr>
            <a:normAutofit/>
          </a:bodyPr>
          <a:lstStyle/>
          <a:p>
            <a:pPr marL="0" indent="0">
              <a:buNone/>
            </a:pPr>
            <a:r>
              <a:rPr lang="en-US" sz="3600" dirty="0">
                <a:latin typeface="Open Sans Light" panose="020B0306030504020204" pitchFamily="34" charset="0"/>
                <a:ea typeface="Open Sans Light" panose="020B0306030504020204" pitchFamily="34" charset="0"/>
                <a:cs typeface="Open Sans Light" panose="020B0306030504020204" pitchFamily="34" charset="0"/>
              </a:rPr>
              <a:t>Spot Effects</a:t>
            </a:r>
          </a:p>
          <a:p>
            <a:pPr marL="0" indent="0">
              <a:buNone/>
            </a:pPr>
            <a:r>
              <a:rPr lang="en-US" sz="3600" dirty="0">
                <a:latin typeface="Open Sans Light" panose="020B0306030504020204" pitchFamily="34" charset="0"/>
                <a:ea typeface="Open Sans Light" panose="020B0306030504020204" pitchFamily="34" charset="0"/>
                <a:cs typeface="Open Sans Light" panose="020B0306030504020204" pitchFamily="34" charset="0"/>
              </a:rPr>
              <a:t>Atmosphere </a:t>
            </a:r>
          </a:p>
          <a:p>
            <a:pPr marL="0" indent="0">
              <a:buNone/>
            </a:pPr>
            <a:r>
              <a:rPr lang="en-US" sz="3600" dirty="0">
                <a:latin typeface="Open Sans Light" panose="020B0306030504020204" pitchFamily="34" charset="0"/>
                <a:ea typeface="Open Sans Light" panose="020B0306030504020204" pitchFamily="34" charset="0"/>
                <a:cs typeface="Open Sans Light" panose="020B0306030504020204" pitchFamily="34" charset="0"/>
              </a:rPr>
              <a:t>Foley </a:t>
            </a:r>
          </a:p>
          <a:p>
            <a:pPr marL="0" indent="0">
              <a:buNone/>
            </a:pPr>
            <a:r>
              <a:rPr lang="en-US" sz="3600" dirty="0">
                <a:latin typeface="Open Sans Light" panose="020B0306030504020204" pitchFamily="34" charset="0"/>
                <a:ea typeface="Open Sans Light" panose="020B0306030504020204" pitchFamily="34" charset="0"/>
                <a:cs typeface="Open Sans Light" panose="020B0306030504020204" pitchFamily="34" charset="0"/>
              </a:rPr>
              <a:t>Design Sound Effects</a:t>
            </a:r>
          </a:p>
        </p:txBody>
      </p:sp>
      <p:sp>
        <p:nvSpPr>
          <p:cNvPr id="6" name="TextBox 5">
            <a:extLst>
              <a:ext uri="{FF2B5EF4-FFF2-40B4-BE49-F238E27FC236}">
                <a16:creationId xmlns:a16="http://schemas.microsoft.com/office/drawing/2014/main" id="{9A90960F-1781-384C-A931-C3F6588A0DA0}"/>
              </a:ext>
            </a:extLst>
          </p:cNvPr>
          <p:cNvSpPr txBox="1"/>
          <p:nvPr/>
        </p:nvSpPr>
        <p:spPr>
          <a:xfrm>
            <a:off x="9751909" y="6657945"/>
            <a:ext cx="2440091"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4" tooltip="https://www.flickr.com/photos/49968232@N00/21568380210">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tooltip="https://creativecommons.org/licenses/by-nc-sa/3.0/">
                  <a:extLst>
                    <a:ext uri="{A12FA001-AC4F-418D-AE19-62706E023703}">
                      <ahyp:hlinkClr xmlns:ahyp="http://schemas.microsoft.com/office/drawing/2018/hyperlinkcolor" val="tx"/>
                    </a:ext>
                  </a:extLst>
                </a:hlinkClick>
              </a:rPr>
              <a:t>CC BY-SA-NC</a:t>
            </a:r>
            <a:endParaRPr lang="en-US" sz="700">
              <a:solidFill>
                <a:srgbClr val="FFFFFF"/>
              </a:solidFill>
            </a:endParaRPr>
          </a:p>
        </p:txBody>
      </p:sp>
    </p:spTree>
    <p:extLst>
      <p:ext uri="{BB962C8B-B14F-4D97-AF65-F5344CB8AC3E}">
        <p14:creationId xmlns:p14="http://schemas.microsoft.com/office/powerpoint/2010/main" val="1958981676"/>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close up of text on a white surface&#10;&#10;Description automatically generated">
            <a:extLst>
              <a:ext uri="{FF2B5EF4-FFF2-40B4-BE49-F238E27FC236}">
                <a16:creationId xmlns:a16="http://schemas.microsoft.com/office/drawing/2014/main" id="{F7F24CDD-8665-4F4B-9F21-962FA4C93B96}"/>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3036" r="19256" b="-1"/>
          <a:stretch/>
        </p:blipFill>
        <p:spPr>
          <a:xfrm>
            <a:off x="4117521" y="10"/>
            <a:ext cx="8074479" cy="6857990"/>
          </a:xfrm>
          <a:prstGeom prst="rect">
            <a:avLst/>
          </a:prstGeom>
        </p:spPr>
      </p:pic>
      <p:sp>
        <p:nvSpPr>
          <p:cNvPr id="10" name="Freeform: Shape 9">
            <a:extLst>
              <a:ext uri="{FF2B5EF4-FFF2-40B4-BE49-F238E27FC236}">
                <a16:creationId xmlns:a16="http://schemas.microsoft.com/office/drawing/2014/main" id="{8F23F8A3-8FD7-4779-8323-FDC26BE99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859800" cy="6858478"/>
          </a:xfrm>
          <a:custGeom>
            <a:avLst/>
            <a:gdLst>
              <a:gd name="connsiteX0" fmla="*/ 7859800 w 7859800"/>
              <a:gd name="connsiteY0" fmla="*/ 6858478 h 6858478"/>
              <a:gd name="connsiteX1" fmla="*/ 435245 w 7859800"/>
              <a:gd name="connsiteY1" fmla="*/ 6858478 h 6858478"/>
              <a:gd name="connsiteX2" fmla="*/ 435505 w 7859800"/>
              <a:gd name="connsiteY2" fmla="*/ 6857916 h 6858478"/>
              <a:gd name="connsiteX3" fmla="*/ 0 w 7859800"/>
              <a:gd name="connsiteY3" fmla="*/ 6857916 h 6858478"/>
              <a:gd name="connsiteX4" fmla="*/ 0 w 7859800"/>
              <a:gd name="connsiteY4" fmla="*/ 0 h 6858478"/>
              <a:gd name="connsiteX5" fmla="*/ 3611620 w 7859800"/>
              <a:gd name="connsiteY5" fmla="*/ 0 h 6858478"/>
              <a:gd name="connsiteX6" fmla="*/ 4677848 w 7859800"/>
              <a:gd name="connsiteY6" fmla="*/ 0 h 6858478"/>
              <a:gd name="connsiteX7" fmla="*/ 4683425 w 7859800"/>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59800" h="6858478">
                <a:moveTo>
                  <a:pt x="7859800" y="6858478"/>
                </a:moveTo>
                <a:lnTo>
                  <a:pt x="435245" y="6858478"/>
                </a:lnTo>
                <a:lnTo>
                  <a:pt x="435505" y="6857916"/>
                </a:lnTo>
                <a:lnTo>
                  <a:pt x="0" y="6857916"/>
                </a:lnTo>
                <a:lnTo>
                  <a:pt x="0" y="0"/>
                </a:lnTo>
                <a:lnTo>
                  <a:pt x="3611620" y="0"/>
                </a:lnTo>
                <a:lnTo>
                  <a:pt x="4677848" y="0"/>
                </a:lnTo>
                <a:lnTo>
                  <a:pt x="4683425"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F605C4CC-A25C-416F-8333-7CB7DC97D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431174" cy="6858478"/>
          </a:xfrm>
          <a:custGeom>
            <a:avLst/>
            <a:gdLst>
              <a:gd name="connsiteX0" fmla="*/ 7431174 w 7431174"/>
              <a:gd name="connsiteY0" fmla="*/ 6858478 h 6858478"/>
              <a:gd name="connsiteX1" fmla="*/ 6619 w 7431174"/>
              <a:gd name="connsiteY1" fmla="*/ 6858478 h 6858478"/>
              <a:gd name="connsiteX2" fmla="*/ 6879 w 7431174"/>
              <a:gd name="connsiteY2" fmla="*/ 6857916 h 6858478"/>
              <a:gd name="connsiteX3" fmla="*/ 0 w 7431174"/>
              <a:gd name="connsiteY3" fmla="*/ 6857916 h 6858478"/>
              <a:gd name="connsiteX4" fmla="*/ 0 w 7431174"/>
              <a:gd name="connsiteY4" fmla="*/ 0 h 6858478"/>
              <a:gd name="connsiteX5" fmla="*/ 3182994 w 7431174"/>
              <a:gd name="connsiteY5" fmla="*/ 0 h 6858478"/>
              <a:gd name="connsiteX6" fmla="*/ 4249222 w 7431174"/>
              <a:gd name="connsiteY6" fmla="*/ 0 h 6858478"/>
              <a:gd name="connsiteX7" fmla="*/ 4254799 w 7431174"/>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31174" h="6858478">
                <a:moveTo>
                  <a:pt x="7431174" y="6858478"/>
                </a:moveTo>
                <a:lnTo>
                  <a:pt x="6619" y="6858478"/>
                </a:lnTo>
                <a:lnTo>
                  <a:pt x="6879" y="6857916"/>
                </a:lnTo>
                <a:lnTo>
                  <a:pt x="0" y="6857916"/>
                </a:lnTo>
                <a:lnTo>
                  <a:pt x="0" y="0"/>
                </a:lnTo>
                <a:lnTo>
                  <a:pt x="3182994" y="0"/>
                </a:lnTo>
                <a:lnTo>
                  <a:pt x="4249222" y="0"/>
                </a:lnTo>
                <a:lnTo>
                  <a:pt x="4254799"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805E2B0-74B4-0B41-BB1E-C12A0978E720}"/>
              </a:ext>
            </a:extLst>
          </p:cNvPr>
          <p:cNvSpPr>
            <a:spLocks noGrp="1"/>
          </p:cNvSpPr>
          <p:nvPr>
            <p:ph type="title"/>
          </p:nvPr>
        </p:nvSpPr>
        <p:spPr>
          <a:xfrm>
            <a:off x="387813" y="279255"/>
            <a:ext cx="5266155" cy="1325563"/>
          </a:xfrm>
        </p:spPr>
        <p:txBody>
          <a:bodyPr>
            <a:normAutofit/>
          </a:bodyPr>
          <a:lstStyle/>
          <a:p>
            <a:r>
              <a:rPr lang="en-US" b="1" dirty="0">
                <a:latin typeface="Open Sans SemiBold" panose="020B0606030504020204" pitchFamily="34" charset="0"/>
                <a:ea typeface="Open Sans SemiBold" panose="020B0606030504020204" pitchFamily="34" charset="0"/>
                <a:cs typeface="Open Sans SemiBold" panose="020B0606030504020204" pitchFamily="34" charset="0"/>
              </a:rPr>
              <a:t>Terminology: </a:t>
            </a:r>
            <a:br>
              <a:rPr lang="en-US" b="1" dirty="0">
                <a:latin typeface="Open Sans SemiBold" panose="020B0606030504020204" pitchFamily="34" charset="0"/>
                <a:ea typeface="Open Sans SemiBold" panose="020B0606030504020204" pitchFamily="34" charset="0"/>
                <a:cs typeface="Open Sans SemiBold" panose="020B0606030504020204" pitchFamily="34" charset="0"/>
              </a:rPr>
            </a:br>
            <a:r>
              <a:rPr lang="en-US" b="1" dirty="0">
                <a:latin typeface="Open Sans SemiBold" panose="020B0606030504020204" pitchFamily="34" charset="0"/>
                <a:ea typeface="Open Sans SemiBold" panose="020B0606030504020204" pitchFamily="34" charset="0"/>
                <a:cs typeface="Open Sans SemiBold" panose="020B0606030504020204" pitchFamily="34" charset="0"/>
              </a:rPr>
              <a:t>Music</a:t>
            </a:r>
          </a:p>
        </p:txBody>
      </p:sp>
      <p:sp>
        <p:nvSpPr>
          <p:cNvPr id="3" name="Content Placeholder 2">
            <a:extLst>
              <a:ext uri="{FF2B5EF4-FFF2-40B4-BE49-F238E27FC236}">
                <a16:creationId xmlns:a16="http://schemas.microsoft.com/office/drawing/2014/main" id="{2EC16717-06DC-DF4E-B391-8A03135D7F43}"/>
              </a:ext>
            </a:extLst>
          </p:cNvPr>
          <p:cNvSpPr>
            <a:spLocks noGrp="1"/>
          </p:cNvSpPr>
          <p:nvPr>
            <p:ph idx="1"/>
          </p:nvPr>
        </p:nvSpPr>
        <p:spPr>
          <a:xfrm>
            <a:off x="387813" y="2703629"/>
            <a:ext cx="3941499" cy="4154361"/>
          </a:xfrm>
        </p:spPr>
        <p:txBody>
          <a:bodyPr>
            <a:normAutofit/>
          </a:bodyPr>
          <a:lstStyle/>
          <a:p>
            <a:pPr marL="0" indent="0">
              <a:buNone/>
            </a:pPr>
            <a:r>
              <a:rPr lang="en-US" sz="3600" dirty="0">
                <a:latin typeface="Open Sans Light" panose="020B0306030504020204" pitchFamily="34" charset="0"/>
                <a:ea typeface="Open Sans Light" panose="020B0306030504020204" pitchFamily="34" charset="0"/>
                <a:cs typeface="Open Sans Light" panose="020B0306030504020204" pitchFamily="34" charset="0"/>
              </a:rPr>
              <a:t>Original Score</a:t>
            </a:r>
          </a:p>
          <a:p>
            <a:pPr marL="0" indent="0">
              <a:buNone/>
            </a:pPr>
            <a:endParaRPr lang="en-US" sz="3600" dirty="0">
              <a:latin typeface="Open Sans Light" panose="020B0306030504020204" pitchFamily="34" charset="0"/>
              <a:ea typeface="Open Sans Light" panose="020B0306030504020204" pitchFamily="34" charset="0"/>
              <a:cs typeface="Open Sans Light" panose="020B0306030504020204" pitchFamily="34" charset="0"/>
            </a:endParaRPr>
          </a:p>
          <a:p>
            <a:pPr marL="0" indent="0">
              <a:buNone/>
            </a:pPr>
            <a:r>
              <a:rPr lang="en-US" sz="3600" dirty="0">
                <a:latin typeface="Open Sans Light" panose="020B0306030504020204" pitchFamily="34" charset="0"/>
                <a:ea typeface="Open Sans Light" panose="020B0306030504020204" pitchFamily="34" charset="0"/>
                <a:cs typeface="Open Sans Light" panose="020B0306030504020204" pitchFamily="34" charset="0"/>
              </a:rPr>
              <a:t>Source Music</a:t>
            </a:r>
          </a:p>
          <a:p>
            <a:pPr marL="0" indent="0">
              <a:buNone/>
            </a:pPr>
            <a:endParaRPr lang="en-US" sz="2000" dirty="0">
              <a:latin typeface="Open Sans Light" panose="020B0306030504020204" pitchFamily="34" charset="0"/>
              <a:ea typeface="Open Sans Light" panose="020B0306030504020204" pitchFamily="34" charset="0"/>
              <a:cs typeface="Open Sans Light" panose="020B0306030504020204" pitchFamily="34" charset="0"/>
            </a:endParaRPr>
          </a:p>
        </p:txBody>
      </p:sp>
    </p:spTree>
    <p:extLst>
      <p:ext uri="{BB962C8B-B14F-4D97-AF65-F5344CB8AC3E}">
        <p14:creationId xmlns:p14="http://schemas.microsoft.com/office/powerpoint/2010/main" val="3809475390"/>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7F24CDD-8665-4F4B-9F21-962FA4C93B96}"/>
              </a:ext>
            </a:extLst>
          </p:cNvPr>
          <p:cNvPicPr>
            <a:picLocks noChangeAspect="1"/>
          </p:cNvPicPr>
          <p:nvPr/>
        </p:nvPicPr>
        <p:blipFill rotWithShape="1">
          <a:blip r:embed="rId3"/>
          <a:srcRect l="16886" r="16886"/>
          <a:stretch/>
        </p:blipFill>
        <p:spPr>
          <a:xfrm>
            <a:off x="4117521" y="10"/>
            <a:ext cx="8074479" cy="6857990"/>
          </a:xfrm>
          <a:prstGeom prst="rect">
            <a:avLst/>
          </a:prstGeom>
        </p:spPr>
      </p:pic>
      <p:sp>
        <p:nvSpPr>
          <p:cNvPr id="10" name="Freeform: Shape 9">
            <a:extLst>
              <a:ext uri="{FF2B5EF4-FFF2-40B4-BE49-F238E27FC236}">
                <a16:creationId xmlns:a16="http://schemas.microsoft.com/office/drawing/2014/main" id="{8F23F8A3-8FD7-4779-8323-FDC26BE99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859800" cy="6858478"/>
          </a:xfrm>
          <a:custGeom>
            <a:avLst/>
            <a:gdLst>
              <a:gd name="connsiteX0" fmla="*/ 7859800 w 7859800"/>
              <a:gd name="connsiteY0" fmla="*/ 6858478 h 6858478"/>
              <a:gd name="connsiteX1" fmla="*/ 435245 w 7859800"/>
              <a:gd name="connsiteY1" fmla="*/ 6858478 h 6858478"/>
              <a:gd name="connsiteX2" fmla="*/ 435505 w 7859800"/>
              <a:gd name="connsiteY2" fmla="*/ 6857916 h 6858478"/>
              <a:gd name="connsiteX3" fmla="*/ 0 w 7859800"/>
              <a:gd name="connsiteY3" fmla="*/ 6857916 h 6858478"/>
              <a:gd name="connsiteX4" fmla="*/ 0 w 7859800"/>
              <a:gd name="connsiteY4" fmla="*/ 0 h 6858478"/>
              <a:gd name="connsiteX5" fmla="*/ 3611620 w 7859800"/>
              <a:gd name="connsiteY5" fmla="*/ 0 h 6858478"/>
              <a:gd name="connsiteX6" fmla="*/ 4677848 w 7859800"/>
              <a:gd name="connsiteY6" fmla="*/ 0 h 6858478"/>
              <a:gd name="connsiteX7" fmla="*/ 4683425 w 7859800"/>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59800" h="6858478">
                <a:moveTo>
                  <a:pt x="7859800" y="6858478"/>
                </a:moveTo>
                <a:lnTo>
                  <a:pt x="435245" y="6858478"/>
                </a:lnTo>
                <a:lnTo>
                  <a:pt x="435505" y="6857916"/>
                </a:lnTo>
                <a:lnTo>
                  <a:pt x="0" y="6857916"/>
                </a:lnTo>
                <a:lnTo>
                  <a:pt x="0" y="0"/>
                </a:lnTo>
                <a:lnTo>
                  <a:pt x="3611620" y="0"/>
                </a:lnTo>
                <a:lnTo>
                  <a:pt x="4677848" y="0"/>
                </a:lnTo>
                <a:lnTo>
                  <a:pt x="4683425"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F605C4CC-A25C-416F-8333-7CB7DC97D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431174" cy="6858478"/>
          </a:xfrm>
          <a:custGeom>
            <a:avLst/>
            <a:gdLst>
              <a:gd name="connsiteX0" fmla="*/ 7431174 w 7431174"/>
              <a:gd name="connsiteY0" fmla="*/ 6858478 h 6858478"/>
              <a:gd name="connsiteX1" fmla="*/ 6619 w 7431174"/>
              <a:gd name="connsiteY1" fmla="*/ 6858478 h 6858478"/>
              <a:gd name="connsiteX2" fmla="*/ 6879 w 7431174"/>
              <a:gd name="connsiteY2" fmla="*/ 6857916 h 6858478"/>
              <a:gd name="connsiteX3" fmla="*/ 0 w 7431174"/>
              <a:gd name="connsiteY3" fmla="*/ 6857916 h 6858478"/>
              <a:gd name="connsiteX4" fmla="*/ 0 w 7431174"/>
              <a:gd name="connsiteY4" fmla="*/ 0 h 6858478"/>
              <a:gd name="connsiteX5" fmla="*/ 3182994 w 7431174"/>
              <a:gd name="connsiteY5" fmla="*/ 0 h 6858478"/>
              <a:gd name="connsiteX6" fmla="*/ 4249222 w 7431174"/>
              <a:gd name="connsiteY6" fmla="*/ 0 h 6858478"/>
              <a:gd name="connsiteX7" fmla="*/ 4254799 w 7431174"/>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31174" h="6858478">
                <a:moveTo>
                  <a:pt x="7431174" y="6858478"/>
                </a:moveTo>
                <a:lnTo>
                  <a:pt x="6619" y="6858478"/>
                </a:lnTo>
                <a:lnTo>
                  <a:pt x="6879" y="6857916"/>
                </a:lnTo>
                <a:lnTo>
                  <a:pt x="0" y="6857916"/>
                </a:lnTo>
                <a:lnTo>
                  <a:pt x="0" y="0"/>
                </a:lnTo>
                <a:lnTo>
                  <a:pt x="3182994" y="0"/>
                </a:lnTo>
                <a:lnTo>
                  <a:pt x="4249222" y="0"/>
                </a:lnTo>
                <a:lnTo>
                  <a:pt x="4254799"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805E2B0-74B4-0B41-BB1E-C12A0978E720}"/>
              </a:ext>
            </a:extLst>
          </p:cNvPr>
          <p:cNvSpPr>
            <a:spLocks noGrp="1"/>
          </p:cNvSpPr>
          <p:nvPr>
            <p:ph type="title"/>
          </p:nvPr>
        </p:nvSpPr>
        <p:spPr>
          <a:xfrm>
            <a:off x="387813" y="279255"/>
            <a:ext cx="5266155" cy="1325563"/>
          </a:xfrm>
        </p:spPr>
        <p:txBody>
          <a:bodyPr>
            <a:normAutofit/>
          </a:bodyPr>
          <a:lstStyle/>
          <a:p>
            <a:r>
              <a:rPr lang="en-US" b="1" dirty="0">
                <a:latin typeface="Open Sans SemiBold" panose="020B0606030504020204" pitchFamily="34" charset="0"/>
                <a:ea typeface="Open Sans SemiBold" panose="020B0606030504020204" pitchFamily="34" charset="0"/>
                <a:cs typeface="Open Sans SemiBold" panose="020B0606030504020204" pitchFamily="34" charset="0"/>
              </a:rPr>
              <a:t>Terminology: </a:t>
            </a:r>
            <a:br>
              <a:rPr lang="en-US" b="1" dirty="0">
                <a:latin typeface="Open Sans SemiBold" panose="020B0606030504020204" pitchFamily="34" charset="0"/>
                <a:ea typeface="Open Sans SemiBold" panose="020B0606030504020204" pitchFamily="34" charset="0"/>
                <a:cs typeface="Open Sans SemiBold" panose="020B0606030504020204" pitchFamily="34" charset="0"/>
              </a:rPr>
            </a:br>
            <a:r>
              <a:rPr lang="en-US" b="1" dirty="0">
                <a:latin typeface="Open Sans SemiBold" panose="020B0606030504020204" pitchFamily="34" charset="0"/>
                <a:ea typeface="Open Sans SemiBold" panose="020B0606030504020204" pitchFamily="34" charset="0"/>
                <a:cs typeface="Open Sans SemiBold" panose="020B0606030504020204" pitchFamily="34" charset="0"/>
              </a:rPr>
              <a:t>Dialogue</a:t>
            </a:r>
          </a:p>
        </p:txBody>
      </p:sp>
      <p:sp>
        <p:nvSpPr>
          <p:cNvPr id="3" name="Content Placeholder 2">
            <a:extLst>
              <a:ext uri="{FF2B5EF4-FFF2-40B4-BE49-F238E27FC236}">
                <a16:creationId xmlns:a16="http://schemas.microsoft.com/office/drawing/2014/main" id="{2EC16717-06DC-DF4E-B391-8A03135D7F43}"/>
              </a:ext>
            </a:extLst>
          </p:cNvPr>
          <p:cNvSpPr>
            <a:spLocks noGrp="1"/>
          </p:cNvSpPr>
          <p:nvPr>
            <p:ph idx="1"/>
          </p:nvPr>
        </p:nvSpPr>
        <p:spPr>
          <a:xfrm>
            <a:off x="387813" y="1916933"/>
            <a:ext cx="4856540" cy="4661812"/>
          </a:xfrm>
        </p:spPr>
        <p:txBody>
          <a:bodyPr>
            <a:normAutofit fontScale="77500" lnSpcReduction="20000"/>
          </a:bodyPr>
          <a:lstStyle/>
          <a:p>
            <a:pPr marL="0" indent="0">
              <a:lnSpc>
                <a:spcPct val="120000"/>
              </a:lnSpc>
              <a:buNone/>
            </a:pPr>
            <a:r>
              <a:rPr lang="en-US" sz="4100" dirty="0">
                <a:latin typeface="Open Sans Light" panose="020B0306030504020204" pitchFamily="34" charset="0"/>
                <a:ea typeface="Open Sans Light" panose="020B0306030504020204" pitchFamily="34" charset="0"/>
                <a:cs typeface="Open Sans Light" panose="020B0306030504020204" pitchFamily="34" charset="0"/>
              </a:rPr>
              <a:t>Original Dialogue</a:t>
            </a:r>
          </a:p>
          <a:p>
            <a:pPr marL="0" indent="0">
              <a:lnSpc>
                <a:spcPct val="120000"/>
              </a:lnSpc>
              <a:buNone/>
            </a:pPr>
            <a:r>
              <a:rPr lang="en-US" sz="4100" dirty="0">
                <a:latin typeface="Open Sans Light" panose="020B0306030504020204" pitchFamily="34" charset="0"/>
                <a:ea typeface="Open Sans Light" panose="020B0306030504020204" pitchFamily="34" charset="0"/>
                <a:cs typeface="Open Sans Light" panose="020B0306030504020204" pitchFamily="34" charset="0"/>
              </a:rPr>
              <a:t>Crowd Dialogue </a:t>
            </a:r>
          </a:p>
          <a:p>
            <a:pPr marL="0" indent="0">
              <a:lnSpc>
                <a:spcPct val="120000"/>
              </a:lnSpc>
              <a:buNone/>
            </a:pPr>
            <a:r>
              <a:rPr lang="en-US" sz="4100" dirty="0">
                <a:latin typeface="Open Sans Light" panose="020B0306030504020204" pitchFamily="34" charset="0"/>
                <a:ea typeface="Open Sans Light" panose="020B0306030504020204" pitchFamily="34" charset="0"/>
                <a:cs typeface="Open Sans Light" panose="020B0306030504020204" pitchFamily="34" charset="0"/>
              </a:rPr>
              <a:t>Automated Dialogue Replacement (or Additional Dialogue Recording) </a:t>
            </a:r>
          </a:p>
          <a:p>
            <a:pPr marL="0" indent="0">
              <a:lnSpc>
                <a:spcPct val="120000"/>
              </a:lnSpc>
              <a:buNone/>
            </a:pPr>
            <a:r>
              <a:rPr lang="en-US" sz="4100" dirty="0">
                <a:latin typeface="Open Sans Light" panose="020B0306030504020204" pitchFamily="34" charset="0"/>
                <a:ea typeface="Open Sans Light" panose="020B0306030504020204" pitchFamily="34" charset="0"/>
                <a:cs typeface="Open Sans Light" panose="020B0306030504020204" pitchFamily="34" charset="0"/>
              </a:rPr>
              <a:t>Voice Over </a:t>
            </a:r>
          </a:p>
          <a:p>
            <a:pPr marL="0" indent="0">
              <a:lnSpc>
                <a:spcPct val="120000"/>
              </a:lnSpc>
              <a:buNone/>
            </a:pPr>
            <a:r>
              <a:rPr lang="en-US" sz="4100" dirty="0">
                <a:latin typeface="Open Sans Light" panose="020B0306030504020204" pitchFamily="34" charset="0"/>
                <a:ea typeface="Open Sans Light" panose="020B0306030504020204" pitchFamily="34" charset="0"/>
                <a:cs typeface="Open Sans Light" panose="020B0306030504020204" pitchFamily="34" charset="0"/>
              </a:rPr>
              <a:t>Dubbing</a:t>
            </a:r>
          </a:p>
          <a:p>
            <a:pPr marL="0" indent="0">
              <a:buNone/>
            </a:pPr>
            <a:endParaRPr lang="en-US" sz="2000" dirty="0">
              <a:latin typeface="Open Sans Light" panose="020B0306030504020204" pitchFamily="34" charset="0"/>
              <a:ea typeface="Open Sans Light" panose="020B0306030504020204" pitchFamily="34" charset="0"/>
              <a:cs typeface="Open Sans Light" panose="020B0306030504020204" pitchFamily="34" charset="0"/>
            </a:endParaRPr>
          </a:p>
        </p:txBody>
      </p:sp>
      <p:sp>
        <p:nvSpPr>
          <p:cNvPr id="7" name="TextBox 6">
            <a:extLst>
              <a:ext uri="{FF2B5EF4-FFF2-40B4-BE49-F238E27FC236}">
                <a16:creationId xmlns:a16="http://schemas.microsoft.com/office/drawing/2014/main" id="{C184C231-C65F-FB42-BA11-2D2A24B0076A}"/>
              </a:ext>
            </a:extLst>
          </p:cNvPr>
          <p:cNvSpPr txBox="1"/>
          <p:nvPr/>
        </p:nvSpPr>
        <p:spPr>
          <a:xfrm>
            <a:off x="9750306" y="6169709"/>
            <a:ext cx="2441694" cy="646331"/>
          </a:xfrm>
          <a:prstGeom prst="rect">
            <a:avLst/>
          </a:prstGeom>
          <a:noFill/>
        </p:spPr>
        <p:txBody>
          <a:bodyPr wrap="none" rtlCol="0">
            <a:spAutoFit/>
          </a:bodyPr>
          <a:lstStyle/>
          <a:p>
            <a:pPr algn="ctr"/>
            <a:r>
              <a:rPr lang="en-US" dirty="0">
                <a:latin typeface="Open Sans Light" panose="020B0306030504020204" pitchFamily="34" charset="0"/>
                <a:ea typeface="Open Sans Light" panose="020B0306030504020204" pitchFamily="34" charset="0"/>
                <a:cs typeface="Open Sans Light" panose="020B0306030504020204" pitchFamily="34" charset="0"/>
              </a:rPr>
              <a:t>Morgan Freeman </a:t>
            </a:r>
          </a:p>
          <a:p>
            <a:pPr algn="ctr"/>
            <a:r>
              <a:rPr lang="en-US" dirty="0">
                <a:latin typeface="Open Sans Light" panose="020B0306030504020204" pitchFamily="34" charset="0"/>
                <a:ea typeface="Open Sans Light" panose="020B0306030504020204" pitchFamily="34" charset="0"/>
                <a:cs typeface="Open Sans Light" panose="020B0306030504020204" pitchFamily="34" charset="0"/>
              </a:rPr>
              <a:t>Narrating ‘Dear Kobe’ </a:t>
            </a:r>
          </a:p>
        </p:txBody>
      </p:sp>
    </p:spTree>
    <p:extLst>
      <p:ext uri="{BB962C8B-B14F-4D97-AF65-F5344CB8AC3E}">
        <p14:creationId xmlns:p14="http://schemas.microsoft.com/office/powerpoint/2010/main" val="3064703568"/>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9B1623-C4BD-724D-8055-18B7E9532378}"/>
              </a:ext>
            </a:extLst>
          </p:cNvPr>
          <p:cNvSpPr>
            <a:spLocks noGrp="1"/>
          </p:cNvSpPr>
          <p:nvPr>
            <p:ph type="title"/>
          </p:nvPr>
        </p:nvSpPr>
        <p:spPr>
          <a:xfrm>
            <a:off x="838199" y="0"/>
            <a:ext cx="10515600" cy="1325563"/>
          </a:xfrm>
        </p:spPr>
        <p:txBody>
          <a:bodyPr>
            <a:normAutofit/>
          </a:bodyPr>
          <a:lstStyle/>
          <a:p>
            <a:pPr algn="ctr"/>
            <a:r>
              <a:rPr lang="en-US"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Zoom Share Screen Settings</a:t>
            </a:r>
          </a:p>
        </p:txBody>
      </p:sp>
      <p:pic>
        <p:nvPicPr>
          <p:cNvPr id="5" name="Content Placeholder 4" descr="Graphical user interface, application&#10;&#10;Description automatically generated">
            <a:extLst>
              <a:ext uri="{FF2B5EF4-FFF2-40B4-BE49-F238E27FC236}">
                <a16:creationId xmlns:a16="http://schemas.microsoft.com/office/drawing/2014/main" id="{86B49C57-F261-7843-870D-BCFDFECE0AD5}"/>
              </a:ext>
            </a:extLst>
          </p:cNvPr>
          <p:cNvPicPr>
            <a:picLocks noGrp="1" noChangeAspect="1"/>
          </p:cNvPicPr>
          <p:nvPr>
            <p:ph idx="1"/>
          </p:nvPr>
        </p:nvPicPr>
        <p:blipFill>
          <a:blip r:embed="rId3"/>
          <a:stretch>
            <a:fillRect/>
          </a:stretch>
        </p:blipFill>
        <p:spPr>
          <a:xfrm>
            <a:off x="1382804" y="1150751"/>
            <a:ext cx="9426389" cy="5420174"/>
          </a:xfrm>
          <a:ln w="82550">
            <a:solidFill>
              <a:schemeClr val="tx1"/>
            </a:solidFill>
          </a:ln>
        </p:spPr>
      </p:pic>
      <p:sp>
        <p:nvSpPr>
          <p:cNvPr id="6" name="Rectangle 5">
            <a:extLst>
              <a:ext uri="{FF2B5EF4-FFF2-40B4-BE49-F238E27FC236}">
                <a16:creationId xmlns:a16="http://schemas.microsoft.com/office/drawing/2014/main" id="{19A26B95-03C2-1547-9B24-4EDAAE7EB09C}"/>
              </a:ext>
            </a:extLst>
          </p:cNvPr>
          <p:cNvSpPr/>
          <p:nvPr/>
        </p:nvSpPr>
        <p:spPr>
          <a:xfrm>
            <a:off x="1382804" y="5930152"/>
            <a:ext cx="2758889" cy="708008"/>
          </a:xfrm>
          <a:prstGeom prst="rect">
            <a:avLst/>
          </a:prstGeom>
          <a:noFill/>
          <a:ln w="635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8" name="Straight Arrow Connector 7">
            <a:extLst>
              <a:ext uri="{FF2B5EF4-FFF2-40B4-BE49-F238E27FC236}">
                <a16:creationId xmlns:a16="http://schemas.microsoft.com/office/drawing/2014/main" id="{79BC20E2-17F6-9F40-BEAB-F07118C60AC1}"/>
              </a:ext>
            </a:extLst>
          </p:cNvPr>
          <p:cNvCxnSpPr/>
          <p:nvPr/>
        </p:nvCxnSpPr>
        <p:spPr>
          <a:xfrm flipH="1">
            <a:off x="4383741" y="4477871"/>
            <a:ext cx="2245659" cy="1438835"/>
          </a:xfrm>
          <a:prstGeom prst="straightConnector1">
            <a:avLst/>
          </a:prstGeom>
          <a:ln w="111125">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7D740089-8A34-A849-8A87-515F01EC7BE5}"/>
              </a:ext>
            </a:extLst>
          </p:cNvPr>
          <p:cNvSpPr txBox="1"/>
          <p:nvPr/>
        </p:nvSpPr>
        <p:spPr>
          <a:xfrm>
            <a:off x="6629400" y="4239417"/>
            <a:ext cx="2388218" cy="369332"/>
          </a:xfrm>
          <a:prstGeom prst="rect">
            <a:avLst/>
          </a:prstGeom>
          <a:noFill/>
          <a:ln w="28575">
            <a:solidFill>
              <a:srgbClr val="FF0000"/>
            </a:solidFill>
          </a:ln>
        </p:spPr>
        <p:txBody>
          <a:bodyPr wrap="none" rtlCol="0">
            <a:spAutoFit/>
          </a:bodyPr>
          <a:lstStyle/>
          <a:p>
            <a:r>
              <a:rPr lang="en-US" b="1" dirty="0"/>
              <a:t>Share Computer Sound</a:t>
            </a:r>
          </a:p>
        </p:txBody>
      </p:sp>
    </p:spTree>
    <p:extLst>
      <p:ext uri="{BB962C8B-B14F-4D97-AF65-F5344CB8AC3E}">
        <p14:creationId xmlns:p14="http://schemas.microsoft.com/office/powerpoint/2010/main" val="17809916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erson standing in a room&#10;&#10;Description automatically generated">
            <a:extLst>
              <a:ext uri="{FF2B5EF4-FFF2-40B4-BE49-F238E27FC236}">
                <a16:creationId xmlns:a16="http://schemas.microsoft.com/office/drawing/2014/main" id="{4721836D-E993-9B4B-9183-0F9243134B94}"/>
              </a:ext>
            </a:extLst>
          </p:cNvPr>
          <p:cNvPicPr>
            <a:picLocks noChangeAspect="1"/>
          </p:cNvPicPr>
          <p:nvPr/>
        </p:nvPicPr>
        <p:blipFill rotWithShape="1">
          <a:blip r:embed="rId3"/>
          <a:srcRect l="11183" r="10226" b="-1"/>
          <a:stretch/>
        </p:blipFill>
        <p:spPr>
          <a:xfrm>
            <a:off x="4117521" y="10"/>
            <a:ext cx="8074479" cy="6857990"/>
          </a:xfrm>
          <a:prstGeom prst="rect">
            <a:avLst/>
          </a:prstGeom>
        </p:spPr>
      </p:pic>
      <p:sp>
        <p:nvSpPr>
          <p:cNvPr id="10" name="Freeform: Shape 9">
            <a:extLst>
              <a:ext uri="{FF2B5EF4-FFF2-40B4-BE49-F238E27FC236}">
                <a16:creationId xmlns:a16="http://schemas.microsoft.com/office/drawing/2014/main" id="{8F23F8A3-8FD7-4779-8323-FDC26BE99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859800" cy="6858478"/>
          </a:xfrm>
          <a:custGeom>
            <a:avLst/>
            <a:gdLst>
              <a:gd name="connsiteX0" fmla="*/ 7859800 w 7859800"/>
              <a:gd name="connsiteY0" fmla="*/ 6858478 h 6858478"/>
              <a:gd name="connsiteX1" fmla="*/ 435245 w 7859800"/>
              <a:gd name="connsiteY1" fmla="*/ 6858478 h 6858478"/>
              <a:gd name="connsiteX2" fmla="*/ 435505 w 7859800"/>
              <a:gd name="connsiteY2" fmla="*/ 6857916 h 6858478"/>
              <a:gd name="connsiteX3" fmla="*/ 0 w 7859800"/>
              <a:gd name="connsiteY3" fmla="*/ 6857916 h 6858478"/>
              <a:gd name="connsiteX4" fmla="*/ 0 w 7859800"/>
              <a:gd name="connsiteY4" fmla="*/ 0 h 6858478"/>
              <a:gd name="connsiteX5" fmla="*/ 3611620 w 7859800"/>
              <a:gd name="connsiteY5" fmla="*/ 0 h 6858478"/>
              <a:gd name="connsiteX6" fmla="*/ 4677848 w 7859800"/>
              <a:gd name="connsiteY6" fmla="*/ 0 h 6858478"/>
              <a:gd name="connsiteX7" fmla="*/ 4683425 w 7859800"/>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59800" h="6858478">
                <a:moveTo>
                  <a:pt x="7859800" y="6858478"/>
                </a:moveTo>
                <a:lnTo>
                  <a:pt x="435245" y="6858478"/>
                </a:lnTo>
                <a:lnTo>
                  <a:pt x="435505" y="6857916"/>
                </a:lnTo>
                <a:lnTo>
                  <a:pt x="0" y="6857916"/>
                </a:lnTo>
                <a:lnTo>
                  <a:pt x="0" y="0"/>
                </a:lnTo>
                <a:lnTo>
                  <a:pt x="3611620" y="0"/>
                </a:lnTo>
                <a:lnTo>
                  <a:pt x="4677848" y="0"/>
                </a:lnTo>
                <a:lnTo>
                  <a:pt x="4683425"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F605C4CC-A25C-416F-8333-7CB7DC97D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431174" cy="6858478"/>
          </a:xfrm>
          <a:custGeom>
            <a:avLst/>
            <a:gdLst>
              <a:gd name="connsiteX0" fmla="*/ 7431174 w 7431174"/>
              <a:gd name="connsiteY0" fmla="*/ 6858478 h 6858478"/>
              <a:gd name="connsiteX1" fmla="*/ 6619 w 7431174"/>
              <a:gd name="connsiteY1" fmla="*/ 6858478 h 6858478"/>
              <a:gd name="connsiteX2" fmla="*/ 6879 w 7431174"/>
              <a:gd name="connsiteY2" fmla="*/ 6857916 h 6858478"/>
              <a:gd name="connsiteX3" fmla="*/ 0 w 7431174"/>
              <a:gd name="connsiteY3" fmla="*/ 6857916 h 6858478"/>
              <a:gd name="connsiteX4" fmla="*/ 0 w 7431174"/>
              <a:gd name="connsiteY4" fmla="*/ 0 h 6858478"/>
              <a:gd name="connsiteX5" fmla="*/ 3182994 w 7431174"/>
              <a:gd name="connsiteY5" fmla="*/ 0 h 6858478"/>
              <a:gd name="connsiteX6" fmla="*/ 4249222 w 7431174"/>
              <a:gd name="connsiteY6" fmla="*/ 0 h 6858478"/>
              <a:gd name="connsiteX7" fmla="*/ 4254799 w 7431174"/>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31174" h="6858478">
                <a:moveTo>
                  <a:pt x="7431174" y="6858478"/>
                </a:moveTo>
                <a:lnTo>
                  <a:pt x="6619" y="6858478"/>
                </a:lnTo>
                <a:lnTo>
                  <a:pt x="6879" y="6857916"/>
                </a:lnTo>
                <a:lnTo>
                  <a:pt x="0" y="6857916"/>
                </a:lnTo>
                <a:lnTo>
                  <a:pt x="0" y="0"/>
                </a:lnTo>
                <a:lnTo>
                  <a:pt x="3182994" y="0"/>
                </a:lnTo>
                <a:lnTo>
                  <a:pt x="4249222" y="0"/>
                </a:lnTo>
                <a:lnTo>
                  <a:pt x="4254799"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98DC332-5410-C24D-B6BB-20DCF9FB63C0}"/>
              </a:ext>
            </a:extLst>
          </p:cNvPr>
          <p:cNvSpPr>
            <a:spLocks noGrp="1"/>
          </p:cNvSpPr>
          <p:nvPr>
            <p:ph type="title"/>
          </p:nvPr>
        </p:nvSpPr>
        <p:spPr>
          <a:xfrm>
            <a:off x="496464" y="165957"/>
            <a:ext cx="11199072" cy="1325563"/>
          </a:xfrm>
        </p:spPr>
        <p:txBody>
          <a:bodyPr>
            <a:normAutofit/>
          </a:bodyPr>
          <a:lstStyle/>
          <a:p>
            <a:r>
              <a:rPr lang="en-US" sz="4000" b="1" dirty="0">
                <a:latin typeface="Open Sans SemiBold" panose="020B0606030504020204" pitchFamily="34" charset="0"/>
                <a:ea typeface="Open Sans SemiBold" panose="020B0606030504020204" pitchFamily="34" charset="0"/>
                <a:cs typeface="Open Sans SemiBold" panose="020B0606030504020204" pitchFamily="34" charset="0"/>
              </a:rPr>
              <a:t>Advice on Finishing Part 1 of the Assignment</a:t>
            </a:r>
          </a:p>
        </p:txBody>
      </p:sp>
      <p:sp>
        <p:nvSpPr>
          <p:cNvPr id="3" name="Content Placeholder 2">
            <a:extLst>
              <a:ext uri="{FF2B5EF4-FFF2-40B4-BE49-F238E27FC236}">
                <a16:creationId xmlns:a16="http://schemas.microsoft.com/office/drawing/2014/main" id="{47364261-B114-9A48-B711-4EA6E7AB1EF9}"/>
              </a:ext>
            </a:extLst>
          </p:cNvPr>
          <p:cNvSpPr>
            <a:spLocks noGrp="1"/>
          </p:cNvSpPr>
          <p:nvPr>
            <p:ph idx="1"/>
          </p:nvPr>
        </p:nvSpPr>
        <p:spPr>
          <a:xfrm>
            <a:off x="496464" y="1491520"/>
            <a:ext cx="4491317" cy="5360784"/>
          </a:xfrm>
        </p:spPr>
        <p:txBody>
          <a:bodyPr>
            <a:normAutofit fontScale="92500"/>
          </a:bodyPr>
          <a:lstStyle/>
          <a:p>
            <a:r>
              <a:rPr lang="en-US" sz="3000" dirty="0">
                <a:latin typeface="Open Sans Light" panose="020B0306030504020204" pitchFamily="34" charset="0"/>
                <a:ea typeface="Open Sans Light" panose="020B0306030504020204" pitchFamily="34" charset="0"/>
                <a:cs typeface="Open Sans Light" panose="020B0306030504020204" pitchFamily="34" charset="0"/>
              </a:rPr>
              <a:t>Mix with Monitor Speakers where possible.</a:t>
            </a:r>
          </a:p>
          <a:p>
            <a:r>
              <a:rPr lang="en-US" sz="3000" dirty="0">
                <a:latin typeface="Open Sans Light" panose="020B0306030504020204" pitchFamily="34" charset="0"/>
                <a:ea typeface="Open Sans Light" panose="020B0306030504020204" pitchFamily="34" charset="0"/>
                <a:cs typeface="Open Sans Light" panose="020B0306030504020204" pitchFamily="34" charset="0"/>
              </a:rPr>
              <a:t>Master works by listening on playback devices you’re familiar with. </a:t>
            </a:r>
          </a:p>
          <a:p>
            <a:r>
              <a:rPr lang="en-US" sz="3000" dirty="0">
                <a:latin typeface="Open Sans Light" panose="020B0306030504020204" pitchFamily="34" charset="0"/>
                <a:ea typeface="Open Sans Light" panose="020B0306030504020204" pitchFamily="34" charset="0"/>
                <a:cs typeface="Open Sans Light" panose="020B0306030504020204" pitchFamily="34" charset="0"/>
              </a:rPr>
              <a:t>Check your final exports before submitting.</a:t>
            </a:r>
          </a:p>
          <a:p>
            <a:r>
              <a:rPr lang="en-US" sz="3000" dirty="0">
                <a:latin typeface="Open Sans Light" panose="020B0306030504020204" pitchFamily="34" charset="0"/>
                <a:ea typeface="Open Sans Light" panose="020B0306030504020204" pitchFamily="34" charset="0"/>
                <a:cs typeface="Open Sans Light" panose="020B0306030504020204" pitchFamily="34" charset="0"/>
              </a:rPr>
              <a:t>Share your work with others. </a:t>
            </a:r>
          </a:p>
          <a:p>
            <a:r>
              <a:rPr lang="en-US" sz="3000" dirty="0">
                <a:latin typeface="Open Sans Light" panose="020B0306030504020204" pitchFamily="34" charset="0"/>
                <a:ea typeface="Open Sans Light" panose="020B0306030504020204" pitchFamily="34" charset="0"/>
                <a:cs typeface="Open Sans Light" panose="020B0306030504020204" pitchFamily="34" charset="0"/>
              </a:rPr>
              <a:t>Make use of the one-to-one time available. </a:t>
            </a:r>
          </a:p>
          <a:p>
            <a:pPr marL="0" indent="0">
              <a:buNone/>
            </a:pPr>
            <a:endParaRPr lang="en-US" sz="2000" dirty="0"/>
          </a:p>
        </p:txBody>
      </p:sp>
    </p:spTree>
    <p:extLst>
      <p:ext uri="{BB962C8B-B14F-4D97-AF65-F5344CB8AC3E}">
        <p14:creationId xmlns:p14="http://schemas.microsoft.com/office/powerpoint/2010/main" val="736564384"/>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427AF5F-9A0E-42B7-A252-FD64C9885F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CFAEEB-3877-8348-839E-721DB2790099}"/>
              </a:ext>
            </a:extLst>
          </p:cNvPr>
          <p:cNvSpPr>
            <a:spLocks noGrp="1"/>
          </p:cNvSpPr>
          <p:nvPr>
            <p:ph type="title"/>
          </p:nvPr>
        </p:nvSpPr>
        <p:spPr>
          <a:xfrm>
            <a:off x="836675" y="109630"/>
            <a:ext cx="10515600" cy="1306443"/>
          </a:xfrm>
        </p:spPr>
        <p:txBody>
          <a:bodyPr>
            <a:normAutofit/>
          </a:bodyPr>
          <a:lstStyle/>
          <a:p>
            <a:pPr algn="ctr"/>
            <a:r>
              <a:rPr lang="en-US" sz="4000"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One-to-One Session Availability</a:t>
            </a:r>
          </a:p>
        </p:txBody>
      </p:sp>
      <p:sp>
        <p:nvSpPr>
          <p:cNvPr id="3" name="Content Placeholder 2">
            <a:extLst>
              <a:ext uri="{FF2B5EF4-FFF2-40B4-BE49-F238E27FC236}">
                <a16:creationId xmlns:a16="http://schemas.microsoft.com/office/drawing/2014/main" id="{5C10DFA2-4D97-B842-86B7-BD1DF5EF62B9}"/>
              </a:ext>
            </a:extLst>
          </p:cNvPr>
          <p:cNvSpPr>
            <a:spLocks noGrp="1"/>
          </p:cNvSpPr>
          <p:nvPr>
            <p:ph idx="1"/>
          </p:nvPr>
        </p:nvSpPr>
        <p:spPr>
          <a:xfrm>
            <a:off x="690998" y="1787907"/>
            <a:ext cx="4790919" cy="4148956"/>
          </a:xfrm>
        </p:spPr>
        <p:txBody>
          <a:bodyPr>
            <a:normAutofit/>
          </a:bodyPr>
          <a:lstStyle/>
          <a:p>
            <a:r>
              <a:rPr lang="en-US" sz="32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Monday (9:00–2:00pm)</a:t>
            </a:r>
          </a:p>
          <a:p>
            <a:endParaRPr lang="en-US" sz="32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a:p>
            <a:r>
              <a:rPr lang="en-US" sz="32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Tuesday </a:t>
            </a:r>
          </a:p>
          <a:p>
            <a:endParaRPr lang="en-US" sz="32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a:p>
            <a:r>
              <a:rPr lang="en-US" sz="32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Wednesday</a:t>
            </a:r>
          </a:p>
          <a:p>
            <a:endParaRPr lang="en-US" sz="32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a:p>
            <a:r>
              <a:rPr lang="en-US" sz="32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Thursday</a:t>
            </a:r>
          </a:p>
        </p:txBody>
      </p:sp>
      <p:pic>
        <p:nvPicPr>
          <p:cNvPr id="5" name="Picture 4" descr="A picture containing text&#10;&#10;Description automatically generated">
            <a:extLst>
              <a:ext uri="{FF2B5EF4-FFF2-40B4-BE49-F238E27FC236}">
                <a16:creationId xmlns:a16="http://schemas.microsoft.com/office/drawing/2014/main" id="{E4CDCCA6-E401-FF41-8C60-E435FCDFB10D}"/>
              </a:ext>
            </a:extLst>
          </p:cNvPr>
          <p:cNvPicPr>
            <a:picLocks noChangeAspect="1"/>
          </p:cNvPicPr>
          <p:nvPr/>
        </p:nvPicPr>
        <p:blipFill rotWithShape="1">
          <a:blip r:embed="rId3"/>
          <a:srcRect l="4566" t="7682" r="6592" b="7051"/>
          <a:stretch/>
        </p:blipFill>
        <p:spPr>
          <a:xfrm>
            <a:off x="6094475" y="2053756"/>
            <a:ext cx="5481918" cy="3617259"/>
          </a:xfrm>
          <a:prstGeom prst="rect">
            <a:avLst/>
          </a:prstGeom>
        </p:spPr>
      </p:pic>
    </p:spTree>
    <p:extLst>
      <p:ext uri="{BB962C8B-B14F-4D97-AF65-F5344CB8AC3E}">
        <p14:creationId xmlns:p14="http://schemas.microsoft.com/office/powerpoint/2010/main" val="34214776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plane sitting on top of a crosswalk&#10;&#10;Description automatically generated">
            <a:extLst>
              <a:ext uri="{FF2B5EF4-FFF2-40B4-BE49-F238E27FC236}">
                <a16:creationId xmlns:a16="http://schemas.microsoft.com/office/drawing/2014/main" id="{93C15C52-B671-A049-9E9C-35435F0663B7}"/>
              </a:ext>
            </a:extLst>
          </p:cNvPr>
          <p:cNvPicPr>
            <a:picLocks noGrp="1" noChangeAspect="1"/>
          </p:cNvPicPr>
          <p:nvPr>
            <p:ph idx="1"/>
          </p:nvPr>
        </p:nvPicPr>
        <p:blipFill rotWithShape="1">
          <a:blip r:embed="rId3">
            <a:extLst>
              <a:ext uri="{837473B0-CC2E-450A-ABE3-18F120FF3D39}">
                <a1611:picAttrSrcUrl xmlns:a1611="http://schemas.microsoft.com/office/drawing/2016/11/main" r:id="rId4"/>
              </a:ext>
            </a:extLst>
          </a:blip>
          <a:srcRect t="13452" b="13452"/>
          <a:stretch/>
        </p:blipFill>
        <p:spPr>
          <a:xfrm>
            <a:off x="0" y="0"/>
            <a:ext cx="12192000" cy="6858000"/>
          </a:xfrm>
        </p:spPr>
      </p:pic>
      <p:sp>
        <p:nvSpPr>
          <p:cNvPr id="2" name="Title 1">
            <a:extLst>
              <a:ext uri="{FF2B5EF4-FFF2-40B4-BE49-F238E27FC236}">
                <a16:creationId xmlns:a16="http://schemas.microsoft.com/office/drawing/2014/main" id="{3F7472C4-F36D-7842-9BA5-D08C0B12C948}"/>
              </a:ext>
            </a:extLst>
          </p:cNvPr>
          <p:cNvSpPr>
            <a:spLocks noGrp="1"/>
          </p:cNvSpPr>
          <p:nvPr>
            <p:ph type="title"/>
          </p:nvPr>
        </p:nvSpPr>
        <p:spPr>
          <a:xfrm>
            <a:off x="838200" y="1736726"/>
            <a:ext cx="10515600" cy="1325563"/>
          </a:xfrm>
        </p:spPr>
        <p:txBody>
          <a:bodyPr/>
          <a:lstStyle/>
          <a:p>
            <a:pPr algn="ctr"/>
            <a:r>
              <a:rPr lang="en-US"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The Finishing Line </a:t>
            </a:r>
            <a:br>
              <a:rPr lang="en-US"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br>
            <a:r>
              <a:rPr lang="en-US"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is in sight….</a:t>
            </a:r>
          </a:p>
        </p:txBody>
      </p:sp>
    </p:spTree>
    <p:extLst>
      <p:ext uri="{BB962C8B-B14F-4D97-AF65-F5344CB8AC3E}">
        <p14:creationId xmlns:p14="http://schemas.microsoft.com/office/powerpoint/2010/main" val="279560425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141</TotalTime>
  <Words>848</Words>
  <Application>Microsoft Macintosh PowerPoint</Application>
  <PresentationFormat>Widescreen</PresentationFormat>
  <Paragraphs>129</Paragraphs>
  <Slides>14</Slides>
  <Notes>12</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Arial</vt:lpstr>
      <vt:lpstr>Calibri</vt:lpstr>
      <vt:lpstr>Calibri Light</vt:lpstr>
      <vt:lpstr>Open Sans</vt:lpstr>
      <vt:lpstr>Open Sans Light</vt:lpstr>
      <vt:lpstr>Open Sans SemiBold</vt:lpstr>
      <vt:lpstr>Office Theme</vt:lpstr>
      <vt:lpstr>Sound Design for Screen</vt:lpstr>
      <vt:lpstr>PowerPoint Presentation</vt:lpstr>
      <vt:lpstr>PowerPoint Presentation</vt:lpstr>
      <vt:lpstr>Sound Design for Screen Presentation Ideas</vt:lpstr>
      <vt:lpstr>PowerPoint Presentations </vt:lpstr>
      <vt:lpstr>Structure of the Presentation</vt:lpstr>
      <vt:lpstr>Showreel Presentation</vt:lpstr>
      <vt:lpstr>Terminology:  Sound Effects</vt:lpstr>
      <vt:lpstr>Terminology:  Music</vt:lpstr>
      <vt:lpstr>Terminology:  Dialogue</vt:lpstr>
      <vt:lpstr>Zoom Share Screen Settings</vt:lpstr>
      <vt:lpstr>Advice on Finishing Part 1 of the Assignment</vt:lpstr>
      <vt:lpstr>One-to-One Session Availability</vt:lpstr>
      <vt:lpstr>The Finishing Line  is in sight….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Sound Design for Screen</dc:title>
  <dc:creator>David Bird</dc:creator>
  <cp:lastModifiedBy>David Bird</cp:lastModifiedBy>
  <cp:revision>27</cp:revision>
  <dcterms:created xsi:type="dcterms:W3CDTF">2020-12-03T18:02:21Z</dcterms:created>
  <dcterms:modified xsi:type="dcterms:W3CDTF">2020-12-03T20:48:05Z</dcterms:modified>
</cp:coreProperties>
</file>