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57" r:id="rId4"/>
    <p:sldId id="282" r:id="rId5"/>
    <p:sldId id="287" r:id="rId6"/>
    <p:sldId id="288" r:id="rId7"/>
    <p:sldId id="258" r:id="rId8"/>
    <p:sldId id="259" r:id="rId9"/>
    <p:sldId id="263" r:id="rId10"/>
    <p:sldId id="265" r:id="rId11"/>
    <p:sldId id="264" r:id="rId12"/>
    <p:sldId id="289" r:id="rId13"/>
    <p:sldId id="267" r:id="rId14"/>
    <p:sldId id="301" r:id="rId15"/>
    <p:sldId id="284" r:id="rId16"/>
    <p:sldId id="298" r:id="rId17"/>
    <p:sldId id="299" r:id="rId18"/>
    <p:sldId id="291" r:id="rId19"/>
    <p:sldId id="29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20003C-441B-4C5C-953C-DE1671600F17}" type="doc">
      <dgm:prSet loTypeId="urn:microsoft.com/office/officeart/2005/8/layout/hProcess9" loCatId="process" qsTypeId="urn:microsoft.com/office/officeart/2005/8/quickstyle/simple1" qsCatId="simple" csTypeId="urn:microsoft.com/office/officeart/2005/8/colors/accent6_2" csCatId="accent6" phldr="1"/>
      <dgm:spPr/>
    </dgm:pt>
    <dgm:pt modelId="{D44F323C-353D-4E65-99A5-2801129F93A6}">
      <dgm:prSet phldrT="[Text]"/>
      <dgm:spPr/>
      <dgm:t>
        <a:bodyPr/>
        <a:lstStyle/>
        <a:p>
          <a:r>
            <a:rPr lang="en-GB" dirty="0" smtClean="0"/>
            <a:t>K</a:t>
          </a:r>
          <a:endParaRPr lang="cy-GB" dirty="0"/>
        </a:p>
      </dgm:t>
    </dgm:pt>
    <dgm:pt modelId="{53C8E1C1-C1B0-4934-B92F-B0737FD2DE6A}" type="parTrans" cxnId="{994E5433-B0E8-4DA6-875F-00C8F5BE649E}">
      <dgm:prSet/>
      <dgm:spPr/>
      <dgm:t>
        <a:bodyPr/>
        <a:lstStyle/>
        <a:p>
          <a:endParaRPr lang="cy-GB"/>
        </a:p>
      </dgm:t>
    </dgm:pt>
    <dgm:pt modelId="{9A7197D2-684B-4034-B01C-1CD1CE0B3AEF}" type="sibTrans" cxnId="{994E5433-B0E8-4DA6-875F-00C8F5BE649E}">
      <dgm:prSet/>
      <dgm:spPr/>
      <dgm:t>
        <a:bodyPr/>
        <a:lstStyle/>
        <a:p>
          <a:endParaRPr lang="cy-GB"/>
        </a:p>
      </dgm:t>
    </dgm:pt>
    <dgm:pt modelId="{D127CDC1-1227-4B07-BE44-DAFA695BDB04}">
      <dgm:prSet phldrT="[Text]"/>
      <dgm:spPr/>
      <dgm:t>
        <a:bodyPr/>
        <a:lstStyle/>
        <a:p>
          <a:r>
            <a:rPr lang="en-GB" dirty="0" smtClean="0"/>
            <a:t>W</a:t>
          </a:r>
          <a:endParaRPr lang="cy-GB" dirty="0"/>
        </a:p>
      </dgm:t>
    </dgm:pt>
    <dgm:pt modelId="{20CC511F-726D-4642-A00C-64C684BA81BB}" type="parTrans" cxnId="{C7464F47-F9BC-4606-993F-D0E109C2AA67}">
      <dgm:prSet/>
      <dgm:spPr/>
      <dgm:t>
        <a:bodyPr/>
        <a:lstStyle/>
        <a:p>
          <a:endParaRPr lang="cy-GB"/>
        </a:p>
      </dgm:t>
    </dgm:pt>
    <dgm:pt modelId="{86285CB8-ABA8-402C-BC8A-ABE2327FBDEF}" type="sibTrans" cxnId="{C7464F47-F9BC-4606-993F-D0E109C2AA67}">
      <dgm:prSet/>
      <dgm:spPr/>
      <dgm:t>
        <a:bodyPr/>
        <a:lstStyle/>
        <a:p>
          <a:endParaRPr lang="cy-GB"/>
        </a:p>
      </dgm:t>
    </dgm:pt>
    <dgm:pt modelId="{10CD6351-4DD6-4B83-A6E9-321CE1D3F5A2}">
      <dgm:prSet phldrT="[Text]"/>
      <dgm:spPr/>
      <dgm:t>
        <a:bodyPr/>
        <a:lstStyle/>
        <a:p>
          <a:r>
            <a:rPr lang="en-GB" dirty="0" smtClean="0"/>
            <a:t>L</a:t>
          </a:r>
          <a:endParaRPr lang="cy-GB" dirty="0"/>
        </a:p>
      </dgm:t>
    </dgm:pt>
    <dgm:pt modelId="{0883AAFF-6A36-4EDA-80F8-4C75EC1B736A}" type="parTrans" cxnId="{2817EBBE-9494-4D9E-A844-63C8D1050A2C}">
      <dgm:prSet/>
      <dgm:spPr/>
      <dgm:t>
        <a:bodyPr/>
        <a:lstStyle/>
        <a:p>
          <a:endParaRPr lang="cy-GB"/>
        </a:p>
      </dgm:t>
    </dgm:pt>
    <dgm:pt modelId="{25B35883-5376-47B7-90DE-1E980924D74E}" type="sibTrans" cxnId="{2817EBBE-9494-4D9E-A844-63C8D1050A2C}">
      <dgm:prSet/>
      <dgm:spPr/>
      <dgm:t>
        <a:bodyPr/>
        <a:lstStyle/>
        <a:p>
          <a:endParaRPr lang="cy-GB"/>
        </a:p>
      </dgm:t>
    </dgm:pt>
    <dgm:pt modelId="{0BBFDB67-41F5-48DF-B75B-0B8C632F727C}" type="pres">
      <dgm:prSet presAssocID="{BD20003C-441B-4C5C-953C-DE1671600F17}" presName="CompostProcess" presStyleCnt="0">
        <dgm:presLayoutVars>
          <dgm:dir/>
          <dgm:resizeHandles val="exact"/>
        </dgm:presLayoutVars>
      </dgm:prSet>
      <dgm:spPr/>
    </dgm:pt>
    <dgm:pt modelId="{B76A4E8D-D6DF-4BCF-8953-8DFBC2872095}" type="pres">
      <dgm:prSet presAssocID="{BD20003C-441B-4C5C-953C-DE1671600F17}" presName="arrow" presStyleLbl="bgShp" presStyleIdx="0" presStyleCnt="1"/>
      <dgm:spPr/>
    </dgm:pt>
    <dgm:pt modelId="{F2A054A0-DD23-4B73-8931-4AACB1F9BBE8}" type="pres">
      <dgm:prSet presAssocID="{BD20003C-441B-4C5C-953C-DE1671600F17}" presName="linearProcess" presStyleCnt="0"/>
      <dgm:spPr/>
    </dgm:pt>
    <dgm:pt modelId="{48DB17FF-4188-4ACA-A72C-07DD5058CA84}" type="pres">
      <dgm:prSet presAssocID="{D44F323C-353D-4E65-99A5-2801129F93A6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6505E178-2FDD-44A0-81EB-B62EFC481B92}" type="pres">
      <dgm:prSet presAssocID="{9A7197D2-684B-4034-B01C-1CD1CE0B3AEF}" presName="sibTrans" presStyleCnt="0"/>
      <dgm:spPr/>
    </dgm:pt>
    <dgm:pt modelId="{E3A8C43C-7A21-4717-AB8C-43C5D6524977}" type="pres">
      <dgm:prSet presAssocID="{D127CDC1-1227-4B07-BE44-DAFA695BDB04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C835974C-EBC8-4DC3-A361-510D94484209}" type="pres">
      <dgm:prSet presAssocID="{86285CB8-ABA8-402C-BC8A-ABE2327FBDEF}" presName="sibTrans" presStyleCnt="0"/>
      <dgm:spPr/>
    </dgm:pt>
    <dgm:pt modelId="{CD9AA636-CCB8-4043-A58B-3F730266AA8C}" type="pres">
      <dgm:prSet presAssocID="{10CD6351-4DD6-4B83-A6E9-321CE1D3F5A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</dgm:ptLst>
  <dgm:cxnLst>
    <dgm:cxn modelId="{994E5433-B0E8-4DA6-875F-00C8F5BE649E}" srcId="{BD20003C-441B-4C5C-953C-DE1671600F17}" destId="{D44F323C-353D-4E65-99A5-2801129F93A6}" srcOrd="0" destOrd="0" parTransId="{53C8E1C1-C1B0-4934-B92F-B0737FD2DE6A}" sibTransId="{9A7197D2-684B-4034-B01C-1CD1CE0B3AEF}"/>
    <dgm:cxn modelId="{F576335F-1681-44FE-A25A-0E0AFB0690A7}" type="presOf" srcId="{10CD6351-4DD6-4B83-A6E9-321CE1D3F5A2}" destId="{CD9AA636-CCB8-4043-A58B-3F730266AA8C}" srcOrd="0" destOrd="0" presId="urn:microsoft.com/office/officeart/2005/8/layout/hProcess9"/>
    <dgm:cxn modelId="{318B682F-AEAE-410F-845A-F693BC896C73}" type="presOf" srcId="{D44F323C-353D-4E65-99A5-2801129F93A6}" destId="{48DB17FF-4188-4ACA-A72C-07DD5058CA84}" srcOrd="0" destOrd="0" presId="urn:microsoft.com/office/officeart/2005/8/layout/hProcess9"/>
    <dgm:cxn modelId="{C7464F47-F9BC-4606-993F-D0E109C2AA67}" srcId="{BD20003C-441B-4C5C-953C-DE1671600F17}" destId="{D127CDC1-1227-4B07-BE44-DAFA695BDB04}" srcOrd="1" destOrd="0" parTransId="{20CC511F-726D-4642-A00C-64C684BA81BB}" sibTransId="{86285CB8-ABA8-402C-BC8A-ABE2327FBDEF}"/>
    <dgm:cxn modelId="{2817EBBE-9494-4D9E-A844-63C8D1050A2C}" srcId="{BD20003C-441B-4C5C-953C-DE1671600F17}" destId="{10CD6351-4DD6-4B83-A6E9-321CE1D3F5A2}" srcOrd="2" destOrd="0" parTransId="{0883AAFF-6A36-4EDA-80F8-4C75EC1B736A}" sibTransId="{25B35883-5376-47B7-90DE-1E980924D74E}"/>
    <dgm:cxn modelId="{93204E3C-D854-4CCE-A545-95FF7BE849C5}" type="presOf" srcId="{BD20003C-441B-4C5C-953C-DE1671600F17}" destId="{0BBFDB67-41F5-48DF-B75B-0B8C632F727C}" srcOrd="0" destOrd="0" presId="urn:microsoft.com/office/officeart/2005/8/layout/hProcess9"/>
    <dgm:cxn modelId="{332A4B25-95D3-467A-A11A-BE77F71A00FA}" type="presOf" srcId="{D127CDC1-1227-4B07-BE44-DAFA695BDB04}" destId="{E3A8C43C-7A21-4717-AB8C-43C5D6524977}" srcOrd="0" destOrd="0" presId="urn:microsoft.com/office/officeart/2005/8/layout/hProcess9"/>
    <dgm:cxn modelId="{03499BF8-1CDC-4EC2-BC13-E759C1589BD5}" type="presParOf" srcId="{0BBFDB67-41F5-48DF-B75B-0B8C632F727C}" destId="{B76A4E8D-D6DF-4BCF-8953-8DFBC2872095}" srcOrd="0" destOrd="0" presId="urn:microsoft.com/office/officeart/2005/8/layout/hProcess9"/>
    <dgm:cxn modelId="{478572A2-A3B9-4250-B3F4-9DC1C0D3CD3B}" type="presParOf" srcId="{0BBFDB67-41F5-48DF-B75B-0B8C632F727C}" destId="{F2A054A0-DD23-4B73-8931-4AACB1F9BBE8}" srcOrd="1" destOrd="0" presId="urn:microsoft.com/office/officeart/2005/8/layout/hProcess9"/>
    <dgm:cxn modelId="{16914E4E-133D-43EE-990A-5D142A48C2C7}" type="presParOf" srcId="{F2A054A0-DD23-4B73-8931-4AACB1F9BBE8}" destId="{48DB17FF-4188-4ACA-A72C-07DD5058CA84}" srcOrd="0" destOrd="0" presId="urn:microsoft.com/office/officeart/2005/8/layout/hProcess9"/>
    <dgm:cxn modelId="{A90CDCB9-D3AB-4EC5-A544-FAB9B35EBF47}" type="presParOf" srcId="{F2A054A0-DD23-4B73-8931-4AACB1F9BBE8}" destId="{6505E178-2FDD-44A0-81EB-B62EFC481B92}" srcOrd="1" destOrd="0" presId="urn:microsoft.com/office/officeart/2005/8/layout/hProcess9"/>
    <dgm:cxn modelId="{619D1CC9-DC08-44B5-A951-2CC57942164D}" type="presParOf" srcId="{F2A054A0-DD23-4B73-8931-4AACB1F9BBE8}" destId="{E3A8C43C-7A21-4717-AB8C-43C5D6524977}" srcOrd="2" destOrd="0" presId="urn:microsoft.com/office/officeart/2005/8/layout/hProcess9"/>
    <dgm:cxn modelId="{2B339718-AED6-4951-885D-B11F55C30E52}" type="presParOf" srcId="{F2A054A0-DD23-4B73-8931-4AACB1F9BBE8}" destId="{C835974C-EBC8-4DC3-A361-510D94484209}" srcOrd="3" destOrd="0" presId="urn:microsoft.com/office/officeart/2005/8/layout/hProcess9"/>
    <dgm:cxn modelId="{9E0E7575-D70E-4D4D-B83F-A53D15A3382A}" type="presParOf" srcId="{F2A054A0-DD23-4B73-8931-4AACB1F9BBE8}" destId="{CD9AA636-CCB8-4043-A58B-3F730266AA8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6A4E8D-D6DF-4BCF-8953-8DFBC2872095}">
      <dsp:nvSpPr>
        <dsp:cNvPr id="0" name=""/>
        <dsp:cNvSpPr/>
      </dsp:nvSpPr>
      <dsp:spPr>
        <a:xfrm>
          <a:off x="302894" y="0"/>
          <a:ext cx="3432810" cy="4433888"/>
        </a:xfrm>
        <a:prstGeom prst="rightArrow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B17FF-4188-4ACA-A72C-07DD5058CA84}">
      <dsp:nvSpPr>
        <dsp:cNvPr id="0" name=""/>
        <dsp:cNvSpPr/>
      </dsp:nvSpPr>
      <dsp:spPr>
        <a:xfrm>
          <a:off x="221" y="1330166"/>
          <a:ext cx="1239434" cy="177355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K</a:t>
          </a:r>
          <a:endParaRPr lang="cy-GB" sz="5400" kern="1200" dirty="0"/>
        </a:p>
      </dsp:txBody>
      <dsp:txXfrm>
        <a:off x="60725" y="1390670"/>
        <a:ext cx="1118426" cy="1652547"/>
      </dsp:txXfrm>
    </dsp:sp>
    <dsp:sp modelId="{E3A8C43C-7A21-4717-AB8C-43C5D6524977}">
      <dsp:nvSpPr>
        <dsp:cNvPr id="0" name=""/>
        <dsp:cNvSpPr/>
      </dsp:nvSpPr>
      <dsp:spPr>
        <a:xfrm>
          <a:off x="1399582" y="1330166"/>
          <a:ext cx="1239434" cy="177355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W</a:t>
          </a:r>
          <a:endParaRPr lang="cy-GB" sz="5400" kern="1200" dirty="0"/>
        </a:p>
      </dsp:txBody>
      <dsp:txXfrm>
        <a:off x="1460086" y="1390670"/>
        <a:ext cx="1118426" cy="1652547"/>
      </dsp:txXfrm>
    </dsp:sp>
    <dsp:sp modelId="{CD9AA636-CCB8-4043-A58B-3F730266AA8C}">
      <dsp:nvSpPr>
        <dsp:cNvPr id="0" name=""/>
        <dsp:cNvSpPr/>
      </dsp:nvSpPr>
      <dsp:spPr>
        <a:xfrm>
          <a:off x="2798944" y="1330166"/>
          <a:ext cx="1239434" cy="177355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L</a:t>
          </a:r>
          <a:endParaRPr lang="cy-GB" sz="5400" kern="1200" dirty="0"/>
        </a:p>
      </dsp:txBody>
      <dsp:txXfrm>
        <a:off x="2859448" y="1390670"/>
        <a:ext cx="1118426" cy="1652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6C9DE4-D626-4E5D-B845-321363D34DC8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cdc.gov/ncbddd/actearly/milestones/index.html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bddd/actearly/milestones/index.html" TargetMode="External"/><Relationship Id="rId2" Type="http://schemas.openxmlformats.org/officeDocument/2006/relationships/hyperlink" Target="http://www.kent.ac.uk/careers/sk/teamwork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mnh.lstmed.ac.uk/how-to-write-an-academic-blog-in-5-simple-ste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Session 1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228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6147" name="Picture 3" descr="C:\Users\l.roberts\AppData\Local\Microsoft\Windows\Temporary Internet Files\Content.IE5\N7NKQ001\20120913-empty-box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581150"/>
            <a:ext cx="5727700" cy="466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0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Asesiadau’r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overview 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Important </a:t>
            </a: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timetable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assignments </a:t>
            </a:r>
          </a:p>
        </p:txBody>
      </p:sp>
    </p:spTree>
    <p:extLst>
      <p:ext uri="{BB962C8B-B14F-4D97-AF65-F5344CB8AC3E}">
        <p14:creationId xmlns:p14="http://schemas.microsoft.com/office/powerpoint/2010/main" val="29582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Important issues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Presenoldeb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endParaRPr lang="en-GB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Attendance</a:t>
            </a:r>
          </a:p>
          <a:p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79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19912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Timetable</a:t>
            </a:r>
            <a:endParaRPr lang="cy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404021"/>
              </p:ext>
            </p:extLst>
          </p:nvPr>
        </p:nvGraphicFramePr>
        <p:xfrm>
          <a:off x="228600" y="1981200"/>
          <a:ext cx="7086600" cy="4605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76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16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16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Gorolwg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aseiniadau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Overview &amp; assignments</a:t>
                      </a:r>
                      <a:endParaRPr lang="en-GB" sz="18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16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Datblygiad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ffisiolegol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Physiological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development</a:t>
                      </a:r>
                      <a:endParaRPr lang="en-GB" sz="18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468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Datblygiad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emosiynol-</a:t>
                      </a: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Ymlyniad</a:t>
                      </a: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Emotional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development – </a:t>
                      </a: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Attachment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468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4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Datblygiad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cymdeithasol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seicolegol</a:t>
                      </a: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Psycho-social development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1609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y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Yr </a:t>
                      </a: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ymennydd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rhyfeddol</a:t>
                      </a: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The amazing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brain</a:t>
                      </a: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382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19912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Timetable</a:t>
            </a:r>
            <a:endParaRPr lang="cy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795682"/>
              </p:ext>
            </p:extLst>
          </p:nvPr>
        </p:nvGraphicFramePr>
        <p:xfrm>
          <a:off x="228600" y="1600200"/>
          <a:ext cx="7467599" cy="4984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0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Asiantaethau/</a:t>
                      </a:r>
                      <a:r>
                        <a:rPr lang="cy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rolau/ ymarferwyr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Agencies/ roles/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practitioners</a:t>
                      </a: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0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Datblygiad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bio-</a:t>
                      </a:r>
                      <a:r>
                        <a:rPr lang="en-GB" sz="18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ecolegol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Bronfenbrenner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Bio-ecological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development-</a:t>
                      </a: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Bronfenbrenner</a:t>
                      </a: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0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Yr </a:t>
                      </a: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: Maslow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The environment:</a:t>
                      </a:r>
                      <a:r>
                        <a:rPr lang="en-GB" sz="18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Maslow</a:t>
                      </a: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0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9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Cymharu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plentyndod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Comparative childhoods</a:t>
                      </a: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0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10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Gweithdy</a:t>
                      </a:r>
                      <a:r>
                        <a:rPr lang="en-GB" sz="18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Seminar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Seminar Workshop</a:t>
                      </a:r>
                      <a:endParaRPr lang="en-GB" sz="18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829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40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LEFEL:  		4	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CREDYDAU:		20	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COD JACS:		X300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Astudiaethau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AMCAN(ION)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seicolegol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ffisiolegol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gymhwyso’r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 marL="0" indent="0">
              <a:buNone/>
            </a:pP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ECES4004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LEVEL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  		4	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CREDITS:		20	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JACS CODE:		X300 Academic studies in Education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AIM(S)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introduce key theories used to explore psychological and physiological development. 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ability to apply these concepts to consider the influence of development on the individual.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44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Arddangos dealltwriaeth o'r damcaniaethau a’r cysyniadau sy’n penderfynu datblygiad ffisiolegol a seicolegol unigolyn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Demonstrate an understanding of the theories and concepts that determine physiological and psychological development of an individual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1026" name="Picture 2" descr="C:\Users\l.roberts\AppData\Local\Microsoft\Windows\Temporary Internet Files\Content.IE5\6IDJCSBB\img_4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07" y="4446722"/>
            <a:ext cx="3779293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33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2/ </a:t>
            </a:r>
            <a:r>
              <a:rPr lang="en-GB" sz="4000" i="1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en-GB" sz="4000" i="1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2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 yr heriau allweddol a’r cerrig milltir a wynebir gan unigolion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the key challenges and milestones faced by individuals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2050" name="Picture 2" descr="C:\Users\l.roberts\AppData\Local\Microsoft\Windows\Temporary Internet Files\Content.IE5\FDGQFACQ\child-1354354842lF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962400"/>
            <a:ext cx="44958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14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3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3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Ystyried pwysigrwydd y datblygiad hwn i ymarferwyr sy’n gweithio gydag unigolion a rôl polisi/deddfwriaeth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the importance of this development for practitioners working with individuals and the role of policy/legislation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3074" name="Picture 2" descr="C:\Users\l.roberts\AppData\Local\Microsoft\Windows\Temporary Internet Files\Content.IE5\HEPN0LIZ\7718281594_2d5069797d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969" y="4800600"/>
            <a:ext cx="34290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7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.roberts\AppData\Local\Microsoft\Windows\Temporary Internet Files\Content.IE5\6IDJCSBB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4000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000" i="1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en-GB" sz="4000" i="1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4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>
                <a:solidFill>
                  <a:srgbClr val="000000"/>
                </a:solidFill>
                <a:latin typeface="Arial"/>
                <a:ea typeface="Calibri"/>
              </a:rPr>
              <a:t>Trefnu eu gwybodaeth a’r hyn y maent wedi’i ddysgu drwy ddefnyddio amrywiaeth o ffynonellau gwybodaeth, yn </a:t>
            </a:r>
            <a:r>
              <a:rPr lang="cy-GB" sz="2800" dirty="0" err="1" smtClean="0">
                <a:solidFill>
                  <a:srgbClr val="000000"/>
                </a:solidFill>
                <a:latin typeface="Arial"/>
                <a:ea typeface="Calibri"/>
              </a:rPr>
              <a:t>cynnwysTGCh</a:t>
            </a:r>
            <a:r>
              <a:rPr lang="cy-GB" sz="2800" dirty="0">
                <a:solidFill>
                  <a:srgbClr val="000000"/>
                </a:solidFill>
                <a:latin typeface="Arial"/>
                <a:ea typeface="Calibri"/>
              </a:rPr>
              <a:t>, a chyflwyno’u gwaith ar y lefel </a:t>
            </a:r>
            <a:r>
              <a:rPr lang="cy-GB" sz="2800" dirty="0" smtClean="0">
                <a:solidFill>
                  <a:srgbClr val="000000"/>
                </a:solidFill>
                <a:latin typeface="Arial"/>
                <a:ea typeface="Calibri"/>
              </a:rPr>
              <a:t>briodol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i="1" dirty="0">
                <a:solidFill>
                  <a:srgbClr val="000000"/>
                </a:solidFill>
                <a:latin typeface="Arial"/>
                <a:ea typeface="Calibri"/>
              </a:rPr>
              <a:t>Organise their knowledge and learning through the use of a range of information sources, including ICT and present their work at the appropriate level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5341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Trafodaeth</a:t>
            </a:r>
            <a:r>
              <a:rPr lang="en-GB" dirty="0" smtClean="0"/>
              <a:t> / Discussion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590799"/>
            <a:ext cx="4038600" cy="3764125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KWL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do you know about child development?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do you want to know about child development?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have you learned ( will follow later)?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67461751"/>
              </p:ext>
            </p:extLst>
          </p:nvPr>
        </p:nvGraphicFramePr>
        <p:xfrm>
          <a:off x="457200" y="1920875"/>
          <a:ext cx="4038600" cy="443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09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105912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(100%) </a:t>
            </a: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4 Blog / 4 Blog entries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(3000 </a:t>
            </a: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words: 750 words each/</a:t>
            </a:r>
            <a:b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3,000 o </a:t>
            </a:r>
            <a:r>
              <a:rPr lang="en-GB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: 750 </a:t>
            </a:r>
            <a:r>
              <a:rPr lang="en-GB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un) </a:t>
            </a:r>
            <a:br>
              <a:rPr lang="en-GB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30/04/20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3276600"/>
            <a:ext cx="4038600" cy="3078324"/>
          </a:xfrm>
        </p:spPr>
        <p:txBody>
          <a:bodyPr>
            <a:norm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/>
              <a:buChar char="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blog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3200400"/>
            <a:ext cx="4038600" cy="3154524"/>
          </a:xfrm>
        </p:spPr>
        <p:txBody>
          <a:bodyPr>
            <a:norm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four blogs outlining different aspects of child development </a:t>
            </a:r>
          </a:p>
        </p:txBody>
      </p:sp>
    </p:spTree>
    <p:extLst>
      <p:ext uri="{BB962C8B-B14F-4D97-AF65-F5344CB8AC3E}">
        <p14:creationId xmlns:p14="http://schemas.microsoft.com/office/powerpoint/2010/main" val="189275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Guidelines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Select a topic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Brain storm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Introduce your topic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Flesh it up point by point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Conclude</a:t>
            </a:r>
          </a:p>
        </p:txBody>
      </p:sp>
    </p:spTree>
    <p:extLst>
      <p:ext uri="{BB962C8B-B14F-4D97-AF65-F5344CB8AC3E}">
        <p14:creationId xmlns:p14="http://schemas.microsoft.com/office/powerpoint/2010/main" val="3054997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123" name="Picture 3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50" y="1168400"/>
            <a:ext cx="3492500" cy="452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8600"/>
            <a:ext cx="83820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81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is development?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chenhedliad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Ffisiolegol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Patterns of change over time which begin at conception and continue through the lifespan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Physiological 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</a:p>
          <a:p>
            <a:pPr marL="393192" lvl="1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(Keenan, Evans &amp; Crowley 2016)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7587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Principles of life </a:t>
            </a:r>
            <a:r>
              <a:rPr lang="en-GB" dirty="0"/>
              <a:t>s</a:t>
            </a:r>
            <a:r>
              <a:rPr lang="en-GB" dirty="0" smtClean="0"/>
              <a:t>pan development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Hanesyddol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Proses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barhaus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Sefydlogrwydd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e;n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ddadl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natur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magwraeth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plenty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Contextual- 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Historical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Continuous process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Stability v change- does a behaviour or trait stay stable through life or does it change 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Nature- nurture debate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Whole child development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 Keenan, Evans &amp; Crowley, 2016) </a:t>
            </a:r>
          </a:p>
        </p:txBody>
      </p:sp>
    </p:spTree>
    <p:extLst>
      <p:ext uri="{BB962C8B-B14F-4D97-AF65-F5344CB8AC3E}">
        <p14:creationId xmlns:p14="http://schemas.microsoft.com/office/powerpoint/2010/main" val="336566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/ Activity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Cwis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Cerrig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milltir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Developmental Milestones Quiz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Milestones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6IDJCSBB\child-eating-watermel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3810000"/>
            <a:ext cx="38862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47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Cyfeirnodau</a:t>
            </a:r>
            <a:r>
              <a:rPr lang="en-GB" dirty="0" smtClean="0"/>
              <a:t> / References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Keenan, T., Evans, S. &amp; Crowley ( 2016)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An Introduction to Child Development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Sage: London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University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Kent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( 2015)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Teamwork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http://www.kent.ac.uk/careers/sk/teamwork.htm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03.01.15)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( 2017)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Developmental Milestones Quiz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www.cdc.gov/ncbddd/actearly/milestones/index.html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24.01.18)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LSTM ( 2019)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How to write an academic blog in 5 simple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steps 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cmnh.lstmed.ac.uk/how-to-write-an-academic-blog-in-5-simple-steps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 Accessed 04.07.19)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44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746</TotalTime>
  <Words>617</Words>
  <Application>Microsoft Office PowerPoint</Application>
  <PresentationFormat>On-screen Show (4:3)</PresentationFormat>
  <Paragraphs>167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Constantia</vt:lpstr>
      <vt:lpstr>Symbol</vt:lpstr>
      <vt:lpstr>Times New Roman</vt:lpstr>
      <vt:lpstr>Wingdings 2</vt:lpstr>
      <vt:lpstr>Flow</vt:lpstr>
      <vt:lpstr>ECES4004/C Individual Development Datblygiad Unigol</vt:lpstr>
      <vt:lpstr>PowerPoint Presentation</vt:lpstr>
      <vt:lpstr>Gorolwg Sesiwn / Session Overview</vt:lpstr>
      <vt:lpstr>Materion pwysig/ Important issues</vt:lpstr>
      <vt:lpstr>Amserlen / Timetable</vt:lpstr>
      <vt:lpstr>Amserlen / Timetable</vt:lpstr>
      <vt:lpstr>Gorolwg Modiwl / ModuleOverview</vt:lpstr>
      <vt:lpstr>Deilliant Dysgu 1 / Learning Outcome 1</vt:lpstr>
      <vt:lpstr>Deilliant Dysgu 2/ Learning Outcome 2</vt:lpstr>
      <vt:lpstr>Deilliant Dysgu 3 / Learning Outcome 3</vt:lpstr>
      <vt:lpstr>Deilliant Dysgu 4 / Learning Outcome 4</vt:lpstr>
      <vt:lpstr>Trafodaeth / Discussion</vt:lpstr>
      <vt:lpstr>Asesiad  (100%) Assessment  4 Blog / 4 Blog entries (3000 words: 750 words each/ 3,000 o eiriau: 750 yr un)  30/04/20  </vt:lpstr>
      <vt:lpstr>Canllawiau Guidelines</vt:lpstr>
      <vt:lpstr>PowerPoint Presentation</vt:lpstr>
      <vt:lpstr>Beth yw datblygiad? What is development? </vt:lpstr>
      <vt:lpstr>Egwyddorion datblygiad oes Principles of life span development </vt:lpstr>
      <vt:lpstr>Gweithgaredd / Activity</vt:lpstr>
      <vt:lpstr>Cyfeirnodau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SJPE4004/C Skills 4 Study Sgiliau ar gyfer Astudio</dc:title>
  <dc:creator>Administrator</dc:creator>
  <cp:lastModifiedBy>Lynwen Roberts</cp:lastModifiedBy>
  <cp:revision>59</cp:revision>
  <dcterms:created xsi:type="dcterms:W3CDTF">2014-07-07T15:32:46Z</dcterms:created>
  <dcterms:modified xsi:type="dcterms:W3CDTF">2019-12-06T16:02:40Z</dcterms:modified>
</cp:coreProperties>
</file>