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83" r:id="rId2"/>
    <p:sldId id="284" r:id="rId3"/>
    <p:sldId id="285" r:id="rId4"/>
    <p:sldId id="308" r:id="rId5"/>
    <p:sldId id="316" r:id="rId6"/>
    <p:sldId id="309" r:id="rId7"/>
    <p:sldId id="310" r:id="rId8"/>
    <p:sldId id="312" r:id="rId9"/>
    <p:sldId id="313" r:id="rId10"/>
    <p:sldId id="314" r:id="rId11"/>
    <p:sldId id="290" r:id="rId12"/>
    <p:sldId id="315" r:id="rId13"/>
    <p:sldId id="317" r:id="rId14"/>
    <p:sldId id="31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227" autoAdjust="0"/>
  </p:normalViewPr>
  <p:slideViewPr>
    <p:cSldViewPr>
      <p:cViewPr varScale="1">
        <p:scale>
          <a:sx n="61" d="100"/>
          <a:sy n="61" d="100"/>
        </p:scale>
        <p:origin x="1650" y="2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76F2A03-21B9-4747-868A-3D0A7A45BFDE}" type="datetimeFigureOut">
              <a:rPr lang="en-GB" smtClean="0"/>
              <a:t>25/01/2018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263BF16-DF4B-4070-8A23-78D9E07E00A9}" type="slidenum">
              <a:rPr lang="en-GB" smtClean="0"/>
              <a:t>‹#›</a:t>
            </a:fld>
            <a:endParaRPr lang="en-GB"/>
          </a:p>
        </p:txBody>
      </p:sp>
    </p:spTree>
    <p:extLst>
      <p:ext uri="{BB962C8B-B14F-4D97-AF65-F5344CB8AC3E}">
        <p14:creationId xmlns:p14="http://schemas.microsoft.com/office/powerpoint/2010/main" val="28707101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2</a:t>
            </a:fld>
            <a:endParaRPr lang="en-GB"/>
          </a:p>
        </p:txBody>
      </p:sp>
    </p:spTree>
    <p:extLst>
      <p:ext uri="{BB962C8B-B14F-4D97-AF65-F5344CB8AC3E}">
        <p14:creationId xmlns:p14="http://schemas.microsoft.com/office/powerpoint/2010/main" val="32131644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3</a:t>
            </a:fld>
            <a:endParaRPr lang="en-GB"/>
          </a:p>
        </p:txBody>
      </p:sp>
    </p:spTree>
    <p:extLst>
      <p:ext uri="{BB962C8B-B14F-4D97-AF65-F5344CB8AC3E}">
        <p14:creationId xmlns:p14="http://schemas.microsoft.com/office/powerpoint/2010/main" val="34352471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4</a:t>
            </a:fld>
            <a:endParaRPr lang="en-GB"/>
          </a:p>
        </p:txBody>
      </p:sp>
    </p:spTree>
    <p:extLst>
      <p:ext uri="{BB962C8B-B14F-4D97-AF65-F5344CB8AC3E}">
        <p14:creationId xmlns:p14="http://schemas.microsoft.com/office/powerpoint/2010/main" val="3153906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More details on </a:t>
            </a:r>
            <a:r>
              <a:rPr lang="en-GB" dirty="0" err="1" smtClean="0"/>
              <a:t>Panopto</a:t>
            </a:r>
            <a:r>
              <a:rPr lang="en-GB" dirty="0" smtClean="0"/>
              <a:t>/handbook</a:t>
            </a:r>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5</a:t>
            </a:fld>
            <a:endParaRPr lang="en-GB"/>
          </a:p>
        </p:txBody>
      </p:sp>
    </p:spTree>
    <p:extLst>
      <p:ext uri="{BB962C8B-B14F-4D97-AF65-F5344CB8AC3E}">
        <p14:creationId xmlns:p14="http://schemas.microsoft.com/office/powerpoint/2010/main" val="2193891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7</a:t>
            </a:fld>
            <a:endParaRPr lang="en-GB"/>
          </a:p>
        </p:txBody>
      </p:sp>
    </p:spTree>
    <p:extLst>
      <p:ext uri="{BB962C8B-B14F-4D97-AF65-F5344CB8AC3E}">
        <p14:creationId xmlns:p14="http://schemas.microsoft.com/office/powerpoint/2010/main" val="5787061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8</a:t>
            </a:fld>
            <a:endParaRPr lang="en-GB"/>
          </a:p>
        </p:txBody>
      </p:sp>
    </p:spTree>
    <p:extLst>
      <p:ext uri="{BB962C8B-B14F-4D97-AF65-F5344CB8AC3E}">
        <p14:creationId xmlns:p14="http://schemas.microsoft.com/office/powerpoint/2010/main" val="17882194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these </a:t>
            </a:r>
            <a:r>
              <a:rPr lang="en-GB" baseline="0" dirty="0" smtClean="0"/>
              <a:t>to the list.</a:t>
            </a:r>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9</a:t>
            </a:fld>
            <a:endParaRPr lang="en-GB"/>
          </a:p>
        </p:txBody>
      </p:sp>
    </p:spTree>
    <p:extLst>
      <p:ext uri="{BB962C8B-B14F-4D97-AF65-F5344CB8AC3E}">
        <p14:creationId xmlns:p14="http://schemas.microsoft.com/office/powerpoint/2010/main" val="12887028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10</a:t>
            </a:fld>
            <a:endParaRPr lang="en-GB"/>
          </a:p>
        </p:txBody>
      </p:sp>
    </p:spTree>
    <p:extLst>
      <p:ext uri="{BB962C8B-B14F-4D97-AF65-F5344CB8AC3E}">
        <p14:creationId xmlns:p14="http://schemas.microsoft.com/office/powerpoint/2010/main" val="26669573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5263BF16-DF4B-4070-8A23-78D9E07E00A9}" type="slidenum">
              <a:rPr lang="en-GB" smtClean="0"/>
              <a:t>11</a:t>
            </a:fld>
            <a:endParaRPr lang="en-GB"/>
          </a:p>
        </p:txBody>
      </p:sp>
    </p:spTree>
    <p:extLst>
      <p:ext uri="{BB962C8B-B14F-4D97-AF65-F5344CB8AC3E}">
        <p14:creationId xmlns:p14="http://schemas.microsoft.com/office/powerpoint/2010/main" val="1619522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12</a:t>
            </a:fld>
            <a:endParaRPr lang="en-GB"/>
          </a:p>
        </p:txBody>
      </p:sp>
    </p:spTree>
    <p:extLst>
      <p:ext uri="{BB962C8B-B14F-4D97-AF65-F5344CB8AC3E}">
        <p14:creationId xmlns:p14="http://schemas.microsoft.com/office/powerpoint/2010/main" val="25443935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13</a:t>
            </a:fld>
            <a:endParaRPr lang="en-GB"/>
          </a:p>
        </p:txBody>
      </p:sp>
    </p:spTree>
    <p:extLst>
      <p:ext uri="{BB962C8B-B14F-4D97-AF65-F5344CB8AC3E}">
        <p14:creationId xmlns:p14="http://schemas.microsoft.com/office/powerpoint/2010/main" val="34205472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solidFill>
                  <a:prstClr val="black">
                    <a:tint val="75000"/>
                  </a:prstClr>
                </a:solidFill>
              </a:rPr>
              <a:pPr/>
              <a:t>25/01/2018</a:t>
            </a:fld>
            <a:endParaRPr lang="en-GB">
              <a:solidFill>
                <a:prstClr val="black">
                  <a:tint val="75000"/>
                </a:prstClr>
              </a:solidFill>
            </a:endParaRPr>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29165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25/01/2018</a:t>
            </a:fld>
            <a:endParaRPr lang="en-GB">
              <a:solidFill>
                <a:prstClr val="black">
                  <a:tint val="75000"/>
                </a:prstClr>
              </a:solidFill>
            </a:endParaRPr>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95119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25/01/2018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42726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25/01/2018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30735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25/01/2018</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6497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25/01/2018</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8673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25/01/2018</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20914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25/01/2018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15275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25/01/2018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92415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25/01/2018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80669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25/01/2018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36652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25/01/2018</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1495276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Plant </a:t>
            </a:r>
            <a:r>
              <a:rPr lang="en-GB" dirty="0" err="1" smtClean="0"/>
              <a:t>a’r</a:t>
            </a:r>
            <a:r>
              <a:rPr lang="en-GB" dirty="0" smtClean="0"/>
              <a:t> </a:t>
            </a:r>
            <a:r>
              <a:rPr lang="en-GB" dirty="0" err="1" smtClean="0"/>
              <a:t>cyfryngau</a:t>
            </a:r>
            <a:r>
              <a:rPr lang="en-GB" dirty="0" smtClean="0"/>
              <a:t> </a:t>
            </a:r>
            <a:br>
              <a:rPr lang="en-GB" dirty="0" smtClean="0"/>
            </a:br>
            <a:r>
              <a:rPr lang="en-GB" dirty="0" smtClean="0"/>
              <a:t>EAEC6011C</a:t>
            </a:r>
            <a:br>
              <a:rPr lang="en-GB" dirty="0" smtClean="0"/>
            </a:br>
            <a:r>
              <a:rPr lang="en-GB" dirty="0" smtClean="0"/>
              <a:t>Children and the media </a:t>
            </a:r>
            <a:br>
              <a:rPr lang="en-GB" dirty="0" smtClean="0"/>
            </a:br>
            <a:r>
              <a:rPr lang="en-GB" dirty="0" smtClean="0"/>
              <a:t>EAEC6011</a:t>
            </a:r>
            <a:br>
              <a:rPr lang="en-GB" dirty="0" smtClean="0"/>
            </a:br>
            <a:r>
              <a:rPr lang="en-GB" dirty="0"/>
              <a:t/>
            </a:r>
            <a:br>
              <a:rPr lang="en-GB" dirty="0"/>
            </a:br>
            <a:endParaRPr lang="en-GB" dirty="0"/>
          </a:p>
        </p:txBody>
      </p:sp>
      <p:sp>
        <p:nvSpPr>
          <p:cNvPr id="3" name="Subtitle 2"/>
          <p:cNvSpPr>
            <a:spLocks noGrp="1"/>
          </p:cNvSpPr>
          <p:nvPr>
            <p:ph type="subTitle" idx="1"/>
          </p:nvPr>
        </p:nvSpPr>
        <p:spPr/>
        <p:txBody>
          <a:bodyPr/>
          <a:lstStyle/>
          <a:p>
            <a:r>
              <a:rPr lang="en-GB" dirty="0" err="1" smtClean="0">
                <a:solidFill>
                  <a:schemeClr val="bg1"/>
                </a:solidFill>
              </a:rPr>
              <a:t>Darlith</a:t>
            </a:r>
            <a:r>
              <a:rPr lang="en-GB" dirty="0" smtClean="0">
                <a:solidFill>
                  <a:schemeClr val="bg1"/>
                </a:solidFill>
              </a:rPr>
              <a:t> 1</a:t>
            </a:r>
          </a:p>
          <a:p>
            <a:r>
              <a:rPr lang="en-GB" dirty="0" smtClean="0">
                <a:solidFill>
                  <a:schemeClr val="bg1"/>
                </a:solidFill>
              </a:rPr>
              <a:t>Lecture 1</a:t>
            </a:r>
            <a:endParaRPr lang="en-GB" dirty="0">
              <a:solidFill>
                <a:schemeClr val="bg1"/>
              </a:solidFill>
            </a:endParaRPr>
          </a:p>
        </p:txBody>
      </p:sp>
    </p:spTree>
    <p:extLst>
      <p:ext uri="{BB962C8B-B14F-4D97-AF65-F5344CB8AC3E}">
        <p14:creationId xmlns:p14="http://schemas.microsoft.com/office/powerpoint/2010/main" val="8037907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smtClean="0"/>
              <a:t>Deilliannau</a:t>
            </a:r>
            <a:r>
              <a:rPr lang="en-GB" dirty="0" smtClean="0"/>
              <a:t> </a:t>
            </a:r>
            <a:r>
              <a:rPr lang="en-GB" dirty="0" err="1" smtClean="0"/>
              <a:t>dysgu</a:t>
            </a:r>
            <a:endParaRPr lang="en-GB" dirty="0"/>
          </a:p>
        </p:txBody>
      </p:sp>
      <p:sp>
        <p:nvSpPr>
          <p:cNvPr id="7" name="Content Placeholder 6"/>
          <p:cNvSpPr>
            <a:spLocks noGrp="1"/>
          </p:cNvSpPr>
          <p:nvPr>
            <p:ph idx="1"/>
          </p:nvPr>
        </p:nvSpPr>
        <p:spPr/>
        <p:txBody>
          <a:bodyPr>
            <a:normAutofit fontScale="77500" lnSpcReduction="20000"/>
          </a:bodyPr>
          <a:lstStyle/>
          <a:p>
            <a:pPr lvl="0" fontAlgn="base" hangingPunct="0"/>
            <a:r>
              <a:rPr lang="en-GB" dirty="0" err="1"/>
              <a:t>adnabod</a:t>
            </a:r>
            <a:r>
              <a:rPr lang="en-GB" dirty="0"/>
              <a:t>, </a:t>
            </a:r>
            <a:r>
              <a:rPr lang="en-GB" dirty="0" err="1"/>
              <a:t>gyda</a:t>
            </a:r>
            <a:r>
              <a:rPr lang="en-GB" dirty="0"/>
              <a:t> </a:t>
            </a:r>
            <a:r>
              <a:rPr lang="en-GB" dirty="0" err="1"/>
              <a:t>manylder</a:t>
            </a:r>
            <a:r>
              <a:rPr lang="en-GB" dirty="0"/>
              <a:t> </a:t>
            </a:r>
            <a:r>
              <a:rPr lang="en-GB" dirty="0" err="1"/>
              <a:t>dadansoddol</a:t>
            </a:r>
            <a:r>
              <a:rPr lang="en-GB" dirty="0"/>
              <a:t>, y </a:t>
            </a:r>
            <a:r>
              <a:rPr lang="en-GB" dirty="0" err="1">
                <a:solidFill>
                  <a:srgbClr val="FF0000"/>
                </a:solidFill>
              </a:rPr>
              <a:t>farn</a:t>
            </a:r>
            <a:r>
              <a:rPr lang="en-GB" dirty="0">
                <a:solidFill>
                  <a:srgbClr val="FF0000"/>
                </a:solidFill>
              </a:rPr>
              <a:t> </a:t>
            </a:r>
            <a:r>
              <a:rPr lang="en-GB" dirty="0" err="1">
                <a:solidFill>
                  <a:srgbClr val="FF0000"/>
                </a:solidFill>
              </a:rPr>
              <a:t>hanesyddol</a:t>
            </a:r>
            <a:r>
              <a:rPr lang="en-GB" dirty="0">
                <a:solidFill>
                  <a:srgbClr val="FF0000"/>
                </a:solidFill>
              </a:rPr>
              <a:t> </a:t>
            </a:r>
            <a:r>
              <a:rPr lang="en-GB" dirty="0" err="1">
                <a:solidFill>
                  <a:srgbClr val="FF0000"/>
                </a:solidFill>
              </a:rPr>
              <a:t>newidiol</a:t>
            </a:r>
            <a:r>
              <a:rPr lang="en-GB" dirty="0">
                <a:solidFill>
                  <a:srgbClr val="FF0000"/>
                </a:solidFill>
              </a:rPr>
              <a:t> </a:t>
            </a:r>
            <a:r>
              <a:rPr lang="en-GB" dirty="0"/>
              <a:t>am </a:t>
            </a:r>
            <a:r>
              <a:rPr lang="en-GB" dirty="0" err="1"/>
              <a:t>blant</a:t>
            </a:r>
            <a:r>
              <a:rPr lang="en-GB" dirty="0"/>
              <a:t> </a:t>
            </a:r>
            <a:r>
              <a:rPr lang="en-GB" dirty="0" err="1"/>
              <a:t>gan</a:t>
            </a:r>
            <a:r>
              <a:rPr lang="en-GB" dirty="0"/>
              <a:t> </a:t>
            </a:r>
            <a:r>
              <a:rPr lang="en-GB" dirty="0" err="1"/>
              <a:t>adlewyrchu</a:t>
            </a:r>
            <a:r>
              <a:rPr lang="en-GB" dirty="0"/>
              <a:t> </a:t>
            </a:r>
            <a:r>
              <a:rPr lang="en-GB" dirty="0" err="1"/>
              <a:t>gwerthoedd</a:t>
            </a:r>
            <a:r>
              <a:rPr lang="en-GB" dirty="0"/>
              <a:t> </a:t>
            </a:r>
            <a:r>
              <a:rPr lang="en-GB" dirty="0" err="1"/>
              <a:t>diwylliannol</a:t>
            </a:r>
            <a:r>
              <a:rPr lang="en-GB" dirty="0"/>
              <a:t> a </a:t>
            </a:r>
            <a:r>
              <a:rPr lang="en-GB" dirty="0" err="1"/>
              <a:t>chymdeithasol</a:t>
            </a:r>
            <a:r>
              <a:rPr lang="en-GB" dirty="0"/>
              <a:t>;</a:t>
            </a:r>
          </a:p>
          <a:p>
            <a:pPr lvl="0" fontAlgn="base" hangingPunct="0"/>
            <a:r>
              <a:rPr lang="en-GB" dirty="0" err="1"/>
              <a:t>gwerthuso’n</a:t>
            </a:r>
            <a:r>
              <a:rPr lang="en-GB" dirty="0"/>
              <a:t> </a:t>
            </a:r>
            <a:r>
              <a:rPr lang="en-GB" dirty="0" err="1"/>
              <a:t>feirniadol</a:t>
            </a:r>
            <a:r>
              <a:rPr lang="en-GB" dirty="0"/>
              <a:t> </a:t>
            </a:r>
            <a:r>
              <a:rPr lang="en-GB" dirty="0" err="1"/>
              <a:t>sut</a:t>
            </a:r>
            <a:r>
              <a:rPr lang="en-GB" dirty="0"/>
              <a:t> </a:t>
            </a:r>
            <a:r>
              <a:rPr lang="en-GB" dirty="0" err="1"/>
              <a:t>mae</a:t>
            </a:r>
            <a:r>
              <a:rPr lang="en-GB" dirty="0"/>
              <a:t> </a:t>
            </a:r>
            <a:r>
              <a:rPr lang="en-GB" dirty="0" err="1">
                <a:solidFill>
                  <a:srgbClr val="FF0000"/>
                </a:solidFill>
              </a:rPr>
              <a:t>cyfryngau</a:t>
            </a:r>
            <a:r>
              <a:rPr lang="en-GB" dirty="0">
                <a:solidFill>
                  <a:srgbClr val="FF0000"/>
                </a:solidFill>
              </a:rPr>
              <a:t> </a:t>
            </a:r>
            <a:r>
              <a:rPr lang="en-GB" dirty="0" err="1">
                <a:solidFill>
                  <a:srgbClr val="FF0000"/>
                </a:solidFill>
              </a:rPr>
              <a:t>gweledol</a:t>
            </a:r>
            <a:r>
              <a:rPr lang="en-GB" dirty="0">
                <a:solidFill>
                  <a:srgbClr val="FF0000"/>
                </a:solidFill>
              </a:rPr>
              <a:t> </a:t>
            </a:r>
            <a:r>
              <a:rPr lang="en-GB" dirty="0" err="1">
                <a:solidFill>
                  <a:srgbClr val="FF0000"/>
                </a:solidFill>
              </a:rPr>
              <a:t>yn</a:t>
            </a:r>
            <a:r>
              <a:rPr lang="en-GB" dirty="0">
                <a:solidFill>
                  <a:srgbClr val="FF0000"/>
                </a:solidFill>
              </a:rPr>
              <a:t> </a:t>
            </a:r>
            <a:r>
              <a:rPr lang="en-GB" dirty="0" err="1">
                <a:solidFill>
                  <a:srgbClr val="FF0000"/>
                </a:solidFill>
              </a:rPr>
              <a:t>effeithio</a:t>
            </a:r>
            <a:r>
              <a:rPr lang="en-GB" dirty="0">
                <a:solidFill>
                  <a:srgbClr val="FF0000"/>
                </a:solidFill>
              </a:rPr>
              <a:t> </a:t>
            </a:r>
            <a:r>
              <a:rPr lang="en-GB" dirty="0" err="1">
                <a:solidFill>
                  <a:srgbClr val="FF0000"/>
                </a:solidFill>
              </a:rPr>
              <a:t>ar</a:t>
            </a:r>
            <a:r>
              <a:rPr lang="en-GB" dirty="0">
                <a:solidFill>
                  <a:srgbClr val="FF0000"/>
                </a:solidFill>
              </a:rPr>
              <a:t> </a:t>
            </a:r>
            <a:r>
              <a:rPr lang="en-GB" dirty="0" err="1">
                <a:solidFill>
                  <a:srgbClr val="FF0000"/>
                </a:solidFill>
              </a:rPr>
              <a:t>fywydau</a:t>
            </a:r>
            <a:r>
              <a:rPr lang="en-GB" dirty="0">
                <a:solidFill>
                  <a:srgbClr val="FF0000"/>
                </a:solidFill>
              </a:rPr>
              <a:t> plant;</a:t>
            </a:r>
          </a:p>
          <a:p>
            <a:pPr lvl="0" fontAlgn="base" hangingPunct="0"/>
            <a:r>
              <a:rPr lang="en-GB" dirty="0" err="1"/>
              <a:t>dadansoddi’n</a:t>
            </a:r>
            <a:r>
              <a:rPr lang="en-GB" dirty="0"/>
              <a:t> </a:t>
            </a:r>
            <a:r>
              <a:rPr lang="en-GB" dirty="0" err="1"/>
              <a:t>feirniadol</a:t>
            </a:r>
            <a:r>
              <a:rPr lang="en-GB" dirty="0"/>
              <a:t> </a:t>
            </a:r>
            <a:r>
              <a:rPr lang="en-GB" dirty="0" err="1"/>
              <a:t>oblygiadau</a:t>
            </a:r>
            <a:r>
              <a:rPr lang="en-GB" dirty="0"/>
              <a:t> </a:t>
            </a:r>
            <a:r>
              <a:rPr lang="en-GB" dirty="0">
                <a:solidFill>
                  <a:srgbClr val="FF0000"/>
                </a:solidFill>
              </a:rPr>
              <a:t>plant </a:t>
            </a:r>
            <a:r>
              <a:rPr lang="en-GB" dirty="0" err="1">
                <a:solidFill>
                  <a:srgbClr val="FF0000"/>
                </a:solidFill>
              </a:rPr>
              <a:t>fel</a:t>
            </a:r>
            <a:r>
              <a:rPr lang="en-GB" dirty="0">
                <a:solidFill>
                  <a:srgbClr val="FF0000"/>
                </a:solidFill>
              </a:rPr>
              <a:t> </a:t>
            </a:r>
            <a:r>
              <a:rPr lang="en-GB" dirty="0" err="1">
                <a:solidFill>
                  <a:srgbClr val="FF0000"/>
                </a:solidFill>
              </a:rPr>
              <a:t>defnyddwyr</a:t>
            </a:r>
            <a:r>
              <a:rPr lang="en-GB" dirty="0"/>
              <a:t> </a:t>
            </a:r>
            <a:r>
              <a:rPr lang="en-GB" dirty="0" err="1"/>
              <a:t>yn</a:t>
            </a:r>
            <a:r>
              <a:rPr lang="en-GB" dirty="0"/>
              <a:t> y </a:t>
            </a:r>
            <a:r>
              <a:rPr lang="en-GB" dirty="0" err="1"/>
              <a:t>gymdeithas</a:t>
            </a:r>
            <a:r>
              <a:rPr lang="en-GB" dirty="0"/>
              <a:t> </a:t>
            </a:r>
            <a:r>
              <a:rPr lang="en-GB" dirty="0" err="1"/>
              <a:t>sydd</a:t>
            </a:r>
            <a:r>
              <a:rPr lang="en-GB" dirty="0"/>
              <a:t> </a:t>
            </a:r>
            <a:r>
              <a:rPr lang="en-GB" dirty="0" err="1"/>
              <a:t>ohoni</a:t>
            </a:r>
            <a:r>
              <a:rPr lang="en-GB" dirty="0"/>
              <a:t>;</a:t>
            </a:r>
          </a:p>
          <a:p>
            <a:pPr lvl="0" fontAlgn="base" hangingPunct="0"/>
            <a:r>
              <a:rPr lang="en-GB" dirty="0" err="1"/>
              <a:t>trefnu</a:t>
            </a:r>
            <a:r>
              <a:rPr lang="en-GB" dirty="0"/>
              <a:t> </a:t>
            </a:r>
            <a:r>
              <a:rPr lang="en-GB" dirty="0" err="1"/>
              <a:t>eu</a:t>
            </a:r>
            <a:r>
              <a:rPr lang="en-GB" dirty="0"/>
              <a:t> </a:t>
            </a:r>
            <a:r>
              <a:rPr lang="en-GB" dirty="0" err="1"/>
              <a:t>gwybodaeth</a:t>
            </a:r>
            <a:r>
              <a:rPr lang="en-GB" dirty="0"/>
              <a:t> </a:t>
            </a:r>
            <a:r>
              <a:rPr lang="en-GB" dirty="0" err="1"/>
              <a:t>a’r</a:t>
            </a:r>
            <a:r>
              <a:rPr lang="en-GB" dirty="0"/>
              <a:t> </a:t>
            </a:r>
            <a:r>
              <a:rPr lang="en-GB" dirty="0" err="1"/>
              <a:t>hyn</a:t>
            </a:r>
            <a:r>
              <a:rPr lang="en-GB" dirty="0"/>
              <a:t> y </a:t>
            </a:r>
            <a:r>
              <a:rPr lang="en-GB" dirty="0" err="1"/>
              <a:t>maent</a:t>
            </a:r>
            <a:r>
              <a:rPr lang="en-GB" dirty="0"/>
              <a:t> </a:t>
            </a:r>
            <a:r>
              <a:rPr lang="en-GB" dirty="0" err="1"/>
              <a:t>wedi’i</a:t>
            </a:r>
            <a:r>
              <a:rPr lang="en-GB" dirty="0"/>
              <a:t> </a:t>
            </a:r>
            <a:r>
              <a:rPr lang="en-GB" dirty="0" err="1"/>
              <a:t>ddysgu</a:t>
            </a:r>
            <a:r>
              <a:rPr lang="en-GB" dirty="0"/>
              <a:t> </a:t>
            </a:r>
            <a:r>
              <a:rPr lang="en-GB" dirty="0" err="1"/>
              <a:t>trwy</a:t>
            </a:r>
            <a:r>
              <a:rPr lang="en-GB" dirty="0"/>
              <a:t> </a:t>
            </a:r>
            <a:r>
              <a:rPr lang="en-GB" dirty="0" err="1"/>
              <a:t>ddefnyddio</a:t>
            </a:r>
            <a:r>
              <a:rPr lang="en-GB" dirty="0"/>
              <a:t> </a:t>
            </a:r>
            <a:r>
              <a:rPr lang="en-GB" dirty="0" err="1">
                <a:solidFill>
                  <a:srgbClr val="FF0000"/>
                </a:solidFill>
              </a:rPr>
              <a:t>ystod</a:t>
            </a:r>
            <a:r>
              <a:rPr lang="en-GB" dirty="0">
                <a:solidFill>
                  <a:srgbClr val="FF0000"/>
                </a:solidFill>
              </a:rPr>
              <a:t> o </a:t>
            </a:r>
            <a:r>
              <a:rPr lang="en-GB" dirty="0" err="1">
                <a:solidFill>
                  <a:srgbClr val="FF0000"/>
                </a:solidFill>
              </a:rPr>
              <a:t>adnoddau</a:t>
            </a:r>
            <a:r>
              <a:rPr lang="en-GB" dirty="0">
                <a:solidFill>
                  <a:srgbClr val="FF0000"/>
                </a:solidFill>
              </a:rPr>
              <a:t> </a:t>
            </a:r>
            <a:r>
              <a:rPr lang="en-GB" dirty="0" err="1">
                <a:solidFill>
                  <a:srgbClr val="FF0000"/>
                </a:solidFill>
              </a:rPr>
              <a:t>gwybodaeth</a:t>
            </a:r>
            <a:r>
              <a:rPr lang="en-GB" dirty="0"/>
              <a:t>, a </a:t>
            </a:r>
            <a:r>
              <a:rPr lang="en-GB" dirty="0" err="1"/>
              <a:t>chyflwyno’u</a:t>
            </a:r>
            <a:r>
              <a:rPr lang="en-GB" dirty="0"/>
              <a:t> </a:t>
            </a:r>
            <a:r>
              <a:rPr lang="en-GB" dirty="0" err="1"/>
              <a:t>gwaith</a:t>
            </a:r>
            <a:r>
              <a:rPr lang="en-GB" dirty="0"/>
              <a:t> </a:t>
            </a:r>
            <a:r>
              <a:rPr lang="en-GB" dirty="0" err="1"/>
              <a:t>ar</a:t>
            </a:r>
            <a:r>
              <a:rPr lang="en-GB" dirty="0"/>
              <a:t> y </a:t>
            </a:r>
            <a:r>
              <a:rPr lang="en-GB" dirty="0" err="1"/>
              <a:t>lefel</a:t>
            </a:r>
            <a:r>
              <a:rPr lang="en-GB" dirty="0"/>
              <a:t> </a:t>
            </a:r>
            <a:r>
              <a:rPr lang="en-GB" dirty="0" err="1"/>
              <a:t>briodol</a:t>
            </a:r>
            <a:r>
              <a:rPr lang="en-GB" dirty="0"/>
              <a:t>. </a:t>
            </a:r>
          </a:p>
          <a:p>
            <a:pPr marL="0" indent="0">
              <a:buNone/>
            </a:pPr>
            <a:endParaRPr lang="en-GB" dirty="0"/>
          </a:p>
        </p:txBody>
      </p:sp>
    </p:spTree>
    <p:extLst>
      <p:ext uri="{BB962C8B-B14F-4D97-AF65-F5344CB8AC3E}">
        <p14:creationId xmlns:p14="http://schemas.microsoft.com/office/powerpoint/2010/main" val="2132040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Learning outcomes</a:t>
            </a:r>
            <a:endParaRPr lang="en-GB" dirty="0"/>
          </a:p>
        </p:txBody>
      </p:sp>
      <p:sp>
        <p:nvSpPr>
          <p:cNvPr id="3" name="Content Placeholder 2"/>
          <p:cNvSpPr>
            <a:spLocks noGrp="1"/>
          </p:cNvSpPr>
          <p:nvPr>
            <p:ph idx="1"/>
          </p:nvPr>
        </p:nvSpPr>
        <p:spPr/>
        <p:txBody>
          <a:bodyPr>
            <a:normAutofit fontScale="85000" lnSpcReduction="20000"/>
          </a:bodyPr>
          <a:lstStyle/>
          <a:p>
            <a:pPr lvl="0" fontAlgn="base" hangingPunct="0"/>
            <a:r>
              <a:rPr lang="en-GB" dirty="0"/>
              <a:t>identify, in analytic depth, the </a:t>
            </a:r>
            <a:r>
              <a:rPr lang="en-GB" dirty="0">
                <a:solidFill>
                  <a:srgbClr val="FF0000"/>
                </a:solidFill>
              </a:rPr>
              <a:t>changing historical view of children</a:t>
            </a:r>
            <a:r>
              <a:rPr lang="en-GB" dirty="0"/>
              <a:t> reflecting cultural and societal values;</a:t>
            </a:r>
          </a:p>
          <a:p>
            <a:pPr lvl="0" fontAlgn="base" hangingPunct="0"/>
            <a:r>
              <a:rPr lang="en-GB" dirty="0"/>
              <a:t>critically evaluate how </a:t>
            </a:r>
            <a:r>
              <a:rPr lang="en-GB" dirty="0">
                <a:solidFill>
                  <a:srgbClr val="FF0000"/>
                </a:solidFill>
              </a:rPr>
              <a:t>visual media impacts on children’s lives;</a:t>
            </a:r>
          </a:p>
          <a:p>
            <a:pPr lvl="0" fontAlgn="base" hangingPunct="0"/>
            <a:r>
              <a:rPr lang="en-GB" dirty="0"/>
              <a:t>critically analyse the implications of </a:t>
            </a:r>
            <a:r>
              <a:rPr lang="en-GB" dirty="0">
                <a:solidFill>
                  <a:srgbClr val="FF0000"/>
                </a:solidFill>
              </a:rPr>
              <a:t>children as consumers </a:t>
            </a:r>
            <a:r>
              <a:rPr lang="en-GB" dirty="0"/>
              <a:t>in today’s society;</a:t>
            </a:r>
          </a:p>
          <a:p>
            <a:pPr lvl="0" fontAlgn="base" hangingPunct="0"/>
            <a:r>
              <a:rPr lang="en-GB" dirty="0"/>
              <a:t>organise their knowledge and learning through use of a </a:t>
            </a:r>
            <a:r>
              <a:rPr lang="en-GB" dirty="0">
                <a:solidFill>
                  <a:srgbClr val="FF0000"/>
                </a:solidFill>
              </a:rPr>
              <a:t>range of information resources</a:t>
            </a:r>
            <a:r>
              <a:rPr lang="en-GB" dirty="0"/>
              <a:t>, and present their work at the appropriate level. </a:t>
            </a:r>
          </a:p>
          <a:p>
            <a:endParaRPr lang="en-GB" dirty="0"/>
          </a:p>
        </p:txBody>
      </p:sp>
    </p:spTree>
    <p:extLst>
      <p:ext uri="{BB962C8B-B14F-4D97-AF65-F5344CB8AC3E}">
        <p14:creationId xmlns:p14="http://schemas.microsoft.com/office/powerpoint/2010/main" val="787355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06090"/>
          </a:xfrm>
        </p:spPr>
        <p:txBody>
          <a:bodyPr>
            <a:normAutofit fontScale="90000"/>
          </a:bodyPr>
          <a:lstStyle/>
          <a:p>
            <a:r>
              <a:rPr lang="en-GB" dirty="0" err="1" smtClean="0"/>
              <a:t>Aseiniad</a:t>
            </a:r>
            <a:r>
              <a:rPr lang="en-GB" dirty="0" smtClean="0"/>
              <a:t> A        Assignment A</a:t>
            </a:r>
            <a:endParaRPr lang="en-GB" dirty="0"/>
          </a:p>
        </p:txBody>
      </p:sp>
      <p:sp>
        <p:nvSpPr>
          <p:cNvPr id="5" name="Content Placeholder 4"/>
          <p:cNvSpPr>
            <a:spLocks noGrp="1"/>
          </p:cNvSpPr>
          <p:nvPr>
            <p:ph sz="half" idx="1"/>
          </p:nvPr>
        </p:nvSpPr>
        <p:spPr>
          <a:xfrm>
            <a:off x="533400" y="1196752"/>
            <a:ext cx="4038600" cy="3989040"/>
          </a:xfrm>
        </p:spPr>
        <p:txBody>
          <a:bodyPr>
            <a:normAutofit/>
          </a:bodyPr>
          <a:lstStyle/>
          <a:p>
            <a:r>
              <a:rPr lang="en-GB" sz="2400" dirty="0" err="1" smtClean="0"/>
              <a:t>Trafodaeth</a:t>
            </a:r>
            <a:r>
              <a:rPr lang="en-GB" sz="2400" dirty="0" smtClean="0"/>
              <a:t> </a:t>
            </a:r>
            <a:r>
              <a:rPr lang="en-GB" sz="2400" dirty="0" err="1" smtClean="0"/>
              <a:t>broffesiynol</a:t>
            </a:r>
            <a:endParaRPr lang="en-GB" sz="2400" dirty="0" smtClean="0"/>
          </a:p>
          <a:p>
            <a:r>
              <a:rPr lang="en-GB" sz="2400" dirty="0" err="1" smtClean="0"/>
              <a:t>Grwpiau</a:t>
            </a:r>
            <a:r>
              <a:rPr lang="en-GB" sz="2400" dirty="0" smtClean="0"/>
              <a:t> o 3-4 (</a:t>
            </a:r>
            <a:r>
              <a:rPr lang="en-GB" sz="2400" dirty="0" err="1" smtClean="0"/>
              <a:t>hunan</a:t>
            </a:r>
            <a:r>
              <a:rPr lang="en-GB" sz="2400" dirty="0" smtClean="0"/>
              <a:t> </a:t>
            </a:r>
            <a:r>
              <a:rPr lang="en-GB" sz="2400" dirty="0" err="1" smtClean="0"/>
              <a:t>ddewisiol</a:t>
            </a:r>
            <a:r>
              <a:rPr lang="en-GB" sz="2400" dirty="0" smtClean="0"/>
              <a:t>)</a:t>
            </a:r>
          </a:p>
          <a:p>
            <a:r>
              <a:rPr lang="en-GB" sz="2400" dirty="0" smtClean="0"/>
              <a:t>20 </a:t>
            </a:r>
            <a:r>
              <a:rPr lang="en-GB" sz="2400" dirty="0" err="1" smtClean="0"/>
              <a:t>munud</a:t>
            </a:r>
            <a:endParaRPr lang="en-GB" sz="2400" dirty="0" smtClean="0"/>
          </a:p>
          <a:p>
            <a:r>
              <a:rPr lang="en-GB" sz="2400" dirty="0" err="1" smtClean="0"/>
              <a:t>Rhestr</a:t>
            </a:r>
            <a:r>
              <a:rPr lang="en-GB" sz="2400" dirty="0" smtClean="0"/>
              <a:t> </a:t>
            </a:r>
            <a:r>
              <a:rPr lang="en-GB" sz="2400" dirty="0" err="1" smtClean="0"/>
              <a:t>gyfeirnodi</a:t>
            </a:r>
            <a:endParaRPr lang="en-GB" sz="2400" dirty="0" smtClean="0"/>
          </a:p>
          <a:p>
            <a:r>
              <a:rPr lang="en-GB" sz="2400" dirty="0" err="1" smtClean="0"/>
              <a:t>Dogfen</a:t>
            </a:r>
            <a:r>
              <a:rPr lang="en-GB" sz="2400" dirty="0" smtClean="0"/>
              <a:t> </a:t>
            </a:r>
            <a:r>
              <a:rPr lang="en-GB" sz="2400" dirty="0" err="1" smtClean="0"/>
              <a:t>gwaith</a:t>
            </a:r>
            <a:r>
              <a:rPr lang="en-GB" sz="2400" dirty="0" smtClean="0"/>
              <a:t> </a:t>
            </a:r>
            <a:r>
              <a:rPr lang="en-GB" sz="2400" dirty="0" err="1" smtClean="0">
                <a:latin typeface="+mj-lt"/>
              </a:rPr>
              <a:t>gr</a:t>
            </a:r>
            <a:r>
              <a:rPr lang="en-GB" sz="2400" dirty="0" err="1" smtClean="0">
                <a:latin typeface="+mj-lt"/>
                <a:cs typeface="Times New Roman" panose="02020603050405020304" pitchFamily="18" charset="0"/>
              </a:rPr>
              <a:t>ŵp</a:t>
            </a:r>
            <a:endParaRPr lang="en-GB" sz="2400" dirty="0">
              <a:latin typeface="+mj-lt"/>
            </a:endParaRPr>
          </a:p>
          <a:p>
            <a:r>
              <a:rPr lang="en-GB" sz="2400" dirty="0" smtClean="0"/>
              <a:t>50%</a:t>
            </a:r>
          </a:p>
          <a:p>
            <a:endParaRPr lang="en-GB" sz="2400" dirty="0"/>
          </a:p>
        </p:txBody>
      </p:sp>
      <p:sp>
        <p:nvSpPr>
          <p:cNvPr id="6" name="Content Placeholder 5"/>
          <p:cNvSpPr>
            <a:spLocks noGrp="1"/>
          </p:cNvSpPr>
          <p:nvPr>
            <p:ph sz="half" idx="2"/>
          </p:nvPr>
        </p:nvSpPr>
        <p:spPr>
          <a:xfrm>
            <a:off x="4648200" y="1196752"/>
            <a:ext cx="4038600" cy="4392489"/>
          </a:xfrm>
        </p:spPr>
        <p:txBody>
          <a:bodyPr>
            <a:normAutofit/>
          </a:bodyPr>
          <a:lstStyle/>
          <a:p>
            <a:r>
              <a:rPr lang="en-GB" sz="2400" dirty="0" smtClean="0"/>
              <a:t>Professional discussion</a:t>
            </a:r>
          </a:p>
          <a:p>
            <a:r>
              <a:rPr lang="en-GB" sz="2400" dirty="0" smtClean="0"/>
              <a:t>Groups of 3-4 (self-chosen)</a:t>
            </a:r>
          </a:p>
          <a:p>
            <a:r>
              <a:rPr lang="en-GB" sz="2400" dirty="0" smtClean="0"/>
              <a:t>20 minutes</a:t>
            </a:r>
          </a:p>
          <a:p>
            <a:r>
              <a:rPr lang="en-GB" sz="2400" dirty="0" smtClean="0"/>
              <a:t>Reference list</a:t>
            </a:r>
          </a:p>
          <a:p>
            <a:r>
              <a:rPr lang="en-GB" sz="2400" dirty="0" smtClean="0"/>
              <a:t>Group work document</a:t>
            </a:r>
          </a:p>
          <a:p>
            <a:r>
              <a:rPr lang="en-GB" sz="2400" dirty="0" smtClean="0"/>
              <a:t>50%</a:t>
            </a:r>
          </a:p>
          <a:p>
            <a:endParaRPr lang="en-GB" sz="2400" dirty="0"/>
          </a:p>
        </p:txBody>
      </p:sp>
    </p:spTree>
    <p:extLst>
      <p:ext uri="{BB962C8B-B14F-4D97-AF65-F5344CB8AC3E}">
        <p14:creationId xmlns:p14="http://schemas.microsoft.com/office/powerpoint/2010/main" val="382142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Trafodaeth</a:t>
            </a:r>
            <a:r>
              <a:rPr lang="en-GB" dirty="0" smtClean="0"/>
              <a:t>         Discussion</a:t>
            </a:r>
            <a:endParaRPr lang="en-GB" dirty="0"/>
          </a:p>
        </p:txBody>
      </p:sp>
      <p:sp>
        <p:nvSpPr>
          <p:cNvPr id="3" name="Content Placeholder 2"/>
          <p:cNvSpPr>
            <a:spLocks noGrp="1"/>
          </p:cNvSpPr>
          <p:nvPr>
            <p:ph sz="half" idx="1"/>
          </p:nvPr>
        </p:nvSpPr>
        <p:spPr/>
        <p:txBody>
          <a:bodyPr>
            <a:normAutofit fontScale="77500" lnSpcReduction="20000"/>
          </a:bodyPr>
          <a:lstStyle/>
          <a:p>
            <a:r>
              <a:rPr lang="en-GB" dirty="0" err="1"/>
              <a:t>Gwerthuswch</a:t>
            </a:r>
            <a:r>
              <a:rPr lang="en-GB" dirty="0"/>
              <a:t> </a:t>
            </a:r>
            <a:r>
              <a:rPr lang="en-GB" dirty="0" err="1"/>
              <a:t>yn</a:t>
            </a:r>
            <a:r>
              <a:rPr lang="en-GB" dirty="0"/>
              <a:t> </a:t>
            </a:r>
            <a:r>
              <a:rPr lang="en-GB" dirty="0" err="1"/>
              <a:t>gritigol</a:t>
            </a:r>
            <a:r>
              <a:rPr lang="en-GB" dirty="0"/>
              <a:t> </a:t>
            </a:r>
            <a:r>
              <a:rPr lang="en-GB" dirty="0" err="1"/>
              <a:t>fanteision</a:t>
            </a:r>
            <a:r>
              <a:rPr lang="en-GB" dirty="0"/>
              <a:t> ac </a:t>
            </a:r>
            <a:r>
              <a:rPr lang="en-GB" dirty="0" err="1"/>
              <a:t>anfanteision</a:t>
            </a:r>
            <a:r>
              <a:rPr lang="en-GB" dirty="0"/>
              <a:t> </a:t>
            </a:r>
            <a:r>
              <a:rPr lang="en-GB" dirty="0" err="1"/>
              <a:t>tyfu</a:t>
            </a:r>
            <a:r>
              <a:rPr lang="en-GB" dirty="0"/>
              <a:t> </a:t>
            </a:r>
            <a:r>
              <a:rPr lang="en-GB" dirty="0" err="1"/>
              <a:t>i</a:t>
            </a:r>
            <a:r>
              <a:rPr lang="en-GB" dirty="0"/>
              <a:t> </a:t>
            </a:r>
            <a:r>
              <a:rPr lang="en-GB" dirty="0" err="1"/>
              <a:t>fyny</a:t>
            </a:r>
            <a:r>
              <a:rPr lang="en-GB" dirty="0"/>
              <a:t> </a:t>
            </a:r>
            <a:r>
              <a:rPr lang="en-GB" dirty="0" err="1"/>
              <a:t>mewn</a:t>
            </a:r>
            <a:r>
              <a:rPr lang="en-GB" dirty="0"/>
              <a:t> </a:t>
            </a:r>
            <a:r>
              <a:rPr lang="en-GB" dirty="0" err="1"/>
              <a:t>cymdeithas</a:t>
            </a:r>
            <a:r>
              <a:rPr lang="en-GB" dirty="0"/>
              <a:t> </a:t>
            </a:r>
            <a:r>
              <a:rPr lang="en-GB" dirty="0" err="1"/>
              <a:t>amlgyfrwng</a:t>
            </a:r>
            <a:r>
              <a:rPr lang="en-GB" dirty="0"/>
              <a:t>/</a:t>
            </a:r>
            <a:r>
              <a:rPr lang="en-GB" dirty="0" err="1"/>
              <a:t>electronig</a:t>
            </a:r>
            <a:r>
              <a:rPr lang="en-GB" dirty="0"/>
              <a:t>. </a:t>
            </a:r>
            <a:r>
              <a:rPr lang="en-GB" dirty="0" err="1"/>
              <a:t>Trafodwch</a:t>
            </a:r>
            <a:r>
              <a:rPr lang="en-GB" dirty="0"/>
              <a:t> </a:t>
            </a:r>
            <a:r>
              <a:rPr lang="en-GB" dirty="0" err="1"/>
              <a:t>gynnyrch</a:t>
            </a:r>
            <a:r>
              <a:rPr lang="en-GB" dirty="0"/>
              <a:t> </a:t>
            </a:r>
            <a:r>
              <a:rPr lang="en-GB" dirty="0" err="1"/>
              <a:t>digidol</a:t>
            </a:r>
            <a:r>
              <a:rPr lang="en-GB" dirty="0"/>
              <a:t> y </a:t>
            </a:r>
            <a:r>
              <a:rPr lang="en-GB" dirty="0" err="1"/>
              <a:t>byddai</a:t>
            </a:r>
            <a:r>
              <a:rPr lang="en-GB" dirty="0"/>
              <a:t> </a:t>
            </a:r>
            <a:r>
              <a:rPr lang="en-GB" dirty="0" err="1"/>
              <a:t>ar</a:t>
            </a:r>
            <a:r>
              <a:rPr lang="en-GB" dirty="0"/>
              <a:t> </a:t>
            </a:r>
            <a:r>
              <a:rPr lang="en-GB" dirty="0" err="1"/>
              <a:t>gael</a:t>
            </a:r>
            <a:r>
              <a:rPr lang="en-GB" dirty="0"/>
              <a:t> </a:t>
            </a:r>
            <a:r>
              <a:rPr lang="en-GB" dirty="0" err="1"/>
              <a:t>i</a:t>
            </a:r>
            <a:r>
              <a:rPr lang="en-GB" dirty="0"/>
              <a:t> </a:t>
            </a:r>
            <a:r>
              <a:rPr lang="en-GB" dirty="0" err="1"/>
              <a:t>blant</a:t>
            </a:r>
            <a:r>
              <a:rPr lang="en-GB" dirty="0"/>
              <a:t> </a:t>
            </a:r>
            <a:r>
              <a:rPr lang="en-GB" dirty="0" err="1"/>
              <a:t>ifanc</a:t>
            </a:r>
            <a:r>
              <a:rPr lang="en-GB" dirty="0"/>
              <a:t> (</a:t>
            </a:r>
            <a:r>
              <a:rPr lang="en-GB" dirty="0" err="1"/>
              <a:t>er</a:t>
            </a:r>
            <a:r>
              <a:rPr lang="en-GB" dirty="0"/>
              <a:t> </a:t>
            </a:r>
            <a:r>
              <a:rPr lang="en-GB" dirty="0" err="1"/>
              <a:t>enghraifft</a:t>
            </a:r>
            <a:r>
              <a:rPr lang="en-GB" dirty="0"/>
              <a:t>, iPad, </a:t>
            </a:r>
            <a:r>
              <a:rPr lang="en-GB" dirty="0" err="1"/>
              <a:t>ffôn</a:t>
            </a:r>
            <a:r>
              <a:rPr lang="en-GB" dirty="0"/>
              <a:t> </a:t>
            </a:r>
            <a:r>
              <a:rPr lang="en-GB" dirty="0" err="1"/>
              <a:t>symudol</a:t>
            </a:r>
            <a:r>
              <a:rPr lang="en-GB" dirty="0"/>
              <a:t>, </a:t>
            </a:r>
            <a:r>
              <a:rPr lang="en-GB" dirty="0" err="1"/>
              <a:t>dyfais</a:t>
            </a:r>
            <a:r>
              <a:rPr lang="en-GB" dirty="0"/>
              <a:t> tabled, </a:t>
            </a:r>
            <a:r>
              <a:rPr lang="en-GB" dirty="0" err="1"/>
              <a:t>teledu</a:t>
            </a:r>
            <a:r>
              <a:rPr lang="en-GB" dirty="0"/>
              <a:t> </a:t>
            </a:r>
            <a:r>
              <a:rPr lang="en-GB" dirty="0" err="1"/>
              <a:t>rhyngweithiol</a:t>
            </a:r>
            <a:r>
              <a:rPr lang="en-GB" dirty="0"/>
              <a:t>)  a </a:t>
            </a:r>
            <a:r>
              <a:rPr lang="en-GB" dirty="0" err="1"/>
              <a:t>dadansoddwch</a:t>
            </a:r>
            <a:r>
              <a:rPr lang="en-GB" dirty="0"/>
              <a:t> </a:t>
            </a:r>
            <a:r>
              <a:rPr lang="en-GB" dirty="0" err="1"/>
              <a:t>yn</a:t>
            </a:r>
            <a:r>
              <a:rPr lang="en-GB" dirty="0"/>
              <a:t> </a:t>
            </a:r>
            <a:r>
              <a:rPr lang="en-GB" dirty="0" err="1"/>
              <a:t>gritigol</a:t>
            </a:r>
            <a:r>
              <a:rPr lang="en-GB" dirty="0"/>
              <a:t> </a:t>
            </a:r>
            <a:r>
              <a:rPr lang="en-GB" dirty="0" err="1"/>
              <a:t>oblygiadau</a:t>
            </a:r>
            <a:r>
              <a:rPr lang="en-GB" dirty="0"/>
              <a:t> plant </a:t>
            </a:r>
            <a:r>
              <a:rPr lang="en-GB" dirty="0" err="1"/>
              <a:t>fel</a:t>
            </a:r>
            <a:r>
              <a:rPr lang="en-GB" dirty="0"/>
              <a:t> </a:t>
            </a:r>
            <a:r>
              <a:rPr lang="en-GB" dirty="0" err="1"/>
              <a:t>defnyddwyr</a:t>
            </a:r>
            <a:r>
              <a:rPr lang="en-GB" dirty="0"/>
              <a:t> </a:t>
            </a:r>
            <a:r>
              <a:rPr lang="en-GB" dirty="0" err="1"/>
              <a:t>yn</a:t>
            </a:r>
            <a:r>
              <a:rPr lang="en-GB" dirty="0"/>
              <a:t> y </a:t>
            </a:r>
            <a:r>
              <a:rPr lang="en-GB" dirty="0" err="1"/>
              <a:t>gymdeithas</a:t>
            </a:r>
            <a:r>
              <a:rPr lang="en-GB" dirty="0"/>
              <a:t> </a:t>
            </a:r>
            <a:r>
              <a:rPr lang="en-GB" dirty="0" err="1"/>
              <a:t>sydd</a:t>
            </a:r>
            <a:r>
              <a:rPr lang="en-GB" dirty="0"/>
              <a:t> </a:t>
            </a:r>
            <a:r>
              <a:rPr lang="en-GB" dirty="0" err="1"/>
              <a:t>ohoni</a:t>
            </a:r>
            <a:r>
              <a:rPr lang="en-GB" dirty="0"/>
              <a:t>.  </a:t>
            </a:r>
          </a:p>
        </p:txBody>
      </p:sp>
      <p:sp>
        <p:nvSpPr>
          <p:cNvPr id="4" name="Content Placeholder 3"/>
          <p:cNvSpPr>
            <a:spLocks noGrp="1"/>
          </p:cNvSpPr>
          <p:nvPr>
            <p:ph sz="half" idx="2"/>
          </p:nvPr>
        </p:nvSpPr>
        <p:spPr/>
        <p:txBody>
          <a:bodyPr>
            <a:normAutofit fontScale="77500" lnSpcReduction="20000"/>
          </a:bodyPr>
          <a:lstStyle/>
          <a:p>
            <a:r>
              <a:rPr lang="en-GB" dirty="0"/>
              <a:t>Critically evaluate the advantages and disadvantages of growing up in a multimedia/ electronic society. Discuss digital products young children may have access to such as an iPad, mobile phone, tablet device, interactive television and critically analyse the implications of children as consumers in today’s society.</a:t>
            </a:r>
          </a:p>
        </p:txBody>
      </p:sp>
    </p:spTree>
    <p:extLst>
      <p:ext uri="{BB962C8B-B14F-4D97-AF65-F5344CB8AC3E}">
        <p14:creationId xmlns:p14="http://schemas.microsoft.com/office/powerpoint/2010/main" val="3617934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Dyddiadau</a:t>
            </a:r>
            <a:r>
              <a:rPr lang="en-GB" dirty="0" smtClean="0"/>
              <a:t> </a:t>
            </a:r>
            <a:r>
              <a:rPr lang="en-GB" dirty="0" err="1" smtClean="0"/>
              <a:t>cyflwyno</a:t>
            </a:r>
            <a:r>
              <a:rPr lang="en-GB" dirty="0" smtClean="0"/>
              <a:t> </a:t>
            </a:r>
            <a:r>
              <a:rPr lang="en-GB" dirty="0" err="1" smtClean="0"/>
              <a:t>trafodaeth</a:t>
            </a:r>
            <a:r>
              <a:rPr lang="en-GB" dirty="0" smtClean="0"/>
              <a:t/>
            </a:r>
            <a:br>
              <a:rPr lang="en-GB" dirty="0" smtClean="0"/>
            </a:br>
            <a:r>
              <a:rPr lang="en-GB" dirty="0" smtClean="0"/>
              <a:t>Discussion </a:t>
            </a:r>
            <a:r>
              <a:rPr lang="en-GB" dirty="0" err="1" smtClean="0"/>
              <a:t>ubmission</a:t>
            </a:r>
            <a:r>
              <a:rPr lang="en-GB" dirty="0" smtClean="0"/>
              <a:t> </a:t>
            </a:r>
            <a:r>
              <a:rPr lang="en-GB" dirty="0" smtClean="0"/>
              <a:t>dates</a:t>
            </a:r>
            <a:endParaRPr lang="en-GB" dirty="0"/>
          </a:p>
        </p:txBody>
      </p:sp>
      <p:sp>
        <p:nvSpPr>
          <p:cNvPr id="3" name="Content Placeholder 2"/>
          <p:cNvSpPr>
            <a:spLocks noGrp="1"/>
          </p:cNvSpPr>
          <p:nvPr>
            <p:ph sz="half" idx="1"/>
          </p:nvPr>
        </p:nvSpPr>
        <p:spPr/>
        <p:txBody>
          <a:bodyPr/>
          <a:lstStyle/>
          <a:p>
            <a:r>
              <a:rPr lang="en-GB" dirty="0" smtClean="0"/>
              <a:t>Top-up </a:t>
            </a:r>
            <a:r>
              <a:rPr lang="en-GB" dirty="0" err="1" smtClean="0"/>
              <a:t>Abertawe</a:t>
            </a:r>
            <a:r>
              <a:rPr lang="en-GB" dirty="0" smtClean="0"/>
              <a:t> 26.02.18</a:t>
            </a:r>
          </a:p>
          <a:p>
            <a:r>
              <a:rPr lang="en-GB" dirty="0" smtClean="0"/>
              <a:t>Top Aberystwyth 27.02.18</a:t>
            </a:r>
          </a:p>
          <a:p>
            <a:r>
              <a:rPr lang="en-GB" dirty="0" err="1" smtClean="0"/>
              <a:t>Dydd</a:t>
            </a:r>
            <a:r>
              <a:rPr lang="en-GB" dirty="0" smtClean="0"/>
              <a:t> </a:t>
            </a:r>
            <a:r>
              <a:rPr lang="en-GB" dirty="0" err="1" smtClean="0"/>
              <a:t>Caerfyrddin</a:t>
            </a:r>
            <a:r>
              <a:rPr lang="en-GB" dirty="0" smtClean="0"/>
              <a:t> 28.02.18</a:t>
            </a:r>
            <a:endParaRPr lang="en-GB" dirty="0"/>
          </a:p>
        </p:txBody>
      </p:sp>
      <p:sp>
        <p:nvSpPr>
          <p:cNvPr id="4" name="Content Placeholder 3"/>
          <p:cNvSpPr>
            <a:spLocks noGrp="1"/>
          </p:cNvSpPr>
          <p:nvPr>
            <p:ph sz="half" idx="2"/>
          </p:nvPr>
        </p:nvSpPr>
        <p:spPr/>
        <p:txBody>
          <a:bodyPr/>
          <a:lstStyle/>
          <a:p>
            <a:r>
              <a:rPr lang="en-GB" dirty="0"/>
              <a:t>Top-up </a:t>
            </a:r>
            <a:r>
              <a:rPr lang="en-GB" dirty="0" smtClean="0"/>
              <a:t>Swansea 26.02.18</a:t>
            </a:r>
            <a:endParaRPr lang="en-GB" dirty="0"/>
          </a:p>
          <a:p>
            <a:r>
              <a:rPr lang="en-GB" dirty="0"/>
              <a:t>Top Aberystwyth 27.02.18</a:t>
            </a:r>
          </a:p>
          <a:p>
            <a:r>
              <a:rPr lang="en-GB" dirty="0" smtClean="0"/>
              <a:t>Day Carmarthen </a:t>
            </a:r>
            <a:r>
              <a:rPr lang="en-GB" dirty="0"/>
              <a:t>28.02.18</a:t>
            </a:r>
          </a:p>
          <a:p>
            <a:endParaRPr lang="en-GB" dirty="0"/>
          </a:p>
        </p:txBody>
      </p:sp>
    </p:spTree>
    <p:extLst>
      <p:ext uri="{BB962C8B-B14F-4D97-AF65-F5344CB8AC3E}">
        <p14:creationId xmlns:p14="http://schemas.microsoft.com/office/powerpoint/2010/main" val="3459502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706090"/>
          </a:xfrm>
        </p:spPr>
        <p:txBody>
          <a:bodyPr>
            <a:normAutofit fontScale="90000"/>
          </a:bodyPr>
          <a:lstStyle/>
          <a:p>
            <a:r>
              <a:rPr lang="en-GB" dirty="0" err="1" smtClean="0"/>
              <a:t>Aseiniad</a:t>
            </a:r>
            <a:r>
              <a:rPr lang="en-GB" dirty="0" smtClean="0"/>
              <a:t> </a:t>
            </a:r>
            <a:r>
              <a:rPr lang="en-GB" dirty="0"/>
              <a:t>B</a:t>
            </a:r>
            <a:r>
              <a:rPr lang="en-GB" dirty="0" smtClean="0"/>
              <a:t>       Assignment B</a:t>
            </a:r>
            <a:endParaRPr lang="en-GB" dirty="0"/>
          </a:p>
        </p:txBody>
      </p:sp>
      <p:sp>
        <p:nvSpPr>
          <p:cNvPr id="5" name="Content Placeholder 4"/>
          <p:cNvSpPr>
            <a:spLocks noGrp="1"/>
          </p:cNvSpPr>
          <p:nvPr>
            <p:ph sz="half" idx="1"/>
          </p:nvPr>
        </p:nvSpPr>
        <p:spPr>
          <a:xfrm>
            <a:off x="533400" y="1196752"/>
            <a:ext cx="4038600" cy="3989040"/>
          </a:xfrm>
        </p:spPr>
        <p:txBody>
          <a:bodyPr>
            <a:normAutofit/>
          </a:bodyPr>
          <a:lstStyle/>
          <a:p>
            <a:r>
              <a:rPr lang="en-GB" sz="3200" dirty="0" err="1" smtClean="0"/>
              <a:t>Portffolio</a:t>
            </a:r>
            <a:endParaRPr lang="en-GB" sz="3200" dirty="0" smtClean="0"/>
          </a:p>
          <a:p>
            <a:r>
              <a:rPr lang="en-GB" sz="3200" dirty="0" smtClean="0"/>
              <a:t>3000 o </a:t>
            </a:r>
            <a:r>
              <a:rPr lang="en-GB" sz="3200" dirty="0" err="1" smtClean="0"/>
              <a:t>eiriau</a:t>
            </a:r>
            <a:r>
              <a:rPr lang="en-GB" sz="3200" dirty="0" smtClean="0"/>
              <a:t> – 3 sections</a:t>
            </a:r>
          </a:p>
          <a:p>
            <a:r>
              <a:rPr lang="en-GB" sz="3200" dirty="0" smtClean="0"/>
              <a:t>50% o marc y </a:t>
            </a:r>
            <a:r>
              <a:rPr lang="en-GB" sz="3200" dirty="0" err="1" smtClean="0"/>
              <a:t>modiwl</a:t>
            </a:r>
            <a:endParaRPr lang="en-GB" sz="3200" dirty="0" smtClean="0"/>
          </a:p>
          <a:p>
            <a:r>
              <a:rPr lang="en-GB" sz="3200" dirty="0" smtClean="0"/>
              <a:t>05.03.18 15.00</a:t>
            </a:r>
          </a:p>
          <a:p>
            <a:r>
              <a:rPr lang="en-GB" sz="3200" dirty="0" err="1" smtClean="0"/>
              <a:t>Turnitin</a:t>
            </a:r>
            <a:endParaRPr lang="en-GB" sz="3200" dirty="0"/>
          </a:p>
        </p:txBody>
      </p:sp>
      <p:sp>
        <p:nvSpPr>
          <p:cNvPr id="6" name="Content Placeholder 5"/>
          <p:cNvSpPr>
            <a:spLocks noGrp="1"/>
          </p:cNvSpPr>
          <p:nvPr>
            <p:ph sz="half" idx="2"/>
          </p:nvPr>
        </p:nvSpPr>
        <p:spPr>
          <a:xfrm>
            <a:off x="4648200" y="1196752"/>
            <a:ext cx="4038600" cy="4392489"/>
          </a:xfrm>
        </p:spPr>
        <p:txBody>
          <a:bodyPr>
            <a:normAutofit/>
          </a:bodyPr>
          <a:lstStyle/>
          <a:p>
            <a:r>
              <a:rPr lang="en-GB" sz="3200" dirty="0" smtClean="0"/>
              <a:t>Portfolio</a:t>
            </a:r>
          </a:p>
          <a:p>
            <a:r>
              <a:rPr lang="en-GB" sz="3200" dirty="0" smtClean="0"/>
              <a:t>3000 words – 3 </a:t>
            </a:r>
            <a:r>
              <a:rPr lang="en-GB" sz="3200" dirty="0" err="1" smtClean="0"/>
              <a:t>adran</a:t>
            </a:r>
            <a:endParaRPr lang="en-GB" sz="3200" dirty="0" smtClean="0"/>
          </a:p>
          <a:p>
            <a:r>
              <a:rPr lang="en-GB" sz="3200" dirty="0" smtClean="0"/>
              <a:t>50% of module mark</a:t>
            </a:r>
          </a:p>
          <a:p>
            <a:r>
              <a:rPr lang="en-GB" sz="3200" dirty="0" smtClean="0"/>
              <a:t>05.03.18 15.00</a:t>
            </a:r>
          </a:p>
          <a:p>
            <a:r>
              <a:rPr lang="en-GB" sz="3200" dirty="0" err="1" smtClean="0"/>
              <a:t>Turnitin</a:t>
            </a:r>
            <a:endParaRPr lang="en-GB" sz="3200" dirty="0"/>
          </a:p>
        </p:txBody>
      </p:sp>
    </p:spTree>
    <p:extLst>
      <p:ext uri="{BB962C8B-B14F-4D97-AF65-F5344CB8AC3E}">
        <p14:creationId xmlns:p14="http://schemas.microsoft.com/office/powerpoint/2010/main" val="8150352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Gofynion</a:t>
            </a:r>
            <a:r>
              <a:rPr lang="en-GB" dirty="0" smtClean="0"/>
              <a:t>      Requirements</a:t>
            </a:r>
            <a:endParaRPr lang="en-GB" dirty="0"/>
          </a:p>
        </p:txBody>
      </p:sp>
      <p:sp>
        <p:nvSpPr>
          <p:cNvPr id="3" name="Content Placeholder 2"/>
          <p:cNvSpPr>
            <a:spLocks noGrp="1"/>
          </p:cNvSpPr>
          <p:nvPr>
            <p:ph sz="half" idx="1"/>
          </p:nvPr>
        </p:nvSpPr>
        <p:spPr/>
        <p:txBody>
          <a:bodyPr>
            <a:normAutofit fontScale="92500"/>
          </a:bodyPr>
          <a:lstStyle/>
          <a:p>
            <a:r>
              <a:rPr lang="en-GB" dirty="0" err="1" smtClean="0"/>
              <a:t>Agweddau</a:t>
            </a:r>
            <a:r>
              <a:rPr lang="en-GB" dirty="0" smtClean="0"/>
              <a:t> </a:t>
            </a:r>
            <a:r>
              <a:rPr lang="en-GB" dirty="0" err="1" smtClean="0"/>
              <a:t>hanesyddol</a:t>
            </a:r>
            <a:endParaRPr lang="en-GB" dirty="0" smtClean="0"/>
          </a:p>
          <a:p>
            <a:r>
              <a:rPr lang="en-GB" dirty="0" err="1" smtClean="0"/>
              <a:t>Dylanwad</a:t>
            </a:r>
            <a:r>
              <a:rPr lang="en-GB" dirty="0" smtClean="0"/>
              <a:t> </a:t>
            </a:r>
            <a:r>
              <a:rPr lang="en-GB" dirty="0" err="1" smtClean="0"/>
              <a:t>enwogion</a:t>
            </a:r>
            <a:r>
              <a:rPr lang="en-GB" dirty="0"/>
              <a:t> </a:t>
            </a:r>
            <a:r>
              <a:rPr lang="en-GB" dirty="0" smtClean="0"/>
              <a:t>a/</a:t>
            </a:r>
            <a:r>
              <a:rPr lang="en-GB" dirty="0" err="1" smtClean="0"/>
              <a:t>neu</a:t>
            </a:r>
            <a:r>
              <a:rPr lang="en-GB" dirty="0" smtClean="0"/>
              <a:t> </a:t>
            </a:r>
            <a:r>
              <a:rPr lang="en-GB" dirty="0" err="1" smtClean="0"/>
              <a:t>personoliaethau’r</a:t>
            </a:r>
            <a:r>
              <a:rPr lang="en-GB" dirty="0" smtClean="0"/>
              <a:t> </a:t>
            </a:r>
            <a:r>
              <a:rPr lang="en-GB" dirty="0" err="1"/>
              <a:t>cyfryngau</a:t>
            </a:r>
            <a:r>
              <a:rPr lang="en-GB" dirty="0"/>
              <a:t> </a:t>
            </a:r>
            <a:endParaRPr lang="en-GB" dirty="0" smtClean="0"/>
          </a:p>
          <a:p>
            <a:r>
              <a:rPr lang="en-GB" dirty="0" err="1" smtClean="0"/>
              <a:t>Rol</a:t>
            </a:r>
            <a:r>
              <a:rPr lang="en-GB" dirty="0" smtClean="0"/>
              <a:t> </a:t>
            </a:r>
            <a:r>
              <a:rPr lang="en-GB" dirty="0" err="1" smtClean="0"/>
              <a:t>gofalwyr</a:t>
            </a:r>
            <a:r>
              <a:rPr lang="en-GB" dirty="0" smtClean="0"/>
              <a:t>/</a:t>
            </a:r>
            <a:r>
              <a:rPr lang="en-GB" dirty="0" err="1" smtClean="0"/>
              <a:t>rhieni</a:t>
            </a:r>
            <a:endParaRPr lang="en-GB" dirty="0" smtClean="0"/>
          </a:p>
          <a:p>
            <a:endParaRPr lang="en-GB" dirty="0"/>
          </a:p>
          <a:p>
            <a:r>
              <a:rPr lang="en-GB" dirty="0" err="1"/>
              <a:t>Ymchwil</a:t>
            </a:r>
            <a:r>
              <a:rPr lang="en-GB" dirty="0"/>
              <a:t> a </a:t>
            </a:r>
            <a:r>
              <a:rPr lang="en-GB" dirty="0" err="1"/>
              <a:t>thystiolaeth</a:t>
            </a:r>
            <a:endParaRPr lang="en-GB" dirty="0"/>
          </a:p>
          <a:p>
            <a:endParaRPr lang="en-GB" dirty="0" smtClean="0"/>
          </a:p>
          <a:p>
            <a:endParaRPr lang="en-GB" dirty="0"/>
          </a:p>
        </p:txBody>
      </p:sp>
      <p:sp>
        <p:nvSpPr>
          <p:cNvPr id="4" name="Content Placeholder 3"/>
          <p:cNvSpPr>
            <a:spLocks noGrp="1"/>
          </p:cNvSpPr>
          <p:nvPr>
            <p:ph sz="half" idx="2"/>
          </p:nvPr>
        </p:nvSpPr>
        <p:spPr/>
        <p:txBody>
          <a:bodyPr>
            <a:normAutofit fontScale="92500"/>
          </a:bodyPr>
          <a:lstStyle/>
          <a:p>
            <a:r>
              <a:rPr lang="en-GB" dirty="0" smtClean="0"/>
              <a:t>Historical aspects</a:t>
            </a:r>
          </a:p>
          <a:p>
            <a:r>
              <a:rPr lang="en-GB" dirty="0" smtClean="0"/>
              <a:t>Influence of celebrities and/or media personalities</a:t>
            </a:r>
          </a:p>
          <a:p>
            <a:r>
              <a:rPr lang="en-GB" dirty="0" smtClean="0"/>
              <a:t>Role of parents/carers</a:t>
            </a:r>
          </a:p>
          <a:p>
            <a:endParaRPr lang="en-GB" dirty="0"/>
          </a:p>
          <a:p>
            <a:r>
              <a:rPr lang="en-GB" dirty="0"/>
              <a:t>Research and evidence</a:t>
            </a:r>
          </a:p>
          <a:p>
            <a:endParaRPr lang="en-GB" dirty="0"/>
          </a:p>
        </p:txBody>
      </p:sp>
    </p:spTree>
    <p:extLst>
      <p:ext uri="{BB962C8B-B14F-4D97-AF65-F5344CB8AC3E}">
        <p14:creationId xmlns:p14="http://schemas.microsoft.com/office/powerpoint/2010/main" val="2049777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Beth </a:t>
            </a:r>
            <a:r>
              <a:rPr lang="en-GB" dirty="0" err="1" smtClean="0"/>
              <a:t>yw’r</a:t>
            </a:r>
            <a:r>
              <a:rPr lang="en-GB" dirty="0" smtClean="0"/>
              <a:t> </a:t>
            </a:r>
            <a:r>
              <a:rPr lang="en-GB" dirty="0" err="1" smtClean="0"/>
              <a:t>cyfryngau</a:t>
            </a:r>
            <a:r>
              <a:rPr lang="en-GB" dirty="0" smtClean="0"/>
              <a:t>?</a:t>
            </a:r>
            <a:br>
              <a:rPr lang="en-GB" dirty="0" smtClean="0"/>
            </a:br>
            <a:r>
              <a:rPr lang="en-GB" dirty="0" smtClean="0"/>
              <a:t>What is media?</a:t>
            </a:r>
            <a:endParaRPr lang="en-GB" dirty="0"/>
          </a:p>
        </p:txBody>
      </p:sp>
      <p:sp>
        <p:nvSpPr>
          <p:cNvPr id="3" name="Content Placeholder 2"/>
          <p:cNvSpPr>
            <a:spLocks noGrp="1"/>
          </p:cNvSpPr>
          <p:nvPr>
            <p:ph sz="half" idx="1"/>
          </p:nvPr>
        </p:nvSpPr>
        <p:spPr/>
        <p:txBody>
          <a:bodyPr/>
          <a:lstStyle/>
          <a:p>
            <a:r>
              <a:rPr lang="en-GB" dirty="0" smtClean="0"/>
              <a:t>Beth </a:t>
            </a:r>
            <a:r>
              <a:rPr lang="en-GB" dirty="0" err="1" smtClean="0"/>
              <a:t>yw</a:t>
            </a:r>
            <a:r>
              <a:rPr lang="en-GB" dirty="0" smtClean="0"/>
              <a:t> </a:t>
            </a:r>
            <a:r>
              <a:rPr lang="en-GB" dirty="0" err="1" smtClean="0"/>
              <a:t>eich</a:t>
            </a:r>
            <a:r>
              <a:rPr lang="en-GB" dirty="0" smtClean="0"/>
              <a:t> </a:t>
            </a:r>
            <a:r>
              <a:rPr lang="en-GB" dirty="0" err="1" smtClean="0"/>
              <a:t>dehongliad</a:t>
            </a:r>
            <a:r>
              <a:rPr lang="en-GB" dirty="0" smtClean="0"/>
              <a:t> chi </a:t>
            </a:r>
            <a:r>
              <a:rPr lang="en-GB" dirty="0" err="1" smtClean="0"/>
              <a:t>o’r</a:t>
            </a:r>
            <a:r>
              <a:rPr lang="en-GB" dirty="0" smtClean="0"/>
              <a:t> </a:t>
            </a:r>
            <a:r>
              <a:rPr lang="en-GB" dirty="0" err="1" smtClean="0"/>
              <a:t>gair</a:t>
            </a:r>
            <a:r>
              <a:rPr lang="en-GB" dirty="0" smtClean="0"/>
              <a:t> ‘</a:t>
            </a:r>
            <a:r>
              <a:rPr lang="en-GB" dirty="0" err="1" smtClean="0"/>
              <a:t>cyfryngau</a:t>
            </a:r>
            <a:r>
              <a:rPr lang="en-GB" dirty="0" smtClean="0"/>
              <a:t>’?</a:t>
            </a:r>
          </a:p>
          <a:p>
            <a:r>
              <a:rPr lang="en-GB" dirty="0" err="1" smtClean="0"/>
              <a:t>Trafodwch</a:t>
            </a:r>
            <a:r>
              <a:rPr lang="en-GB" dirty="0" smtClean="0"/>
              <a:t> a </a:t>
            </a:r>
            <a:r>
              <a:rPr lang="en-GB" dirty="0" err="1" smtClean="0"/>
              <a:t>gwnewch</a:t>
            </a:r>
            <a:r>
              <a:rPr lang="en-GB" dirty="0" smtClean="0"/>
              <a:t> </a:t>
            </a:r>
            <a:r>
              <a:rPr lang="en-GB" dirty="0" err="1" smtClean="0"/>
              <a:t>rhestr</a:t>
            </a:r>
            <a:endParaRPr lang="en-GB" dirty="0"/>
          </a:p>
        </p:txBody>
      </p:sp>
      <p:sp>
        <p:nvSpPr>
          <p:cNvPr id="4" name="Content Placeholder 3"/>
          <p:cNvSpPr>
            <a:spLocks noGrp="1"/>
          </p:cNvSpPr>
          <p:nvPr>
            <p:ph sz="half" idx="2"/>
          </p:nvPr>
        </p:nvSpPr>
        <p:spPr/>
        <p:txBody>
          <a:bodyPr/>
          <a:lstStyle/>
          <a:p>
            <a:r>
              <a:rPr lang="en-GB" dirty="0" smtClean="0"/>
              <a:t>What is your interpretation of the word ‘media’?</a:t>
            </a:r>
          </a:p>
          <a:p>
            <a:r>
              <a:rPr lang="en-GB" dirty="0" smtClean="0"/>
              <a:t>Discuss and prepare a list</a:t>
            </a:r>
            <a:endParaRPr lang="en-GB" dirty="0"/>
          </a:p>
        </p:txBody>
      </p:sp>
    </p:spTree>
    <p:extLst>
      <p:ext uri="{BB962C8B-B14F-4D97-AF65-F5344CB8AC3E}">
        <p14:creationId xmlns:p14="http://schemas.microsoft.com/office/powerpoint/2010/main" val="3648118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Beth </a:t>
            </a:r>
            <a:r>
              <a:rPr lang="en-GB" dirty="0" err="1"/>
              <a:t>dda</a:t>
            </a:r>
            <a:r>
              <a:rPr lang="en-GB" dirty="0"/>
              <a:t> </a:t>
            </a:r>
            <a:r>
              <a:rPr lang="en-GB" dirty="0" err="1"/>
              <a:t>yw’r</a:t>
            </a:r>
            <a:r>
              <a:rPr lang="en-GB" dirty="0"/>
              <a:t> </a:t>
            </a:r>
            <a:r>
              <a:rPr lang="en-GB" dirty="0" err="1"/>
              <a:t>cyfryngau</a:t>
            </a:r>
            <a:r>
              <a:rPr lang="en-GB" dirty="0" smtClean="0"/>
              <a:t>?</a:t>
            </a:r>
            <a:br>
              <a:rPr lang="en-GB" dirty="0" smtClean="0"/>
            </a:br>
            <a:r>
              <a:rPr lang="en-GB" dirty="0" smtClean="0"/>
              <a:t>What’s the use of media?</a:t>
            </a:r>
            <a:endParaRPr lang="en-GB" dirty="0"/>
          </a:p>
        </p:txBody>
      </p:sp>
      <p:sp>
        <p:nvSpPr>
          <p:cNvPr id="3" name="Content Placeholder 2"/>
          <p:cNvSpPr>
            <a:spLocks noGrp="1"/>
          </p:cNvSpPr>
          <p:nvPr>
            <p:ph sz="half" idx="1"/>
          </p:nvPr>
        </p:nvSpPr>
        <p:spPr/>
        <p:txBody>
          <a:bodyPr>
            <a:normAutofit fontScale="92500" lnSpcReduction="20000"/>
          </a:bodyPr>
          <a:lstStyle/>
          <a:p>
            <a:r>
              <a:rPr lang="en-GB" dirty="0" err="1"/>
              <a:t>Gan</a:t>
            </a:r>
            <a:r>
              <a:rPr lang="en-GB" dirty="0"/>
              <a:t> </a:t>
            </a:r>
            <a:r>
              <a:rPr lang="en-GB" dirty="0" err="1"/>
              <a:t>gadw’r</a:t>
            </a:r>
            <a:r>
              <a:rPr lang="en-GB" dirty="0"/>
              <a:t> </a:t>
            </a:r>
            <a:r>
              <a:rPr lang="en-GB" dirty="0" err="1"/>
              <a:t>rhestr</a:t>
            </a:r>
            <a:r>
              <a:rPr lang="en-GB" dirty="0"/>
              <a:t> o </a:t>
            </a:r>
            <a:r>
              <a:rPr lang="en-GB" dirty="0" err="1"/>
              <a:t>gyfryngau</a:t>
            </a:r>
            <a:r>
              <a:rPr lang="en-GB" dirty="0"/>
              <a:t> </a:t>
            </a:r>
            <a:r>
              <a:rPr lang="en-GB" dirty="0" err="1"/>
              <a:t>mewn</a:t>
            </a:r>
            <a:r>
              <a:rPr lang="en-GB" dirty="0"/>
              <a:t> </a:t>
            </a:r>
            <a:r>
              <a:rPr lang="en-GB" dirty="0" err="1"/>
              <a:t>cof</a:t>
            </a:r>
            <a:r>
              <a:rPr lang="en-GB" dirty="0"/>
              <a:t>, </a:t>
            </a:r>
            <a:r>
              <a:rPr lang="en-GB" dirty="0" err="1"/>
              <a:t>meddyliwch</a:t>
            </a:r>
            <a:r>
              <a:rPr lang="en-GB" dirty="0"/>
              <a:t> am y </a:t>
            </a:r>
            <a:r>
              <a:rPr lang="en-GB" dirty="0" err="1"/>
              <a:t>pwyntiau</a:t>
            </a:r>
            <a:r>
              <a:rPr lang="en-GB" dirty="0"/>
              <a:t> </a:t>
            </a:r>
            <a:r>
              <a:rPr lang="en-GB" dirty="0" err="1"/>
              <a:t>yma</a:t>
            </a:r>
            <a:r>
              <a:rPr lang="en-GB" dirty="0"/>
              <a:t>:</a:t>
            </a:r>
          </a:p>
          <a:p>
            <a:pPr lvl="1"/>
            <a:r>
              <a:rPr lang="en-GB" dirty="0" err="1"/>
              <a:t>Ar</a:t>
            </a:r>
            <a:r>
              <a:rPr lang="en-GB" dirty="0"/>
              <a:t> </a:t>
            </a:r>
            <a:r>
              <a:rPr lang="en-GB" dirty="0" err="1"/>
              <a:t>gyfer</a:t>
            </a:r>
            <a:r>
              <a:rPr lang="en-GB" dirty="0"/>
              <a:t> </a:t>
            </a:r>
            <a:r>
              <a:rPr lang="en-GB" dirty="0" err="1"/>
              <a:t>beth</a:t>
            </a:r>
            <a:r>
              <a:rPr lang="en-GB" dirty="0"/>
              <a:t> </a:t>
            </a:r>
            <a:r>
              <a:rPr lang="en-GB" dirty="0" err="1" smtClean="0"/>
              <a:t>rydych</a:t>
            </a:r>
            <a:r>
              <a:rPr lang="en-GB" dirty="0" smtClean="0"/>
              <a:t> </a:t>
            </a:r>
            <a:r>
              <a:rPr lang="en-GB" dirty="0" err="1"/>
              <a:t>yn</a:t>
            </a:r>
            <a:r>
              <a:rPr lang="en-GB" dirty="0"/>
              <a:t> </a:t>
            </a:r>
            <a:r>
              <a:rPr lang="en-GB" dirty="0" err="1"/>
              <a:t>defnyddio’r</a:t>
            </a:r>
            <a:r>
              <a:rPr lang="en-GB" dirty="0"/>
              <a:t> </a:t>
            </a:r>
            <a:r>
              <a:rPr lang="en-GB" dirty="0" err="1"/>
              <a:t>cyfryngau</a:t>
            </a:r>
            <a:r>
              <a:rPr lang="en-GB" dirty="0"/>
              <a:t>?</a:t>
            </a:r>
          </a:p>
          <a:p>
            <a:pPr lvl="1"/>
            <a:r>
              <a:rPr lang="en-GB" dirty="0" err="1"/>
              <a:t>Sut</a:t>
            </a:r>
            <a:r>
              <a:rPr lang="en-GB" dirty="0"/>
              <a:t> </a:t>
            </a:r>
            <a:r>
              <a:rPr lang="en-GB" dirty="0" err="1" smtClean="0"/>
              <a:t>ydych</a:t>
            </a:r>
            <a:r>
              <a:rPr lang="en-GB" dirty="0" smtClean="0"/>
              <a:t> </a:t>
            </a:r>
            <a:r>
              <a:rPr lang="en-GB" dirty="0" err="1"/>
              <a:t>yn</a:t>
            </a:r>
            <a:r>
              <a:rPr lang="en-GB" dirty="0"/>
              <a:t> </a:t>
            </a:r>
            <a:r>
              <a:rPr lang="en-GB" dirty="0" err="1"/>
              <a:t>cael</a:t>
            </a:r>
            <a:r>
              <a:rPr lang="en-GB" dirty="0"/>
              <a:t> </a:t>
            </a:r>
            <a:r>
              <a:rPr lang="en-GB" dirty="0" err="1"/>
              <a:t>mynediad</a:t>
            </a:r>
            <a:r>
              <a:rPr lang="en-GB" dirty="0"/>
              <a:t> </a:t>
            </a:r>
            <a:r>
              <a:rPr lang="en-GB" dirty="0" err="1"/>
              <a:t>i’r</a:t>
            </a:r>
            <a:r>
              <a:rPr lang="en-GB" dirty="0"/>
              <a:t> </a:t>
            </a:r>
            <a:r>
              <a:rPr lang="en-GB" dirty="0" err="1"/>
              <a:t>cyfryngau</a:t>
            </a:r>
            <a:r>
              <a:rPr lang="en-GB" dirty="0"/>
              <a:t>?</a:t>
            </a:r>
          </a:p>
          <a:p>
            <a:pPr lvl="1"/>
            <a:r>
              <a:rPr lang="en-GB" dirty="0"/>
              <a:t>Pam </a:t>
            </a:r>
            <a:r>
              <a:rPr lang="en-GB" dirty="0" err="1" smtClean="0"/>
              <a:t>rydych</a:t>
            </a:r>
            <a:r>
              <a:rPr lang="en-GB" dirty="0" smtClean="0"/>
              <a:t> </a:t>
            </a:r>
            <a:r>
              <a:rPr lang="en-GB" dirty="0" err="1"/>
              <a:t>yn</a:t>
            </a:r>
            <a:r>
              <a:rPr lang="en-GB" dirty="0"/>
              <a:t> </a:t>
            </a:r>
            <a:r>
              <a:rPr lang="en-GB" dirty="0" err="1"/>
              <a:t>defnyddio’r</a:t>
            </a:r>
            <a:r>
              <a:rPr lang="en-GB" dirty="0"/>
              <a:t> </a:t>
            </a:r>
            <a:r>
              <a:rPr lang="en-GB" dirty="0" err="1"/>
              <a:t>cyfryngau</a:t>
            </a:r>
            <a:r>
              <a:rPr lang="en-GB" dirty="0"/>
              <a:t>?</a:t>
            </a:r>
          </a:p>
          <a:p>
            <a:pPr lvl="1"/>
            <a:r>
              <a:rPr lang="en-GB" dirty="0"/>
              <a:t>Pa </a:t>
            </a:r>
            <a:r>
              <a:rPr lang="en-GB" dirty="0" err="1"/>
              <a:t>mor</a:t>
            </a:r>
            <a:r>
              <a:rPr lang="en-GB" dirty="0"/>
              <a:t> </a:t>
            </a:r>
            <a:r>
              <a:rPr lang="en-GB" dirty="0" err="1"/>
              <a:t>aml</a:t>
            </a:r>
            <a:r>
              <a:rPr lang="en-GB" dirty="0"/>
              <a:t> </a:t>
            </a:r>
            <a:r>
              <a:rPr lang="en-GB" dirty="0" err="1" smtClean="0"/>
              <a:t>ydych</a:t>
            </a:r>
            <a:r>
              <a:rPr lang="en-GB" dirty="0" smtClean="0"/>
              <a:t> </a:t>
            </a:r>
            <a:r>
              <a:rPr lang="en-GB" dirty="0" err="1"/>
              <a:t>yn</a:t>
            </a:r>
            <a:r>
              <a:rPr lang="en-GB" dirty="0"/>
              <a:t> </a:t>
            </a:r>
            <a:r>
              <a:rPr lang="en-GB" dirty="0" err="1"/>
              <a:t>defnyddio’r</a:t>
            </a:r>
            <a:r>
              <a:rPr lang="en-GB" dirty="0"/>
              <a:t> </a:t>
            </a:r>
            <a:r>
              <a:rPr lang="en-GB" dirty="0" err="1"/>
              <a:t>cyfryngau</a:t>
            </a:r>
            <a:r>
              <a:rPr lang="en-GB" dirty="0"/>
              <a:t>?</a:t>
            </a:r>
          </a:p>
          <a:p>
            <a:endParaRPr lang="en-GB" dirty="0"/>
          </a:p>
        </p:txBody>
      </p:sp>
      <p:sp>
        <p:nvSpPr>
          <p:cNvPr id="4" name="Content Placeholder 3"/>
          <p:cNvSpPr>
            <a:spLocks noGrp="1"/>
          </p:cNvSpPr>
          <p:nvPr>
            <p:ph sz="half" idx="2"/>
          </p:nvPr>
        </p:nvSpPr>
        <p:spPr/>
        <p:txBody>
          <a:bodyPr>
            <a:normAutofit fontScale="92500" lnSpcReduction="20000"/>
          </a:bodyPr>
          <a:lstStyle/>
          <a:p>
            <a:r>
              <a:rPr lang="en-GB" dirty="0" smtClean="0"/>
              <a:t>Keeping the list of media in mind think about these points</a:t>
            </a:r>
          </a:p>
          <a:p>
            <a:pPr lvl="1"/>
            <a:r>
              <a:rPr lang="en-GB" dirty="0" smtClean="0"/>
              <a:t>For what do you use  media?</a:t>
            </a:r>
          </a:p>
          <a:p>
            <a:pPr lvl="1"/>
            <a:r>
              <a:rPr lang="en-GB" dirty="0" smtClean="0"/>
              <a:t>How do you access media?</a:t>
            </a:r>
          </a:p>
          <a:p>
            <a:pPr lvl="1"/>
            <a:r>
              <a:rPr lang="en-GB" dirty="0" smtClean="0"/>
              <a:t>Why do you use media?</a:t>
            </a:r>
          </a:p>
          <a:p>
            <a:pPr lvl="1"/>
            <a:r>
              <a:rPr lang="en-GB" dirty="0" smtClean="0"/>
              <a:t>How often do you use media?</a:t>
            </a:r>
          </a:p>
          <a:p>
            <a:pPr lvl="1"/>
            <a:endParaRPr lang="en-GB" dirty="0"/>
          </a:p>
        </p:txBody>
      </p:sp>
    </p:spTree>
    <p:extLst>
      <p:ext uri="{BB962C8B-B14F-4D97-AF65-F5344CB8AC3E}">
        <p14:creationId xmlns:p14="http://schemas.microsoft.com/office/powerpoint/2010/main" val="31921892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Beth </a:t>
            </a:r>
            <a:r>
              <a:rPr lang="en-GB" dirty="0" err="1" smtClean="0"/>
              <a:t>yw’r</a:t>
            </a:r>
            <a:r>
              <a:rPr lang="en-GB" dirty="0" smtClean="0"/>
              <a:t> </a:t>
            </a:r>
            <a:r>
              <a:rPr lang="en-GB" dirty="0" err="1" smtClean="0"/>
              <a:t>cyfryngau</a:t>
            </a:r>
            <a:r>
              <a:rPr lang="en-GB" dirty="0" smtClean="0"/>
              <a:t>?</a:t>
            </a:r>
            <a:br>
              <a:rPr lang="en-GB" dirty="0" smtClean="0"/>
            </a:br>
            <a:r>
              <a:rPr lang="en-GB" dirty="0" smtClean="0"/>
              <a:t>What are media?</a:t>
            </a:r>
            <a:endParaRPr lang="en-GB" dirty="0"/>
          </a:p>
        </p:txBody>
      </p:sp>
      <p:sp>
        <p:nvSpPr>
          <p:cNvPr id="5" name="Content Placeholder 4"/>
          <p:cNvSpPr>
            <a:spLocks noGrp="1"/>
          </p:cNvSpPr>
          <p:nvPr>
            <p:ph idx="1"/>
          </p:nvPr>
        </p:nvSpPr>
        <p:spPr/>
        <p:txBody>
          <a:bodyPr/>
          <a:lstStyle/>
          <a:p>
            <a:r>
              <a:rPr lang="en-GB" dirty="0" smtClean="0"/>
              <a:t>‘Media are all means whereby children (and all of us) learn about and define the world we live in.’ </a:t>
            </a:r>
          </a:p>
          <a:p>
            <a:pPr marL="0" indent="0">
              <a:buNone/>
            </a:pPr>
            <a:r>
              <a:rPr lang="en-GB" dirty="0"/>
              <a:t> </a:t>
            </a:r>
            <a:r>
              <a:rPr lang="en-GB" dirty="0" smtClean="0"/>
              <a:t>                                        (Davies, 2010: 14)</a:t>
            </a:r>
            <a:endParaRPr lang="en-GB" dirty="0"/>
          </a:p>
        </p:txBody>
      </p:sp>
    </p:spTree>
    <p:extLst>
      <p:ext uri="{BB962C8B-B14F-4D97-AF65-F5344CB8AC3E}">
        <p14:creationId xmlns:p14="http://schemas.microsoft.com/office/powerpoint/2010/main" val="37673121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Cyfryngau</a:t>
            </a:r>
            <a:r>
              <a:rPr lang="en-GB" dirty="0" smtClean="0"/>
              <a:t> </a:t>
            </a:r>
            <a:r>
              <a:rPr lang="en-GB" dirty="0" err="1" smtClean="0"/>
              <a:t>amrywiol</a:t>
            </a:r>
            <a:r>
              <a:rPr lang="en-GB" dirty="0" smtClean="0"/>
              <a:t/>
            </a:r>
            <a:br>
              <a:rPr lang="en-GB" dirty="0" smtClean="0"/>
            </a:br>
            <a:r>
              <a:rPr lang="en-GB" dirty="0" smtClean="0"/>
              <a:t>Varieties of media</a:t>
            </a:r>
            <a:endParaRPr lang="en-GB" dirty="0"/>
          </a:p>
        </p:txBody>
      </p:sp>
      <p:sp>
        <p:nvSpPr>
          <p:cNvPr id="4" name="Content Placeholder 3"/>
          <p:cNvSpPr>
            <a:spLocks noGrp="1"/>
          </p:cNvSpPr>
          <p:nvPr>
            <p:ph sz="half" idx="1"/>
          </p:nvPr>
        </p:nvSpPr>
        <p:spPr/>
        <p:txBody>
          <a:bodyPr/>
          <a:lstStyle/>
          <a:p>
            <a:r>
              <a:rPr lang="en-GB" dirty="0" smtClean="0"/>
              <a:t>Print</a:t>
            </a:r>
          </a:p>
          <a:p>
            <a:r>
              <a:rPr lang="en-GB" dirty="0" err="1" smtClean="0"/>
              <a:t>Digidol</a:t>
            </a:r>
            <a:endParaRPr lang="en-GB" dirty="0" smtClean="0"/>
          </a:p>
          <a:p>
            <a:r>
              <a:rPr lang="en-GB" dirty="0" err="1" smtClean="0"/>
              <a:t>Gweledol</a:t>
            </a:r>
            <a:endParaRPr lang="en-GB" dirty="0" smtClean="0"/>
          </a:p>
          <a:p>
            <a:r>
              <a:rPr lang="en-GB" dirty="0" err="1" smtClean="0"/>
              <a:t>Clywedol</a:t>
            </a:r>
            <a:endParaRPr lang="en-GB" dirty="0" smtClean="0"/>
          </a:p>
          <a:p>
            <a:r>
              <a:rPr lang="en-GB" dirty="0" err="1" smtClean="0"/>
              <a:t>Rhyngweithiol</a:t>
            </a:r>
            <a:r>
              <a:rPr lang="en-GB" dirty="0" smtClean="0"/>
              <a:t> </a:t>
            </a:r>
          </a:p>
          <a:p>
            <a:r>
              <a:rPr lang="en-GB" dirty="0" err="1" smtClean="0"/>
              <a:t>Arall</a:t>
            </a:r>
            <a:r>
              <a:rPr lang="en-GB" dirty="0" smtClean="0"/>
              <a:t>?</a:t>
            </a:r>
            <a:endParaRPr lang="en-GB" dirty="0"/>
          </a:p>
        </p:txBody>
      </p:sp>
      <p:sp>
        <p:nvSpPr>
          <p:cNvPr id="5" name="Content Placeholder 4"/>
          <p:cNvSpPr>
            <a:spLocks noGrp="1"/>
          </p:cNvSpPr>
          <p:nvPr>
            <p:ph sz="half" idx="2"/>
          </p:nvPr>
        </p:nvSpPr>
        <p:spPr/>
        <p:txBody>
          <a:bodyPr/>
          <a:lstStyle/>
          <a:p>
            <a:r>
              <a:rPr lang="en-GB" dirty="0" smtClean="0"/>
              <a:t>Print</a:t>
            </a:r>
          </a:p>
          <a:p>
            <a:r>
              <a:rPr lang="en-GB" dirty="0" smtClean="0"/>
              <a:t>Digital</a:t>
            </a:r>
          </a:p>
          <a:p>
            <a:r>
              <a:rPr lang="en-GB" dirty="0" smtClean="0"/>
              <a:t>Visual</a:t>
            </a:r>
          </a:p>
          <a:p>
            <a:r>
              <a:rPr lang="en-GB" dirty="0" smtClean="0"/>
              <a:t>Audio</a:t>
            </a:r>
          </a:p>
          <a:p>
            <a:r>
              <a:rPr lang="en-GB" dirty="0" smtClean="0"/>
              <a:t>Interactive</a:t>
            </a:r>
          </a:p>
          <a:p>
            <a:r>
              <a:rPr lang="en-GB" dirty="0" smtClean="0"/>
              <a:t>Other?</a:t>
            </a:r>
          </a:p>
          <a:p>
            <a:endParaRPr lang="en-GB" dirty="0"/>
          </a:p>
        </p:txBody>
      </p:sp>
    </p:spTree>
    <p:extLst>
      <p:ext uri="{BB962C8B-B14F-4D97-AF65-F5344CB8AC3E}">
        <p14:creationId xmlns:p14="http://schemas.microsoft.com/office/powerpoint/2010/main" val="2365272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Tasg</a:t>
            </a:r>
            <a:r>
              <a:rPr lang="en-GB" dirty="0" smtClean="0"/>
              <a:t> </a:t>
            </a:r>
            <a:r>
              <a:rPr lang="en-GB" dirty="0" err="1" smtClean="0"/>
              <a:t>ymchwil</a:t>
            </a:r>
            <a:r>
              <a:rPr lang="en-GB" dirty="0" smtClean="0"/>
              <a:t>     Research task</a:t>
            </a:r>
            <a:endParaRPr lang="en-GB" dirty="0"/>
          </a:p>
        </p:txBody>
      </p:sp>
      <p:sp>
        <p:nvSpPr>
          <p:cNvPr id="3" name="Content Placeholder 2"/>
          <p:cNvSpPr>
            <a:spLocks noGrp="1"/>
          </p:cNvSpPr>
          <p:nvPr>
            <p:ph idx="1"/>
          </p:nvPr>
        </p:nvSpPr>
        <p:spPr/>
        <p:txBody>
          <a:bodyPr/>
          <a:lstStyle/>
          <a:p>
            <a:pPr marL="0" indent="0" algn="ctr">
              <a:buNone/>
            </a:pPr>
            <a:r>
              <a:rPr lang="en-GB" dirty="0" err="1" smtClean="0"/>
              <a:t>Darllen</a:t>
            </a:r>
            <a:r>
              <a:rPr lang="en-GB" dirty="0" smtClean="0"/>
              <a:t> </a:t>
            </a:r>
            <a:r>
              <a:rPr lang="en-GB" dirty="0" err="1" smtClean="0"/>
              <a:t>dogfen</a:t>
            </a:r>
            <a:r>
              <a:rPr lang="en-GB" dirty="0" smtClean="0"/>
              <a:t> Ofcom: Read the Ofcom document</a:t>
            </a:r>
          </a:p>
          <a:p>
            <a:pPr marL="0" indent="0" algn="ctr">
              <a:buNone/>
            </a:pPr>
            <a:r>
              <a:rPr lang="en-GB" dirty="0" smtClean="0"/>
              <a:t>Children and parents: media use and attitudes report, 2015</a:t>
            </a:r>
          </a:p>
          <a:p>
            <a:pPr marL="0" indent="0" algn="ctr">
              <a:buNone/>
            </a:pPr>
            <a:r>
              <a:rPr lang="en-GB" dirty="0" smtClean="0"/>
              <a:t>10 years – a retrospective 2005-2015</a:t>
            </a:r>
          </a:p>
          <a:p>
            <a:pPr marL="0" indent="0" algn="ctr">
              <a:buNone/>
            </a:pPr>
            <a:r>
              <a:rPr lang="en-GB" dirty="0" smtClean="0"/>
              <a:t>tt.22-28/pp.22-28</a:t>
            </a:r>
            <a:endParaRPr lang="en-GB" dirty="0"/>
          </a:p>
        </p:txBody>
      </p:sp>
    </p:spTree>
    <p:extLst>
      <p:ext uri="{BB962C8B-B14F-4D97-AF65-F5344CB8AC3E}">
        <p14:creationId xmlns:p14="http://schemas.microsoft.com/office/powerpoint/2010/main" val="866040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Cyfeiriadau</a:t>
            </a:r>
            <a:r>
              <a:rPr lang="en-GB" dirty="0" smtClean="0"/>
              <a:t>     References</a:t>
            </a:r>
            <a:endParaRPr lang="en-GB" dirty="0"/>
          </a:p>
        </p:txBody>
      </p:sp>
      <p:sp>
        <p:nvSpPr>
          <p:cNvPr id="3" name="Content Placeholder 2"/>
          <p:cNvSpPr>
            <a:spLocks noGrp="1"/>
          </p:cNvSpPr>
          <p:nvPr>
            <p:ph idx="1"/>
          </p:nvPr>
        </p:nvSpPr>
        <p:spPr/>
        <p:txBody>
          <a:bodyPr>
            <a:normAutofit fontScale="62500" lnSpcReduction="20000"/>
          </a:bodyPr>
          <a:lstStyle/>
          <a:p>
            <a:r>
              <a:rPr lang="en-GB" dirty="0"/>
              <a:t>Aubrey, C. and Dahl, S. (2014) ‘The confidence and competence </a:t>
            </a:r>
            <a:r>
              <a:rPr lang="en-GB" dirty="0" smtClean="0"/>
              <a:t>in information </a:t>
            </a:r>
            <a:r>
              <a:rPr lang="en-GB" dirty="0"/>
              <a:t>and communication technologies of practitioners, parents and young children in the Early Years Foundation Stage, ‘ Early Years: An International Research Journal, 34:1, pp. 94-108. [On-line]. Available at: http://www.tandfonline.com/doi/pdf/10.1080/09575146.2013.792789 </a:t>
            </a:r>
          </a:p>
          <a:p>
            <a:r>
              <a:rPr lang="en-GB" dirty="0"/>
              <a:t>Clark, M. M</a:t>
            </a:r>
            <a:r>
              <a:rPr lang="en-GB" dirty="0" smtClean="0"/>
              <a:t>. and </a:t>
            </a:r>
            <a:r>
              <a:rPr lang="en-GB" dirty="0"/>
              <a:t>Tucker, S. (2010) Early childhoods in a changing world. Staffordshire: Trentham Books Limited.</a:t>
            </a:r>
          </a:p>
          <a:p>
            <a:r>
              <a:rPr lang="en-GB" dirty="0"/>
              <a:t>Davies, M. M. (2010) Children, media and culture. New York: Open University Press.</a:t>
            </a:r>
          </a:p>
          <a:p>
            <a:r>
              <a:rPr lang="en-GB" dirty="0" smtClean="0"/>
              <a:t>Ofcom (2015) Children and parents: media use and attitudes </a:t>
            </a:r>
            <a:r>
              <a:rPr lang="en-GB" dirty="0"/>
              <a:t>report. file:///D:/EAEC6011%20C/2017-18/Resources/Ofcom%202015%20children%20and%20parents%20media.pdf</a:t>
            </a:r>
          </a:p>
        </p:txBody>
      </p:sp>
    </p:spTree>
    <p:extLst>
      <p:ext uri="{BB962C8B-B14F-4D97-AF65-F5344CB8AC3E}">
        <p14:creationId xmlns:p14="http://schemas.microsoft.com/office/powerpoint/2010/main" val="124220577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778</TotalTime>
  <Words>718</Words>
  <Application>Microsoft Office PowerPoint</Application>
  <PresentationFormat>On-screen Show (4:3)</PresentationFormat>
  <Paragraphs>113</Paragraphs>
  <Slides>14</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Myriad Pro</vt:lpstr>
      <vt:lpstr>Times New Roman</vt:lpstr>
      <vt:lpstr>20140311PresentationUWTSDTemplate</vt:lpstr>
      <vt:lpstr>Plant a’r cyfryngau  EAEC6011C Children and the media  EAEC6011  </vt:lpstr>
      <vt:lpstr>Deilliannau dysgu</vt:lpstr>
      <vt:lpstr>Learning outcomes</vt:lpstr>
      <vt:lpstr>Aseiniad A        Assignment A</vt:lpstr>
      <vt:lpstr>Trafodaeth         Discussion</vt:lpstr>
      <vt:lpstr>Dyddiadau cyflwyno trafodaeth Discussion ubmission dates</vt:lpstr>
      <vt:lpstr>Aseiniad B       Assignment B</vt:lpstr>
      <vt:lpstr>Gofynion      Requirements</vt:lpstr>
      <vt:lpstr>Beth yw’r cyfryngau? What is media?</vt:lpstr>
      <vt:lpstr>Beth dda yw’r cyfryngau? What’s the use of media?</vt:lpstr>
      <vt:lpstr>Beth yw’r cyfryngau? What are media?</vt:lpstr>
      <vt:lpstr>Cyfryngau amrywiol Varieties of media</vt:lpstr>
      <vt:lpstr>Tasg ymchwil     Research task</vt:lpstr>
      <vt:lpstr>Cyfeiriadau     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Gwyneth Davies</cp:lastModifiedBy>
  <cp:revision>56</cp:revision>
  <dcterms:created xsi:type="dcterms:W3CDTF">2015-01-06T11:02:32Z</dcterms:created>
  <dcterms:modified xsi:type="dcterms:W3CDTF">2018-01-25T11:14:09Z</dcterms:modified>
</cp:coreProperties>
</file>