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6" d="100"/>
          <a:sy n="86" d="100"/>
        </p:scale>
        <p:origin x="33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c42bc2efb1a2e098" providerId="LiveId" clId="{CB351104-CA20-4EC0-ACC2-C88A3B244AE9}"/>
    <pc:docChg chg="undo custSel modSld">
      <pc:chgData name="ana maria" userId="c42bc2efb1a2e098" providerId="LiveId" clId="{CB351104-CA20-4EC0-ACC2-C88A3B244AE9}" dt="2022-03-17T13:56:46.633" v="289" actId="20577"/>
      <pc:docMkLst>
        <pc:docMk/>
      </pc:docMkLst>
      <pc:sldChg chg="modSp mod">
        <pc:chgData name="ana maria" userId="c42bc2efb1a2e098" providerId="LiveId" clId="{CB351104-CA20-4EC0-ACC2-C88A3B244AE9}" dt="2022-03-16T20:10:55.845" v="277" actId="1076"/>
        <pc:sldMkLst>
          <pc:docMk/>
          <pc:sldMk cId="3703055221" sldId="256"/>
        </pc:sldMkLst>
        <pc:spChg chg="mod">
          <ac:chgData name="ana maria" userId="c42bc2efb1a2e098" providerId="LiveId" clId="{CB351104-CA20-4EC0-ACC2-C88A3B244AE9}" dt="2022-03-16T20:10:31.770" v="276" actId="113"/>
          <ac:spMkLst>
            <pc:docMk/>
            <pc:sldMk cId="3703055221" sldId="256"/>
            <ac:spMk id="2" creationId="{FFB6A193-415E-4277-A9D0-7418CA9397D3}"/>
          </ac:spMkLst>
        </pc:spChg>
        <pc:spChg chg="mod">
          <ac:chgData name="ana maria" userId="c42bc2efb1a2e098" providerId="LiveId" clId="{CB351104-CA20-4EC0-ACC2-C88A3B244AE9}" dt="2022-03-16T20:10:55.845" v="277" actId="1076"/>
          <ac:spMkLst>
            <pc:docMk/>
            <pc:sldMk cId="3703055221" sldId="256"/>
            <ac:spMk id="3" creationId="{1F316577-C5CF-481B-B8A6-94A4E59E35B4}"/>
          </ac:spMkLst>
        </pc:spChg>
      </pc:sldChg>
      <pc:sldChg chg="modSp mod">
        <pc:chgData name="ana maria" userId="c42bc2efb1a2e098" providerId="LiveId" clId="{CB351104-CA20-4EC0-ACC2-C88A3B244AE9}" dt="2022-03-16T20:11:53.042" v="287" actId="20577"/>
        <pc:sldMkLst>
          <pc:docMk/>
          <pc:sldMk cId="2435074210" sldId="257"/>
        </pc:sldMkLst>
        <pc:spChg chg="mod">
          <ac:chgData name="ana maria" userId="c42bc2efb1a2e098" providerId="LiveId" clId="{CB351104-CA20-4EC0-ACC2-C88A3B244AE9}" dt="2022-03-16T20:11:53.042" v="287" actId="20577"/>
          <ac:spMkLst>
            <pc:docMk/>
            <pc:sldMk cId="2435074210" sldId="257"/>
            <ac:spMk id="3" creationId="{ABB9011D-FBA1-4904-B58E-971D891A23A9}"/>
          </ac:spMkLst>
        </pc:spChg>
      </pc:sldChg>
      <pc:sldChg chg="modSp mod">
        <pc:chgData name="ana maria" userId="c42bc2efb1a2e098" providerId="LiveId" clId="{CB351104-CA20-4EC0-ACC2-C88A3B244AE9}" dt="2022-03-16T20:08:12.459" v="154" actId="20577"/>
        <pc:sldMkLst>
          <pc:docMk/>
          <pc:sldMk cId="3549912084" sldId="262"/>
        </pc:sldMkLst>
        <pc:spChg chg="mod">
          <ac:chgData name="ana maria" userId="c42bc2efb1a2e098" providerId="LiveId" clId="{CB351104-CA20-4EC0-ACC2-C88A3B244AE9}" dt="2022-03-16T20:08:12.459" v="154" actId="20577"/>
          <ac:spMkLst>
            <pc:docMk/>
            <pc:sldMk cId="3549912084" sldId="262"/>
            <ac:spMk id="7" creationId="{C3AE3CBF-CBE0-4FBC-A52C-42F295BA55D6}"/>
          </ac:spMkLst>
        </pc:spChg>
        <pc:spChg chg="mod">
          <ac:chgData name="ana maria" userId="c42bc2efb1a2e098" providerId="LiveId" clId="{CB351104-CA20-4EC0-ACC2-C88A3B244AE9}" dt="2022-03-16T20:08:03.602" v="146" actId="20577"/>
          <ac:spMkLst>
            <pc:docMk/>
            <pc:sldMk cId="3549912084" sldId="262"/>
            <ac:spMk id="18" creationId="{4AD35E04-245F-472C-AC91-D4D809D69744}"/>
          </ac:spMkLst>
        </pc:spChg>
      </pc:sldChg>
      <pc:sldChg chg="modSp mod">
        <pc:chgData name="ana maria" userId="c42bc2efb1a2e098" providerId="LiveId" clId="{CB351104-CA20-4EC0-ACC2-C88A3B244AE9}" dt="2022-03-17T13:56:46.633" v="289" actId="20577"/>
        <pc:sldMkLst>
          <pc:docMk/>
          <pc:sldMk cId="747826659" sldId="264"/>
        </pc:sldMkLst>
        <pc:spChg chg="mod">
          <ac:chgData name="ana maria" userId="c42bc2efb1a2e098" providerId="LiveId" clId="{CB351104-CA20-4EC0-ACC2-C88A3B244AE9}" dt="2022-03-17T13:56:46.633" v="289" actId="20577"/>
          <ac:spMkLst>
            <pc:docMk/>
            <pc:sldMk cId="747826659" sldId="264"/>
            <ac:spMk id="16" creationId="{88820B64-4AF6-491F-816B-E98EECAD6D3B}"/>
          </ac:spMkLst>
        </pc:spChg>
      </pc:sldChg>
      <pc:sldChg chg="modSp mod">
        <pc:chgData name="ana maria" userId="c42bc2efb1a2e098" providerId="LiveId" clId="{CB351104-CA20-4EC0-ACC2-C88A3B244AE9}" dt="2022-03-16T20:05:12.313" v="75" actId="114"/>
        <pc:sldMkLst>
          <pc:docMk/>
          <pc:sldMk cId="1207057000" sldId="266"/>
        </pc:sldMkLst>
        <pc:spChg chg="mod">
          <ac:chgData name="ana maria" userId="c42bc2efb1a2e098" providerId="LiveId" clId="{CB351104-CA20-4EC0-ACC2-C88A3B244AE9}" dt="2022-03-16T20:05:12.313" v="75" actId="114"/>
          <ac:spMkLst>
            <pc:docMk/>
            <pc:sldMk cId="1207057000" sldId="266"/>
            <ac:spMk id="2" creationId="{5661C4E1-E141-41ED-BDB2-8A72537CE30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ED1AF-E759-4575-B6D8-643A595ADA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03F085-6295-4F05-81BA-EED960ED1F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83970D-2ACE-4F70-94F9-61B55F98EDAB}"/>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5" name="Footer Placeholder 4">
            <a:extLst>
              <a:ext uri="{FF2B5EF4-FFF2-40B4-BE49-F238E27FC236}">
                <a16:creationId xmlns:a16="http://schemas.microsoft.com/office/drawing/2014/main" id="{B7A24E83-CBF6-48A5-A511-7A97B9D85E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3266B-2AC0-4CBA-9ECB-6B665FBC3DE7}"/>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2553122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96E2A-690B-4581-B399-5556C2EF7D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84CAE-0157-4981-89D9-05F3D1C2B1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1FBF29-826F-43A6-B60B-C77F69A11027}"/>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5" name="Footer Placeholder 4">
            <a:extLst>
              <a:ext uri="{FF2B5EF4-FFF2-40B4-BE49-F238E27FC236}">
                <a16:creationId xmlns:a16="http://schemas.microsoft.com/office/drawing/2014/main" id="{409A9D6A-48F5-4AD2-BEF2-1C9562355B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9AF96C-888B-4F26-8BB6-7FEFB27807EA}"/>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568301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50A7E-3073-49A0-ADD3-A86707ABE2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9AF0E5-32A0-42E7-8D58-B326E1D755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B95758-2E0B-4BFB-BA03-2A1B88E59C14}"/>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5" name="Footer Placeholder 4">
            <a:extLst>
              <a:ext uri="{FF2B5EF4-FFF2-40B4-BE49-F238E27FC236}">
                <a16:creationId xmlns:a16="http://schemas.microsoft.com/office/drawing/2014/main" id="{14E89998-66CD-4742-8736-405E5B8855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3ECC5-4C55-49D2-B44F-1C266776D66D}"/>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801933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3675-0055-4268-B85B-6E693898F8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53A1D0-1689-4157-8D83-14C2DEF88C7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6BEEC2-280D-491B-BAE8-56D3013B6A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9649710-588B-4A1D-B718-5A25B44B60EC}"/>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6" name="Footer Placeholder 5">
            <a:extLst>
              <a:ext uri="{FF2B5EF4-FFF2-40B4-BE49-F238E27FC236}">
                <a16:creationId xmlns:a16="http://schemas.microsoft.com/office/drawing/2014/main" id="{D19694C3-E1AA-4BF4-B56B-7FB7D8D20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D515EB-E181-4FFC-AD81-944DC6CD1CBB}"/>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1867035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9A195-458A-4F15-83AD-23A49E32E5C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123377-270D-4439-A4E1-EF0F603408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6DFB1D3-157D-46CF-AD02-889501A776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1F0BA6F-0066-4D7B-A051-A160A6D74C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DD35D7-6811-4844-BEC0-8835189497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5884E-F426-4C36-8AAA-BA381108566C}"/>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8" name="Footer Placeholder 7">
            <a:extLst>
              <a:ext uri="{FF2B5EF4-FFF2-40B4-BE49-F238E27FC236}">
                <a16:creationId xmlns:a16="http://schemas.microsoft.com/office/drawing/2014/main" id="{4DC9EFC2-BE06-4EE1-B818-D139C87945A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810114-A4C6-41EA-91C7-C13E133B6456}"/>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81357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CBC1-9CC4-48F4-AF4A-4431571D0B3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C70102A-1DD6-457B-A7C7-6504F57E4168}"/>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4" name="Footer Placeholder 3">
            <a:extLst>
              <a:ext uri="{FF2B5EF4-FFF2-40B4-BE49-F238E27FC236}">
                <a16:creationId xmlns:a16="http://schemas.microsoft.com/office/drawing/2014/main" id="{C594C480-B1D9-4D39-95CD-715A5813A3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D89AD07-8ABD-418F-A35D-E6D5F3EB784C}"/>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155189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16CA2F-2DC4-45E5-8EA4-76AE1395EFF0}"/>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3" name="Footer Placeholder 2">
            <a:extLst>
              <a:ext uri="{FF2B5EF4-FFF2-40B4-BE49-F238E27FC236}">
                <a16:creationId xmlns:a16="http://schemas.microsoft.com/office/drawing/2014/main" id="{CB5E20AB-3F71-4849-8D5F-C5C373FC3B2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8A360A-3097-42A6-AA5B-D8B63E4A3D60}"/>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28765593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D8B99-069C-42ED-B44E-CD844EEA2E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37BEE3-ABCE-4D68-9B12-8C000DA25F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87BCCD-CCBA-4385-82B6-3B76285CE7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958DD6-0252-429D-888C-F3334AB2BAA8}"/>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6" name="Footer Placeholder 5">
            <a:extLst>
              <a:ext uri="{FF2B5EF4-FFF2-40B4-BE49-F238E27FC236}">
                <a16:creationId xmlns:a16="http://schemas.microsoft.com/office/drawing/2014/main" id="{3B747076-4908-4A3B-B7D8-6BAC764B5E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E6FC72-1E36-475B-9684-2952BE9823B3}"/>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319064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7941E-E30F-42B9-BC3D-F1C62E0292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9D27DE-6357-4CB5-A24A-1715FB17B1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9B11E2-4C42-4EA2-B04C-D0FD1687E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C0BE30-1239-4855-A693-EF7581F013B2}"/>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6" name="Footer Placeholder 5">
            <a:extLst>
              <a:ext uri="{FF2B5EF4-FFF2-40B4-BE49-F238E27FC236}">
                <a16:creationId xmlns:a16="http://schemas.microsoft.com/office/drawing/2014/main" id="{0AF4F00D-65FD-4BFE-810F-CEBFDE0018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440314-C9BC-4495-BB71-C980FB76BF4E}"/>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4163532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406A8-F13A-4272-B8CB-726FFE6042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5C0BE7-CBE8-4B4E-9822-FF4702FA95E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2A5183-D518-4904-85B2-4A0EA2E28C19}"/>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5" name="Footer Placeholder 4">
            <a:extLst>
              <a:ext uri="{FF2B5EF4-FFF2-40B4-BE49-F238E27FC236}">
                <a16:creationId xmlns:a16="http://schemas.microsoft.com/office/drawing/2014/main" id="{EB1E4C80-5B26-4E9C-AD2E-3C0BF639C7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9B708-4433-4D21-AD69-F816F8936311}"/>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349162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EA280D-21BA-4256-9696-9F454D2D14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CA391D-D0AB-4C56-8B06-36CE6B129C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E99F1A-C0FD-41F5-AFBC-415E8C7053C7}"/>
              </a:ext>
            </a:extLst>
          </p:cNvPr>
          <p:cNvSpPr>
            <a:spLocks noGrp="1"/>
          </p:cNvSpPr>
          <p:nvPr>
            <p:ph type="dt" sz="half" idx="10"/>
          </p:nvPr>
        </p:nvSpPr>
        <p:spPr/>
        <p:txBody>
          <a:bodyPr/>
          <a:lstStyle/>
          <a:p>
            <a:fld id="{98041C56-32FE-4466-98CB-2C582DBADC82}" type="datetimeFigureOut">
              <a:rPr lang="en-GB" smtClean="0"/>
              <a:t>17/03/2022</a:t>
            </a:fld>
            <a:endParaRPr lang="en-GB"/>
          </a:p>
        </p:txBody>
      </p:sp>
      <p:sp>
        <p:nvSpPr>
          <p:cNvPr id="5" name="Footer Placeholder 4">
            <a:extLst>
              <a:ext uri="{FF2B5EF4-FFF2-40B4-BE49-F238E27FC236}">
                <a16:creationId xmlns:a16="http://schemas.microsoft.com/office/drawing/2014/main" id="{E9E8145E-D8D5-4E5A-B604-928AEE8DDD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E244EA-6F4F-4132-BFE5-4D368F125C44}"/>
              </a:ext>
            </a:extLst>
          </p:cNvPr>
          <p:cNvSpPr>
            <a:spLocks noGrp="1"/>
          </p:cNvSpPr>
          <p:nvPr>
            <p:ph type="sldNum" sz="quarter" idx="12"/>
          </p:nvPr>
        </p:nvSpPr>
        <p:spPr/>
        <p:txBody>
          <a:bodyPr/>
          <a:lstStyle/>
          <a:p>
            <a:fld id="{B1A6B20D-6D4A-497A-BAD8-32FADA354292}" type="slidenum">
              <a:rPr lang="en-GB" smtClean="0"/>
              <a:t>‹#›</a:t>
            </a:fld>
            <a:endParaRPr lang="en-GB"/>
          </a:p>
        </p:txBody>
      </p:sp>
    </p:spTree>
    <p:extLst>
      <p:ext uri="{BB962C8B-B14F-4D97-AF65-F5344CB8AC3E}">
        <p14:creationId xmlns:p14="http://schemas.microsoft.com/office/powerpoint/2010/main" val="1517369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7869C-6DFB-4AC6-B725-7F593A0613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6D4FF1-A61C-4E9B-B35B-E89C82BF86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03EA2C-7BCA-442B-8C21-BA65A63F0D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041C56-32FE-4466-98CB-2C582DBADC82}" type="datetimeFigureOut">
              <a:rPr lang="en-GB" smtClean="0"/>
              <a:t>17/03/2022</a:t>
            </a:fld>
            <a:endParaRPr lang="en-GB"/>
          </a:p>
        </p:txBody>
      </p:sp>
      <p:sp>
        <p:nvSpPr>
          <p:cNvPr id="5" name="Footer Placeholder 4">
            <a:extLst>
              <a:ext uri="{FF2B5EF4-FFF2-40B4-BE49-F238E27FC236}">
                <a16:creationId xmlns:a16="http://schemas.microsoft.com/office/drawing/2014/main" id="{08DF262F-FC7E-44A4-8FF8-A725DEF18B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D4DE31-B8F2-41C9-BF63-CCF79A50ED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A6B20D-6D4A-497A-BAD8-32FADA354292}" type="slidenum">
              <a:rPr lang="en-GB" smtClean="0"/>
              <a:t>‹#›</a:t>
            </a:fld>
            <a:endParaRPr lang="en-GB"/>
          </a:p>
        </p:txBody>
      </p:sp>
    </p:spTree>
    <p:extLst>
      <p:ext uri="{BB962C8B-B14F-4D97-AF65-F5344CB8AC3E}">
        <p14:creationId xmlns:p14="http://schemas.microsoft.com/office/powerpoint/2010/main" val="162899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hyperlink" Target="https://www.hopkinsmedicine.org/health/wellness-and-prevention/anatomy-of-the-endocrine-system" TargetMode="External"/><Relationship Id="rId13" Type="http://schemas.openxmlformats.org/officeDocument/2006/relationships/hyperlink" Target="https://www.healthline.com/human-body-maps/kidney" TargetMode="External"/><Relationship Id="rId3" Type="http://schemas.openxmlformats.org/officeDocument/2006/relationships/hyperlink" Target="https://www.healthline.com/human-body-maps/testis" TargetMode="External"/><Relationship Id="rId7" Type="http://schemas.openxmlformats.org/officeDocument/2006/relationships/hyperlink" Target="https://www.healthline.com/human-body-maps/ovary#1" TargetMode="External"/><Relationship Id="rId12" Type="http://schemas.openxmlformats.org/officeDocument/2006/relationships/hyperlink" Target="https://www.nhs.uk/conditions/underactive-thyroid-hypothyroidism/" TargetMode="External"/><Relationship Id="rId2" Type="http://schemas.openxmlformats.org/officeDocument/2006/relationships/hyperlink" Target="https://stock.adobe.com/images/the-endocrine-system-unlabeled/163440053" TargetMode="External"/><Relationship Id="rId1" Type="http://schemas.openxmlformats.org/officeDocument/2006/relationships/slideLayout" Target="../slideLayouts/slideLayout7.xml"/><Relationship Id="rId6" Type="http://schemas.openxmlformats.org/officeDocument/2006/relationships/hyperlink" Target="https://www.healthline.com/human-body-maps/pancreas#1" TargetMode="External"/><Relationship Id="rId11" Type="http://schemas.openxmlformats.org/officeDocument/2006/relationships/hyperlink" Target="https://www.mayoclinic.org/diseases-conditions/hypothyroidism/symptoms-causes/syc-20350284" TargetMode="External"/><Relationship Id="rId5" Type="http://schemas.openxmlformats.org/officeDocument/2006/relationships/hyperlink" Target="https://my.clevelandclinic.org/health/diseases/12120-hypothyroidism#management-and-treatment" TargetMode="External"/><Relationship Id="rId10" Type="http://schemas.openxmlformats.org/officeDocument/2006/relationships/hyperlink" Target="https://www.news-medical.net/health/What-are-Hormones.aspx" TargetMode="External"/><Relationship Id="rId4" Type="http://schemas.openxmlformats.org/officeDocument/2006/relationships/hyperlink" Target="https://my.clevelandclinic.org/health/articles/21201-endocrine-system" TargetMode="External"/><Relationship Id="rId9" Type="http://schemas.openxmlformats.org/officeDocument/2006/relationships/hyperlink" Target="https://www.emedicinehealth.com/anatomy_of_the_endocrine_system/article_em.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A193-415E-4277-A9D0-7418CA9397D3}"/>
              </a:ext>
            </a:extLst>
          </p:cNvPr>
          <p:cNvSpPr>
            <a:spLocks noGrp="1"/>
          </p:cNvSpPr>
          <p:nvPr>
            <p:ph type="ctrTitle"/>
          </p:nvPr>
        </p:nvSpPr>
        <p:spPr/>
        <p:txBody>
          <a:bodyPr/>
          <a:lstStyle/>
          <a:p>
            <a:r>
              <a:rPr lang="en-GB" b="1" dirty="0">
                <a:latin typeface="Arial" panose="020B0604020202020204" pitchFamily="34" charset="0"/>
                <a:cs typeface="Arial" panose="020B0604020202020204" pitchFamily="34" charset="0"/>
              </a:rPr>
              <a:t>POSTER – THE ENDOCRINE SYSTEM</a:t>
            </a:r>
          </a:p>
        </p:txBody>
      </p:sp>
      <p:sp>
        <p:nvSpPr>
          <p:cNvPr id="3" name="Subtitle 2">
            <a:extLst>
              <a:ext uri="{FF2B5EF4-FFF2-40B4-BE49-F238E27FC236}">
                <a16:creationId xmlns:a16="http://schemas.microsoft.com/office/drawing/2014/main" id="{1F316577-C5CF-481B-B8A6-94A4E59E35B4}"/>
              </a:ext>
            </a:extLst>
          </p:cNvPr>
          <p:cNvSpPr>
            <a:spLocks noGrp="1"/>
          </p:cNvSpPr>
          <p:nvPr>
            <p:ph type="subTitle" idx="1"/>
          </p:nvPr>
        </p:nvSpPr>
        <p:spPr>
          <a:xfrm>
            <a:off x="1524000" y="3699692"/>
            <a:ext cx="9144000" cy="1655762"/>
          </a:xfrm>
        </p:spPr>
        <p:txBody>
          <a:bodyPr>
            <a:normAutofit fontScale="77500" lnSpcReduction="20000"/>
          </a:bodyPr>
          <a:lstStyle/>
          <a:p>
            <a:r>
              <a:rPr lang="en-GB" dirty="0">
                <a:latin typeface="Arial" panose="020B0604020202020204" pitchFamily="34" charset="0"/>
                <a:cs typeface="Arial" panose="020B0604020202020204" pitchFamily="34" charset="0"/>
              </a:rPr>
              <a:t>Mariana Angelica </a:t>
            </a:r>
            <a:r>
              <a:rPr lang="en-GB" dirty="0" err="1">
                <a:latin typeface="Arial" panose="020B0604020202020204" pitchFamily="34" charset="0"/>
                <a:cs typeface="Arial" panose="020B0604020202020204" pitchFamily="34" charset="0"/>
              </a:rPr>
              <a:t>Gemes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1920089</a:t>
            </a:r>
          </a:p>
          <a:p>
            <a:r>
              <a:rPr lang="en-GB" dirty="0">
                <a:latin typeface="Arial" panose="020B0604020202020204" pitchFamily="34" charset="0"/>
                <a:cs typeface="Arial" panose="020B0604020202020204" pitchFamily="34" charset="0"/>
              </a:rPr>
              <a:t>BHMP 50003</a:t>
            </a:r>
          </a:p>
          <a:p>
            <a:r>
              <a:rPr lang="en-GB" dirty="0">
                <a:latin typeface="Arial" panose="020B0604020202020204" pitchFamily="34" charset="0"/>
                <a:cs typeface="Arial" panose="020B0604020202020204" pitchFamily="34" charset="0"/>
              </a:rPr>
              <a:t>Task 1 Academic Poster</a:t>
            </a:r>
          </a:p>
          <a:p>
            <a:r>
              <a:rPr lang="en-GB" dirty="0">
                <a:latin typeface="Arial" panose="020B0604020202020204" pitchFamily="34" charset="0"/>
                <a:cs typeface="Arial" panose="020B0604020202020204" pitchFamily="34" charset="0"/>
              </a:rPr>
              <a:t>Mumtaz </a:t>
            </a:r>
            <a:r>
              <a:rPr lang="en-GB" dirty="0" err="1">
                <a:latin typeface="Arial" panose="020B0604020202020204" pitchFamily="34" charset="0"/>
                <a:cs typeface="Arial" panose="020B0604020202020204" pitchFamily="34" charset="0"/>
              </a:rPr>
              <a:t>Goolam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3055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B9011D-FBA1-4904-B58E-971D891A23A9}"/>
              </a:ext>
            </a:extLst>
          </p:cNvPr>
          <p:cNvSpPr>
            <a:spLocks noGrp="1"/>
          </p:cNvSpPr>
          <p:nvPr>
            <p:ph idx="1"/>
          </p:nvPr>
        </p:nvSpPr>
        <p:spPr>
          <a:xfrm>
            <a:off x="853736" y="1116043"/>
            <a:ext cx="10484528" cy="5741957"/>
          </a:xfrm>
        </p:spPr>
        <p:txBody>
          <a:bodyPr>
            <a:normAutofit/>
          </a:bodyPr>
          <a:lstStyle/>
          <a:p>
            <a:pPr marL="0" indent="0" algn="ctr">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The endocrine system, which is also referred to as a hormone system, contains glands and organs that produce and secrete hormones in the human body. It releases chemical substances that are produced in order to regulate the activity of cells and organs. </a:t>
            </a:r>
          </a:p>
          <a:p>
            <a:pPr marL="0" indent="0" algn="ctr">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With the help of these glands and organs, the body’s growth is regulated, as well as the metabolism and the sexual development and functions of the human body. Hormones are chemical messengers that are secreted directly into de blood that is carried in the organs and the tissues of the body. (Mandal, 2019).</a:t>
            </a:r>
          </a:p>
          <a:p>
            <a:pPr marL="0" indent="0" algn="ctr">
              <a:lnSpc>
                <a:spcPct val="107000"/>
              </a:lnSpc>
              <a:spcAft>
                <a:spcPts val="8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Therefore, the key glands of the endocrine system are the pineal body, pituitary, parathyroids, thyroid, adrenals, and the hypothalamus. The organs that are also part of the system are the reproductive organs (ovaries and testes), and the pancreas, as it has a major role in the digestion as well as in the hormone production (</a:t>
            </a:r>
            <a:r>
              <a:rPr lang="en-GB" sz="1800" dirty="0">
                <a:latin typeface="Arial" panose="020B0604020202020204" pitchFamily="34" charset="0"/>
                <a:ea typeface="Calibri" panose="020F0502020204030204" pitchFamily="34" charset="0"/>
                <a:cs typeface="Arial" panose="020B0604020202020204" pitchFamily="34" charset="0"/>
              </a:rPr>
              <a:t>Kemp</a:t>
            </a:r>
            <a:r>
              <a:rPr lang="en-GB" sz="1800" dirty="0">
                <a:effectLst/>
                <a:latin typeface="Arial" panose="020B0604020202020204" pitchFamily="34" charset="0"/>
                <a:ea typeface="Calibri" panose="020F0502020204030204" pitchFamily="34" charset="0"/>
                <a:cs typeface="Arial" panose="020B0604020202020204" pitchFamily="34" charset="0"/>
              </a:rPr>
              <a:t>, 2020). These glands and organs are located all over the body. The hormones of the endocrine system affect almost all processes of the human body including emotions and mood, fertility and sexual function, sleep, blood pressure, and growth and development (Cleveland Clinic, 2020a)</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5074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A70850-0FCC-405C-9CF7-B3C844CE78BE}"/>
              </a:ext>
            </a:extLst>
          </p:cNvPr>
          <p:cNvSpPr txBox="1"/>
          <p:nvPr/>
        </p:nvSpPr>
        <p:spPr>
          <a:xfrm>
            <a:off x="313678" y="422285"/>
            <a:ext cx="2663436" cy="1996509"/>
          </a:xfrm>
          <a:prstGeom prst="rect">
            <a:avLst/>
          </a:prstGeom>
          <a:noFill/>
        </p:spPr>
        <p:txBody>
          <a:bodyPr wrap="square" rtlCol="0">
            <a:spAutoFit/>
          </a:bodyPr>
          <a:lstStyle/>
          <a:p>
            <a:pPr algn="just">
              <a:lnSpc>
                <a:spcPct val="150000"/>
              </a:lnSpc>
            </a:pPr>
            <a:r>
              <a:rPr lang="en-GB" sz="1400" b="1"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As the endocrine system is made up of glands that are located all over the body, the most important hormones that are released by them are the following:</a:t>
            </a:r>
            <a:endParaRPr lang="en-GB" sz="14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a:extLst>
              <a:ext uri="{FF2B5EF4-FFF2-40B4-BE49-F238E27FC236}">
                <a16:creationId xmlns:a16="http://schemas.microsoft.com/office/drawing/2014/main" id="{E0C23AEF-B901-4225-BE42-6BF82E22CE21}"/>
              </a:ext>
            </a:extLst>
          </p:cNvPr>
          <p:cNvPicPr>
            <a:picLocks noChangeAspect="1"/>
          </p:cNvPicPr>
          <p:nvPr/>
        </p:nvPicPr>
        <p:blipFill rotWithShape="1">
          <a:blip r:embed="rId2"/>
          <a:srcRect l="3344" t="1082" r="4037"/>
          <a:stretch/>
        </p:blipFill>
        <p:spPr>
          <a:xfrm>
            <a:off x="3657600" y="586541"/>
            <a:ext cx="4554245" cy="6195998"/>
          </a:xfrm>
          <a:prstGeom prst="rect">
            <a:avLst/>
          </a:prstGeom>
        </p:spPr>
      </p:pic>
      <p:cxnSp>
        <p:nvCxnSpPr>
          <p:cNvPr id="5" name="Straight Connector 4">
            <a:extLst>
              <a:ext uri="{FF2B5EF4-FFF2-40B4-BE49-F238E27FC236}">
                <a16:creationId xmlns:a16="http://schemas.microsoft.com/office/drawing/2014/main" id="{532B3F68-2360-4D73-9043-FF09335B4C38}"/>
              </a:ext>
            </a:extLst>
          </p:cNvPr>
          <p:cNvCxnSpPr>
            <a:cxnSpLocks/>
            <a:endCxn id="7" idx="1"/>
          </p:cNvCxnSpPr>
          <p:nvPr/>
        </p:nvCxnSpPr>
        <p:spPr>
          <a:xfrm flipV="1">
            <a:off x="5370990" y="1482859"/>
            <a:ext cx="2951948" cy="160165"/>
          </a:xfrm>
          <a:prstGeom prst="line">
            <a:avLst/>
          </a:prstGeom>
        </p:spPr>
        <p:style>
          <a:lnRef idx="3">
            <a:schemeClr val="dk1"/>
          </a:lnRef>
          <a:fillRef idx="0">
            <a:schemeClr val="dk1"/>
          </a:fillRef>
          <a:effectRef idx="2">
            <a:schemeClr val="dk1"/>
          </a:effectRef>
          <a:fontRef idx="minor">
            <a:schemeClr val="tx1"/>
          </a:fontRef>
        </p:style>
      </p:cxnSp>
      <p:sp>
        <p:nvSpPr>
          <p:cNvPr id="7" name="TextBox 6">
            <a:extLst>
              <a:ext uri="{FF2B5EF4-FFF2-40B4-BE49-F238E27FC236}">
                <a16:creationId xmlns:a16="http://schemas.microsoft.com/office/drawing/2014/main" id="{C3AE3CBF-CBE0-4FBC-A52C-42F295BA55D6}"/>
              </a:ext>
            </a:extLst>
          </p:cNvPr>
          <p:cNvSpPr txBox="1"/>
          <p:nvPr/>
        </p:nvSpPr>
        <p:spPr>
          <a:xfrm>
            <a:off x="8322938" y="630157"/>
            <a:ext cx="3666477" cy="170540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1. Hypothalamus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l</a:t>
            </a:r>
            <a:r>
              <a:rPr lang="en-GB" sz="1000" dirty="0">
                <a:effectLst/>
                <a:latin typeface="Arial" panose="020B0604020202020204" pitchFamily="34" charset="0"/>
                <a:ea typeface="Calibri" panose="020F0502020204030204" pitchFamily="34" charset="0"/>
                <a:cs typeface="Arial" panose="020B0604020202020204" pitchFamily="34" charset="0"/>
              </a:rPr>
              <a:t>ocated in the lower central part of the brain, near the optic chiasm (the optic nerves behind each eye meet)</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secrets hormones that stimulate the release the hormones in the pituitary gland</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the part of the brain in which this gland can be found is very important for the regulation of the body temperature and the metabolism</a:t>
            </a:r>
          </a:p>
        </p:txBody>
      </p:sp>
      <p:sp>
        <p:nvSpPr>
          <p:cNvPr id="11" name="TextBox 10">
            <a:extLst>
              <a:ext uri="{FF2B5EF4-FFF2-40B4-BE49-F238E27FC236}">
                <a16:creationId xmlns:a16="http://schemas.microsoft.com/office/drawing/2014/main" id="{993BA46E-22C1-4706-8846-93FD1BBB3534}"/>
              </a:ext>
            </a:extLst>
          </p:cNvPr>
          <p:cNvSpPr txBox="1"/>
          <p:nvPr/>
        </p:nvSpPr>
        <p:spPr>
          <a:xfrm>
            <a:off x="8892331" y="3524337"/>
            <a:ext cx="2843868" cy="219938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2. The pituitary Gland</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often considered the most important part of the endocrine system because it secrets hormones that are in control of many functions of other endocrine glands</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split in two parts: the anterior lobe (produces LH, FSH, TSH, the Growth Hormone, and Prolactin) and the posterior lobe (produces Antidiuretic hormone and Oxytocin)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no larger than a pea (John Hopkins Medicine, 2022).</a:t>
            </a:r>
          </a:p>
        </p:txBody>
      </p:sp>
      <p:cxnSp>
        <p:nvCxnSpPr>
          <p:cNvPr id="15" name="Straight Connector 14">
            <a:extLst>
              <a:ext uri="{FF2B5EF4-FFF2-40B4-BE49-F238E27FC236}">
                <a16:creationId xmlns:a16="http://schemas.microsoft.com/office/drawing/2014/main" id="{3C930CA9-12AF-4F90-BD11-C3B33D11CBDF}"/>
              </a:ext>
            </a:extLst>
          </p:cNvPr>
          <p:cNvCxnSpPr/>
          <p:nvPr/>
        </p:nvCxnSpPr>
        <p:spPr>
          <a:xfrm>
            <a:off x="5370990" y="1728132"/>
            <a:ext cx="3521341" cy="2491530"/>
          </a:xfrm>
          <a:prstGeom prst="line">
            <a:avLst/>
          </a:prstGeom>
        </p:spPr>
        <p:style>
          <a:lnRef idx="3">
            <a:schemeClr val="dk1"/>
          </a:lnRef>
          <a:fillRef idx="0">
            <a:schemeClr val="dk1"/>
          </a:fillRef>
          <a:effectRef idx="2">
            <a:schemeClr val="dk1"/>
          </a:effectRef>
          <a:fontRef idx="minor">
            <a:schemeClr val="tx1"/>
          </a:fontRef>
        </p:style>
      </p:cxnSp>
      <p:cxnSp>
        <p:nvCxnSpPr>
          <p:cNvPr id="17" name="Straight Connector 16">
            <a:extLst>
              <a:ext uri="{FF2B5EF4-FFF2-40B4-BE49-F238E27FC236}">
                <a16:creationId xmlns:a16="http://schemas.microsoft.com/office/drawing/2014/main" id="{201ACFC8-8E34-4D94-B2F1-9DF9414E3C6A}"/>
              </a:ext>
            </a:extLst>
          </p:cNvPr>
          <p:cNvCxnSpPr/>
          <p:nvPr/>
        </p:nvCxnSpPr>
        <p:spPr>
          <a:xfrm flipH="1">
            <a:off x="2785145" y="1643024"/>
            <a:ext cx="2474752" cy="2576638"/>
          </a:xfrm>
          <a:prstGeom prst="line">
            <a:avLst/>
          </a:prstGeom>
        </p:spPr>
        <p:style>
          <a:lnRef idx="3">
            <a:schemeClr val="dk1"/>
          </a:lnRef>
          <a:fillRef idx="0">
            <a:schemeClr val="dk1"/>
          </a:fillRef>
          <a:effectRef idx="2">
            <a:schemeClr val="dk1"/>
          </a:effectRef>
          <a:fontRef idx="minor">
            <a:schemeClr val="tx1"/>
          </a:fontRef>
        </p:style>
      </p:cxnSp>
      <p:sp>
        <p:nvSpPr>
          <p:cNvPr id="18" name="TextBox 17">
            <a:extLst>
              <a:ext uri="{FF2B5EF4-FFF2-40B4-BE49-F238E27FC236}">
                <a16:creationId xmlns:a16="http://schemas.microsoft.com/office/drawing/2014/main" id="{4AD35E04-245F-472C-AC91-D4D809D69744}"/>
              </a:ext>
            </a:extLst>
          </p:cNvPr>
          <p:cNvSpPr txBox="1"/>
          <p:nvPr/>
        </p:nvSpPr>
        <p:spPr>
          <a:xfrm>
            <a:off x="251670" y="3613951"/>
            <a:ext cx="2533475" cy="121142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3. Pineal</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manages the sleep cycle</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releases melatonin, the hormone that helps us fall asleep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-located in the middle of the brain</a:t>
            </a:r>
          </a:p>
        </p:txBody>
      </p:sp>
      <p:sp>
        <p:nvSpPr>
          <p:cNvPr id="20" name="TextBox 19">
            <a:extLst>
              <a:ext uri="{FF2B5EF4-FFF2-40B4-BE49-F238E27FC236}">
                <a16:creationId xmlns:a16="http://schemas.microsoft.com/office/drawing/2014/main" id="{D1C6C967-9F1A-4F3D-BA1D-0383679B3E28}"/>
              </a:ext>
            </a:extLst>
          </p:cNvPr>
          <p:cNvSpPr txBox="1"/>
          <p:nvPr/>
        </p:nvSpPr>
        <p:spPr>
          <a:xfrm>
            <a:off x="8601074" y="6419850"/>
            <a:ext cx="2962275" cy="369332"/>
          </a:xfrm>
          <a:prstGeom prst="rect">
            <a:avLst/>
          </a:prstGeom>
          <a:noFill/>
        </p:spPr>
        <p:txBody>
          <a:bodyPr wrap="square" rtlCol="0">
            <a:spAutoFit/>
          </a:bodyPr>
          <a:lstStyle/>
          <a:p>
            <a:r>
              <a:rPr lang="en-GB" dirty="0"/>
              <a:t>Source: Adobe Stock, 2022</a:t>
            </a:r>
          </a:p>
        </p:txBody>
      </p:sp>
    </p:spTree>
    <p:extLst>
      <p:ext uri="{BB962C8B-B14F-4D97-AF65-F5344CB8AC3E}">
        <p14:creationId xmlns:p14="http://schemas.microsoft.com/office/powerpoint/2010/main" val="3549912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0A65FB-79CE-4B21-BDBA-6CC576A7ABE8}"/>
              </a:ext>
            </a:extLst>
          </p:cNvPr>
          <p:cNvPicPr>
            <a:picLocks noChangeAspect="1"/>
          </p:cNvPicPr>
          <p:nvPr/>
        </p:nvPicPr>
        <p:blipFill rotWithShape="1">
          <a:blip r:embed="rId2"/>
          <a:srcRect l="3344" t="1082" r="4037"/>
          <a:stretch/>
        </p:blipFill>
        <p:spPr>
          <a:xfrm>
            <a:off x="3657600" y="586541"/>
            <a:ext cx="4554245" cy="6195998"/>
          </a:xfrm>
          <a:prstGeom prst="rect">
            <a:avLst/>
          </a:prstGeom>
        </p:spPr>
      </p:pic>
      <p:cxnSp>
        <p:nvCxnSpPr>
          <p:cNvPr id="4" name="Straight Connector 3">
            <a:extLst>
              <a:ext uri="{FF2B5EF4-FFF2-40B4-BE49-F238E27FC236}">
                <a16:creationId xmlns:a16="http://schemas.microsoft.com/office/drawing/2014/main" id="{C0A6C86B-74E1-4F7D-B1CA-F603DDACC1CE}"/>
              </a:ext>
            </a:extLst>
          </p:cNvPr>
          <p:cNvCxnSpPr/>
          <p:nvPr/>
        </p:nvCxnSpPr>
        <p:spPr>
          <a:xfrm>
            <a:off x="3313651" y="2281806"/>
            <a:ext cx="1988191" cy="335559"/>
          </a:xfrm>
          <a:prstGeom prst="line">
            <a:avLst/>
          </a:prstGeom>
        </p:spPr>
        <p:style>
          <a:lnRef idx="3">
            <a:schemeClr val="dk1"/>
          </a:lnRef>
          <a:fillRef idx="0">
            <a:schemeClr val="dk1"/>
          </a:fillRef>
          <a:effectRef idx="2">
            <a:schemeClr val="dk1"/>
          </a:effectRef>
          <a:fontRef idx="minor">
            <a:schemeClr val="tx1"/>
          </a:fontRef>
        </p:style>
      </p:cxnSp>
      <p:sp>
        <p:nvSpPr>
          <p:cNvPr id="5" name="TextBox 4">
            <a:extLst>
              <a:ext uri="{FF2B5EF4-FFF2-40B4-BE49-F238E27FC236}">
                <a16:creationId xmlns:a16="http://schemas.microsoft.com/office/drawing/2014/main" id="{EDE2A627-31DC-4907-BEB2-9461611FB625}"/>
              </a:ext>
            </a:extLst>
          </p:cNvPr>
          <p:cNvSpPr txBox="1"/>
          <p:nvPr/>
        </p:nvSpPr>
        <p:spPr>
          <a:xfrm>
            <a:off x="411061" y="1389254"/>
            <a:ext cx="2902590" cy="178510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4. Thyroid</a:t>
            </a:r>
          </a:p>
          <a:p>
            <a:pPr marL="0" indent="0" algn="ctr">
              <a:buNone/>
            </a:pPr>
            <a:r>
              <a:rPr lang="en-GB" sz="1000" dirty="0">
                <a:latin typeface="Arial" panose="020B0604020202020204" pitchFamily="34" charset="0"/>
                <a:cs typeface="Arial" panose="020B0604020202020204" pitchFamily="34" charset="0"/>
              </a:rPr>
              <a:t>- it is located in the lower front part of the neck</a:t>
            </a:r>
          </a:p>
          <a:p>
            <a:pPr marL="0" indent="0" algn="ctr">
              <a:buNone/>
            </a:pPr>
            <a:r>
              <a:rPr lang="en-GB" sz="1000" dirty="0">
                <a:latin typeface="Arial" panose="020B0604020202020204" pitchFamily="34" charset="0"/>
                <a:cs typeface="Arial" panose="020B0604020202020204" pitchFamily="34" charset="0"/>
              </a:rPr>
              <a:t>- it plays a role in the bone growth and the development of the brain and the nervous system</a:t>
            </a:r>
          </a:p>
          <a:p>
            <a:pPr marL="0" indent="0" algn="ctr">
              <a:buNone/>
            </a:pPr>
            <a:r>
              <a:rPr lang="en-GB" sz="1000" dirty="0">
                <a:latin typeface="Arial" panose="020B0604020202020204" pitchFamily="34" charset="0"/>
                <a:cs typeface="Arial" panose="020B0604020202020204" pitchFamily="34" charset="0"/>
              </a:rPr>
              <a:t>- it regulates the body’s metabolism</a:t>
            </a:r>
          </a:p>
          <a:p>
            <a:pPr marL="0" indent="0" algn="ctr">
              <a:buNone/>
            </a:pPr>
            <a:r>
              <a:rPr lang="en-GB" sz="1000" dirty="0">
                <a:latin typeface="Arial" panose="020B0604020202020204" pitchFamily="34" charset="0"/>
                <a:cs typeface="Arial" panose="020B0604020202020204" pitchFamily="34" charset="0"/>
              </a:rPr>
              <a:t>- it is controlled and released by the pituitary gland, as the thyroid hormones help maintain the blood pressure, digestion, muscle tone, reproductive functions, and heart rate </a:t>
            </a:r>
          </a:p>
          <a:p>
            <a:pPr algn="ctr">
              <a:buFontTx/>
              <a:buChar char="-"/>
            </a:pPr>
            <a:r>
              <a:rPr lang="en-GB" sz="1000" dirty="0">
                <a:latin typeface="Arial" panose="020B0604020202020204" pitchFamily="34" charset="0"/>
                <a:cs typeface="Arial" panose="020B0604020202020204" pitchFamily="34" charset="0"/>
              </a:rPr>
              <a:t>it has the shape of a butterfly </a:t>
            </a:r>
          </a:p>
        </p:txBody>
      </p:sp>
      <p:cxnSp>
        <p:nvCxnSpPr>
          <p:cNvPr id="7" name="Straight Connector 6">
            <a:extLst>
              <a:ext uri="{FF2B5EF4-FFF2-40B4-BE49-F238E27FC236}">
                <a16:creationId xmlns:a16="http://schemas.microsoft.com/office/drawing/2014/main" id="{EAF03629-0A12-4E2D-A4E1-479CC0D2E725}"/>
              </a:ext>
            </a:extLst>
          </p:cNvPr>
          <p:cNvCxnSpPr>
            <a:cxnSpLocks/>
            <a:endCxn id="8" idx="1"/>
          </p:cNvCxnSpPr>
          <p:nvPr/>
        </p:nvCxnSpPr>
        <p:spPr>
          <a:xfrm flipV="1">
            <a:off x="5419288" y="1773231"/>
            <a:ext cx="3069831" cy="844134"/>
          </a:xfrm>
          <a:prstGeom prst="line">
            <a:avLst/>
          </a:prstGeom>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3882163C-E8C3-4B5B-8DF7-36903D81989D}"/>
              </a:ext>
            </a:extLst>
          </p:cNvPr>
          <p:cNvSpPr txBox="1"/>
          <p:nvPr/>
        </p:nvSpPr>
        <p:spPr>
          <a:xfrm>
            <a:off x="8489119" y="1188455"/>
            <a:ext cx="3624044" cy="116955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5. Parathyroid</a:t>
            </a:r>
          </a:p>
          <a:p>
            <a:pPr marL="0" indent="0" algn="ctr">
              <a:buNone/>
            </a:pPr>
            <a:r>
              <a:rPr lang="en-GB" sz="1000" dirty="0">
                <a:latin typeface="Arial" panose="020B0604020202020204" pitchFamily="34" charset="0"/>
                <a:cs typeface="Arial" panose="020B0604020202020204" pitchFamily="34" charset="0"/>
              </a:rPr>
              <a:t>- four tiny glands, no larger than grains of rice</a:t>
            </a:r>
          </a:p>
          <a:p>
            <a:pPr marL="0" indent="0" algn="ctr">
              <a:buNone/>
            </a:pPr>
            <a:r>
              <a:rPr lang="en-GB" sz="1000" dirty="0">
                <a:latin typeface="Arial" panose="020B0604020202020204" pitchFamily="34" charset="0"/>
                <a:cs typeface="Arial" panose="020B0604020202020204" pitchFamily="34" charset="0"/>
              </a:rPr>
              <a:t>- they release the parathyroid hormone as it plays a role in the regulation of the Calcium hormones in the blood and bone metabolism</a:t>
            </a:r>
          </a:p>
          <a:p>
            <a:pPr algn="ctr">
              <a:buFontTx/>
              <a:buChar char="-"/>
            </a:pPr>
            <a:r>
              <a:rPr lang="en-GB" sz="1000" dirty="0">
                <a:latin typeface="Arial" panose="020B0604020202020204" pitchFamily="34" charset="0"/>
                <a:cs typeface="Arial" panose="020B0604020202020204" pitchFamily="34" charset="0"/>
              </a:rPr>
              <a:t>Calcium is important for the heart, kidneys, bones and the nervous system in order for the body properly</a:t>
            </a:r>
          </a:p>
        </p:txBody>
      </p:sp>
      <p:cxnSp>
        <p:nvCxnSpPr>
          <p:cNvPr id="11" name="Straight Connector 10">
            <a:extLst>
              <a:ext uri="{FF2B5EF4-FFF2-40B4-BE49-F238E27FC236}">
                <a16:creationId xmlns:a16="http://schemas.microsoft.com/office/drawing/2014/main" id="{E36EEC40-FADC-405B-BD4B-9C609C2BBD5E}"/>
              </a:ext>
            </a:extLst>
          </p:cNvPr>
          <p:cNvCxnSpPr>
            <a:cxnSpLocks/>
            <a:endCxn id="12" idx="1"/>
          </p:cNvCxnSpPr>
          <p:nvPr/>
        </p:nvCxnSpPr>
        <p:spPr>
          <a:xfrm>
            <a:off x="5570290" y="3951215"/>
            <a:ext cx="2918829" cy="114159"/>
          </a:xfrm>
          <a:prstGeom prst="line">
            <a:avLst/>
          </a:prstGeom>
        </p:spPr>
        <p:style>
          <a:lnRef idx="3">
            <a:schemeClr val="dk1"/>
          </a:lnRef>
          <a:fillRef idx="0">
            <a:schemeClr val="dk1"/>
          </a:fillRef>
          <a:effectRef idx="2">
            <a:schemeClr val="dk1"/>
          </a:effectRef>
          <a:fontRef idx="minor">
            <a:schemeClr val="tx1"/>
          </a:fontRef>
        </p:style>
      </p:cxnSp>
      <p:sp>
        <p:nvSpPr>
          <p:cNvPr id="12" name="TextBox 11">
            <a:extLst>
              <a:ext uri="{FF2B5EF4-FFF2-40B4-BE49-F238E27FC236}">
                <a16:creationId xmlns:a16="http://schemas.microsoft.com/office/drawing/2014/main" id="{B0F9AABF-39DE-4E96-A9DE-8C6732D05C85}"/>
              </a:ext>
            </a:extLst>
          </p:cNvPr>
          <p:cNvSpPr txBox="1"/>
          <p:nvPr/>
        </p:nvSpPr>
        <p:spPr>
          <a:xfrm>
            <a:off x="8489119" y="3249766"/>
            <a:ext cx="3432933"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6. Adrenal</a:t>
            </a:r>
          </a:p>
          <a:p>
            <a:pPr marL="0" indent="0" algn="ctr">
              <a:buNone/>
            </a:pPr>
            <a:r>
              <a:rPr lang="en-GB" sz="1000" dirty="0">
                <a:latin typeface="Arial" panose="020B0604020202020204" pitchFamily="34" charset="0"/>
                <a:cs typeface="Arial" panose="020B0604020202020204" pitchFamily="34" charset="0"/>
              </a:rPr>
              <a:t>- two adrenal glands located on top of each kidney </a:t>
            </a:r>
          </a:p>
          <a:p>
            <a:pPr marL="171450" indent="-171450" algn="ctr">
              <a:buFontTx/>
              <a:buChar char="-"/>
            </a:pPr>
            <a:r>
              <a:rPr lang="en-GB" sz="1000" dirty="0">
                <a:latin typeface="Arial" panose="020B0604020202020204" pitchFamily="34" charset="0"/>
                <a:cs typeface="Arial" panose="020B0604020202020204" pitchFamily="34" charset="0"/>
              </a:rPr>
              <a:t>it is made in two parts:</a:t>
            </a:r>
          </a:p>
          <a:p>
            <a:pPr marL="171450" indent="-171450" algn="ctr">
              <a:buFont typeface="Wingdings" panose="05000000000000000000" pitchFamily="2" charset="2"/>
              <a:buChar char="§"/>
            </a:pPr>
            <a:r>
              <a:rPr lang="en-GB" sz="1000" dirty="0">
                <a:latin typeface="Arial" panose="020B0604020202020204" pitchFamily="34" charset="0"/>
                <a:cs typeface="Arial" panose="020B0604020202020204" pitchFamily="34" charset="0"/>
              </a:rPr>
              <a:t> the outer part (adrenal cortex, that releases the hormone called corticosteroids, which helps balancing the body’s metabolism, and levels of salt and water in the body) </a:t>
            </a:r>
          </a:p>
          <a:p>
            <a:pPr marL="171450" indent="-171450" algn="ctr">
              <a:buFont typeface="Wingdings" panose="05000000000000000000" pitchFamily="2" charset="2"/>
              <a:buChar char="§"/>
            </a:pPr>
            <a:r>
              <a:rPr lang="en-GB" sz="1000" dirty="0">
                <a:latin typeface="Arial" panose="020B0604020202020204" pitchFamily="34" charset="0"/>
                <a:cs typeface="Arial" panose="020B0604020202020204" pitchFamily="34" charset="0"/>
              </a:rPr>
              <a:t> the inner part (adrenal medulla, which produces a hormone called adrenaline, which helps the body cope with the physical and emotional stress)</a:t>
            </a:r>
          </a:p>
        </p:txBody>
      </p:sp>
      <p:sp>
        <p:nvSpPr>
          <p:cNvPr id="15" name="TextBox 14">
            <a:extLst>
              <a:ext uri="{FF2B5EF4-FFF2-40B4-BE49-F238E27FC236}">
                <a16:creationId xmlns:a16="http://schemas.microsoft.com/office/drawing/2014/main" id="{6E303637-5E86-4048-BDB0-27B0744F7D08}"/>
              </a:ext>
            </a:extLst>
          </p:cNvPr>
          <p:cNvSpPr txBox="1"/>
          <p:nvPr/>
        </p:nvSpPr>
        <p:spPr>
          <a:xfrm>
            <a:off x="8601074" y="6419850"/>
            <a:ext cx="2962275" cy="369332"/>
          </a:xfrm>
          <a:prstGeom prst="rect">
            <a:avLst/>
          </a:prstGeom>
          <a:noFill/>
        </p:spPr>
        <p:txBody>
          <a:bodyPr wrap="square" rtlCol="0">
            <a:spAutoFit/>
          </a:bodyPr>
          <a:lstStyle/>
          <a:p>
            <a:r>
              <a:rPr lang="en-GB" dirty="0"/>
              <a:t>Source: Adobe Stock, 2022</a:t>
            </a:r>
          </a:p>
        </p:txBody>
      </p:sp>
    </p:spTree>
    <p:extLst>
      <p:ext uri="{BB962C8B-B14F-4D97-AF65-F5344CB8AC3E}">
        <p14:creationId xmlns:p14="http://schemas.microsoft.com/office/powerpoint/2010/main" val="180348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3E9C09-9661-4BE0-9BAE-BFC2209BB36F}"/>
              </a:ext>
            </a:extLst>
          </p:cNvPr>
          <p:cNvPicPr>
            <a:picLocks noChangeAspect="1"/>
          </p:cNvPicPr>
          <p:nvPr/>
        </p:nvPicPr>
        <p:blipFill rotWithShape="1">
          <a:blip r:embed="rId2"/>
          <a:srcRect l="3344" t="1082" r="4037"/>
          <a:stretch/>
        </p:blipFill>
        <p:spPr>
          <a:xfrm>
            <a:off x="3657600" y="586541"/>
            <a:ext cx="4554245" cy="6195998"/>
          </a:xfrm>
          <a:prstGeom prst="rect">
            <a:avLst/>
          </a:prstGeom>
        </p:spPr>
      </p:pic>
      <p:sp>
        <p:nvSpPr>
          <p:cNvPr id="3" name="TextBox 2">
            <a:extLst>
              <a:ext uri="{FF2B5EF4-FFF2-40B4-BE49-F238E27FC236}">
                <a16:creationId xmlns:a16="http://schemas.microsoft.com/office/drawing/2014/main" id="{32D5D860-4562-44E0-A6F0-9CD65A48320D}"/>
              </a:ext>
            </a:extLst>
          </p:cNvPr>
          <p:cNvSpPr txBox="1"/>
          <p:nvPr/>
        </p:nvSpPr>
        <p:spPr>
          <a:xfrm>
            <a:off x="1994413" y="155782"/>
            <a:ext cx="7698658" cy="646331"/>
          </a:xfrm>
          <a:prstGeom prst="rect">
            <a:avLst/>
          </a:prstGeom>
          <a:noFill/>
        </p:spPr>
        <p:txBody>
          <a:bodyPr wrap="square" rtlCol="0">
            <a:spAutoFit/>
          </a:bodyPr>
          <a:lstStyle/>
          <a:p>
            <a:pPr algn="ctr"/>
            <a:r>
              <a:rPr lang="en-GB" b="1" dirty="0">
                <a:solidFill>
                  <a:srgbClr val="7030A0"/>
                </a:solidFill>
                <a:latin typeface="Arial" panose="020B0604020202020204" pitchFamily="34" charset="0"/>
                <a:cs typeface="Arial" panose="020B0604020202020204" pitchFamily="34" charset="0"/>
              </a:rPr>
              <a:t>The organs that are part of the endocrine system are: </a:t>
            </a:r>
          </a:p>
          <a:p>
            <a:pPr algn="ctr"/>
            <a:endParaRPr lang="en-GB" b="1" dirty="0">
              <a:latin typeface="Arial" panose="020B0604020202020204" pitchFamily="34" charset="0"/>
              <a:cs typeface="Arial" panose="020B0604020202020204" pitchFamily="34" charset="0"/>
            </a:endParaRPr>
          </a:p>
        </p:txBody>
      </p:sp>
      <p:cxnSp>
        <p:nvCxnSpPr>
          <p:cNvPr id="7" name="Straight Connector 6">
            <a:extLst>
              <a:ext uri="{FF2B5EF4-FFF2-40B4-BE49-F238E27FC236}">
                <a16:creationId xmlns:a16="http://schemas.microsoft.com/office/drawing/2014/main" id="{6AA9F109-508A-4DF3-BEC6-F407C1E8036D}"/>
              </a:ext>
            </a:extLst>
          </p:cNvPr>
          <p:cNvCxnSpPr>
            <a:cxnSpLocks/>
            <a:endCxn id="8" idx="1"/>
          </p:cNvCxnSpPr>
          <p:nvPr/>
        </p:nvCxnSpPr>
        <p:spPr>
          <a:xfrm flipV="1">
            <a:off x="5305425" y="2356518"/>
            <a:ext cx="2933701" cy="1729707"/>
          </a:xfrm>
          <a:prstGeom prst="line">
            <a:avLst/>
          </a:prstGeom>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A01CBE47-E729-4962-953B-71F73B4AEDFC}"/>
              </a:ext>
            </a:extLst>
          </p:cNvPr>
          <p:cNvSpPr txBox="1"/>
          <p:nvPr/>
        </p:nvSpPr>
        <p:spPr>
          <a:xfrm>
            <a:off x="8239126" y="1694798"/>
            <a:ext cx="3820820"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1. The pancreas </a:t>
            </a:r>
          </a:p>
          <a:p>
            <a:pPr marL="0" indent="0" algn="ctr">
              <a:buNone/>
            </a:pPr>
            <a:r>
              <a:rPr lang="en-GB" sz="1000" dirty="0">
                <a:latin typeface="Arial" panose="020B0604020202020204" pitchFamily="34" charset="0"/>
                <a:cs typeface="Arial" panose="020B0604020202020204" pitchFamily="34" charset="0"/>
              </a:rPr>
              <a:t>- it is a major part of the endocrine system as well as the digestive system too</a:t>
            </a:r>
          </a:p>
          <a:p>
            <a:pPr marL="0" indent="0" algn="ctr">
              <a:buNone/>
            </a:pPr>
            <a:r>
              <a:rPr lang="en-GB" sz="1000" dirty="0">
                <a:latin typeface="Arial" panose="020B0604020202020204" pitchFamily="34" charset="0"/>
                <a:cs typeface="Arial" panose="020B0604020202020204" pitchFamily="34" charset="0"/>
              </a:rPr>
              <a:t>- it is critical in the production of insulin and glucagon, which regulates the levels of blood sugar</a:t>
            </a:r>
          </a:p>
          <a:p>
            <a:pPr marL="0" indent="0" algn="ctr">
              <a:buNone/>
            </a:pPr>
            <a:r>
              <a:rPr lang="en-GB" sz="1000" dirty="0">
                <a:latin typeface="Arial" panose="020B0604020202020204" pitchFamily="34" charset="0"/>
                <a:cs typeface="Arial" panose="020B0604020202020204" pitchFamily="34" charset="0"/>
              </a:rPr>
              <a:t>- it is located below and behind the stomach</a:t>
            </a:r>
          </a:p>
          <a:p>
            <a:pPr marL="0" indent="0" algn="ctr">
              <a:buNone/>
            </a:pPr>
            <a:r>
              <a:rPr lang="en-GB" sz="1000" dirty="0">
                <a:latin typeface="Arial" panose="020B0604020202020204" pitchFamily="34" charset="0"/>
                <a:cs typeface="Arial" panose="020B0604020202020204" pitchFamily="34" charset="0"/>
              </a:rPr>
              <a:t>- it secrets fluids that helps the metabolism of fats and proteins (Healthline, 2018a)</a:t>
            </a:r>
          </a:p>
        </p:txBody>
      </p:sp>
      <p:cxnSp>
        <p:nvCxnSpPr>
          <p:cNvPr id="10" name="Straight Connector 9">
            <a:extLst>
              <a:ext uri="{FF2B5EF4-FFF2-40B4-BE49-F238E27FC236}">
                <a16:creationId xmlns:a16="http://schemas.microsoft.com/office/drawing/2014/main" id="{D00E0E1D-F16A-400E-9A48-8C1DCF3F897D}"/>
              </a:ext>
            </a:extLst>
          </p:cNvPr>
          <p:cNvCxnSpPr/>
          <p:nvPr/>
        </p:nvCxnSpPr>
        <p:spPr>
          <a:xfrm flipV="1">
            <a:off x="7915275" y="4514850"/>
            <a:ext cx="895350" cy="800100"/>
          </a:xfrm>
          <a:prstGeom prst="line">
            <a:avLst/>
          </a:prstGeom>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13611D91-BD50-4540-B378-6E304DAA46FB}"/>
              </a:ext>
            </a:extLst>
          </p:cNvPr>
          <p:cNvCxnSpPr/>
          <p:nvPr/>
        </p:nvCxnSpPr>
        <p:spPr>
          <a:xfrm flipV="1">
            <a:off x="7210425" y="4524375"/>
            <a:ext cx="1590675" cy="790575"/>
          </a:xfrm>
          <a:prstGeom prst="line">
            <a:avLst/>
          </a:prstGeom>
        </p:spPr>
        <p:style>
          <a:lnRef idx="3">
            <a:schemeClr val="dk1"/>
          </a:lnRef>
          <a:fillRef idx="0">
            <a:schemeClr val="dk1"/>
          </a:fillRef>
          <a:effectRef idx="2">
            <a:schemeClr val="dk1"/>
          </a:effectRef>
          <a:fontRef idx="minor">
            <a:schemeClr val="tx1"/>
          </a:fontRef>
        </p:style>
      </p:cxnSp>
      <p:sp>
        <p:nvSpPr>
          <p:cNvPr id="13" name="TextBox 12">
            <a:extLst>
              <a:ext uri="{FF2B5EF4-FFF2-40B4-BE49-F238E27FC236}">
                <a16:creationId xmlns:a16="http://schemas.microsoft.com/office/drawing/2014/main" id="{A325273B-CB17-4285-A1FD-5ED46586E762}"/>
              </a:ext>
            </a:extLst>
          </p:cNvPr>
          <p:cNvSpPr txBox="1"/>
          <p:nvPr/>
        </p:nvSpPr>
        <p:spPr>
          <a:xfrm>
            <a:off x="8810625" y="3958254"/>
            <a:ext cx="3249320"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2. Ovaries</a:t>
            </a:r>
          </a:p>
          <a:p>
            <a:pPr marL="0" indent="0" algn="ctr">
              <a:buNone/>
            </a:pPr>
            <a:r>
              <a:rPr lang="en-GB" sz="1000" dirty="0">
                <a:latin typeface="Arial" panose="020B0604020202020204" pitchFamily="34" charset="0"/>
                <a:cs typeface="Arial" panose="020B0604020202020204" pitchFamily="34" charset="0"/>
              </a:rPr>
              <a:t>- the woman’s ovaries are located in both sides of the uterus, below the fallopian tubes</a:t>
            </a:r>
          </a:p>
          <a:p>
            <a:pPr marL="0" indent="0" algn="ctr">
              <a:buNone/>
            </a:pPr>
            <a:r>
              <a:rPr lang="en-GB" sz="1000" dirty="0">
                <a:latin typeface="Arial" panose="020B0604020202020204" pitchFamily="34" charset="0"/>
                <a:cs typeface="Arial" panose="020B0604020202020204" pitchFamily="34" charset="0"/>
              </a:rPr>
              <a:t>- it contains egg cells that are fundamental for reproduction, as they produce </a:t>
            </a:r>
            <a:r>
              <a:rPr lang="en-GB" sz="1000" dirty="0" err="1">
                <a:latin typeface="Arial" panose="020B0604020202020204" pitchFamily="34" charset="0"/>
                <a:cs typeface="Arial" panose="020B0604020202020204" pitchFamily="34" charset="0"/>
              </a:rPr>
              <a:t>estrogen</a:t>
            </a:r>
            <a:r>
              <a:rPr lang="en-GB" sz="1000" dirty="0">
                <a:latin typeface="Arial" panose="020B0604020202020204" pitchFamily="34" charset="0"/>
                <a:cs typeface="Arial" panose="020B0604020202020204" pitchFamily="34" charset="0"/>
              </a:rPr>
              <a:t> and progesterone and testosterone (Healthline, 2018b)</a:t>
            </a:r>
          </a:p>
        </p:txBody>
      </p:sp>
      <p:cxnSp>
        <p:nvCxnSpPr>
          <p:cNvPr id="15" name="Straight Connector 14">
            <a:extLst>
              <a:ext uri="{FF2B5EF4-FFF2-40B4-BE49-F238E27FC236}">
                <a16:creationId xmlns:a16="http://schemas.microsoft.com/office/drawing/2014/main" id="{076AB8FE-66F1-4C66-AED8-6CEEC5310277}"/>
              </a:ext>
            </a:extLst>
          </p:cNvPr>
          <p:cNvCxnSpPr/>
          <p:nvPr/>
        </p:nvCxnSpPr>
        <p:spPr>
          <a:xfrm>
            <a:off x="2743200" y="2987455"/>
            <a:ext cx="2076450" cy="1098770"/>
          </a:xfrm>
          <a:prstGeom prst="line">
            <a:avLst/>
          </a:prstGeom>
        </p:spPr>
        <p:style>
          <a:lnRef idx="3">
            <a:schemeClr val="dk1"/>
          </a:lnRef>
          <a:fillRef idx="0">
            <a:schemeClr val="dk1"/>
          </a:fillRef>
          <a:effectRef idx="2">
            <a:schemeClr val="dk1"/>
          </a:effectRef>
          <a:fontRef idx="minor">
            <a:schemeClr val="tx1"/>
          </a:fontRef>
        </p:style>
      </p:cxnSp>
      <p:sp>
        <p:nvSpPr>
          <p:cNvPr id="16" name="TextBox 15">
            <a:extLst>
              <a:ext uri="{FF2B5EF4-FFF2-40B4-BE49-F238E27FC236}">
                <a16:creationId xmlns:a16="http://schemas.microsoft.com/office/drawing/2014/main" id="{88820B64-4AF6-491F-816B-E98EECAD6D3B}"/>
              </a:ext>
            </a:extLst>
          </p:cNvPr>
          <p:cNvSpPr txBox="1"/>
          <p:nvPr/>
        </p:nvSpPr>
        <p:spPr>
          <a:xfrm>
            <a:off x="328613" y="2413337"/>
            <a:ext cx="2381250"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3. Kidneys </a:t>
            </a:r>
          </a:p>
          <a:p>
            <a:pPr marL="0" indent="0" algn="ctr">
              <a:buNone/>
            </a:pPr>
            <a:r>
              <a:rPr lang="en-GB" sz="1000" dirty="0">
                <a:latin typeface="Arial" panose="020B0604020202020204" pitchFamily="34" charset="0"/>
                <a:cs typeface="Arial" panose="020B0604020202020204" pitchFamily="34" charset="0"/>
              </a:rPr>
              <a:t>- they create hormones that help regulate blood pressure, and bone health</a:t>
            </a:r>
          </a:p>
          <a:p>
            <a:pPr marL="0" indent="0" algn="ctr">
              <a:buNone/>
            </a:pPr>
            <a:r>
              <a:rPr lang="en-GB" sz="1000" dirty="0">
                <a:latin typeface="Arial" panose="020B0604020202020204" pitchFamily="34" charset="0"/>
                <a:cs typeface="Arial" panose="020B0604020202020204" pitchFamily="34" charset="0"/>
              </a:rPr>
              <a:t>- two bean-shaped organs (Stephens, 2018)</a:t>
            </a:r>
          </a:p>
        </p:txBody>
      </p:sp>
      <p:cxnSp>
        <p:nvCxnSpPr>
          <p:cNvPr id="18" name="Straight Connector 17">
            <a:extLst>
              <a:ext uri="{FF2B5EF4-FFF2-40B4-BE49-F238E27FC236}">
                <a16:creationId xmlns:a16="http://schemas.microsoft.com/office/drawing/2014/main" id="{F5E59460-303B-4D6E-91E7-C34298CD3C0D}"/>
              </a:ext>
            </a:extLst>
          </p:cNvPr>
          <p:cNvCxnSpPr/>
          <p:nvPr/>
        </p:nvCxnSpPr>
        <p:spPr>
          <a:xfrm>
            <a:off x="1800225" y="4642821"/>
            <a:ext cx="3429000" cy="1187093"/>
          </a:xfrm>
          <a:prstGeom prst="line">
            <a:avLst/>
          </a:prstGeom>
        </p:spPr>
        <p:style>
          <a:lnRef idx="3">
            <a:schemeClr val="dk1"/>
          </a:lnRef>
          <a:fillRef idx="0">
            <a:schemeClr val="dk1"/>
          </a:fillRef>
          <a:effectRef idx="2">
            <a:schemeClr val="dk1"/>
          </a:effectRef>
          <a:fontRef idx="minor">
            <a:schemeClr val="tx1"/>
          </a:fontRef>
        </p:style>
      </p:cxnSp>
      <p:sp>
        <p:nvSpPr>
          <p:cNvPr id="19" name="TextBox 18">
            <a:extLst>
              <a:ext uri="{FF2B5EF4-FFF2-40B4-BE49-F238E27FC236}">
                <a16:creationId xmlns:a16="http://schemas.microsoft.com/office/drawing/2014/main" id="{6E48E50A-AF95-445D-AB0D-C21C2165C5FD}"/>
              </a:ext>
            </a:extLst>
          </p:cNvPr>
          <p:cNvSpPr txBox="1"/>
          <p:nvPr/>
        </p:nvSpPr>
        <p:spPr>
          <a:xfrm>
            <a:off x="57151" y="3859759"/>
            <a:ext cx="1809750" cy="147732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buNone/>
            </a:pPr>
            <a:r>
              <a:rPr lang="en-GB" sz="1000" dirty="0">
                <a:latin typeface="Arial" panose="020B0604020202020204" pitchFamily="34" charset="0"/>
                <a:cs typeface="Arial" panose="020B0604020202020204" pitchFamily="34" charset="0"/>
              </a:rPr>
              <a:t>4. Testes</a:t>
            </a:r>
          </a:p>
          <a:p>
            <a:pPr marL="0" indent="0" algn="ctr">
              <a:buNone/>
            </a:pPr>
            <a:r>
              <a:rPr lang="en-GB" sz="1000" dirty="0">
                <a:latin typeface="Arial" panose="020B0604020202020204" pitchFamily="34" charset="0"/>
                <a:cs typeface="Arial" panose="020B0604020202020204" pitchFamily="34" charset="0"/>
              </a:rPr>
              <a:t>- also called testicles, are producing a hormone called testosterone as well as sperm</a:t>
            </a:r>
          </a:p>
          <a:p>
            <a:pPr marL="0" indent="0" algn="ctr">
              <a:buNone/>
            </a:pPr>
            <a:r>
              <a:rPr lang="en-GB" sz="1000" dirty="0">
                <a:latin typeface="Arial" panose="020B0604020202020204" pitchFamily="34" charset="0"/>
                <a:cs typeface="Arial" panose="020B0604020202020204" pitchFamily="34" charset="0"/>
              </a:rPr>
              <a:t>- are responsible for fertility, and the development of muscles and bone mass (Biggers, 2018)</a:t>
            </a:r>
          </a:p>
        </p:txBody>
      </p:sp>
      <p:sp>
        <p:nvSpPr>
          <p:cNvPr id="21" name="TextBox 20">
            <a:extLst>
              <a:ext uri="{FF2B5EF4-FFF2-40B4-BE49-F238E27FC236}">
                <a16:creationId xmlns:a16="http://schemas.microsoft.com/office/drawing/2014/main" id="{FE1C8AD4-C644-40EE-9E1F-94B55E63F30A}"/>
              </a:ext>
            </a:extLst>
          </p:cNvPr>
          <p:cNvSpPr txBox="1"/>
          <p:nvPr/>
        </p:nvSpPr>
        <p:spPr>
          <a:xfrm>
            <a:off x="8601074" y="6419850"/>
            <a:ext cx="2962275" cy="369332"/>
          </a:xfrm>
          <a:prstGeom prst="rect">
            <a:avLst/>
          </a:prstGeom>
          <a:noFill/>
        </p:spPr>
        <p:txBody>
          <a:bodyPr wrap="square" rtlCol="0">
            <a:spAutoFit/>
          </a:bodyPr>
          <a:lstStyle/>
          <a:p>
            <a:r>
              <a:rPr lang="en-GB" dirty="0"/>
              <a:t>Source: Adobe Stock, 2022</a:t>
            </a:r>
          </a:p>
        </p:txBody>
      </p:sp>
    </p:spTree>
    <p:extLst>
      <p:ext uri="{BB962C8B-B14F-4D97-AF65-F5344CB8AC3E}">
        <p14:creationId xmlns:p14="http://schemas.microsoft.com/office/powerpoint/2010/main" val="7478266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CC8FC05-BD1F-498C-9D4C-C0BA189289C5}"/>
              </a:ext>
            </a:extLst>
          </p:cNvPr>
          <p:cNvSpPr txBox="1"/>
          <p:nvPr/>
        </p:nvSpPr>
        <p:spPr>
          <a:xfrm>
            <a:off x="2457451" y="153652"/>
            <a:ext cx="6877050"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dirty="0">
                <a:effectLst/>
                <a:latin typeface="Arial" panose="020B0604020202020204" pitchFamily="34" charset="0"/>
                <a:ea typeface="Calibri" panose="020F0502020204030204" pitchFamily="34" charset="0"/>
                <a:cs typeface="Times New Roman" panose="02020603050405020304" pitchFamily="18" charset="0"/>
              </a:rPr>
              <a:t>HYPOTHYROIDISM</a:t>
            </a:r>
            <a:r>
              <a:rPr lang="en-GB" sz="1600" dirty="0">
                <a:effectLst/>
                <a:latin typeface="Arial" panose="020B0604020202020204" pitchFamily="34" charset="0"/>
                <a:ea typeface="Calibri" panose="020F0502020204030204" pitchFamily="34" charset="0"/>
                <a:cs typeface="Times New Roman" panose="02020603050405020304" pitchFamily="18" charset="0"/>
              </a:rPr>
              <a:t> is happening when your thyroid gland does not produce enough hormones. Both men and women are affected by this condition, but there are also children who can develop such condition, while others are born with it. That is why, five days after the children are born, in the UK are screened for it.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443345AF-0A88-4A3E-9BB1-7A1BE325D61A}"/>
              </a:ext>
            </a:extLst>
          </p:cNvPr>
          <p:cNvSpPr txBox="1"/>
          <p:nvPr/>
        </p:nvSpPr>
        <p:spPr>
          <a:xfrm>
            <a:off x="161926" y="2333789"/>
            <a:ext cx="2381250" cy="227453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Causes: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the inflammation of the thyroid</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low levels of hormones produced</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iodine deficiency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hereditary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autoimmune disease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medication (</a:t>
            </a:r>
            <a:r>
              <a:rPr lang="en-GB" sz="1200" dirty="0" err="1">
                <a:effectLst/>
                <a:latin typeface="Arial" panose="020B0604020202020204" pitchFamily="34" charset="0"/>
                <a:ea typeface="Calibri" panose="020F0502020204030204" pitchFamily="34" charset="0"/>
                <a:cs typeface="Arial" panose="020B0604020202020204" pitchFamily="34" charset="0"/>
              </a:rPr>
              <a:t>MayoClinic</a:t>
            </a:r>
            <a:r>
              <a:rPr lang="en-GB" sz="1200" dirty="0">
                <a:effectLst/>
                <a:latin typeface="Arial" panose="020B0604020202020204" pitchFamily="34" charset="0"/>
                <a:ea typeface="Calibri" panose="020F0502020204030204" pitchFamily="34" charset="0"/>
                <a:cs typeface="Arial" panose="020B0604020202020204" pitchFamily="34" charset="0"/>
              </a:rPr>
              <a:t>, 2020)</a:t>
            </a:r>
          </a:p>
        </p:txBody>
      </p:sp>
      <p:sp>
        <p:nvSpPr>
          <p:cNvPr id="4" name="TextBox 3">
            <a:extLst>
              <a:ext uri="{FF2B5EF4-FFF2-40B4-BE49-F238E27FC236}">
                <a16:creationId xmlns:a16="http://schemas.microsoft.com/office/drawing/2014/main" id="{32108A36-0F02-4796-B272-270974182B2B}"/>
              </a:ext>
            </a:extLst>
          </p:cNvPr>
          <p:cNvSpPr txBox="1"/>
          <p:nvPr/>
        </p:nvSpPr>
        <p:spPr>
          <a:xfrm>
            <a:off x="9486902" y="1338131"/>
            <a:ext cx="2543172" cy="327019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Symptoms: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feeling tired</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-constipation</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-gaining weight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feeling more forgetful</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dry skin and hair</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voice becomes lower and hoarser </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 unable to tolerate cold temperatures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-depression (Cleveland Clinic, 2020b)</a:t>
            </a:r>
          </a:p>
        </p:txBody>
      </p:sp>
      <p:sp>
        <p:nvSpPr>
          <p:cNvPr id="5" name="TextBox 4">
            <a:extLst>
              <a:ext uri="{FF2B5EF4-FFF2-40B4-BE49-F238E27FC236}">
                <a16:creationId xmlns:a16="http://schemas.microsoft.com/office/drawing/2014/main" id="{8AA2B437-AA6F-4397-B31D-0DAB5ECFEB80}"/>
              </a:ext>
            </a:extLst>
          </p:cNvPr>
          <p:cNvSpPr txBox="1"/>
          <p:nvPr/>
        </p:nvSpPr>
        <p:spPr>
          <a:xfrm>
            <a:off x="3462335" y="1907102"/>
            <a:ext cx="4838700" cy="156395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Treatments: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The most important treatment that can be offered to patients suffering from hypothyroidism is taking levothyroxine. It should be taken every single day at the same time. It is recommended that the tablets are taken in the morning. Because an underactive thyroid is a lifelong condition, the patient must take these tablets for the rest of their life (NHS, 2021).</a:t>
            </a:r>
          </a:p>
        </p:txBody>
      </p:sp>
      <p:sp>
        <p:nvSpPr>
          <p:cNvPr id="6" name="TextBox 5">
            <a:extLst>
              <a:ext uri="{FF2B5EF4-FFF2-40B4-BE49-F238E27FC236}">
                <a16:creationId xmlns:a16="http://schemas.microsoft.com/office/drawing/2014/main" id="{3EF8DE0F-EB16-44B7-8AC0-63605501DA83}"/>
              </a:ext>
            </a:extLst>
          </p:cNvPr>
          <p:cNvSpPr txBox="1"/>
          <p:nvPr/>
        </p:nvSpPr>
        <p:spPr>
          <a:xfrm>
            <a:off x="3609979" y="3760237"/>
            <a:ext cx="4381500" cy="306500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Arial" panose="020B0604020202020204" pitchFamily="34" charset="0"/>
              </a:rPr>
              <a:t>Risks: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If the disease is not treated accordingly, the patient might suffer the following:</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-having heart disease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-trouble breathing</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-mental health issues (depression and slowed mental functioning)</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-infertility (low levels of thyroid hormone can interfere with ovulation)</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dirty="0" err="1">
                <a:effectLst/>
                <a:latin typeface="Arial" panose="020B0604020202020204" pitchFamily="34" charset="0"/>
                <a:ea typeface="Calibri" panose="020F0502020204030204" pitchFamily="34" charset="0"/>
                <a:cs typeface="Arial" panose="020B0604020202020204" pitchFamily="34" charset="0"/>
              </a:rPr>
              <a:t>myxedema</a:t>
            </a:r>
            <a:r>
              <a:rPr lang="en-GB" sz="1200" dirty="0">
                <a:effectLst/>
                <a:latin typeface="Arial" panose="020B0604020202020204" pitchFamily="34" charset="0"/>
                <a:ea typeface="Calibri" panose="020F0502020204030204" pitchFamily="34" charset="0"/>
                <a:cs typeface="Arial" panose="020B0604020202020204" pitchFamily="34" charset="0"/>
              </a:rPr>
              <a:t> (cold intolerance)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a:t>
            </a:r>
            <a:r>
              <a:rPr lang="en-GB" sz="1200" dirty="0" err="1">
                <a:effectLst/>
                <a:latin typeface="Arial" panose="020B0604020202020204" pitchFamily="34" charset="0"/>
                <a:ea typeface="Calibri" panose="020F0502020204030204" pitchFamily="34" charset="0"/>
                <a:cs typeface="Arial" panose="020B0604020202020204" pitchFamily="34" charset="0"/>
              </a:rPr>
              <a:t>goiter</a:t>
            </a:r>
            <a:r>
              <a:rPr lang="en-GB" sz="1200" dirty="0">
                <a:effectLst/>
                <a:latin typeface="Arial" panose="020B0604020202020204" pitchFamily="34" charset="0"/>
                <a:ea typeface="Calibri" panose="020F0502020204030204" pitchFamily="34" charset="0"/>
                <a:cs typeface="Arial" panose="020B0604020202020204" pitchFamily="34" charset="0"/>
              </a:rPr>
              <a:t> – enlargers the thyroid (can affect the appearance and interfere with swallowing and breathing</a:t>
            </a:r>
          </a:p>
        </p:txBody>
      </p:sp>
      <p:sp>
        <p:nvSpPr>
          <p:cNvPr id="7" name="TextBox 6">
            <a:extLst>
              <a:ext uri="{FF2B5EF4-FFF2-40B4-BE49-F238E27FC236}">
                <a16:creationId xmlns:a16="http://schemas.microsoft.com/office/drawing/2014/main" id="{EA87FB25-B241-44B9-A9AD-A262648A9C2D}"/>
              </a:ext>
            </a:extLst>
          </p:cNvPr>
          <p:cNvSpPr txBox="1"/>
          <p:nvPr/>
        </p:nvSpPr>
        <p:spPr>
          <a:xfrm>
            <a:off x="8486773" y="4777368"/>
            <a:ext cx="3171826" cy="162236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b="1" dirty="0">
                <a:effectLst/>
                <a:latin typeface="Arial" panose="020B0604020202020204" pitchFamily="34" charset="0"/>
                <a:ea typeface="Calibri" panose="020F0502020204030204" pitchFamily="34" charset="0"/>
                <a:cs typeface="Arial" panose="020B0604020202020204" pitchFamily="34" charset="0"/>
              </a:rPr>
              <a:t>Prevention</a:t>
            </a:r>
          </a:p>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Unfortunately, hypothyroidism cannot be prevented. If caught early, the disease becomes easily manageable. It is good to have in your died foods that are high in iodine</a:t>
            </a:r>
            <a:r>
              <a:rPr lang="en-GB" sz="1800" dirty="0">
                <a:effectLst/>
                <a:latin typeface="Arial" panose="020B0604020202020204" pitchFamily="34" charset="0"/>
                <a:ea typeface="Calibri" panose="020F0502020204030204" pitchFamily="34" charset="0"/>
                <a:cs typeface="Arial" panose="020B0604020202020204" pitchFamily="34" charset="0"/>
              </a:rPr>
              <a:t>.</a:t>
            </a:r>
          </a:p>
        </p:txBody>
      </p:sp>
    </p:spTree>
    <p:extLst>
      <p:ext uri="{BB962C8B-B14F-4D97-AF65-F5344CB8AC3E}">
        <p14:creationId xmlns:p14="http://schemas.microsoft.com/office/powerpoint/2010/main" val="3894648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661C4E1-E141-41ED-BDB2-8A72537CE309}"/>
              </a:ext>
            </a:extLst>
          </p:cNvPr>
          <p:cNvSpPr txBox="1"/>
          <p:nvPr/>
        </p:nvSpPr>
        <p:spPr>
          <a:xfrm>
            <a:off x="94696" y="302359"/>
            <a:ext cx="11771790" cy="6801862"/>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References</a:t>
            </a:r>
          </a:p>
          <a:p>
            <a:pPr marL="342900" indent="-342900">
              <a:buFont typeface="+mj-lt"/>
              <a:buAutoNum type="arabicPeriod"/>
            </a:pPr>
            <a:r>
              <a:rPr lang="en-GB" sz="1600" dirty="0">
                <a:latin typeface="Arial" panose="020B0604020202020204" pitchFamily="34" charset="0"/>
                <a:cs typeface="Arial" panose="020B0604020202020204" pitchFamily="34" charset="0"/>
              </a:rPr>
              <a:t>Adobe Stock (2022). </a:t>
            </a:r>
            <a:r>
              <a:rPr lang="en-GB" sz="1600" i="1" dirty="0">
                <a:latin typeface="Arial" panose="020B0604020202020204" pitchFamily="34" charset="0"/>
                <a:cs typeface="Arial" panose="020B0604020202020204" pitchFamily="34" charset="0"/>
              </a:rPr>
              <a:t>The endocrine system, unlabelled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https://stock.adobe.com/images/the-endocrine-system-unlabeled/163440053</a:t>
            </a:r>
            <a:r>
              <a:rPr lang="en-GB" sz="1600" dirty="0">
                <a:latin typeface="Arial" panose="020B0604020202020204" pitchFamily="34" charset="0"/>
                <a:cs typeface="Arial" panose="020B0604020202020204" pitchFamily="34" charset="0"/>
              </a:rPr>
              <a:t> (Accessed 14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Biggers, A. (2018). </a:t>
            </a:r>
            <a:r>
              <a:rPr lang="en-GB" sz="1600" i="1" dirty="0">
                <a:latin typeface="Arial" panose="020B0604020202020204" pitchFamily="34" charset="0"/>
                <a:cs typeface="Arial" panose="020B0604020202020204" pitchFamily="34" charset="0"/>
              </a:rPr>
              <a:t>Testes Overview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https://www.healthline.com/human-body-maps/testis</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Cleveland Clinic (2020a). </a:t>
            </a:r>
            <a:r>
              <a:rPr lang="en-GB" sz="1600" i="1" dirty="0">
                <a:latin typeface="Arial" panose="020B0604020202020204" pitchFamily="34" charset="0"/>
                <a:cs typeface="Arial" panose="020B0604020202020204" pitchFamily="34" charset="0"/>
              </a:rPr>
              <a:t>Endocrine System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https://my.clevelandclinic.org/health/articles/21201-endocrine-system</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Cleveland Clinic (2020b). </a:t>
            </a:r>
            <a:r>
              <a:rPr lang="en-GB" sz="1600" i="1" dirty="0">
                <a:latin typeface="Arial" panose="020B0604020202020204" pitchFamily="34" charset="0"/>
                <a:cs typeface="Arial" panose="020B0604020202020204" pitchFamily="34" charset="0"/>
              </a:rPr>
              <a:t>Hypothyroidism</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https://my.clevelandclinic.org/health/diseases/12120-hypothyroidism#management-and-treatment</a:t>
            </a:r>
            <a:r>
              <a:rPr lang="en-GB" sz="1600" dirty="0">
                <a:latin typeface="Arial" panose="020B0604020202020204" pitchFamily="34" charset="0"/>
                <a:cs typeface="Arial" panose="020B0604020202020204" pitchFamily="34" charset="0"/>
              </a:rPr>
              <a:t> (Accessed 14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Healthline (2018a). </a:t>
            </a:r>
            <a:r>
              <a:rPr lang="en-GB" sz="1600" i="1" dirty="0">
                <a:latin typeface="Arial" panose="020B0604020202020204" pitchFamily="34" charset="0"/>
                <a:cs typeface="Arial" panose="020B0604020202020204" pitchFamily="34" charset="0"/>
              </a:rPr>
              <a:t>Pancreas</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https://www.healthline.com/human-body-maps/pancreas#1</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Healthline (2018b). </a:t>
            </a:r>
            <a:r>
              <a:rPr lang="en-GB" sz="1600" i="1" dirty="0">
                <a:latin typeface="Arial" panose="020B0604020202020204" pitchFamily="34" charset="0"/>
                <a:cs typeface="Arial" panose="020B0604020202020204" pitchFamily="34" charset="0"/>
              </a:rPr>
              <a:t>Ovary</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https://www.healthline.com/human-body-maps/ovary#1</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John Hopkins Medicine (2022). </a:t>
            </a:r>
            <a:r>
              <a:rPr lang="en-GB" sz="1600" i="1" dirty="0">
                <a:latin typeface="Arial" panose="020B0604020202020204" pitchFamily="34" charset="0"/>
                <a:cs typeface="Arial" panose="020B0604020202020204" pitchFamily="34" charset="0"/>
              </a:rPr>
              <a:t>Anatomy of the Endocrine System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https://www.hopkinsmedicine.org/health/wellness-and-prevention/anatomy-of-the-endocrine-system</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i="0" dirty="0">
                <a:effectLst/>
                <a:latin typeface="Arial" panose="020B0604020202020204" pitchFamily="34" charset="0"/>
                <a:cs typeface="Arial" panose="020B0604020202020204" pitchFamily="34" charset="0"/>
              </a:rPr>
              <a:t>Kemp, S. (2020). </a:t>
            </a:r>
            <a:r>
              <a:rPr lang="en-GB" sz="1600" i="1" dirty="0">
                <a:effectLst/>
                <a:latin typeface="Arial" panose="020B0604020202020204" pitchFamily="34" charset="0"/>
                <a:cs typeface="Arial" panose="020B0604020202020204" pitchFamily="34" charset="0"/>
              </a:rPr>
              <a:t>Anatomy of the Endocrine System </a:t>
            </a:r>
            <a:r>
              <a:rPr lang="en-GB" sz="1600" i="1" dirty="0">
                <a:latin typeface="Arial" panose="020B0604020202020204" pitchFamily="34" charset="0"/>
                <a:cs typeface="Arial" panose="020B0604020202020204" pitchFamily="34" charset="0"/>
              </a:rPr>
              <a:t>[</a:t>
            </a:r>
            <a:r>
              <a:rPr lang="en-GB" sz="1600" dirty="0">
                <a:latin typeface="Arial" panose="020B0604020202020204" pitchFamily="34" charset="0"/>
                <a:cs typeface="Arial" panose="020B0604020202020204" pitchFamily="34" charset="0"/>
              </a:rPr>
              <a:t>online]. </a:t>
            </a:r>
            <a:r>
              <a:rPr lang="en-GB" sz="1600" i="0" dirty="0">
                <a:effectLst/>
                <a:latin typeface="Arial" panose="020B0604020202020204" pitchFamily="34" charset="0"/>
                <a:cs typeface="Arial" panose="020B0604020202020204" pitchFamily="34" charset="0"/>
              </a:rPr>
              <a:t>Available at: </a:t>
            </a:r>
            <a:r>
              <a:rPr lang="en-GB" sz="1600" i="0" dirty="0">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https://www.emedicinehealth.com/anatomy_of_the_endocrine_system/article_em.htm</a:t>
            </a:r>
            <a:r>
              <a:rPr lang="en-GB" sz="1600" i="0" dirty="0">
                <a:effectLst/>
                <a:latin typeface="Arial" panose="020B0604020202020204" pitchFamily="34" charset="0"/>
                <a:cs typeface="Arial" panose="020B0604020202020204" pitchFamily="34" charset="0"/>
              </a:rPr>
              <a:t> (Accessed 10 March 2022).</a:t>
            </a:r>
            <a:endParaRPr lang="en-GB" sz="1600" dirty="0">
              <a:latin typeface="Arial" panose="020B0604020202020204" pitchFamily="34" charset="0"/>
              <a:cs typeface="Arial" panose="020B0604020202020204" pitchFamily="34" charset="0"/>
            </a:endParaRPr>
          </a:p>
          <a:p>
            <a:pPr marL="342900" indent="-342900">
              <a:buFont typeface="+mj-lt"/>
              <a:buAutoNum type="arabicPeriod"/>
            </a:pPr>
            <a:r>
              <a:rPr lang="en-GB" sz="1600" dirty="0">
                <a:latin typeface="Arial" panose="020B0604020202020204" pitchFamily="34" charset="0"/>
                <a:cs typeface="Arial" panose="020B0604020202020204" pitchFamily="34" charset="0"/>
              </a:rPr>
              <a:t>Mandal, A. (2019). </a:t>
            </a:r>
            <a:r>
              <a:rPr lang="en-GB" sz="1600" i="1" dirty="0">
                <a:latin typeface="Arial" panose="020B0604020202020204" pitchFamily="34" charset="0"/>
                <a:cs typeface="Arial" panose="020B0604020202020204" pitchFamily="34" charset="0"/>
              </a:rPr>
              <a:t>What are Hormones?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https://www.news-medical.net/health/What-are-Hormones.aspx</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err="1">
                <a:latin typeface="Arial" panose="020B0604020202020204" pitchFamily="34" charset="0"/>
                <a:cs typeface="Arial" panose="020B0604020202020204" pitchFamily="34" charset="0"/>
              </a:rPr>
              <a:t>MayoClinic</a:t>
            </a:r>
            <a:r>
              <a:rPr lang="en-GB" sz="1600" dirty="0">
                <a:latin typeface="Arial" panose="020B0604020202020204" pitchFamily="34" charset="0"/>
                <a:cs typeface="Arial" panose="020B0604020202020204" pitchFamily="34" charset="0"/>
              </a:rPr>
              <a:t> (2020). </a:t>
            </a:r>
            <a:r>
              <a:rPr lang="en-GB" sz="1600" i="1" dirty="0">
                <a:latin typeface="Arial" panose="020B0604020202020204" pitchFamily="34" charset="0"/>
                <a:cs typeface="Arial" panose="020B0604020202020204" pitchFamily="34" charset="0"/>
              </a:rPr>
              <a:t>Hypothyroidism (underactive thyroid)</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https://www.mayoclinic.org/diseases-conditions/hypothyroidism/symptoms-causes/syc-20350284</a:t>
            </a:r>
            <a:r>
              <a:rPr lang="en-GB" sz="1600" dirty="0">
                <a:latin typeface="Arial" panose="020B0604020202020204" pitchFamily="34" charset="0"/>
                <a:cs typeface="Arial" panose="020B0604020202020204" pitchFamily="34" charset="0"/>
              </a:rPr>
              <a:t> (Accessed 14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NHS (2021). </a:t>
            </a:r>
            <a:r>
              <a:rPr lang="en-GB" sz="1600" i="1" dirty="0">
                <a:latin typeface="Arial" panose="020B0604020202020204" pitchFamily="34" charset="0"/>
                <a:cs typeface="Arial" panose="020B0604020202020204" pitchFamily="34" charset="0"/>
              </a:rPr>
              <a:t>Underactive thyroid (hypothyroidism)</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https://www.nhs.uk/conditions/underactive-thyroid-hypothyroidism/</a:t>
            </a:r>
            <a:r>
              <a:rPr lang="en-GB" sz="1600" dirty="0">
                <a:latin typeface="Arial" panose="020B0604020202020204" pitchFamily="34" charset="0"/>
                <a:cs typeface="Arial" panose="020B0604020202020204" pitchFamily="34" charset="0"/>
              </a:rPr>
              <a:t> (Accessed 10 March 2022).</a:t>
            </a:r>
          </a:p>
          <a:p>
            <a:pPr marL="342900" indent="-342900">
              <a:buFont typeface="+mj-lt"/>
              <a:buAutoNum type="arabicPeriod"/>
            </a:pPr>
            <a:r>
              <a:rPr lang="en-GB" sz="1600" dirty="0">
                <a:latin typeface="Arial" panose="020B0604020202020204" pitchFamily="34" charset="0"/>
                <a:cs typeface="Arial" panose="020B0604020202020204" pitchFamily="34" charset="0"/>
              </a:rPr>
              <a:t>Stephens, C. (2018). </a:t>
            </a:r>
            <a:r>
              <a:rPr lang="en-GB" sz="1600" i="1" dirty="0">
                <a:latin typeface="Arial" panose="020B0604020202020204" pitchFamily="34" charset="0"/>
                <a:cs typeface="Arial" panose="020B0604020202020204" pitchFamily="34" charset="0"/>
              </a:rPr>
              <a:t>Kidney Overview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https://www.healthline.com/human-body-maps/kidney</a:t>
            </a:r>
            <a:r>
              <a:rPr lang="en-GB" sz="1600" dirty="0">
                <a:latin typeface="Arial" panose="020B0604020202020204" pitchFamily="34" charset="0"/>
                <a:cs typeface="Arial" panose="020B0604020202020204" pitchFamily="34" charset="0"/>
              </a:rPr>
              <a:t> (Accessed 10 March 2022).</a:t>
            </a:r>
          </a:p>
          <a:p>
            <a:pPr marL="228600" indent="-228600">
              <a:buFont typeface="+mj-lt"/>
              <a:buAutoNum type="arabicPeriod"/>
            </a:pPr>
            <a:endParaRPr lang="en-GB" sz="1000" dirty="0">
              <a:solidFill>
                <a:srgbClr val="333333"/>
              </a:solidFill>
              <a:latin typeface="Arial" panose="020B0604020202020204" pitchFamily="34" charset="0"/>
              <a:cs typeface="Arial" panose="020B0604020202020204" pitchFamily="34" charset="0"/>
            </a:endParaRPr>
          </a:p>
          <a:p>
            <a:endParaRPr lang="en-GB" sz="1000" dirty="0">
              <a:solidFill>
                <a:srgbClr val="333333"/>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7057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ac30102ca6d4d2cafc8728ed2f10846f">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b4895632a30eeeef7afd6346e06ebbbf"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CB7B2A1-7BA5-4B11-AA01-B2146B8959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C95B147-7261-478A-9B8B-19F8111EC0EE}">
  <ds:schemaRefs>
    <ds:schemaRef ds:uri="http://schemas.microsoft.com/sharepoint/v3/contenttype/forms"/>
  </ds:schemaRefs>
</ds:datastoreItem>
</file>

<file path=customXml/itemProps3.xml><?xml version="1.0" encoding="utf-8"?>
<ds:datastoreItem xmlns:ds="http://schemas.openxmlformats.org/officeDocument/2006/customXml" ds:itemID="{95BE26F6-4745-434A-B00A-EF77AF277D3D}">
  <ds:schemaRefs>
    <ds:schemaRef ds:uri="http://purl.org/dc/elements/1.1/"/>
    <ds:schemaRef ds:uri="d2ec016d-25cf-4c07-aa6b-c53e267faa6f"/>
    <ds:schemaRef ds:uri="http://schemas.openxmlformats.org/package/2006/metadata/core-properties"/>
    <ds:schemaRef ds:uri="http://www.w3.org/XML/1998/namespace"/>
    <ds:schemaRef ds:uri="http://purl.org/dc/dcmitype/"/>
    <ds:schemaRef ds:uri="http://purl.org/dc/terms/"/>
    <ds:schemaRef ds:uri="http://schemas.microsoft.com/office/2006/metadata/properties"/>
    <ds:schemaRef ds:uri="9902240c-f584-4322-946e-7b0be23bca91"/>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67</TotalTime>
  <Words>1587</Words>
  <Application>Microsoft Office PowerPoint</Application>
  <PresentationFormat>Widescreen</PresentationFormat>
  <Paragraphs>96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Wingdings</vt:lpstr>
      <vt:lpstr>Office Theme</vt:lpstr>
      <vt:lpstr>POSTER – THE ENDOCRINE SYSTEM</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Mariana Gemes</dc:title>
  <dc:creator>Mariana Gemes (1920089)</dc:creator>
  <cp:lastModifiedBy>Mariana Gemes (1920089)</cp:lastModifiedBy>
  <cp:revision>2</cp:revision>
  <dcterms:created xsi:type="dcterms:W3CDTF">2022-02-24T23:00:27Z</dcterms:created>
  <dcterms:modified xsi:type="dcterms:W3CDTF">2022-03-17T13:56:49Z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