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2" r:id="rId7"/>
    <p:sldId id="267"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9" d="100"/>
          <a:sy n="109" d="100"/>
        </p:scale>
        <p:origin x="10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9/26/2017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Sigmund Freud</a:t>
            </a:r>
            <a:endParaRPr lang="en-GB" dirty="0"/>
          </a:p>
        </p:txBody>
      </p:sp>
      <p:sp>
        <p:nvSpPr>
          <p:cNvPr id="3" name="Subtitle 2"/>
          <p:cNvSpPr>
            <a:spLocks noGrp="1"/>
          </p:cNvSpPr>
          <p:nvPr>
            <p:ph type="subTitle" idx="1"/>
          </p:nvPr>
        </p:nvSpPr>
        <p:spPr/>
        <p:txBody>
          <a:bodyPr/>
          <a:lstStyle/>
          <a:p>
            <a:endParaRPr lang="en-GB"/>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1799" y="2688868"/>
            <a:ext cx="2196032" cy="31023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0202411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Legacy</a:t>
            </a:r>
            <a:endParaRPr lang="en-GB" dirty="0"/>
          </a:p>
        </p:txBody>
      </p:sp>
      <p:sp>
        <p:nvSpPr>
          <p:cNvPr id="3" name="Content Placeholder 2"/>
          <p:cNvSpPr>
            <a:spLocks noGrp="1"/>
          </p:cNvSpPr>
          <p:nvPr>
            <p:ph idx="1"/>
          </p:nvPr>
        </p:nvSpPr>
        <p:spPr/>
        <p:txBody>
          <a:bodyPr/>
          <a:lstStyle/>
          <a:p>
            <a:r>
              <a:rPr lang="en-GB" dirty="0" smtClean="0"/>
              <a:t>Freud began working on his theories towards the end of the 19</a:t>
            </a:r>
            <a:r>
              <a:rPr lang="en-GB" baseline="30000" dirty="0" smtClean="0"/>
              <a:t>th</a:t>
            </a:r>
            <a:r>
              <a:rPr lang="en-GB" dirty="0" smtClean="0"/>
              <a:t> century. He died in 1939, however his legacy is still being developed, revised and discussed.</a:t>
            </a:r>
          </a:p>
          <a:p>
            <a:r>
              <a:rPr lang="en-GB" dirty="0" smtClean="0"/>
              <a:t>Even in the earliest days of his therapeutic work, Freud valued the relationship. He understood that the relationship between the counsellor and client had the greatest value. He recognised that the client needed to feel comfortable in order to be able to discuss their fears. He also realised that the therapist needed to listen with full attention to the client, that they could not be distracted and they had to respond appropriately.</a:t>
            </a:r>
          </a:p>
          <a:p>
            <a:r>
              <a:rPr lang="en-GB" dirty="0" smtClean="0"/>
              <a:t>In today’s counselling world, these basic tenets are still as important as they were in the earliest days of psychoanalysis.</a:t>
            </a:r>
            <a:endParaRPr lang="en-GB" dirty="0"/>
          </a:p>
        </p:txBody>
      </p:sp>
    </p:spTree>
    <p:extLst>
      <p:ext uri="{BB962C8B-B14F-4D97-AF65-F5344CB8AC3E}">
        <p14:creationId xmlns:p14="http://schemas.microsoft.com/office/powerpoint/2010/main" val="37452357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a:t>
            </a:r>
            <a:endParaRPr lang="en-GB" dirty="0"/>
          </a:p>
        </p:txBody>
      </p:sp>
      <p:sp>
        <p:nvSpPr>
          <p:cNvPr id="5" name="TextBox 4"/>
          <p:cNvSpPr txBox="1"/>
          <p:nvPr/>
        </p:nvSpPr>
        <p:spPr>
          <a:xfrm>
            <a:off x="624254" y="1960685"/>
            <a:ext cx="6154615" cy="3139321"/>
          </a:xfrm>
          <a:prstGeom prst="rect">
            <a:avLst/>
          </a:prstGeom>
          <a:noFill/>
        </p:spPr>
        <p:txBody>
          <a:bodyPr wrap="square" rtlCol="0">
            <a:spAutoFit/>
          </a:bodyPr>
          <a:lstStyle/>
          <a:p>
            <a:r>
              <a:rPr lang="en-GB" dirty="0" smtClean="0"/>
              <a:t>Freud was born into a Jewish family on May 6</a:t>
            </a:r>
            <a:r>
              <a:rPr lang="en-GB" baseline="30000" dirty="0" smtClean="0"/>
              <a:t>th</a:t>
            </a:r>
            <a:r>
              <a:rPr lang="en-GB" dirty="0" smtClean="0"/>
              <a:t> 1856, in </a:t>
            </a:r>
            <a:r>
              <a:rPr lang="en-GB" dirty="0" err="1" smtClean="0"/>
              <a:t>Pribor</a:t>
            </a:r>
            <a:r>
              <a:rPr lang="en-GB" dirty="0" smtClean="0"/>
              <a:t> (Freiberg), Czech Republic. </a:t>
            </a:r>
          </a:p>
          <a:p>
            <a:r>
              <a:rPr lang="en-GB" dirty="0" smtClean="0"/>
              <a:t>His family moved to Vienna in 1860 where he lived for most of his life.</a:t>
            </a:r>
          </a:p>
          <a:p>
            <a:r>
              <a:rPr lang="en-GB" dirty="0" smtClean="0"/>
              <a:t>Vienna at this time was sophisticated, it was international, yet even amongst a diverse community it was divided by racist attitudes.</a:t>
            </a:r>
          </a:p>
          <a:p>
            <a:r>
              <a:rPr lang="en-GB" dirty="0" smtClean="0"/>
              <a:t>Anti-Semitic opinions were widespread throughout Vienna (and Austria) and although work was relatively easy for Freud to obtain, he and others were often denied opportunities because of their faith, beliefs, their Jewishness.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15431" y="2336128"/>
            <a:ext cx="4229100" cy="23812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p:cNvSpPr txBox="1"/>
          <p:nvPr/>
        </p:nvSpPr>
        <p:spPr>
          <a:xfrm>
            <a:off x="7719646" y="4967654"/>
            <a:ext cx="3097580" cy="646331"/>
          </a:xfrm>
          <a:prstGeom prst="rect">
            <a:avLst/>
          </a:prstGeom>
          <a:noFill/>
        </p:spPr>
        <p:txBody>
          <a:bodyPr wrap="square" rtlCol="0">
            <a:spAutoFit/>
          </a:bodyPr>
          <a:lstStyle/>
          <a:p>
            <a:r>
              <a:rPr lang="en-GB" dirty="0" smtClean="0"/>
              <a:t>Young Sigmund Freud, with his father Jacob Freud.</a:t>
            </a:r>
            <a:endParaRPr lang="en-GB" dirty="0"/>
          </a:p>
        </p:txBody>
      </p:sp>
    </p:spTree>
    <p:extLst>
      <p:ext uri="{BB962C8B-B14F-4D97-AF65-F5344CB8AC3E}">
        <p14:creationId xmlns:p14="http://schemas.microsoft.com/office/powerpoint/2010/main" val="13377315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Career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75650" y="2247473"/>
            <a:ext cx="1838325" cy="2857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p:cNvSpPr txBox="1"/>
          <p:nvPr/>
        </p:nvSpPr>
        <p:spPr>
          <a:xfrm>
            <a:off x="571500" y="2065867"/>
            <a:ext cx="7227277" cy="3693319"/>
          </a:xfrm>
          <a:prstGeom prst="rect">
            <a:avLst/>
          </a:prstGeom>
          <a:noFill/>
        </p:spPr>
        <p:txBody>
          <a:bodyPr wrap="square" rtlCol="0">
            <a:spAutoFit/>
          </a:bodyPr>
          <a:lstStyle/>
          <a:p>
            <a:r>
              <a:rPr lang="en-GB" dirty="0" smtClean="0"/>
              <a:t>Freud graduated from Vienna University with a medicine degree, in 1881.</a:t>
            </a:r>
          </a:p>
          <a:p>
            <a:r>
              <a:rPr lang="en-GB" dirty="0" smtClean="0"/>
              <a:t>In 1885 he studied in Paris, with Jean-Martin Charcot (See History of Counselling booklet)</a:t>
            </a:r>
          </a:p>
          <a:p>
            <a:r>
              <a:rPr lang="en-GB" dirty="0" smtClean="0"/>
              <a:t>He soon opened his own private practice (1886) where he specialised in the treatment of “nervous diseases”.</a:t>
            </a:r>
          </a:p>
          <a:p>
            <a:r>
              <a:rPr lang="en-GB" dirty="0" smtClean="0"/>
              <a:t>Throughout the 1880s and 1890s Freud developed very close relationships with two practitioners: Wilhelm Fleiss and Josef Breuer, both of whom became significantly involved as Freud developed his psychoanalytical theories.</a:t>
            </a:r>
          </a:p>
          <a:p>
            <a:r>
              <a:rPr lang="en-GB" dirty="0" smtClean="0"/>
              <a:t>In 1899 he published </a:t>
            </a:r>
            <a:r>
              <a:rPr lang="en-GB" i="1" dirty="0" smtClean="0"/>
              <a:t>The Interpretation of Dreams</a:t>
            </a:r>
            <a:r>
              <a:rPr lang="en-GB" dirty="0" smtClean="0"/>
              <a:t>.  This became the first significant text of psychoanalysis.</a:t>
            </a:r>
          </a:p>
          <a:p>
            <a:r>
              <a:rPr lang="en-GB" dirty="0" smtClean="0"/>
              <a:t>This book became the start of a flood of articles, research, papers, books, within which Freud highlighted and developed his views of the mind.</a:t>
            </a:r>
          </a:p>
        </p:txBody>
      </p:sp>
    </p:spTree>
    <p:extLst>
      <p:ext uri="{BB962C8B-B14F-4D97-AF65-F5344CB8AC3E}">
        <p14:creationId xmlns:p14="http://schemas.microsoft.com/office/powerpoint/2010/main" val="21577075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writing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46789" y="2065867"/>
            <a:ext cx="3998571" cy="303016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p:cNvSpPr txBox="1"/>
          <p:nvPr/>
        </p:nvSpPr>
        <p:spPr>
          <a:xfrm>
            <a:off x="685801" y="2065867"/>
            <a:ext cx="5820507" cy="2585323"/>
          </a:xfrm>
          <a:prstGeom prst="rect">
            <a:avLst/>
          </a:prstGeom>
          <a:noFill/>
        </p:spPr>
        <p:txBody>
          <a:bodyPr wrap="square" rtlCol="0">
            <a:spAutoFit/>
          </a:bodyPr>
          <a:lstStyle/>
          <a:p>
            <a:r>
              <a:rPr lang="en-GB" dirty="0" smtClean="0"/>
              <a:t>Freud’s writing was prolific. He wrote articles on sexuality, therapeutic approaches and techniques and psychology.</a:t>
            </a:r>
          </a:p>
          <a:p>
            <a:r>
              <a:rPr lang="en-GB" dirty="0" smtClean="0"/>
              <a:t>He believed that the mind was regulated by a strict set of rules.</a:t>
            </a:r>
          </a:p>
          <a:p>
            <a:r>
              <a:rPr lang="en-GB" dirty="0" smtClean="0"/>
              <a:t>Freud was passionate about his work, he vigorously protected his ideas and was unwavering in pushing his ideas forward, he wrote numerous letters and attended many meetings in order to promote his beliefs about psychoanalysis and the mind.</a:t>
            </a:r>
            <a:endParaRPr lang="en-GB" dirty="0"/>
          </a:p>
        </p:txBody>
      </p:sp>
    </p:spTree>
    <p:extLst>
      <p:ext uri="{BB962C8B-B14F-4D97-AF65-F5344CB8AC3E}">
        <p14:creationId xmlns:p14="http://schemas.microsoft.com/office/powerpoint/2010/main" val="2781326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relevant is Freud today?</a:t>
            </a:r>
            <a:endParaRPr lang="en-GB" dirty="0"/>
          </a:p>
        </p:txBody>
      </p:sp>
      <p:sp>
        <p:nvSpPr>
          <p:cNvPr id="3" name="Content Placeholder 2"/>
          <p:cNvSpPr>
            <a:spLocks noGrp="1"/>
          </p:cNvSpPr>
          <p:nvPr>
            <p:ph idx="1"/>
          </p:nvPr>
        </p:nvSpPr>
        <p:spPr>
          <a:xfrm>
            <a:off x="545124" y="1433147"/>
            <a:ext cx="10131425" cy="3385039"/>
          </a:xfrm>
        </p:spPr>
        <p:txBody>
          <a:bodyPr/>
          <a:lstStyle/>
          <a:p>
            <a:r>
              <a:rPr lang="en-GB" dirty="0" smtClean="0"/>
              <a:t>It’s important to note that Freud’s ideas were sometimes original, but often they were a convincing development of ideas that were around at the time. </a:t>
            </a:r>
          </a:p>
          <a:p>
            <a:r>
              <a:rPr lang="en-GB" dirty="0" smtClean="0"/>
              <a:t>He did however, create a new approach, he did produce a framework of practice and he was able to develop those various ideas and synthesise them to produce the psychoanalytical approach.</a:t>
            </a:r>
          </a:p>
          <a:p>
            <a:r>
              <a:rPr lang="en-GB" dirty="0" smtClean="0"/>
              <a:t>As has been mentioned earlier, many of the original concepts of psychoanalysis can be seen in the foundations of many of the counselling approaches that developed later in the 20</a:t>
            </a:r>
            <a:r>
              <a:rPr lang="en-GB" baseline="30000" dirty="0" smtClean="0"/>
              <a:t>th</a:t>
            </a:r>
            <a:r>
              <a:rPr lang="en-GB" dirty="0" smtClean="0"/>
              <a:t> century.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59969" y="4284052"/>
            <a:ext cx="3056792" cy="229259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p:cNvSpPr txBox="1"/>
          <p:nvPr/>
        </p:nvSpPr>
        <p:spPr>
          <a:xfrm>
            <a:off x="3393831" y="5134708"/>
            <a:ext cx="4387361" cy="1200329"/>
          </a:xfrm>
          <a:prstGeom prst="rect">
            <a:avLst/>
          </a:prstGeom>
          <a:noFill/>
        </p:spPr>
        <p:txBody>
          <a:bodyPr wrap="square" rtlCol="0">
            <a:spAutoFit/>
          </a:bodyPr>
          <a:lstStyle/>
          <a:p>
            <a:r>
              <a:rPr lang="en-GB" u="sng" dirty="0" smtClean="0"/>
              <a:t>Freud’s couch</a:t>
            </a:r>
            <a:r>
              <a:rPr lang="en-GB" dirty="0" smtClean="0"/>
              <a:t>. Here he would encourage the client to lie on the couch and free associate, whilst he sat behind, listening as they discussed their fears, thoughts etc.</a:t>
            </a:r>
            <a:endParaRPr lang="en-GB" dirty="0"/>
          </a:p>
        </p:txBody>
      </p:sp>
    </p:spTree>
    <p:extLst>
      <p:ext uri="{BB962C8B-B14F-4D97-AF65-F5344CB8AC3E}">
        <p14:creationId xmlns:p14="http://schemas.microsoft.com/office/powerpoint/2010/main" val="13113252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little exercise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Free writing.</a:t>
            </a:r>
          </a:p>
          <a:p>
            <a:pPr marL="0" indent="0">
              <a:buNone/>
            </a:pPr>
            <a:r>
              <a:rPr lang="en-GB" dirty="0" smtClean="0"/>
              <a:t>Give yourself 15minutes for this exercise</a:t>
            </a:r>
          </a:p>
          <a:p>
            <a:pPr marL="0" indent="0">
              <a:buNone/>
            </a:pPr>
            <a:r>
              <a:rPr lang="en-GB" dirty="0" smtClean="0"/>
              <a:t>Find a quiet space, you will need a pad and paper. </a:t>
            </a:r>
          </a:p>
          <a:p>
            <a:pPr marL="0" indent="0">
              <a:buNone/>
            </a:pPr>
            <a:r>
              <a:rPr lang="en-GB" dirty="0" smtClean="0"/>
              <a:t>For three minutes (time yourself!) write non-stop. Don’t be distracted, just write anything that comes to mind, but don’t stop to think about it (this is important!). You might like to write about a particular theme, such as relationships, work, family, Christmas!</a:t>
            </a:r>
          </a:p>
          <a:p>
            <a:pPr marL="0" indent="0">
              <a:buNone/>
            </a:pPr>
            <a:r>
              <a:rPr lang="en-GB" dirty="0" smtClean="0"/>
              <a:t>After the three minutes are up, circle all of the key words in the paragraph that you have written.</a:t>
            </a:r>
          </a:p>
          <a:p>
            <a:pPr marL="0" indent="0">
              <a:buNone/>
            </a:pPr>
            <a:r>
              <a:rPr lang="en-GB" dirty="0" smtClean="0"/>
              <a:t>Once you have done this, set the time up again and write for three minutes on the key themes that you have circled. You might want to just choose one key word to write about.</a:t>
            </a:r>
          </a:p>
          <a:p>
            <a:pPr marL="0" indent="0">
              <a:buNone/>
            </a:pPr>
            <a:r>
              <a:rPr lang="en-GB" dirty="0" smtClean="0"/>
              <a:t>Once the three minutes are up circle the key words in this paragraph and again, set the timer for 3 minutes and write again.</a:t>
            </a:r>
          </a:p>
          <a:p>
            <a:pPr marL="0" indent="0">
              <a:buNone/>
            </a:pPr>
            <a:r>
              <a:rPr lang="en-GB" dirty="0" smtClean="0"/>
              <a:t>At the end of the three minutes take a look at what you have written. Are you surprised about what you have written about? was it unexpected? Just reflect for a moment about your writing and perhaps jot down some notes in your own reflective journal.</a:t>
            </a:r>
          </a:p>
          <a:p>
            <a:pPr marL="0" indent="0">
              <a:buNone/>
            </a:pPr>
            <a:r>
              <a:rPr lang="en-GB" dirty="0" smtClean="0"/>
              <a:t>This is simple free association, it can often be surprising what occurs unconsciously!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8704" y="609600"/>
            <a:ext cx="2994065" cy="19929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540548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Client and the Counselling Relationship</a:t>
            </a:r>
            <a:endParaRPr lang="en-GB" dirty="0"/>
          </a:p>
        </p:txBody>
      </p:sp>
      <p:sp>
        <p:nvSpPr>
          <p:cNvPr id="3" name="Content Placeholder 2"/>
          <p:cNvSpPr>
            <a:spLocks noGrp="1"/>
          </p:cNvSpPr>
          <p:nvPr>
            <p:ph idx="1"/>
          </p:nvPr>
        </p:nvSpPr>
        <p:spPr/>
        <p:txBody>
          <a:bodyPr/>
          <a:lstStyle/>
          <a:p>
            <a:r>
              <a:rPr lang="en-GB" dirty="0" smtClean="0"/>
              <a:t>Research has demonstrated that the client and the relationship are key to therapeutic change.</a:t>
            </a:r>
          </a:p>
          <a:p>
            <a:r>
              <a:rPr lang="en-GB" dirty="0" smtClean="0"/>
              <a:t>Freud recognised this and discussed this repeatedly in his works and with his colleagues. </a:t>
            </a:r>
          </a:p>
          <a:p>
            <a:r>
              <a:rPr lang="en-GB" dirty="0" smtClean="0"/>
              <a:t>He worked with many individuals, including Dora, the Wolf Man, the Rat Man and Little Hans. Freud discusses each of these clients in detail within his writing and knew that the client was central to the therapeutic process (although he could also forget this at times!).</a:t>
            </a:r>
          </a:p>
          <a:p>
            <a:pPr lvl="1"/>
            <a:r>
              <a:rPr lang="en-GB" dirty="0" err="1" smtClean="0"/>
              <a:t>Nb</a:t>
            </a:r>
            <a:r>
              <a:rPr lang="en-GB" dirty="0" smtClean="0"/>
              <a:t> there is wealth of discussion on the internet about each of these clients, it’s worth having a look around, just to get a flavour of the types of clients that he was working with at this time.</a:t>
            </a:r>
            <a:endParaRPr lang="en-GB" dirty="0"/>
          </a:p>
        </p:txBody>
      </p:sp>
    </p:spTree>
    <p:extLst>
      <p:ext uri="{BB962C8B-B14F-4D97-AF65-F5344CB8AC3E}">
        <p14:creationId xmlns:p14="http://schemas.microsoft.com/office/powerpoint/2010/main" val="1894746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the therapist, the scholar</a:t>
            </a:r>
            <a:endParaRPr lang="en-GB" dirty="0"/>
          </a:p>
        </p:txBody>
      </p:sp>
      <p:sp>
        <p:nvSpPr>
          <p:cNvPr id="3" name="Content Placeholder 2"/>
          <p:cNvSpPr>
            <a:spLocks noGrp="1"/>
          </p:cNvSpPr>
          <p:nvPr>
            <p:ph idx="1"/>
          </p:nvPr>
        </p:nvSpPr>
        <p:spPr/>
        <p:txBody>
          <a:bodyPr/>
          <a:lstStyle/>
          <a:p>
            <a:r>
              <a:rPr lang="en-GB" dirty="0" smtClean="0"/>
              <a:t>Many of Freud’s clients will recall times when he was empathic, supportive and involved with the client’s story. However Freud could also be very defensive, argumentative and even unethical.</a:t>
            </a:r>
          </a:p>
          <a:p>
            <a:r>
              <a:rPr lang="en-GB" dirty="0" smtClean="0"/>
              <a:t>Freud struggled dearly with engaging and retaining the able and gifted colleagues that came to his side as he developed his theories. Carl Jung and Alfred Adler were just two of  his peers that he drove away due to his neuroticism and inability to treat them as equals.</a:t>
            </a:r>
          </a:p>
          <a:p>
            <a:r>
              <a:rPr lang="en-GB" dirty="0" smtClean="0"/>
              <a:t>Freud recognised this and understood that he had driven away some of his most talented colleagues. As a result of this he was left on his own, he continued to develop his theories of sexuality and unconscious processes, but perhaps if there had been a greater community during these early days of development, these theories might have been different.</a:t>
            </a:r>
          </a:p>
          <a:p>
            <a:endParaRPr lang="en-GB" dirty="0"/>
          </a:p>
        </p:txBody>
      </p:sp>
    </p:spTree>
    <p:extLst>
      <p:ext uri="{BB962C8B-B14F-4D97-AF65-F5344CB8AC3E}">
        <p14:creationId xmlns:p14="http://schemas.microsoft.com/office/powerpoint/2010/main" val="2883587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Ideas suggested by </a:t>
            </a:r>
            <a:r>
              <a:rPr lang="en-GB" dirty="0" err="1" smtClean="0"/>
              <a:t>freud</a:t>
            </a:r>
            <a:endParaRPr lang="en-GB" dirty="0"/>
          </a:p>
        </p:txBody>
      </p:sp>
      <p:sp>
        <p:nvSpPr>
          <p:cNvPr id="3" name="Content Placeholder 2"/>
          <p:cNvSpPr>
            <a:spLocks noGrp="1"/>
          </p:cNvSpPr>
          <p:nvPr>
            <p:ph idx="1"/>
          </p:nvPr>
        </p:nvSpPr>
        <p:spPr/>
        <p:txBody>
          <a:bodyPr/>
          <a:lstStyle/>
          <a:p>
            <a:r>
              <a:rPr lang="en-GB" dirty="0" smtClean="0"/>
              <a:t>Importance of the relationship</a:t>
            </a:r>
          </a:p>
          <a:p>
            <a:r>
              <a:rPr lang="en-GB" dirty="0" smtClean="0"/>
              <a:t>Importance of the client</a:t>
            </a:r>
          </a:p>
          <a:p>
            <a:r>
              <a:rPr lang="en-GB" dirty="0" smtClean="0"/>
              <a:t>Role of the unconscious process</a:t>
            </a:r>
          </a:p>
          <a:p>
            <a:r>
              <a:rPr lang="en-GB" dirty="0" smtClean="0"/>
              <a:t>Interpretation of dreams</a:t>
            </a:r>
          </a:p>
          <a:p>
            <a:r>
              <a:rPr lang="en-GB" dirty="0" smtClean="0"/>
              <a:t>Sexual drive/motivation</a:t>
            </a:r>
          </a:p>
          <a:p>
            <a:r>
              <a:rPr lang="en-GB" dirty="0" smtClean="0"/>
              <a:t>Determinants of personality begin in childhood</a:t>
            </a:r>
          </a:p>
          <a:p>
            <a:endParaRPr lang="en-GB" dirty="0"/>
          </a:p>
          <a:p>
            <a:r>
              <a:rPr lang="en-GB" dirty="0" smtClean="0"/>
              <a:t>Amongst others!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6079" y="1765789"/>
            <a:ext cx="2409825" cy="3695700"/>
          </a:xfrm>
          <a:prstGeom prst="rect">
            <a:avLst/>
          </a:prstGeom>
        </p:spPr>
      </p:pic>
    </p:spTree>
    <p:extLst>
      <p:ext uri="{BB962C8B-B14F-4D97-AF65-F5344CB8AC3E}">
        <p14:creationId xmlns:p14="http://schemas.microsoft.com/office/powerpoint/2010/main" val="34526544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Developments</a:t>
            </a:r>
            <a:endParaRPr lang="en-GB" dirty="0"/>
          </a:p>
        </p:txBody>
      </p:sp>
      <p:sp>
        <p:nvSpPr>
          <p:cNvPr id="3" name="Content Placeholder 2"/>
          <p:cNvSpPr>
            <a:spLocks noGrp="1"/>
          </p:cNvSpPr>
          <p:nvPr>
            <p:ph idx="1"/>
          </p:nvPr>
        </p:nvSpPr>
        <p:spPr/>
        <p:txBody>
          <a:bodyPr/>
          <a:lstStyle/>
          <a:p>
            <a:r>
              <a:rPr lang="en-GB" dirty="0" smtClean="0"/>
              <a:t>Psychoanalysis did not end with Freud, it continues to be developed into today’s therapeutic world. There has been a shift to a more relational/interpersonal modal.</a:t>
            </a:r>
          </a:p>
          <a:p>
            <a:r>
              <a:rPr lang="en-GB" dirty="0" smtClean="0"/>
              <a:t>There has been a movement to explore multiculturalism and how psychoanalysis can be practiced in a more diverse world.</a:t>
            </a:r>
          </a:p>
          <a:p>
            <a:r>
              <a:rPr lang="en-GB" dirty="0" smtClean="0"/>
              <a:t>Neuroscience is having an impact on Counselling and psychoanalytical theory.</a:t>
            </a:r>
          </a:p>
          <a:p>
            <a:r>
              <a:rPr lang="en-GB" dirty="0" smtClean="0"/>
              <a:t>Some of these themes will be explored in a later PowerPoint. </a:t>
            </a:r>
            <a:endParaRPr lang="en-GB" dirty="0"/>
          </a:p>
        </p:txBody>
      </p:sp>
    </p:spTree>
    <p:extLst>
      <p:ext uri="{BB962C8B-B14F-4D97-AF65-F5344CB8AC3E}">
        <p14:creationId xmlns:p14="http://schemas.microsoft.com/office/powerpoint/2010/main" val="8686454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Celestial</Template>
  <TotalTime>259</TotalTime>
  <Words>1201</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Celestial</vt:lpstr>
      <vt:lpstr>Sigmund Freud</vt:lpstr>
      <vt:lpstr>Freud’s Legacy</vt:lpstr>
      <vt:lpstr>Sigmund Freud</vt:lpstr>
      <vt:lpstr>Freud’s Career</vt:lpstr>
      <vt:lpstr>Freud’s writing</vt:lpstr>
      <vt:lpstr>How relevant is Freud today?</vt:lpstr>
      <vt:lpstr>A little exercise</vt:lpstr>
      <vt:lpstr>The Client and the Counselling Relationship</vt:lpstr>
      <vt:lpstr>Freud, the therapist, the scholar</vt:lpstr>
      <vt:lpstr>Ideas suggested by freud</vt:lpstr>
      <vt:lpstr>Developments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Sigmund Freud</dc:title>
  <dc:creator>Catherine Slade</dc:creator>
  <cp:lastModifiedBy>Catherine Slade</cp:lastModifiedBy>
  <cp:revision>2</cp:revision>
  <dcterms:created xsi:type="dcterms:W3CDTF">2017-09-21T11:40:01Z</dcterms:created>
  <dcterms:modified xsi:type="dcterms:W3CDTF">2017-09-26T11:48:49Z</dcterms:modified>
</cp:coreProperties>
</file>